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3.xml" ContentType="application/vnd.openxmlformats-officedocument.theme+xml"/>
  <Override PartName="/ppt/slideLayouts/slideLayout14.xml" ContentType="application/vnd.openxmlformats-officedocument.presentationml.slideLayout+xml"/>
  <Override PartName="/ppt/theme/theme4.xml" ContentType="application/vnd.openxmlformats-officedocument.theme+xml"/>
  <Override PartName="/ppt/slideLayouts/slideLayout15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notesSlides/notesSlide2.xml" ContentType="application/vnd.openxmlformats-officedocument.presentationml.notesSlide+xml"/>
  <Override PartName="/ppt/charts/chart3.xml" ContentType="application/vnd.openxmlformats-officedocument.drawingml.chart+xml"/>
  <Override PartName="/ppt/notesSlides/notesSlide3.xml" ContentType="application/vnd.openxmlformats-officedocument.presentationml.notesSlide+xml"/>
  <Override PartName="/ppt/charts/chart4.xml" ContentType="application/vnd.openxmlformats-officedocument.drawingml.chart+xml"/>
  <Override PartName="/ppt/notesSlides/notesSlide4.xml" ContentType="application/vnd.openxmlformats-officedocument.presentationml.notesSlide+xml"/>
  <Override PartName="/ppt/charts/chart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8" r:id="rId2"/>
    <p:sldMasterId id="2147483673" r:id="rId3"/>
    <p:sldMasterId id="2147483666" r:id="rId4"/>
    <p:sldMasterId id="2147483679" r:id="rId5"/>
  </p:sldMasterIdLst>
  <p:notesMasterIdLst>
    <p:notesMasterId r:id="rId11"/>
  </p:notesMasterIdLst>
  <p:handoutMasterIdLst>
    <p:handoutMasterId r:id="rId12"/>
  </p:handoutMasterIdLst>
  <p:sldIdLst>
    <p:sldId id="324" r:id="rId6"/>
    <p:sldId id="302" r:id="rId7"/>
    <p:sldId id="280" r:id="rId8"/>
    <p:sldId id="283" r:id="rId9"/>
    <p:sldId id="287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ira Norton" initials="MN" lastIdx="5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05C26"/>
    <a:srgbClr val="133559"/>
    <a:srgbClr val="104068"/>
    <a:srgbClr val="E6F5FC"/>
    <a:srgbClr val="FF7300"/>
    <a:srgbClr val="AA360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8958" autoAdjust="0"/>
  </p:normalViewPr>
  <p:slideViewPr>
    <p:cSldViewPr>
      <p:cViewPr>
        <p:scale>
          <a:sx n="90" d="100"/>
          <a:sy n="90" d="100"/>
        </p:scale>
        <p:origin x="-336" y="-2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4" d="100"/>
          <a:sy n="84" d="100"/>
        </p:scale>
        <p:origin x="-2970" y="-84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commentAuthors" Target="commentAuthor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5.xml"/><Relationship Id="rId15" Type="http://schemas.openxmlformats.org/officeDocument/2006/relationships/viewProps" Target="view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1.4978213507625272E-2"/>
          <c:y val="0.16650839659887184"/>
          <c:w val="0.97412854030501095"/>
          <c:h val="0.79796475314968063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Favorable</c:v>
                </c:pt>
              </c:strCache>
            </c:strRef>
          </c:tx>
          <c:spPr>
            <a:solidFill>
              <a:srgbClr val="133559"/>
            </a:solidFill>
            <a:ln w="9525">
              <a:solidFill>
                <a:srgbClr val="133559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b="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Sheet1!$A$2:$A$12</c:f>
              <c:strCache>
                <c:ptCount val="11"/>
                <c:pt idx="0">
                  <c:v>Republicans</c:v>
                </c:pt>
                <c:pt idx="1">
                  <c:v>Democrats</c:v>
                </c:pt>
                <c:pt idx="2">
                  <c:v>Total</c:v>
                </c:pt>
                <c:pt idx="4">
                  <c:v>Republicans</c:v>
                </c:pt>
                <c:pt idx="5">
                  <c:v>Democrats</c:v>
                </c:pt>
                <c:pt idx="6">
                  <c:v>Total</c:v>
                </c:pt>
                <c:pt idx="8">
                  <c:v>Republicans</c:v>
                </c:pt>
                <c:pt idx="9">
                  <c:v>Democrats</c:v>
                </c:pt>
                <c:pt idx="10">
                  <c:v>Total</c:v>
                </c:pt>
              </c:strCache>
            </c:strRef>
          </c:cat>
          <c:val>
            <c:numRef>
              <c:f>Sheet1!$B$2:$B$12</c:f>
              <c:numCache>
                <c:formatCode>0%;0%</c:formatCode>
                <c:ptCount val="11"/>
                <c:pt idx="0">
                  <c:v>-0.2</c:v>
                </c:pt>
                <c:pt idx="1">
                  <c:v>-0.87</c:v>
                </c:pt>
                <c:pt idx="2">
                  <c:v>-0.49</c:v>
                </c:pt>
                <c:pt idx="4">
                  <c:v>-0.13</c:v>
                </c:pt>
                <c:pt idx="5">
                  <c:v>-0.87</c:v>
                </c:pt>
                <c:pt idx="6">
                  <c:v>-0.48</c:v>
                </c:pt>
                <c:pt idx="8">
                  <c:v>-0.2</c:v>
                </c:pt>
                <c:pt idx="9">
                  <c:v>-0.76</c:v>
                </c:pt>
                <c:pt idx="10">
                  <c:v>-0.44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Unfavorable</c:v>
                </c:pt>
              </c:strCache>
            </c:strRef>
          </c:tx>
          <c:spPr>
            <a:solidFill>
              <a:srgbClr val="E05C26"/>
            </a:solidFill>
            <a:ln w="9525">
              <a:solidFill>
                <a:sysClr val="windowText" lastClr="000000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b="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Sheet1!$A$2:$A$12</c:f>
              <c:strCache>
                <c:ptCount val="11"/>
                <c:pt idx="0">
                  <c:v>Republicans</c:v>
                </c:pt>
                <c:pt idx="1">
                  <c:v>Democrats</c:v>
                </c:pt>
                <c:pt idx="2">
                  <c:v>Total</c:v>
                </c:pt>
                <c:pt idx="4">
                  <c:v>Republicans</c:v>
                </c:pt>
                <c:pt idx="5">
                  <c:v>Democrats</c:v>
                </c:pt>
                <c:pt idx="6">
                  <c:v>Total</c:v>
                </c:pt>
                <c:pt idx="8">
                  <c:v>Republicans</c:v>
                </c:pt>
                <c:pt idx="9">
                  <c:v>Democrats</c:v>
                </c:pt>
                <c:pt idx="10">
                  <c:v>Total</c:v>
                </c:pt>
              </c:strCache>
            </c:strRef>
          </c:cat>
          <c:val>
            <c:numRef>
              <c:f>Sheet1!$C$2:$C$12</c:f>
              <c:numCache>
                <c:formatCode>0%</c:formatCode>
                <c:ptCount val="11"/>
                <c:pt idx="0">
                  <c:v>0.79</c:v>
                </c:pt>
                <c:pt idx="1">
                  <c:v>0.13</c:v>
                </c:pt>
                <c:pt idx="2">
                  <c:v>0.51</c:v>
                </c:pt>
                <c:pt idx="4">
                  <c:v>0.87</c:v>
                </c:pt>
                <c:pt idx="5">
                  <c:v>0.12</c:v>
                </c:pt>
                <c:pt idx="6">
                  <c:v>0.52</c:v>
                </c:pt>
                <c:pt idx="8">
                  <c:v>0.71</c:v>
                </c:pt>
                <c:pt idx="9">
                  <c:v>0.13</c:v>
                </c:pt>
                <c:pt idx="10">
                  <c:v>0.41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"/>
        <c:overlap val="100"/>
        <c:axId val="94289920"/>
        <c:axId val="94291456"/>
      </c:barChart>
      <c:catAx>
        <c:axId val="94289920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one"/>
        <c:crossAx val="94291456"/>
        <c:crosses val="autoZero"/>
        <c:auto val="1"/>
        <c:lblAlgn val="ctr"/>
        <c:lblOffset val="100"/>
        <c:noMultiLvlLbl val="0"/>
      </c:catAx>
      <c:valAx>
        <c:axId val="94291456"/>
        <c:scaling>
          <c:orientation val="minMax"/>
          <c:max val="1.1000000000000001"/>
          <c:min val="-1.1000000000000001"/>
        </c:scaling>
        <c:delete val="1"/>
        <c:axPos val="b"/>
        <c:numFmt formatCode="0%;0%" sourceLinked="1"/>
        <c:majorTickMark val="out"/>
        <c:minorTickMark val="none"/>
        <c:tickLblPos val="none"/>
        <c:crossAx val="94289920"/>
        <c:crosses val="autoZero"/>
        <c:crossBetween val="between"/>
        <c:majorUnit val="0.1"/>
      </c:valAx>
    </c:plotArea>
    <c:legend>
      <c:legendPos val="t"/>
      <c:layout>
        <c:manualLayout>
          <c:xMode val="edge"/>
          <c:yMode val="edge"/>
          <c:x val="0.34326881014873145"/>
          <c:y val="5.3960533181054163E-2"/>
          <c:w val="0.32713372531864887"/>
          <c:h val="8.0722195879284767E-2"/>
        </c:manualLayout>
      </c:layout>
      <c:overlay val="0"/>
      <c:txPr>
        <a:bodyPr/>
        <a:lstStyle/>
        <a:p>
          <a:pPr>
            <a:defRPr sz="1500" b="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400" b="1">
          <a:latin typeface="+mn-lt"/>
          <a:cs typeface="Calibri" pitchFamily="34" charset="0"/>
        </a:defRPr>
      </a:pPr>
      <a:endParaRPr lang="en-US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6.9589410019399695E-2"/>
          <c:y val="0.13323315835520599"/>
          <c:w val="0.90867145954581796"/>
          <c:h val="0.6504514435695539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Primary Care Physicians</c:v>
                </c:pt>
              </c:strCache>
            </c:strRef>
          </c:tx>
          <c:spPr>
            <a:solidFill>
              <a:srgbClr val="133559"/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400" b="0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Total number of patients</c:v>
                </c:pt>
                <c:pt idx="1">
                  <c:v>Medicaid patients</c:v>
                </c:pt>
                <c:pt idx="2">
                  <c:v>Newly insured patients</c:v>
                </c:pt>
                <c:pt idx="3">
                  <c:v>Medicaid or newly insured patients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44</c:v>
                </c:pt>
                <c:pt idx="1">
                  <c:v>31</c:v>
                </c:pt>
                <c:pt idx="2">
                  <c:v>48</c:v>
                </c:pt>
                <c:pt idx="3">
                  <c:v>59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Primary Care Nurse Practitioners and Physician Assistants</c:v>
                </c:pt>
              </c:strCache>
            </c:strRef>
          </c:tx>
          <c:spPr>
            <a:solidFill>
              <a:srgbClr val="E05C26"/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400" b="0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Total number of patients</c:v>
                </c:pt>
                <c:pt idx="1">
                  <c:v>Medicaid patients</c:v>
                </c:pt>
                <c:pt idx="2">
                  <c:v>Newly insured patients</c:v>
                </c:pt>
                <c:pt idx="3">
                  <c:v>Medicaid or newly insured patients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54</c:v>
                </c:pt>
                <c:pt idx="1">
                  <c:v>36</c:v>
                </c:pt>
                <c:pt idx="2">
                  <c:v>54</c:v>
                </c:pt>
                <c:pt idx="3">
                  <c:v>64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96618368"/>
        <c:axId val="96619904"/>
      </c:barChart>
      <c:catAx>
        <c:axId val="9661836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 b="0">
                <a:latin typeface="Calibri" panose="020F0502020204030204" pitchFamily="34" charset="0"/>
              </a:defRPr>
            </a:pPr>
            <a:endParaRPr lang="en-US"/>
          </a:p>
        </c:txPr>
        <c:crossAx val="96619904"/>
        <c:crosses val="autoZero"/>
        <c:auto val="1"/>
        <c:lblAlgn val="ctr"/>
        <c:lblOffset val="100"/>
        <c:noMultiLvlLbl val="0"/>
      </c:catAx>
      <c:valAx>
        <c:axId val="96619904"/>
        <c:scaling>
          <c:orientation val="minMax"/>
          <c:max val="100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 b="0">
                <a:latin typeface="Calibri" pitchFamily="34" charset="0"/>
              </a:defRPr>
            </a:pPr>
            <a:endParaRPr lang="en-US"/>
          </a:p>
        </c:txPr>
        <c:crossAx val="96618368"/>
        <c:crosses val="autoZero"/>
        <c:crossBetween val="between"/>
        <c:majorUnit val="20"/>
      </c:valAx>
    </c:plotArea>
    <c:legend>
      <c:legendPos val="t"/>
      <c:layout>
        <c:manualLayout>
          <c:xMode val="edge"/>
          <c:yMode val="edge"/>
          <c:x val="0.12909425995663601"/>
          <c:y val="0.116666666666667"/>
          <c:w val="0.834565103275134"/>
          <c:h val="7.1969160104986898E-2"/>
        </c:manualLayout>
      </c:layout>
      <c:overlay val="0"/>
      <c:txPr>
        <a:bodyPr/>
        <a:lstStyle/>
        <a:p>
          <a:pPr>
            <a:defRPr sz="1400" b="0">
              <a:latin typeface="Calibri" pitchFamily="34" charset="0"/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600" b="1">
          <a:latin typeface="Cabin" panose="020B0803050202020004" pitchFamily="34" charset="0"/>
        </a:defRPr>
      </a:pPr>
      <a:endParaRPr lang="en-US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3436348706447169"/>
          <c:y val="0.34676673228346455"/>
          <c:w val="0.76563651293552826"/>
          <c:h val="0.51027840269966251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Gotten worse</c:v>
                </c:pt>
              </c:strCache>
            </c:strRef>
          </c:tx>
          <c:spPr>
            <a:solidFill>
              <a:schemeClr val="tx2"/>
            </a:solidFill>
            <a:ln>
              <a:solidFill>
                <a:schemeClr val="tx1"/>
              </a:solidFill>
            </a:ln>
          </c:spPr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</c:dPt>
          <c:dLbls>
            <c:txPr>
              <a:bodyPr/>
              <a:lstStyle/>
              <a:p>
                <a:pPr>
                  <a:defRPr sz="1400" b="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MDs all</c:v>
                </c:pt>
                <c:pt idx="1">
                  <c:v>NP/PA all</c:v>
                </c:pt>
              </c:strCache>
            </c:strRef>
          </c:cat>
          <c:val>
            <c:numRef>
              <c:f>Sheet1!$B$2:$B$3</c:f>
              <c:numCache>
                <c:formatCode>0%</c:formatCode>
                <c:ptCount val="2"/>
                <c:pt idx="0">
                  <c:v>0.2</c:v>
                </c:pt>
                <c:pt idx="1">
                  <c:v>0.18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Stayed about the same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solidFill>
                <a:schemeClr val="tx1"/>
              </a:solidFill>
            </a:ln>
          </c:spPr>
          <c:invertIfNegative val="0"/>
          <c:dLbls>
            <c:dLbl>
              <c:idx val="4"/>
              <c:delete val="1"/>
            </c:dLbl>
            <c:txPr>
              <a:bodyPr/>
              <a:lstStyle/>
              <a:p>
                <a:pPr>
                  <a:defRPr sz="1400" b="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MDs all</c:v>
                </c:pt>
                <c:pt idx="1">
                  <c:v>NP/PA all</c:v>
                </c:pt>
              </c:strCache>
            </c:strRef>
          </c:cat>
          <c:val>
            <c:numRef>
              <c:f>Sheet1!$C$2:$C$3</c:f>
              <c:numCache>
                <c:formatCode>0%</c:formatCode>
                <c:ptCount val="2"/>
                <c:pt idx="0">
                  <c:v>0.59</c:v>
                </c:pt>
                <c:pt idx="1">
                  <c:v>0.63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Improved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400" b="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MDs all</c:v>
                </c:pt>
                <c:pt idx="1">
                  <c:v>NP/PA all</c:v>
                </c:pt>
              </c:strCache>
            </c:strRef>
          </c:cat>
          <c:val>
            <c:numRef>
              <c:f>Sheet1!$D$2:$D$3</c:f>
              <c:numCache>
                <c:formatCode>0%</c:formatCode>
                <c:ptCount val="2"/>
                <c:pt idx="0">
                  <c:v>0.2</c:v>
                </c:pt>
                <c:pt idx="1">
                  <c:v>0.19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45"/>
        <c:overlap val="100"/>
        <c:axId val="96778496"/>
        <c:axId val="96776960"/>
      </c:barChart>
      <c:valAx>
        <c:axId val="96776960"/>
        <c:scaling>
          <c:orientation val="minMax"/>
          <c:max val="1.05"/>
          <c:min val="0"/>
        </c:scaling>
        <c:delete val="1"/>
        <c:axPos val="t"/>
        <c:numFmt formatCode="0%" sourceLinked="1"/>
        <c:majorTickMark val="none"/>
        <c:minorTickMark val="none"/>
        <c:tickLblPos val="nextTo"/>
        <c:crossAx val="96778496"/>
        <c:crosses val="autoZero"/>
        <c:crossBetween val="between"/>
      </c:valAx>
      <c:catAx>
        <c:axId val="96778496"/>
        <c:scaling>
          <c:orientation val="maxMin"/>
        </c:scaling>
        <c:delete val="1"/>
        <c:axPos val="l"/>
        <c:majorTickMark val="out"/>
        <c:minorTickMark val="none"/>
        <c:tickLblPos val="nextTo"/>
        <c:crossAx val="96776960"/>
        <c:crosses val="autoZero"/>
        <c:auto val="1"/>
        <c:lblAlgn val="ctr"/>
        <c:lblOffset val="100"/>
        <c:noMultiLvlLbl val="0"/>
      </c:catAx>
    </c:plotArea>
    <c:legend>
      <c:legendPos val="t"/>
      <c:layout>
        <c:manualLayout>
          <c:xMode val="edge"/>
          <c:yMode val="edge"/>
          <c:x val="0.2492407228629224"/>
          <c:y val="0.15873015873015872"/>
          <c:w val="0.62365585385647027"/>
          <c:h val="5.7437195350581179E-2"/>
        </c:manualLayout>
      </c:layout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300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0590423772702197E-2"/>
          <c:y val="0.17546523838709552"/>
          <c:w val="0.88835347924560393"/>
          <c:h val="0.57759864345617729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Currently accepting new Medicaid patients</c:v>
                </c:pt>
              </c:strCache>
            </c:strRef>
          </c:tx>
          <c:spPr>
            <a:solidFill>
              <a:schemeClr val="tx2"/>
            </a:solidFill>
            <a:ln>
              <a:solidFill>
                <a:schemeClr val="tx1"/>
              </a:solidFill>
            </a:ln>
          </c:spPr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</c:dPt>
          <c:dPt>
            <c:idx val="2"/>
            <c:invertIfNegative val="0"/>
            <c:bubble3D val="0"/>
          </c:dPt>
          <c:dPt>
            <c:idx val="3"/>
            <c:invertIfNegative val="0"/>
            <c:bubble3D val="0"/>
          </c:dPt>
          <c:dPt>
            <c:idx val="4"/>
            <c:invertIfNegative val="0"/>
            <c:bubble3D val="0"/>
          </c:dPt>
          <c:dLbls>
            <c:txPr>
              <a:bodyPr/>
              <a:lstStyle/>
              <a:p>
                <a:pPr>
                  <a:defRPr sz="1400" b="0">
                    <a:solidFill>
                      <a:schemeClr val="bg1"/>
                    </a:solidFill>
                    <a:latin typeface="Calibri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Sheet1!$A$2:$A$7</c:f>
              <c:strCache>
                <c:ptCount val="6"/>
                <c:pt idx="0">
                  <c:v>Total</c:v>
                </c:pt>
                <c:pt idx="1">
                  <c:v>Community Health Clinic</c:v>
                </c:pt>
                <c:pt idx="2">
                  <c:v>Hospital-owned</c:v>
                </c:pt>
                <c:pt idx="3">
                  <c:v>Private practice</c:v>
                </c:pt>
                <c:pt idx="5">
                  <c:v>Total Primary Care NPs/PAs</c:v>
                </c:pt>
              </c:strCache>
            </c:strRef>
          </c:cat>
          <c:val>
            <c:numRef>
              <c:f>Sheet1!$B$2:$B$7</c:f>
              <c:numCache>
                <c:formatCode>0%</c:formatCode>
                <c:ptCount val="6"/>
                <c:pt idx="0">
                  <c:v>0.5</c:v>
                </c:pt>
                <c:pt idx="1">
                  <c:v>0.92</c:v>
                </c:pt>
                <c:pt idx="2">
                  <c:v>0.63</c:v>
                </c:pt>
                <c:pt idx="3">
                  <c:v>0.43</c:v>
                </c:pt>
                <c:pt idx="5">
                  <c:v>0.66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Accepts Medicaid but not currently taking new Medicaid patients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400" b="0">
                    <a:solidFill>
                      <a:schemeClr val="bg1"/>
                    </a:solidFill>
                    <a:latin typeface="+mn-lt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Sheet1!$A$2:$A$7</c:f>
              <c:strCache>
                <c:ptCount val="6"/>
                <c:pt idx="0">
                  <c:v>Total</c:v>
                </c:pt>
                <c:pt idx="1">
                  <c:v>Community Health Clinic</c:v>
                </c:pt>
                <c:pt idx="2">
                  <c:v>Hospital-owned</c:v>
                </c:pt>
                <c:pt idx="3">
                  <c:v>Private practice</c:v>
                </c:pt>
                <c:pt idx="5">
                  <c:v>Total Primary Care NPs/PAs</c:v>
                </c:pt>
              </c:strCache>
            </c:strRef>
          </c:cat>
          <c:val>
            <c:numRef>
              <c:f>Sheet1!$C$2:$C$7</c:f>
              <c:numCache>
                <c:formatCode>0%</c:formatCode>
                <c:ptCount val="6"/>
                <c:pt idx="0">
                  <c:v>0.21</c:v>
                </c:pt>
                <c:pt idx="1">
                  <c:v>0.06</c:v>
                </c:pt>
                <c:pt idx="2">
                  <c:v>0.22</c:v>
                </c:pt>
                <c:pt idx="3">
                  <c:v>0.23</c:v>
                </c:pt>
                <c:pt idx="5">
                  <c:v>0.13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axId val="96404224"/>
        <c:axId val="96730112"/>
      </c:barChart>
      <c:valAx>
        <c:axId val="96730112"/>
        <c:scaling>
          <c:orientation val="minMax"/>
          <c:max val="1"/>
        </c:scaling>
        <c:delete val="0"/>
        <c:axPos val="l"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400" b="0">
                <a:latin typeface="Calibri" pitchFamily="34" charset="0"/>
              </a:defRPr>
            </a:pPr>
            <a:endParaRPr lang="en-US"/>
          </a:p>
        </c:txPr>
        <c:crossAx val="96404224"/>
        <c:crosses val="autoZero"/>
        <c:crossBetween val="between"/>
        <c:majorUnit val="0.2"/>
      </c:valAx>
      <c:catAx>
        <c:axId val="9640422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0" vert="horz"/>
          <a:lstStyle/>
          <a:p>
            <a:pPr>
              <a:defRPr sz="1400" b="0">
                <a:latin typeface="Calibri" pitchFamily="34" charset="0"/>
              </a:defRPr>
            </a:pPr>
            <a:endParaRPr lang="en-US"/>
          </a:p>
        </c:txPr>
        <c:crossAx val="96730112"/>
        <c:crosses val="autoZero"/>
        <c:auto val="0"/>
        <c:lblAlgn val="ctr"/>
        <c:lblOffset val="100"/>
        <c:noMultiLvlLbl val="0"/>
      </c:catAx>
    </c:plotArea>
    <c:legend>
      <c:legendPos val="t"/>
      <c:layout>
        <c:manualLayout>
          <c:xMode val="edge"/>
          <c:yMode val="edge"/>
          <c:x val="0.15790320359083115"/>
          <c:y val="1.409310846995819E-2"/>
          <c:w val="0.75837756041291149"/>
          <c:h val="0.10707323469904523"/>
        </c:manualLayout>
      </c:layout>
      <c:overlay val="0"/>
      <c:txPr>
        <a:bodyPr/>
        <a:lstStyle/>
        <a:p>
          <a:pPr>
            <a:defRPr sz="1400" b="0">
              <a:latin typeface="Calibri" pitchFamily="34" charset="0"/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600" b="1">
          <a:latin typeface="Cabin" panose="020B0803050202020004" pitchFamily="34" charset="0"/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6276753622942062"/>
          <c:y val="0.16743400899660812"/>
          <c:w val="0.73723246377057938"/>
          <c:h val="0.78484918402145065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Negative impact</c:v>
                </c:pt>
              </c:strCache>
            </c:strRef>
          </c:tx>
          <c:spPr>
            <a:solidFill>
              <a:schemeClr val="tx2"/>
            </a:solidFill>
            <a:ln>
              <a:solidFill>
                <a:schemeClr val="tx1"/>
              </a:solidFill>
            </a:ln>
          </c:spPr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</c:dPt>
          <c:dPt>
            <c:idx val="2"/>
            <c:invertIfNegative val="0"/>
            <c:bubble3D val="0"/>
          </c:dPt>
          <c:dLbls>
            <c:dLbl>
              <c:idx val="7"/>
              <c:layout>
                <c:manualLayout>
                  <c:x val="1.42020245824742E-3"/>
                  <c:y val="-6.3821382282432698E-2"/>
                </c:manualLayout>
              </c:layout>
              <c:tx>
                <c:rich>
                  <a:bodyPr/>
                  <a:lstStyle/>
                  <a:p>
                    <a:r>
                      <a:rPr lang="en-US" sz="1400" b="0" dirty="0">
                        <a:solidFill>
                          <a:schemeClr val="bg1"/>
                        </a:solidFill>
                        <a:latin typeface="Calibri" pitchFamily="34" charset="0"/>
                      </a:rPr>
                      <a:t>1%</a:t>
                    </a:r>
                    <a:endParaRPr lang="en-US" dirty="0">
                      <a:solidFill>
                        <a:schemeClr val="tx1"/>
                      </a:solidFill>
                    </a:endParaRP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0">
                    <a:solidFill>
                      <a:schemeClr val="bg1"/>
                    </a:solidFill>
                    <a:latin typeface="Calibri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5"/>
                <c:pt idx="0">
                  <c:v>Your medical practice overall</c:v>
                </c:pt>
                <c:pt idx="1">
                  <c:v>The quality of care your patients receive</c:v>
                </c:pt>
                <c:pt idx="2">
                  <c:v>The ability of your practice to meet patient demand</c:v>
                </c:pt>
                <c:pt idx="3">
                  <c:v>The cost of health care for your patients</c:v>
                </c:pt>
                <c:pt idx="4">
                  <c:v>Access to health care and insurance in the country overall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5"/>
                <c:pt idx="0">
                  <c:v>0.36</c:v>
                </c:pt>
                <c:pt idx="1">
                  <c:v>0.25</c:v>
                </c:pt>
                <c:pt idx="2">
                  <c:v>0.35</c:v>
                </c:pt>
                <c:pt idx="3">
                  <c:v>0.44</c:v>
                </c:pt>
                <c:pt idx="4">
                  <c:v>0.24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No impact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400" b="0">
                    <a:solidFill>
                      <a:schemeClr val="bg1"/>
                    </a:solidFill>
                    <a:latin typeface="Calibri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5"/>
                <c:pt idx="0">
                  <c:v>Your medical practice overall</c:v>
                </c:pt>
                <c:pt idx="1">
                  <c:v>The quality of care your patients receive</c:v>
                </c:pt>
                <c:pt idx="2">
                  <c:v>The ability of your practice to meet patient demand</c:v>
                </c:pt>
                <c:pt idx="3">
                  <c:v>The cost of health care for your patients</c:v>
                </c:pt>
                <c:pt idx="4">
                  <c:v>Access to health care and insurance in the country overall</c:v>
                </c:pt>
              </c:strCache>
            </c:strRef>
          </c:cat>
          <c:val>
            <c:numRef>
              <c:f>Sheet1!$C$2:$C$6</c:f>
              <c:numCache>
                <c:formatCode>0%</c:formatCode>
                <c:ptCount val="5"/>
                <c:pt idx="0">
                  <c:v>0.31</c:v>
                </c:pt>
                <c:pt idx="1">
                  <c:v>0.5</c:v>
                </c:pt>
                <c:pt idx="2">
                  <c:v>0.44</c:v>
                </c:pt>
                <c:pt idx="3">
                  <c:v>0.17</c:v>
                </c:pt>
                <c:pt idx="4">
                  <c:v>0.12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Positive impact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400" b="0">
                    <a:solidFill>
                      <a:schemeClr val="bg1"/>
                    </a:solidFill>
                    <a:latin typeface="Calibri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5"/>
                <c:pt idx="0">
                  <c:v>Your medical practice overall</c:v>
                </c:pt>
                <c:pt idx="1">
                  <c:v>The quality of care your patients receive</c:v>
                </c:pt>
                <c:pt idx="2">
                  <c:v>The ability of your practice to meet patient demand</c:v>
                </c:pt>
                <c:pt idx="3">
                  <c:v>The cost of health care for your patients</c:v>
                </c:pt>
                <c:pt idx="4">
                  <c:v>Access to health care and insurance in the country overall</c:v>
                </c:pt>
              </c:strCache>
            </c:strRef>
          </c:cat>
          <c:val>
            <c:numRef>
              <c:f>Sheet1!$D$2:$D$6</c:f>
              <c:numCache>
                <c:formatCode>0%</c:formatCode>
                <c:ptCount val="5"/>
                <c:pt idx="0">
                  <c:v>0.23</c:v>
                </c:pt>
                <c:pt idx="1">
                  <c:v>0.18</c:v>
                </c:pt>
                <c:pt idx="2">
                  <c:v>0.1</c:v>
                </c:pt>
                <c:pt idx="3">
                  <c:v>0.21</c:v>
                </c:pt>
                <c:pt idx="4">
                  <c:v>0.48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Not sure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400" b="0">
                    <a:solidFill>
                      <a:schemeClr val="tx1"/>
                    </a:solidFill>
                    <a:latin typeface="Calibri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5"/>
                <c:pt idx="0">
                  <c:v>Your medical practice overall</c:v>
                </c:pt>
                <c:pt idx="1">
                  <c:v>The quality of care your patients receive</c:v>
                </c:pt>
                <c:pt idx="2">
                  <c:v>The ability of your practice to meet patient demand</c:v>
                </c:pt>
                <c:pt idx="3">
                  <c:v>The cost of health care for your patients</c:v>
                </c:pt>
                <c:pt idx="4">
                  <c:v>Access to health care and insurance in the country overall</c:v>
                </c:pt>
              </c:strCache>
            </c:strRef>
          </c:cat>
          <c:val>
            <c:numRef>
              <c:f>Sheet1!$E$2:$E$6</c:f>
              <c:numCache>
                <c:formatCode>0%</c:formatCode>
                <c:ptCount val="5"/>
                <c:pt idx="0">
                  <c:v>0.09</c:v>
                </c:pt>
                <c:pt idx="1">
                  <c:v>0.06</c:v>
                </c:pt>
                <c:pt idx="2">
                  <c:v>0.1</c:v>
                </c:pt>
                <c:pt idx="3">
                  <c:v>0.16</c:v>
                </c:pt>
                <c:pt idx="4">
                  <c:v>0.14000000000000001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45"/>
        <c:overlap val="100"/>
        <c:axId val="96577792"/>
        <c:axId val="96576256"/>
      </c:barChart>
      <c:valAx>
        <c:axId val="96576256"/>
        <c:scaling>
          <c:orientation val="minMax"/>
          <c:max val="1.05"/>
          <c:min val="0"/>
        </c:scaling>
        <c:delete val="1"/>
        <c:axPos val="t"/>
        <c:numFmt formatCode="0%" sourceLinked="1"/>
        <c:majorTickMark val="none"/>
        <c:minorTickMark val="none"/>
        <c:tickLblPos val="nextTo"/>
        <c:crossAx val="96577792"/>
        <c:crosses val="autoZero"/>
        <c:crossBetween val="between"/>
      </c:valAx>
      <c:catAx>
        <c:axId val="96577792"/>
        <c:scaling>
          <c:orientation val="maxMin"/>
        </c:scaling>
        <c:delete val="1"/>
        <c:axPos val="l"/>
        <c:majorTickMark val="out"/>
        <c:minorTickMark val="none"/>
        <c:tickLblPos val="nextTo"/>
        <c:crossAx val="96576256"/>
        <c:crosses val="autoZero"/>
        <c:auto val="1"/>
        <c:lblAlgn val="ctr"/>
        <c:lblOffset val="100"/>
        <c:noMultiLvlLbl val="0"/>
      </c:catAx>
    </c:plotArea>
    <c:legend>
      <c:legendPos val="t"/>
      <c:layout>
        <c:manualLayout>
          <c:xMode val="edge"/>
          <c:yMode val="edge"/>
          <c:x val="2.1303036873711684E-2"/>
          <c:y val="3.2586922494054843E-2"/>
          <c:w val="0.95029291396133941"/>
          <c:h val="8.7196482460809174E-2"/>
        </c:manualLayout>
      </c:layout>
      <c:overlay val="0"/>
      <c:txPr>
        <a:bodyPr/>
        <a:lstStyle/>
        <a:p>
          <a:pPr>
            <a:defRPr sz="1400" b="0">
              <a:latin typeface="+mn-lt"/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300"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48CB0B-2FE9-44DA-8E48-55986BEE7363}" type="datetimeFigureOut">
              <a:rPr lang="en-US" smtClean="0"/>
              <a:t>11/11/2015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C13ECE-5676-4228-8124-8AA4257592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28801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1A4D92E5-9FFA-458A-9BEA-BDF5C2EF3530}" type="datetimeFigureOut">
              <a:rPr lang="en-US" smtClean="0"/>
              <a:t>11/11/2015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3E76084-7007-4F9A-9BF5-85CA96B02E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0938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E76084-7007-4F9A-9BF5-85CA96B02EE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0636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E76084-7007-4F9A-9BF5-85CA96B02EE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01243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631495-809F-4118-87B7-2B4F3E8D5A0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06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E76084-7007-4F9A-9BF5-85CA96B02EE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3436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pic>
        <p:nvPicPr>
          <p:cNvPr id="5" name="Picture 4"/>
          <p:cNvPicPr/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458200" y="6172200"/>
            <a:ext cx="504825" cy="507365"/>
          </a:xfrm>
          <a:prstGeom prst="rect">
            <a:avLst/>
          </a:prstGeom>
          <a:noFill/>
        </p:spPr>
      </p:pic>
      <p:pic>
        <p:nvPicPr>
          <p:cNvPr id="6" name="Picture 5" descr="K:\Public Opinion &amp; Media Research\Current Projects\Primary care providers survey 2015\JAMA infographics\CFlogo_2014_448x133px.jpg"/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3474" y="6139815"/>
            <a:ext cx="1819275" cy="5397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078686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896112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32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157723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3653234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708896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240752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452347" y="1817601"/>
            <a:ext cx="8223439" cy="10005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b="1" i="0">
                <a:latin typeface="Calibri" pitchFamily="34" charset="0"/>
                <a:cs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444467" y="2946400"/>
            <a:ext cx="6391275" cy="884238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600" b="0" i="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SUBTITLE STYLE</a:t>
            </a:r>
            <a:endParaRPr lang="en-US" dirty="0"/>
          </a:p>
        </p:txBody>
      </p:sp>
      <p:sp>
        <p:nvSpPr>
          <p:cNvPr id="22" name="Content Placeholder 21"/>
          <p:cNvSpPr>
            <a:spLocks noGrp="1"/>
          </p:cNvSpPr>
          <p:nvPr>
            <p:ph sz="quarter" idx="13" hasCustomPrompt="1"/>
          </p:nvPr>
        </p:nvSpPr>
        <p:spPr>
          <a:xfrm>
            <a:off x="444467" y="4238484"/>
            <a:ext cx="3352800" cy="284362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600" b="0" i="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Authors</a:t>
            </a:r>
            <a:endParaRPr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14" hasCustomPrompt="1"/>
          </p:nvPr>
        </p:nvSpPr>
        <p:spPr>
          <a:xfrm>
            <a:off x="4480280" y="6174160"/>
            <a:ext cx="4416425" cy="531440"/>
          </a:xfrm>
          <a:prstGeom prst="rect">
            <a:avLst/>
          </a:prstGeom>
        </p:spPr>
        <p:txBody>
          <a:bodyPr vert="horz"/>
          <a:lstStyle>
            <a:lvl1pPr marL="0" indent="0" algn="r">
              <a:buFontTx/>
              <a:buNone/>
              <a:defRPr sz="1200" b="0" i="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Date: January 23, 2013</a:t>
            </a:r>
          </a:p>
          <a:p>
            <a:pPr lvl="0"/>
            <a:r>
              <a:rPr lang="en-US" dirty="0" smtClean="0"/>
              <a:t>Location: Washington D.C.</a:t>
            </a:r>
            <a:endParaRPr lang="en-US" dirty="0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16" hasCustomPrompt="1"/>
          </p:nvPr>
        </p:nvSpPr>
        <p:spPr>
          <a:xfrm>
            <a:off x="444467" y="4644232"/>
            <a:ext cx="5984875" cy="849313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20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Multiple Author Names, Name Last Name, Name </a:t>
            </a:r>
            <a:r>
              <a:rPr lang="en-US" dirty="0" err="1" smtClean="0"/>
              <a:t>lastname</a:t>
            </a:r>
            <a:r>
              <a:rPr lang="en-US" dirty="0" smtClean="0"/>
              <a:t> &amp; name </a:t>
            </a:r>
            <a:r>
              <a:rPr lang="en-US" dirty="0" err="1" smtClean="0"/>
              <a:t>lastname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47948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84481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599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341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23123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One horizontal bar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hart Placeholder 5"/>
          <p:cNvSpPr>
            <a:spLocks noGrp="1"/>
          </p:cNvSpPr>
          <p:nvPr>
            <p:ph type="chart" sz="quarter" idx="11"/>
          </p:nvPr>
        </p:nvSpPr>
        <p:spPr>
          <a:xfrm>
            <a:off x="4297680" y="2286000"/>
            <a:ext cx="4663440" cy="3931920"/>
          </a:xfrm>
          <a:prstGeom prst="rect">
            <a:avLst/>
          </a:prstGeom>
        </p:spPr>
        <p:txBody>
          <a:bodyPr/>
          <a:lstStyle>
            <a:lvl1pPr>
              <a:defRPr sz="1400">
                <a:latin typeface="Calibri" pitchFamily="34" charset="0"/>
                <a:cs typeface="Calibri" pitchFamily="34" charset="0"/>
              </a:defRPr>
            </a:lvl1pPr>
          </a:lstStyle>
          <a:p>
            <a:r>
              <a:rPr lang="en-US" dirty="0" smtClean="0"/>
              <a:t>Click icon to add chart</a:t>
            </a:r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36576" y="320040"/>
            <a:ext cx="9098280" cy="563562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2200" b="1">
                <a:latin typeface="Calibri" pitchFamily="34" charset="0"/>
                <a:cs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0"/>
          </p:nvPr>
        </p:nvSpPr>
        <p:spPr>
          <a:xfrm>
            <a:off x="73152" y="914400"/>
            <a:ext cx="8942388" cy="338554"/>
          </a:xfrm>
          <a:prstGeom prst="rect">
            <a:avLst/>
          </a:prstGeom>
        </p:spPr>
        <p:txBody>
          <a:bodyPr anchor="t" anchorCtr="0">
            <a:spAutoFit/>
          </a:bodyPr>
          <a:lstStyle>
            <a:lvl1pPr marL="0" indent="0">
              <a:spcBef>
                <a:spcPts val="0"/>
              </a:spcBef>
              <a:buNone/>
              <a:defRPr sz="1600" b="1" baseline="0">
                <a:latin typeface="+mn-lt"/>
                <a:cs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742679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896112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32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375117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1249798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88167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147119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9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1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1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41716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4" r:id="rId2"/>
    <p:sldLayoutId id="2147483665" r:id="rId3"/>
    <p:sldLayoutId id="2147483663" r:id="rId4"/>
    <p:sldLayoutId id="2147483681" r:id="rId5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1" i="0" dirty="0" smtClean="0">
          <a:solidFill>
            <a:srgbClr val="000000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1440" y="91440"/>
            <a:ext cx="8961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400" b="1" dirty="0" smtClean="0">
                <a:latin typeface="Calibri" pitchFamily="34" charset="0"/>
                <a:cs typeface="Meta Offc Pro"/>
              </a:rPr>
              <a:t>Exhibit </a:t>
            </a:r>
            <a:fld id="{0C16F13B-3659-4888-B784-82F22626CC5F}" type="slidenum">
              <a:rPr lang="en-US" sz="1400" b="1" smtClean="0">
                <a:latin typeface="Calibri" pitchFamily="34" charset="0"/>
                <a:cs typeface="Meta Offc Pro"/>
              </a:rPr>
              <a:pPr algn="l"/>
              <a:t>‹#›</a:t>
            </a:fld>
            <a:endParaRPr lang="en-US" sz="1400" b="1" dirty="0" err="1" smtClean="0">
              <a:latin typeface="Calibri" pitchFamily="34" charset="0"/>
              <a:cs typeface="Meta Offc Pro"/>
            </a:endParaRPr>
          </a:p>
        </p:txBody>
      </p:sp>
    </p:spTree>
    <p:extLst>
      <p:ext uri="{BB962C8B-B14F-4D97-AF65-F5344CB8AC3E}">
        <p14:creationId xmlns:p14="http://schemas.microsoft.com/office/powerpoint/2010/main" val="6482460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1" i="0" dirty="0" smtClean="0">
          <a:solidFill>
            <a:srgbClr val="000000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1440" y="91440"/>
            <a:ext cx="8961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400" b="1" dirty="0" smtClean="0">
                <a:latin typeface="Calibri" pitchFamily="34" charset="0"/>
                <a:cs typeface="Meta Offc Pro"/>
              </a:rPr>
              <a:t>Figure </a:t>
            </a:r>
            <a:fld id="{0C16F13B-3659-4888-B784-82F22626CC5F}" type="slidenum">
              <a:rPr lang="en-US" sz="1400" b="1" smtClean="0">
                <a:latin typeface="Calibri" pitchFamily="34" charset="0"/>
                <a:cs typeface="Meta Offc Pro"/>
              </a:rPr>
              <a:pPr algn="l"/>
              <a:t>‹#›</a:t>
            </a:fld>
            <a:endParaRPr lang="en-US" sz="1400" b="1" dirty="0" err="1" smtClean="0">
              <a:latin typeface="Calibri" pitchFamily="34" charset="0"/>
              <a:cs typeface="Meta Offc Pro"/>
            </a:endParaRPr>
          </a:p>
        </p:txBody>
      </p:sp>
    </p:spTree>
    <p:extLst>
      <p:ext uri="{BB962C8B-B14F-4D97-AF65-F5344CB8AC3E}">
        <p14:creationId xmlns:p14="http://schemas.microsoft.com/office/powerpoint/2010/main" val="1882789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1" i="0" dirty="0" smtClean="0">
          <a:solidFill>
            <a:srgbClr val="000000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30541" y="1554480"/>
            <a:ext cx="8682918" cy="4481320"/>
          </a:xfrm>
          <a:prstGeom prst="rect">
            <a:avLst/>
          </a:prstGeom>
          <a:solidFill>
            <a:srgbClr val="0B78B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0541" y="228600"/>
            <a:ext cx="1087719" cy="109325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06593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200" kern="1200" baseline="0">
          <a:solidFill>
            <a:schemeClr val="bg1"/>
          </a:solidFill>
          <a:latin typeface="MetaSerif-Book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76200" y="442913"/>
            <a:ext cx="90678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pic>
        <p:nvPicPr>
          <p:cNvPr id="1028" name="Picture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0513" y="6099175"/>
            <a:ext cx="2274887" cy="606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9151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Georgia"/>
          <a:ea typeface="ＭＳ Ｐゴシック" charset="-128"/>
          <a:cs typeface="Georgia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Georgia" charset="0"/>
          <a:ea typeface="ＭＳ Ｐゴシック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Georgia" charset="0"/>
          <a:ea typeface="ＭＳ Ｐゴシック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Georgia" charset="0"/>
          <a:ea typeface="ＭＳ Ｐゴシック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Georgia" charset="0"/>
          <a:ea typeface="ＭＳ Ｐゴシック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rebuchet MS" charset="0"/>
          <a:ea typeface="ＭＳ Ｐゴシック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rebuchet MS" charset="0"/>
          <a:ea typeface="ＭＳ Ｐゴシック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rebuchet MS" charset="0"/>
          <a:ea typeface="ＭＳ Ｐゴシック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rebuchet MS" charset="0"/>
          <a:ea typeface="ＭＳ Ｐゴシック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Corbel" pitchFamily="34" charset="0"/>
          <a:ea typeface="ＭＳ Ｐゴシック" charset="-128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Corbel" pitchFamily="34" charset="0"/>
          <a:ea typeface="ＭＳ Ｐゴシック" charset="-128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800" kern="1200">
          <a:solidFill>
            <a:schemeClr val="tx1"/>
          </a:solidFill>
          <a:latin typeface="Corbel" pitchFamily="34" charset="0"/>
          <a:ea typeface="ＭＳ Ｐゴシック" charset="-128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600" kern="1200">
          <a:solidFill>
            <a:schemeClr val="tx1"/>
          </a:solidFill>
          <a:latin typeface="Corbel" pitchFamily="34" charset="0"/>
          <a:ea typeface="ＭＳ Ｐゴシック" charset="-128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600" kern="1200">
          <a:solidFill>
            <a:schemeClr val="tx1"/>
          </a:solidFill>
          <a:latin typeface="Corbel" pitchFamily="34" charset="0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5.xml"/><Relationship Id="rId5" Type="http://schemas.openxmlformats.org/officeDocument/2006/relationships/image" Target="../media/image2.jpeg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2.jpeg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2.jpeg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2.jpe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Chart Placeholder 4"/>
          <p:cNvGraphicFramePr>
            <a:graphicFrameLocks noGrp="1"/>
          </p:cNvGraphicFramePr>
          <p:nvPr>
            <p:ph type="chart" sz="quarter" idx="11"/>
            <p:extLst>
              <p:ext uri="{D42A27DB-BD31-4B8C-83A1-F6EECF244321}">
                <p14:modId xmlns:p14="http://schemas.microsoft.com/office/powerpoint/2010/main" val="3525019692"/>
              </p:ext>
            </p:extLst>
          </p:nvPr>
        </p:nvGraphicFramePr>
        <p:xfrm>
          <a:off x="374088" y="1425038"/>
          <a:ext cx="9326880" cy="51157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34" y="91440"/>
            <a:ext cx="8882129" cy="914400"/>
          </a:xfrm>
        </p:spPr>
        <p:txBody>
          <a:bodyPr>
            <a:normAutofit/>
          </a:bodyPr>
          <a:lstStyle/>
          <a:p>
            <a:r>
              <a:rPr lang="en-US" sz="2600" dirty="0" smtClean="0">
                <a:latin typeface="+mn-lt"/>
              </a:rPr>
              <a:t>Like Public Overall, Primary Care Providers’ Opinions On ACA Are </a:t>
            </a:r>
            <a:r>
              <a:rPr lang="en-US" sz="2600" dirty="0">
                <a:latin typeface="+mn-lt"/>
              </a:rPr>
              <a:t>Split, with </a:t>
            </a:r>
            <a:r>
              <a:rPr lang="en-US" sz="2600" dirty="0" smtClean="0">
                <a:latin typeface="+mn-lt"/>
              </a:rPr>
              <a:t>Sharp Partisan Divisions</a:t>
            </a:r>
            <a:endParaRPr lang="en-US" sz="2600" dirty="0">
              <a:latin typeface="+mn-lt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039447" y="2208310"/>
            <a:ext cx="45719" cy="419248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0" name="Text Placeholder 2"/>
          <p:cNvSpPr>
            <a:spLocks noGrp="1"/>
          </p:cNvSpPr>
          <p:nvPr>
            <p:ph type="body" idx="10"/>
          </p:nvPr>
        </p:nvSpPr>
        <p:spPr>
          <a:xfrm>
            <a:off x="91440" y="1076980"/>
            <a:ext cx="8942388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400" b="0" dirty="0"/>
              <a:t>Overall, what is your opinion of the health care law that was passed in 2010, also known as the Affordable Care Act (ACA) or </a:t>
            </a:r>
            <a:r>
              <a:rPr lang="en-US" sz="1400" b="0" dirty="0" err="1"/>
              <a:t>Obamacare</a:t>
            </a:r>
            <a:r>
              <a:rPr lang="en-US" sz="1400" b="0" dirty="0"/>
              <a:t>?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-960015" y="2255727"/>
            <a:ext cx="17373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 smtClean="0"/>
              <a:t>Total</a:t>
            </a:r>
            <a:endParaRPr lang="en-US" sz="1400" dirty="0"/>
          </a:p>
        </p:txBody>
      </p:sp>
      <p:sp>
        <p:nvSpPr>
          <p:cNvPr id="19" name="TextBox 18"/>
          <p:cNvSpPr txBox="1"/>
          <p:nvPr/>
        </p:nvSpPr>
        <p:spPr>
          <a:xfrm>
            <a:off x="63031" y="3393744"/>
            <a:ext cx="211193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u="sng" dirty="0" smtClean="0"/>
              <a:t>Primary Care Physicians</a:t>
            </a:r>
          </a:p>
        </p:txBody>
      </p:sp>
      <p:sp>
        <p:nvSpPr>
          <p:cNvPr id="20" name="Text Placeholder 2"/>
          <p:cNvSpPr txBox="1">
            <a:spLocks/>
          </p:cNvSpPr>
          <p:nvPr/>
        </p:nvSpPr>
        <p:spPr>
          <a:xfrm>
            <a:off x="91440" y="6262048"/>
            <a:ext cx="8976360" cy="451485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100" kern="0" dirty="0" smtClean="0">
                <a:latin typeface="+mn-lt"/>
              </a:rPr>
              <a:t>NOTE: </a:t>
            </a:r>
            <a:r>
              <a:rPr lang="en-US" sz="1100" dirty="0" smtClean="0">
                <a:latin typeface="+mn-lt"/>
              </a:rPr>
              <a:t>Don’t know/Refused responses not shown.</a:t>
            </a:r>
            <a:r>
              <a:rPr lang="en-US" sz="1100" kern="0" dirty="0" smtClean="0">
                <a:latin typeface="+mn-lt"/>
              </a:rPr>
              <a:t/>
            </a:r>
            <a:br>
              <a:rPr lang="en-US" sz="1100" kern="0" dirty="0" smtClean="0">
                <a:latin typeface="+mn-lt"/>
              </a:rPr>
            </a:br>
            <a:r>
              <a:rPr lang="en-US" sz="1100" kern="0" dirty="0" smtClean="0">
                <a:latin typeface="+mn-lt"/>
              </a:rPr>
              <a:t>SOURCE: </a:t>
            </a:r>
            <a:r>
              <a:rPr lang="en-US" sz="1100" dirty="0" smtClean="0">
                <a:latin typeface="+mn-lt"/>
              </a:rPr>
              <a:t>Kaiser Family Foundation Health Tracking Poll (conducted August 6-11, 2015), </a:t>
            </a:r>
            <a:r>
              <a:rPr lang="en-US" sz="1100" dirty="0" smtClean="0">
                <a:solidFill>
                  <a:prstClr val="black"/>
                </a:solidFill>
                <a:latin typeface="+mn-lt"/>
              </a:rPr>
              <a:t>The Kaiser Family Foundation/Commonwealth Fund 2015 National Survey of Primary Care Providers </a:t>
            </a:r>
            <a:r>
              <a:rPr lang="en-US" sz="1100" dirty="0" smtClean="0">
                <a:latin typeface="+mn-lt"/>
              </a:rPr>
              <a:t>(conducted January 5 – March 30, 2015)</a:t>
            </a:r>
            <a:endParaRPr lang="en-US" sz="1100" dirty="0" smtClean="0">
              <a:solidFill>
                <a:prstClr val="black"/>
              </a:solidFill>
              <a:latin typeface="+mn-lt"/>
            </a:endParaRPr>
          </a:p>
          <a:p>
            <a:pPr marL="0" indent="0">
              <a:buNone/>
            </a:pPr>
            <a:endParaRPr lang="en-US" sz="1100" dirty="0"/>
          </a:p>
        </p:txBody>
      </p:sp>
      <p:sp>
        <p:nvSpPr>
          <p:cNvPr id="21" name="TextBox 20"/>
          <p:cNvSpPr txBox="1"/>
          <p:nvPr/>
        </p:nvSpPr>
        <p:spPr>
          <a:xfrm>
            <a:off x="84160" y="1905000"/>
            <a:ext cx="211193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u="sng" dirty="0" smtClean="0"/>
              <a:t>General Population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-524508" y="2636727"/>
            <a:ext cx="17373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 smtClean="0"/>
              <a:t>Democrats</a:t>
            </a:r>
            <a:endParaRPr lang="en-US" sz="1400" dirty="0"/>
          </a:p>
        </p:txBody>
      </p:sp>
      <p:sp>
        <p:nvSpPr>
          <p:cNvPr id="24" name="TextBox 23"/>
          <p:cNvSpPr txBox="1"/>
          <p:nvPr/>
        </p:nvSpPr>
        <p:spPr>
          <a:xfrm>
            <a:off x="-401016" y="3045023"/>
            <a:ext cx="17373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 smtClean="0"/>
              <a:t>Republicans</a:t>
            </a:r>
            <a:endParaRPr lang="en-US" sz="1400" dirty="0"/>
          </a:p>
        </p:txBody>
      </p:sp>
      <p:sp>
        <p:nvSpPr>
          <p:cNvPr id="27" name="TextBox 26"/>
          <p:cNvSpPr txBox="1"/>
          <p:nvPr/>
        </p:nvSpPr>
        <p:spPr>
          <a:xfrm>
            <a:off x="-928048" y="3794080"/>
            <a:ext cx="17373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 smtClean="0"/>
              <a:t>Total</a:t>
            </a:r>
            <a:endParaRPr lang="en-US" sz="1400" dirty="0"/>
          </a:p>
        </p:txBody>
      </p:sp>
      <p:sp>
        <p:nvSpPr>
          <p:cNvPr id="34" name="TextBox 33"/>
          <p:cNvSpPr txBox="1"/>
          <p:nvPr/>
        </p:nvSpPr>
        <p:spPr>
          <a:xfrm>
            <a:off x="-533485" y="4152767"/>
            <a:ext cx="17373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 smtClean="0"/>
              <a:t>Democrats</a:t>
            </a:r>
            <a:endParaRPr lang="en-US" sz="1400" dirty="0"/>
          </a:p>
        </p:txBody>
      </p:sp>
      <p:sp>
        <p:nvSpPr>
          <p:cNvPr id="37" name="TextBox 36"/>
          <p:cNvSpPr txBox="1"/>
          <p:nvPr/>
        </p:nvSpPr>
        <p:spPr>
          <a:xfrm>
            <a:off x="-423641" y="4506471"/>
            <a:ext cx="17373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 smtClean="0"/>
              <a:t>Republicans</a:t>
            </a:r>
            <a:endParaRPr lang="en-US" sz="1400" dirty="0"/>
          </a:p>
        </p:txBody>
      </p:sp>
      <p:sp>
        <p:nvSpPr>
          <p:cNvPr id="39" name="TextBox 38"/>
          <p:cNvSpPr txBox="1"/>
          <p:nvPr/>
        </p:nvSpPr>
        <p:spPr>
          <a:xfrm>
            <a:off x="-912808" y="5254823"/>
            <a:ext cx="17373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 smtClean="0"/>
              <a:t>Total</a:t>
            </a:r>
            <a:endParaRPr lang="en-US" sz="1400" dirty="0"/>
          </a:p>
        </p:txBody>
      </p:sp>
      <p:sp>
        <p:nvSpPr>
          <p:cNvPr id="42" name="TextBox 41"/>
          <p:cNvSpPr txBox="1"/>
          <p:nvPr/>
        </p:nvSpPr>
        <p:spPr>
          <a:xfrm>
            <a:off x="-492456" y="5622175"/>
            <a:ext cx="17373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 smtClean="0"/>
              <a:t>Democrats</a:t>
            </a:r>
            <a:endParaRPr lang="en-US" sz="1400" dirty="0"/>
          </a:p>
        </p:txBody>
      </p:sp>
      <p:sp>
        <p:nvSpPr>
          <p:cNvPr id="43" name="TextBox 42"/>
          <p:cNvSpPr txBox="1"/>
          <p:nvPr/>
        </p:nvSpPr>
        <p:spPr>
          <a:xfrm>
            <a:off x="-381000" y="5954271"/>
            <a:ext cx="17373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 smtClean="0"/>
              <a:t>Republicans</a:t>
            </a:r>
            <a:endParaRPr lang="en-US" sz="1400" dirty="0"/>
          </a:p>
        </p:txBody>
      </p:sp>
      <p:sp>
        <p:nvSpPr>
          <p:cNvPr id="44" name="TextBox 43"/>
          <p:cNvSpPr txBox="1"/>
          <p:nvPr/>
        </p:nvSpPr>
        <p:spPr>
          <a:xfrm>
            <a:off x="76200" y="4873823"/>
            <a:ext cx="4419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u="sng" dirty="0" smtClean="0"/>
              <a:t>Primary Care Nurse Practitioners/Physician Assistants</a:t>
            </a:r>
          </a:p>
        </p:txBody>
      </p:sp>
      <p:pic>
        <p:nvPicPr>
          <p:cNvPr id="22" name="Picture 21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14885" y="582660"/>
            <a:ext cx="504825" cy="507365"/>
          </a:xfrm>
          <a:prstGeom prst="rect">
            <a:avLst/>
          </a:prstGeom>
          <a:noFill/>
        </p:spPr>
      </p:pic>
      <p:pic>
        <p:nvPicPr>
          <p:cNvPr id="28" name="Picture 27" descr="K:\Public Opinion &amp; Media Research\Current Projects\Primary care providers survey 2015\JAMA infographics\CFlogo_2014_448x133px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159" y="550275"/>
            <a:ext cx="1819275" cy="5397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17530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title"/>
          </p:nvPr>
        </p:nvSpPr>
        <p:spPr>
          <a:xfrm>
            <a:off x="42593" y="91440"/>
            <a:ext cx="8906414" cy="975360"/>
          </a:xfrm>
        </p:spPr>
        <p:txBody>
          <a:bodyPr anchor="t" anchorCtr="1">
            <a:noAutofit/>
          </a:bodyPr>
          <a:lstStyle/>
          <a:p>
            <a:r>
              <a:rPr lang="en-US" sz="2600" b="1" dirty="0" smtClean="0">
                <a:latin typeface="Calibri" pitchFamily="34" charset="0"/>
                <a:ea typeface="ＭＳ Ｐゴシック" charset="0"/>
                <a:cs typeface="Calibri" panose="020F0502020204030204" pitchFamily="34" charset="0"/>
              </a:rPr>
              <a:t>About Six In Ten Primary Care Clinicians Report Seeing </a:t>
            </a:r>
            <a:br>
              <a:rPr lang="en-US" sz="2600" b="1" dirty="0" smtClean="0">
                <a:latin typeface="Calibri" pitchFamily="34" charset="0"/>
                <a:ea typeface="ＭＳ Ｐゴシック" charset="0"/>
                <a:cs typeface="Calibri" panose="020F0502020204030204" pitchFamily="34" charset="0"/>
              </a:rPr>
            </a:br>
            <a:r>
              <a:rPr lang="en-US" sz="2600" b="1" dirty="0" smtClean="0">
                <a:latin typeface="Calibri" pitchFamily="34" charset="0"/>
                <a:ea typeface="ＭＳ Ｐゴシック" charset="0"/>
                <a:cs typeface="Calibri" panose="020F0502020204030204" pitchFamily="34" charset="0"/>
              </a:rPr>
              <a:t>More Medicaid or Newly Insured Patients Since January 2014</a:t>
            </a:r>
            <a:endParaRPr lang="en-US" sz="2600" b="1" dirty="0">
              <a:latin typeface="Calibri" pitchFamily="34" charset="0"/>
              <a:ea typeface="ＭＳ Ｐゴシック" charset="0"/>
              <a:cs typeface="Calibri" panose="020F0502020204030204" pitchFamily="34" charset="0"/>
            </a:endParaRPr>
          </a:p>
        </p:txBody>
      </p:sp>
      <p:graphicFrame>
        <p:nvGraphicFramePr>
          <p:cNvPr id="2" name="Content Placeholder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94960161"/>
              </p:ext>
            </p:extLst>
          </p:nvPr>
        </p:nvGraphicFramePr>
        <p:xfrm>
          <a:off x="228600" y="1600200"/>
          <a:ext cx="87630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77798" y="1154668"/>
            <a:ext cx="8610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prstClr val="black"/>
                </a:solidFill>
                <a:latin typeface="Calibri" pitchFamily="34" charset="0"/>
                <a:ea typeface="ＭＳ Ｐゴシック" charset="0"/>
              </a:rPr>
              <a:t>Percent of providers reporting increases in the following </a:t>
            </a:r>
            <a:r>
              <a:rPr lang="en-US" sz="1400" dirty="0" smtClean="0">
                <a:solidFill>
                  <a:prstClr val="black"/>
                </a:solidFill>
                <a:latin typeface="Calibri" pitchFamily="34" charset="0"/>
                <a:ea typeface="ＭＳ Ｐゴシック" charset="0"/>
              </a:rPr>
              <a:t>types of patients since </a:t>
            </a:r>
            <a:r>
              <a:rPr lang="en-US" sz="1400" dirty="0">
                <a:solidFill>
                  <a:prstClr val="black"/>
                </a:solidFill>
                <a:latin typeface="Calibri" pitchFamily="34" charset="0"/>
                <a:ea typeface="ＭＳ Ｐゴシック" charset="0"/>
              </a:rPr>
              <a:t>January </a:t>
            </a:r>
            <a:r>
              <a:rPr lang="en-US" sz="1400" dirty="0" smtClean="0">
                <a:solidFill>
                  <a:prstClr val="black"/>
                </a:solidFill>
                <a:latin typeface="Calibri" pitchFamily="34" charset="0"/>
                <a:ea typeface="ＭＳ Ｐゴシック" charset="0"/>
              </a:rPr>
              <a:t>2014:</a:t>
            </a:r>
            <a:endParaRPr lang="en-US" sz="1400" dirty="0">
              <a:solidFill>
                <a:prstClr val="black"/>
              </a:solidFill>
              <a:latin typeface="Calibri" pitchFamily="34" charset="0"/>
              <a:ea typeface="ＭＳ Ｐゴシック" charset="0"/>
            </a:endParaRPr>
          </a:p>
        </p:txBody>
      </p:sp>
      <p:sp>
        <p:nvSpPr>
          <p:cNvPr id="6" name="Text Placeholder 2"/>
          <p:cNvSpPr txBox="1">
            <a:spLocks/>
          </p:cNvSpPr>
          <p:nvPr/>
        </p:nvSpPr>
        <p:spPr>
          <a:xfrm>
            <a:off x="42592" y="6324600"/>
            <a:ext cx="9101407" cy="464743"/>
          </a:xfrm>
          <a:prstGeom prst="rect">
            <a:avLst/>
          </a:prstGeom>
        </p:spPr>
        <p:txBody>
          <a:bodyPr wrap="square">
            <a:sp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Corbel" pitchFamily="34" charset="0"/>
                <a:ea typeface="ＭＳ Ｐゴシック" charset="-128"/>
                <a:cs typeface="ＭＳ Ｐゴシック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Corbel" pitchFamily="34" charset="0"/>
                <a:ea typeface="ＭＳ Ｐゴシック" charset="-128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800" kern="1200">
                <a:solidFill>
                  <a:schemeClr val="tx1"/>
                </a:solidFill>
                <a:latin typeface="Corbel" pitchFamily="34" charset="0"/>
                <a:ea typeface="ＭＳ Ｐゴシック" charset="-128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kern="1200">
                <a:solidFill>
                  <a:schemeClr val="tx1"/>
                </a:solidFill>
                <a:latin typeface="Corbel" pitchFamily="34" charset="0"/>
                <a:ea typeface="ＭＳ Ｐゴシック" charset="-128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 kern="1200">
                <a:solidFill>
                  <a:schemeClr val="tx1"/>
                </a:solidFill>
                <a:latin typeface="Corbel" pitchFamily="34" charset="0"/>
                <a:ea typeface="ＭＳ Ｐゴシック" charset="-128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1100" dirty="0" smtClean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1100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SOURCE: </a:t>
            </a:r>
            <a:r>
              <a:rPr lang="en-US" sz="1100" dirty="0">
                <a:solidFill>
                  <a:prstClr val="black"/>
                </a:solidFill>
                <a:latin typeface="Calibri" pitchFamily="34" charset="0"/>
              </a:rPr>
              <a:t>The Kaiser Family Foundation/Commonwealth Fund 2015 National Survey of Primary Care Providers </a:t>
            </a:r>
            <a:r>
              <a:rPr lang="en-US" sz="1100" dirty="0">
                <a:latin typeface="Calibri" pitchFamily="34" charset="0"/>
              </a:rPr>
              <a:t>(conducted January 5 – March 30, 2015)</a:t>
            </a:r>
            <a:endParaRPr lang="en-US" sz="1100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2" name="Picture 11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433758" y="5943600"/>
            <a:ext cx="504825" cy="507365"/>
          </a:xfrm>
          <a:prstGeom prst="rect">
            <a:avLst/>
          </a:prstGeom>
          <a:noFill/>
        </p:spPr>
      </p:pic>
      <p:pic>
        <p:nvPicPr>
          <p:cNvPr id="13" name="Picture 12" descr="K:\Public Opinion &amp; Media Research\Current Projects\Primary care providers survey 2015\JAMA infographics\CFlogo_2014_448x133px.jp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9032" y="5911215"/>
            <a:ext cx="1819275" cy="5397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64349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44841491"/>
              </p:ext>
            </p:extLst>
          </p:nvPr>
        </p:nvGraphicFramePr>
        <p:xfrm>
          <a:off x="114131" y="1524000"/>
          <a:ext cx="8942387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5" name="Text Placeholder 2"/>
          <p:cNvSpPr txBox="1">
            <a:spLocks/>
          </p:cNvSpPr>
          <p:nvPr/>
        </p:nvSpPr>
        <p:spPr>
          <a:xfrm>
            <a:off x="91440" y="1368623"/>
            <a:ext cx="8961120" cy="307777"/>
          </a:xfrm>
          <a:prstGeom prst="rect">
            <a:avLst/>
          </a:prstGeom>
        </p:spPr>
        <p:txBody>
          <a:bodyPr>
            <a:sp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400" dirty="0" smtClean="0">
                <a:latin typeface="Calibri" pitchFamily="34" charset="0"/>
              </a:rPr>
              <a:t>Percent who say since January 2014, their ability to provide high quality care to all patients has…</a:t>
            </a:r>
            <a:endParaRPr lang="en-US" sz="1400" kern="0" dirty="0">
              <a:latin typeface="Calibri" pitchFamily="34" charset="0"/>
              <a:cs typeface="Meta Offc Pro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55512" y="3603874"/>
            <a:ext cx="25406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Calibri" pitchFamily="34" charset="0"/>
                <a:cs typeface="Meta Offc Pro"/>
              </a:rPr>
              <a:t>Primary Care Physicians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55512" y="4653507"/>
            <a:ext cx="2130488" cy="7414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Calibri" pitchFamily="34" charset="0"/>
                <a:cs typeface="Meta Offc Pro"/>
              </a:rPr>
              <a:t>Primary Care Nurse Practitioners/Physician </a:t>
            </a:r>
            <a:r>
              <a:rPr lang="en-US" sz="1400" dirty="0">
                <a:latin typeface="Calibri" pitchFamily="34" charset="0"/>
                <a:cs typeface="Meta Offc Pro"/>
              </a:rPr>
              <a:t>A</a:t>
            </a:r>
            <a:r>
              <a:rPr lang="en-US" sz="1400" dirty="0" smtClean="0">
                <a:latin typeface="Calibri" pitchFamily="34" charset="0"/>
                <a:cs typeface="Meta Offc Pro"/>
              </a:rPr>
              <a:t>ssistants</a:t>
            </a:r>
          </a:p>
        </p:txBody>
      </p:sp>
      <p:sp>
        <p:nvSpPr>
          <p:cNvPr id="15" name="Title 1"/>
          <p:cNvSpPr txBox="1">
            <a:spLocks/>
          </p:cNvSpPr>
          <p:nvPr/>
        </p:nvSpPr>
        <p:spPr bwMode="auto">
          <a:xfrm>
            <a:off x="88134" y="91440"/>
            <a:ext cx="8882129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lang="en-US" sz="2800" b="1" i="0">
                <a:solidFill>
                  <a:srgbClr val="000000"/>
                </a:solidFill>
                <a:latin typeface="Calibri" pitchFamily="34" charset="0"/>
                <a:ea typeface="+mj-ea"/>
                <a:cs typeface="Calibri" pitchFamily="34" charset="0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9pPr>
          </a:lstStyle>
          <a:p>
            <a:r>
              <a:rPr lang="en-US" sz="2600" dirty="0" smtClean="0">
                <a:latin typeface="+mn-lt"/>
              </a:rPr>
              <a:t>Most Providers Report No Change In Their Ability To Provide Quality Care</a:t>
            </a:r>
            <a:endParaRPr lang="en-US" sz="2600" dirty="0">
              <a:latin typeface="+mn-lt"/>
            </a:endParaRPr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91439" y="6217920"/>
            <a:ext cx="8878823" cy="548640"/>
          </a:xfrm>
        </p:spPr>
        <p:txBody>
          <a:bodyPr/>
          <a:lstStyle/>
          <a:p>
            <a:r>
              <a:rPr lang="en-US" sz="1100" dirty="0">
                <a:solidFill>
                  <a:prstClr val="black"/>
                </a:solidFill>
              </a:rPr>
              <a:t>SOURCE: The Kaiser Family Foundation/Commonwealth Fund 2015 National Survey of Primary Care Providers </a:t>
            </a:r>
            <a:r>
              <a:rPr lang="en-US" sz="1100" dirty="0"/>
              <a:t>(conducted January 5 – March 30, 2015</a:t>
            </a:r>
            <a:r>
              <a:rPr lang="en-US" sz="1100" dirty="0" smtClean="0"/>
              <a:t>)</a:t>
            </a:r>
            <a:endParaRPr lang="en-US" sz="1100" dirty="0">
              <a:solidFill>
                <a:prstClr val="black"/>
              </a:solidFill>
            </a:endParaRPr>
          </a:p>
        </p:txBody>
      </p:sp>
      <p:pic>
        <p:nvPicPr>
          <p:cNvPr id="12" name="Picture 11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465438" y="5978030"/>
            <a:ext cx="504825" cy="507365"/>
          </a:xfrm>
          <a:prstGeom prst="rect">
            <a:avLst/>
          </a:prstGeom>
          <a:noFill/>
        </p:spPr>
      </p:pic>
      <p:pic>
        <p:nvPicPr>
          <p:cNvPr id="16" name="Picture 15" descr="K:\Public Opinion &amp; Media Research\Current Projects\Primary care providers survey 2015\JAMA infographics\CFlogo_2014_448x133px.jp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0712" y="5945645"/>
            <a:ext cx="1819275" cy="5397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99418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ontent Placeholder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99724380"/>
              </p:ext>
            </p:extLst>
          </p:nvPr>
        </p:nvGraphicFramePr>
        <p:xfrm>
          <a:off x="249297" y="1187245"/>
          <a:ext cx="8559801" cy="56354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60959" y="6547285"/>
            <a:ext cx="8909303" cy="261610"/>
          </a:xfrm>
        </p:spPr>
        <p:txBody>
          <a:bodyPr wrap="square">
            <a:spAutoFit/>
          </a:bodyPr>
          <a:lstStyle/>
          <a:p>
            <a:r>
              <a:rPr lang="en-US" sz="1100" dirty="0">
                <a:solidFill>
                  <a:prstClr val="black"/>
                </a:solidFill>
              </a:rPr>
              <a:t>SOURCE: The Kaiser Family Foundation/Commonwealth Fund 2015 National Survey of Primary Care Providers </a:t>
            </a:r>
            <a:r>
              <a:rPr lang="en-US" sz="1100" dirty="0"/>
              <a:t>(conducted January 5 – March 30, 2015)</a:t>
            </a:r>
            <a:endParaRPr lang="en-US" sz="1100" dirty="0">
              <a:solidFill>
                <a:prstClr val="black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19400" y="6018311"/>
            <a:ext cx="1905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latin typeface="Calibri" pitchFamily="34" charset="0"/>
                <a:cs typeface="Arial" panose="020B0604020202020204" pitchFamily="34" charset="0"/>
              </a:rPr>
              <a:t>Primary Care Physicians by Practice Type</a:t>
            </a:r>
          </a:p>
        </p:txBody>
      </p:sp>
      <p:cxnSp>
        <p:nvCxnSpPr>
          <p:cNvPr id="11" name="Straight Connector 10"/>
          <p:cNvCxnSpPr/>
          <p:nvPr/>
        </p:nvCxnSpPr>
        <p:spPr>
          <a:xfrm flipV="1">
            <a:off x="1146412" y="6095999"/>
            <a:ext cx="0" cy="1524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6324600" y="6095999"/>
            <a:ext cx="0" cy="1524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V="1">
            <a:off x="1146412" y="6172201"/>
            <a:ext cx="1672988" cy="1"/>
          </a:xfrm>
          <a:prstGeom prst="line">
            <a:avLst/>
          </a:prstGeom>
          <a:ln w="127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V="1">
            <a:off x="4724400" y="6172200"/>
            <a:ext cx="1600200" cy="1"/>
          </a:xfrm>
          <a:prstGeom prst="line">
            <a:avLst/>
          </a:prstGeom>
          <a:ln w="127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1"/>
          <p:cNvSpPr txBox="1">
            <a:spLocks/>
          </p:cNvSpPr>
          <p:nvPr/>
        </p:nvSpPr>
        <p:spPr bwMode="auto">
          <a:xfrm>
            <a:off x="88134" y="91440"/>
            <a:ext cx="8882129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lang="en-US" sz="2800" b="1" i="0">
                <a:solidFill>
                  <a:srgbClr val="000000"/>
                </a:solidFill>
                <a:latin typeface="Calibri" pitchFamily="34" charset="0"/>
                <a:ea typeface="+mj-ea"/>
                <a:cs typeface="Calibri" pitchFamily="34" charset="0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9pPr>
          </a:lstStyle>
          <a:p>
            <a:r>
              <a:rPr lang="en-US" sz="2600" dirty="0" smtClean="0">
                <a:latin typeface="+mn-lt"/>
              </a:rPr>
              <a:t>Half Of Physicians And Two-Thirds Of Nurse Practitioners And Physician Assistants Currently Accept New Medicaid Patients</a:t>
            </a:r>
            <a:endParaRPr lang="en-US" sz="2600" dirty="0">
              <a:latin typeface="+mn-lt"/>
            </a:endParaRPr>
          </a:p>
        </p:txBody>
      </p:sp>
      <p:pic>
        <p:nvPicPr>
          <p:cNvPr id="14" name="Picture 13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458199" y="6018311"/>
            <a:ext cx="504825" cy="507365"/>
          </a:xfrm>
          <a:prstGeom prst="rect">
            <a:avLst/>
          </a:prstGeom>
          <a:noFill/>
        </p:spPr>
      </p:pic>
      <p:pic>
        <p:nvPicPr>
          <p:cNvPr id="15" name="Picture 14" descr="K:\Public Opinion &amp; Media Research\Current Projects\Primary care providers survey 2015\JAMA infographics\CFlogo_2014_448x133px.jp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3473" y="5985926"/>
            <a:ext cx="1819275" cy="5397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74320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ontent Placeholder 5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524098392"/>
              </p:ext>
            </p:extLst>
          </p:nvPr>
        </p:nvGraphicFramePr>
        <p:xfrm>
          <a:off x="312951" y="1620252"/>
          <a:ext cx="8942387" cy="45768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5" name="Text Placeholder 2"/>
          <p:cNvSpPr txBox="1">
            <a:spLocks/>
          </p:cNvSpPr>
          <p:nvPr/>
        </p:nvSpPr>
        <p:spPr>
          <a:xfrm>
            <a:off x="0" y="1229380"/>
            <a:ext cx="9067800" cy="523220"/>
          </a:xfrm>
          <a:prstGeom prst="rect">
            <a:avLst/>
          </a:prstGeom>
        </p:spPr>
        <p:txBody>
          <a:bodyPr wrap="square">
            <a:sp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400" u="sng" cap="all" dirty="0" smtClean="0"/>
              <a:t>Among PRIMARY CARE physicians</a:t>
            </a:r>
            <a:r>
              <a:rPr lang="en-US" sz="1400" u="sng" dirty="0" smtClean="0"/>
              <a:t>:</a:t>
            </a:r>
            <a:r>
              <a:rPr lang="en-US" sz="1400" dirty="0" smtClean="0"/>
              <a:t> Percent who say the ACA has had a positive, negative, or no impact on each of the following:</a:t>
            </a:r>
            <a:endParaRPr lang="en-US" sz="1400" kern="0" dirty="0">
              <a:cs typeface="Meta Offc Pro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21511" y="2610852"/>
            <a:ext cx="2286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 smtClean="0">
                <a:latin typeface="Calibri" pitchFamily="34" charset="0"/>
                <a:cs typeface="Meta Offc Pro"/>
              </a:rPr>
              <a:t>Your medical practice overall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21511" y="3931077"/>
            <a:ext cx="2286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 smtClean="0">
                <a:latin typeface="Calibri" pitchFamily="34" charset="0"/>
                <a:cs typeface="Meta Offc Pro"/>
              </a:rPr>
              <a:t>The ability of your practice to meet patient demand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21511" y="3169077"/>
            <a:ext cx="2133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 smtClean="0">
                <a:latin typeface="Calibri" pitchFamily="34" charset="0"/>
                <a:cs typeface="Meta Offc Pro"/>
              </a:rPr>
              <a:t>The quality of care your patients receive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21511" y="5302677"/>
            <a:ext cx="2286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 smtClean="0">
                <a:latin typeface="Calibri" pitchFamily="34" charset="0"/>
                <a:cs typeface="Meta Offc Pro"/>
              </a:rPr>
              <a:t>Access to health care and insurance in the country overall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21511" y="4592052"/>
            <a:ext cx="2286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 smtClean="0">
                <a:latin typeface="Calibri" pitchFamily="34" charset="0"/>
                <a:cs typeface="Meta Offc Pro"/>
              </a:rPr>
              <a:t>The cost of health care for your patients</a:t>
            </a:r>
          </a:p>
        </p:txBody>
      </p:sp>
      <p:sp>
        <p:nvSpPr>
          <p:cNvPr id="12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49104" y="6547285"/>
            <a:ext cx="9018695" cy="261610"/>
          </a:xfrm>
        </p:spPr>
        <p:txBody>
          <a:bodyPr wrap="square">
            <a:spAutoFit/>
          </a:bodyPr>
          <a:lstStyle/>
          <a:p>
            <a:r>
              <a:rPr lang="en-US" sz="1100" dirty="0">
                <a:solidFill>
                  <a:prstClr val="black"/>
                </a:solidFill>
              </a:rPr>
              <a:t>SOURCE: The Kaiser Family Foundation/Commonwealth Fund 2015 National Survey of Primary Care Providers </a:t>
            </a:r>
            <a:r>
              <a:rPr lang="en-US" sz="1100" dirty="0"/>
              <a:t>(conducted January 5 – March 30, 2015)</a:t>
            </a:r>
            <a:endParaRPr lang="en-US" sz="1100" dirty="0">
              <a:solidFill>
                <a:prstClr val="black"/>
              </a:solidFill>
            </a:endParaRPr>
          </a:p>
        </p:txBody>
      </p:sp>
      <p:sp>
        <p:nvSpPr>
          <p:cNvPr id="13" name="Title 1"/>
          <p:cNvSpPr txBox="1">
            <a:spLocks/>
          </p:cNvSpPr>
          <p:nvPr/>
        </p:nvSpPr>
        <p:spPr bwMode="auto">
          <a:xfrm>
            <a:off x="88134" y="91440"/>
            <a:ext cx="8882129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lang="en-US" sz="2800" b="1" i="0">
                <a:solidFill>
                  <a:srgbClr val="000000"/>
                </a:solidFill>
                <a:latin typeface="Calibri" pitchFamily="34" charset="0"/>
                <a:ea typeface="+mj-ea"/>
                <a:cs typeface="Calibri" pitchFamily="34" charset="0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9pPr>
          </a:lstStyle>
          <a:p>
            <a:r>
              <a:rPr lang="en-US" sz="2600" dirty="0" smtClean="0">
                <a:latin typeface="+mn-lt"/>
              </a:rPr>
              <a:t>Physicians’ Views of the Impact of Health Reform Are More Negative On Cost of Care And More Positive On Access</a:t>
            </a:r>
            <a:endParaRPr lang="en-US" sz="2600" dirty="0">
              <a:latin typeface="+mn-lt"/>
            </a:endParaRPr>
          </a:p>
        </p:txBody>
      </p:sp>
      <p:pic>
        <p:nvPicPr>
          <p:cNvPr id="17" name="Picture 16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465438" y="5978030"/>
            <a:ext cx="504825" cy="507365"/>
          </a:xfrm>
          <a:prstGeom prst="rect">
            <a:avLst/>
          </a:prstGeom>
          <a:noFill/>
        </p:spPr>
      </p:pic>
      <p:pic>
        <p:nvPicPr>
          <p:cNvPr id="19" name="Picture 18" descr="K:\Public Opinion &amp; Media Research\Current Projects\Primary care providers survey 2015\JAMA infographics\CFlogo_2014_448x133px.jp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0712" y="5945645"/>
            <a:ext cx="1819275" cy="5397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57013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KFF">
      <a:dk1>
        <a:srgbClr val="000000"/>
      </a:dk1>
      <a:lt1>
        <a:srgbClr val="FFFFFF"/>
      </a:lt1>
      <a:dk2>
        <a:srgbClr val="E05C26"/>
      </a:dk2>
      <a:lt2>
        <a:srgbClr val="FF8811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0072C0"/>
      </a:hlink>
      <a:folHlink>
        <a:srgbClr val="0072C0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Default with exhibit #">
  <a:themeElements>
    <a:clrScheme name="Custom 1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0072C0"/>
      </a:hlink>
      <a:folHlink>
        <a:srgbClr val="0072C0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Default with figure #">
  <a:themeElements>
    <a:clrScheme name="Custom 1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0072C0"/>
      </a:hlink>
      <a:folHlink>
        <a:srgbClr val="0072C0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Title page">
  <a:themeElements>
    <a:clrScheme name="Default KFF theme colors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ADA07A"/>
      </a:hlink>
      <a:folHlink>
        <a:srgbClr val="CDC6AF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/>
</a:theme>
</file>

<file path=ppt/theme/theme5.xml><?xml version="1.0" encoding="utf-8"?>
<a:theme xmlns:a="http://schemas.openxmlformats.org/drawingml/2006/main" name="1_CMWF_template_5-2014_white_bg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AA3607"/>
      </a:accent1>
      <a:accent2>
        <a:srgbClr val="FF7300"/>
      </a:accent2>
      <a:accent3>
        <a:srgbClr val="7AC9EF"/>
      </a:accent3>
      <a:accent4>
        <a:srgbClr val="E6F5FC"/>
      </a:accent4>
      <a:accent5>
        <a:srgbClr val="576258"/>
      </a:accent5>
      <a:accent6>
        <a:srgbClr val="33383B"/>
      </a:accent6>
      <a:hlink>
        <a:srgbClr val="576258"/>
      </a:hlink>
      <a:folHlink>
        <a:srgbClr val="576258"/>
      </a:folHlink>
    </a:clrScheme>
    <a:fontScheme name="CMWF">
      <a:majorFont>
        <a:latin typeface="Georgi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3200" dirty="0" smtClean="0">
            <a:latin typeface="Arial" panose="020B0604020202020204" pitchFamily="34" charset="0"/>
            <a:cs typeface="Arial" panose="020B0604020202020204" pitchFamily="34" charset="0"/>
          </a:defRPr>
        </a:defPPr>
      </a:lstStyle>
    </a:txDef>
  </a:objectDefaults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AA3607"/>
    </a:accent1>
    <a:accent2>
      <a:srgbClr val="FF7300"/>
    </a:accent2>
    <a:accent3>
      <a:srgbClr val="7AC9EF"/>
    </a:accent3>
    <a:accent4>
      <a:srgbClr val="E6F5FC"/>
    </a:accent4>
    <a:accent5>
      <a:srgbClr val="576258"/>
    </a:accent5>
    <a:accent6>
      <a:srgbClr val="33383B"/>
    </a:accent6>
    <a:hlink>
      <a:srgbClr val="576258"/>
    </a:hlink>
    <a:folHlink>
      <a:srgbClr val="576258"/>
    </a:folHlink>
  </a:clrScheme>
  <a:fontScheme name="CMWF">
    <a:majorFont>
      <a:latin typeface="Georgia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2166</TotalTime>
  <Words>347</Words>
  <Application>Microsoft Office PowerPoint</Application>
  <PresentationFormat>On-screen Show (4:3)</PresentationFormat>
  <Paragraphs>40</Paragraphs>
  <Slides>5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5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Blank</vt:lpstr>
      <vt:lpstr>Default with exhibit #</vt:lpstr>
      <vt:lpstr>Default with figure #</vt:lpstr>
      <vt:lpstr>Title page</vt:lpstr>
      <vt:lpstr>1_CMWF_template_5-2014_white_bg</vt:lpstr>
      <vt:lpstr>Like Public Overall, Primary Care Providers’ Opinions On ACA Are Split, with Sharp Partisan Divisions</vt:lpstr>
      <vt:lpstr>About Six In Ten Primary Care Clinicians Report Seeing  More Medicaid or Newly Insured Patients Since January 2014</vt:lpstr>
      <vt:lpstr>PowerPoint Presentation</vt:lpstr>
      <vt:lpstr>PowerPoint Presentation</vt:lpstr>
      <vt:lpstr>PowerPoint Presentation</vt:lpstr>
    </vt:vector>
  </TitlesOfParts>
  <Company>Kaiser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Primary Care Provider Survey Table 1</dc:title>
  <dc:creator>Symone Jackson</dc:creator>
  <cp:lastModifiedBy>Kanani Kauka</cp:lastModifiedBy>
  <cp:revision>341</cp:revision>
  <cp:lastPrinted>2015-11-02T22:51:49Z</cp:lastPrinted>
  <dcterms:created xsi:type="dcterms:W3CDTF">2015-05-05T23:23:24Z</dcterms:created>
  <dcterms:modified xsi:type="dcterms:W3CDTF">2015-11-11T21:33:46Z</dcterms:modified>
</cp:coreProperties>
</file>