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547218857258227E-2"/>
          <c:y val="8.2942859601566193E-2"/>
          <c:w val="0.96382457601453664"/>
          <c:h val="0.716633320425110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5"/>
              <c:layout>
                <c:manualLayout>
                  <c:x val="-6.1728395061728392E-3"/>
                  <c:y val="1.1223909696124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No Usual Source of Care* </c:v>
                </c:pt>
                <c:pt idx="1">
                  <c:v>Postponed Seeking Care Due to Cost* </c:v>
                </c:pt>
                <c:pt idx="2">
                  <c:v>Went Without Needed Care Due to Cost* </c:v>
                </c:pt>
                <c:pt idx="3">
                  <c:v>Last MD Contact &gt;2 Years Ago</c:v>
                </c:pt>
                <c:pt idx="4">
                  <c:v>Unmet Dental Need Due to Cost*</c:v>
                </c:pt>
                <c:pt idx="5">
                  <c:v>Last Dental Visit &gt;2 Years Ago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0.25502255000000001</c:v>
                </c:pt>
                <c:pt idx="1">
                  <c:v>0.17502406000000001</c:v>
                </c:pt>
                <c:pt idx="2">
                  <c:v>0.12623237400000001</c:v>
                </c:pt>
                <c:pt idx="3">
                  <c:v>0.12236999</c:v>
                </c:pt>
                <c:pt idx="4">
                  <c:v>0.16582430000000001</c:v>
                </c:pt>
                <c:pt idx="5">
                  <c:v>0.26107839999999999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Medicaid/ Other Public</c:v>
                </c:pt>
              </c:strCache>
            </c:strRef>
          </c:tx>
          <c:spPr>
            <a:solidFill>
              <a:srgbClr val="0A5B9E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5"/>
              <c:layout>
                <c:manualLayout>
                  <c:x val="9.8527407631738336E-3"/>
                  <c:y val="1.475840110150165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No Usual Source of Care* </c:v>
                </c:pt>
                <c:pt idx="1">
                  <c:v>Postponed Seeking Care Due to Cost* </c:v>
                </c:pt>
                <c:pt idx="2">
                  <c:v>Went Without Needed Care Due to Cost* </c:v>
                </c:pt>
                <c:pt idx="3">
                  <c:v>Last MD Contact &gt;2 Years Ago</c:v>
                </c:pt>
                <c:pt idx="4">
                  <c:v>Unmet Dental Need Due to Cost*</c:v>
                </c:pt>
                <c:pt idx="5">
                  <c:v>Last Dental Visit &gt;2 Years Ago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3.233987E-2</c:v>
                </c:pt>
                <c:pt idx="1">
                  <c:v>1.8964180000000001E-2</c:v>
                </c:pt>
                <c:pt idx="2">
                  <c:v>9.5589239999999999E-3</c:v>
                </c:pt>
                <c:pt idx="3">
                  <c:v>2.9710489999999999E-2</c:v>
                </c:pt>
                <c:pt idx="4">
                  <c:v>4.6895029999999997E-2</c:v>
                </c:pt>
                <c:pt idx="5">
                  <c:v>0.18068960000000001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Employer/ Other Private</c:v>
                </c:pt>
              </c:strCache>
            </c:strRef>
          </c:tx>
          <c:spPr>
            <a:solidFill>
              <a:srgbClr val="78A6DC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5"/>
              <c:layout>
                <c:manualLayout>
                  <c:x val="1.121794871794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No Usual Source of Care* </c:v>
                </c:pt>
                <c:pt idx="1">
                  <c:v>Postponed Seeking Care Due to Cost* </c:v>
                </c:pt>
                <c:pt idx="2">
                  <c:v>Went Without Needed Care Due to Cost* </c:v>
                </c:pt>
                <c:pt idx="3">
                  <c:v>Last MD Contact &gt;2 Years Ago</c:v>
                </c:pt>
                <c:pt idx="4">
                  <c:v>Unmet Dental Need Due to Cost*</c:v>
                </c:pt>
                <c:pt idx="5">
                  <c:v>Last Dental Visit &gt;2 Years Ago</c:v>
                </c:pt>
              </c:strCache>
            </c:strRef>
          </c:cat>
          <c:val>
            <c:numRef>
              <c:f>Sheet1!$D$2:$D$7</c:f>
              <c:numCache>
                <c:formatCode>0.0%</c:formatCode>
                <c:ptCount val="6"/>
                <c:pt idx="0">
                  <c:v>1.8706500000000001E-2</c:v>
                </c:pt>
                <c:pt idx="1">
                  <c:v>1.6376999999999999E-2</c:v>
                </c:pt>
                <c:pt idx="2">
                  <c:v>7.248862E-3</c:v>
                </c:pt>
                <c:pt idx="3">
                  <c:v>2.3744210000000002E-2</c:v>
                </c:pt>
                <c:pt idx="4">
                  <c:v>2.9028600000000002E-2</c:v>
                </c:pt>
                <c:pt idx="5">
                  <c:v>0.1419291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990656"/>
        <c:axId val="220287360"/>
      </c:barChart>
      <c:catAx>
        <c:axId val="219990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>
                <a:solidFill>
                  <a:srgbClr val="000000"/>
                </a:solidFill>
              </a:defRPr>
            </a:pPr>
            <a:endParaRPr lang="en-US"/>
          </a:p>
        </c:txPr>
        <c:crossAx val="220287360"/>
        <c:crosses val="autoZero"/>
        <c:auto val="1"/>
        <c:lblAlgn val="ctr"/>
        <c:lblOffset val="100"/>
        <c:noMultiLvlLbl val="0"/>
      </c:catAx>
      <c:valAx>
        <c:axId val="22028736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219990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8397435897435899E-2"/>
          <c:y val="0"/>
          <c:w val="0.9"/>
          <c:h val="7.583387117593908E-2"/>
        </c:manualLayout>
      </c:layout>
      <c:overlay val="0"/>
      <c:txPr>
        <a:bodyPr/>
        <a:lstStyle/>
        <a:p>
          <a:pPr>
            <a:defRPr b="1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B42FA-1AA4-44FD-9FB2-58E4954C73F6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2EB1B-B48B-4727-B64B-D9291B5BC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3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 smtClean="0"/>
              <a:t>MM 11/17/15 </a:t>
            </a:r>
            <a:r>
              <a:rPr lang="en-US" sz="1000" dirty="0"/>
              <a:t>Updated</a:t>
            </a:r>
          </a:p>
        </p:txBody>
      </p:sp>
    </p:spTree>
    <p:extLst>
      <p:ext uri="{BB962C8B-B14F-4D97-AF65-F5344CB8AC3E}">
        <p14:creationId xmlns:p14="http://schemas.microsoft.com/office/powerpoint/2010/main" val="187510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29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898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845735"/>
              </p:ext>
            </p:extLst>
          </p:nvPr>
        </p:nvGraphicFramePr>
        <p:xfrm>
          <a:off x="152400" y="1219200"/>
          <a:ext cx="8763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0" y="5791200"/>
            <a:ext cx="8458200" cy="1095375"/>
          </a:xfrm>
          <a:prstGeom prst="rect">
            <a:avLst/>
          </a:prstGeom>
        </p:spPr>
        <p:txBody>
          <a:bodyPr anchor="b" anchorCtr="0"/>
          <a:lstStyle/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NOTES: * In past 12 months . Questions about dental care were analyzed for children age 2-17. All other questions were analyzed for 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all </a:t>
            </a:r>
            <a:r>
              <a:rPr lang="en-US" sz="12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children under age 18. MD contact includes other health professionals. Respondents who said usual source of care was the emergency room were included among those not having a usual source of care.  All differences between the uninsured and the two insurance groups are statistically significant (p&lt;0.05).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SOURCE: Kaiser Family Foundation  analysis of 2015 National Health Insurance Survey (NHIS)  data.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600" dirty="0"/>
              <a:t>Children’s Access to Care by Health Insurance Status, 2014</a:t>
            </a:r>
          </a:p>
        </p:txBody>
      </p:sp>
    </p:spTree>
    <p:extLst>
      <p:ext uri="{BB962C8B-B14F-4D97-AF65-F5344CB8AC3E}">
        <p14:creationId xmlns:p14="http://schemas.microsoft.com/office/powerpoint/2010/main" val="249156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Children’s Access to Care by Health Insurance Status, 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Access to Care by Health Insurance Status, 2014</dc:title>
  <dc:creator>Melissa Majerol</dc:creator>
  <cp:lastModifiedBy>Melissa Majerol</cp:lastModifiedBy>
  <cp:revision>1</cp:revision>
  <dcterms:created xsi:type="dcterms:W3CDTF">2015-11-18T15:48:52Z</dcterms:created>
  <dcterms:modified xsi:type="dcterms:W3CDTF">2015-11-18T15:48:52Z</dcterms:modified>
</cp:coreProperties>
</file>