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  <p:sldMasterId id="2147483678" r:id="rId5"/>
  </p:sldMasterIdLst>
  <p:notesMasterIdLst>
    <p:notesMasterId r:id="rId13"/>
  </p:notesMasterIdLst>
  <p:handoutMasterIdLst>
    <p:handoutMasterId r:id="rId14"/>
  </p:handoutMasterIdLst>
  <p:sldIdLst>
    <p:sldId id="280" r:id="rId6"/>
    <p:sldId id="279" r:id="rId7"/>
    <p:sldId id="281" r:id="rId8"/>
    <p:sldId id="284" r:id="rId9"/>
    <p:sldId id="285" r:id="rId10"/>
    <p:sldId id="286" r:id="rId11"/>
    <p:sldId id="28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7" d="100"/>
          <a:sy n="97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Gay and Bisexual Men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0.32</c:v>
                </c:pt>
                <c:pt idx="2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 Americans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0.41</c:v>
                </c:pt>
                <c:pt idx="1">
                  <c:v>0.28000000000000003</c:v>
                </c:pt>
                <c:pt idx="2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General Public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They either know someone who is currently living with HIV or someone close to them has died from HIV/AIDS</c:v>
                </c:pt>
                <c:pt idx="1">
                  <c:v>Someone close to them has died from HIV/AIDS</c:v>
                </c:pt>
                <c:pt idx="2">
                  <c:v>They personally know someone who is currently living with HIV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0.15</c:v>
                </c:pt>
                <c:pt idx="2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727424"/>
        <c:axId val="78737408"/>
      </c:barChart>
      <c:catAx>
        <c:axId val="787274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78737408"/>
        <c:crosses val="autoZero"/>
        <c:auto val="1"/>
        <c:lblAlgn val="ctr"/>
        <c:lblOffset val="100"/>
        <c:noMultiLvlLbl val="0"/>
      </c:catAx>
      <c:valAx>
        <c:axId val="787374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87274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16087880935507"/>
          <c:y val="0.11301817386463056"/>
          <c:w val="0.84124734231041809"/>
          <c:h val="0.859204048357591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18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13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-0.09</c:v>
                </c:pt>
                <c:pt idx="1">
                  <c:v>-0.18</c:v>
                </c:pt>
                <c:pt idx="2">
                  <c:v>-0.13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16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-0.05</c:v>
                </c:pt>
                <c:pt idx="1">
                  <c:v>-0.16</c:v>
                </c:pt>
                <c:pt idx="2">
                  <c:v>-0.06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0.35</c:v>
                </c:pt>
                <c:pt idx="1">
                  <c:v>0.36</c:v>
                </c:pt>
                <c:pt idx="2">
                  <c:v>0.32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0.44</c:v>
                </c:pt>
                <c:pt idx="1">
                  <c:v>0.3</c:v>
                </c:pt>
                <c:pt idx="2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2737408"/>
        <c:axId val="82759680"/>
      </c:barChart>
      <c:catAx>
        <c:axId val="8273740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2759680"/>
        <c:crosses val="autoZero"/>
        <c:auto val="1"/>
        <c:lblAlgn val="ctr"/>
        <c:lblOffset val="100"/>
        <c:noMultiLvlLbl val="0"/>
      </c:catAx>
      <c:valAx>
        <c:axId val="827596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273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65627214741319"/>
          <c:y val="0.11301817386463056"/>
          <c:w val="0.84975194897236006"/>
          <c:h val="0.859204048357591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22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16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10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-0.22</c:v>
                </c:pt>
                <c:pt idx="1">
                  <c:v>-0.16</c:v>
                </c:pt>
                <c:pt idx="2">
                  <c:v>-0.1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Often2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-0.09</c:v>
                </c:pt>
                <c:pt idx="1">
                  <c:v>-0.08</c:v>
                </c:pt>
                <c:pt idx="2">
                  <c:v>-0.05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0.28999999999999998</c:v>
                </c:pt>
                <c:pt idx="2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0.2</c:v>
                </c:pt>
                <c:pt idx="1">
                  <c:v>0.43</c:v>
                </c:pt>
                <c:pt idx="2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720832"/>
        <c:axId val="83747200"/>
      </c:barChart>
      <c:catAx>
        <c:axId val="8372083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3747200"/>
        <c:crosses val="autoZero"/>
        <c:auto val="1"/>
        <c:lblAlgn val="ctr"/>
        <c:lblOffset val="100"/>
        <c:noMultiLvlLbl val="0"/>
      </c:catAx>
      <c:valAx>
        <c:axId val="8374720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3720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0606060606060606"/>
          <c:w val="0.96881644223954644"/>
          <c:h val="0.866161616161616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52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49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-0.39</c:v>
                </c:pt>
                <c:pt idx="1">
                  <c:v>-0.52</c:v>
                </c:pt>
                <c:pt idx="2">
                  <c:v>-0.49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25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30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-0.36</c:v>
                </c:pt>
                <c:pt idx="1">
                  <c:v>-0.25</c:v>
                </c:pt>
                <c:pt idx="2">
                  <c:v>-0.3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0.25</c:v>
                </c:pt>
                <c:pt idx="1">
                  <c:v>0.22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6799872"/>
        <c:axId val="86801408"/>
      </c:barChart>
      <c:catAx>
        <c:axId val="8679987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6801408"/>
        <c:crosses val="autoZero"/>
        <c:auto val="1"/>
        <c:lblAlgn val="ctr"/>
        <c:lblOffset val="100"/>
        <c:noMultiLvlLbl val="0"/>
      </c:catAx>
      <c:valAx>
        <c:axId val="868014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679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10606060606060606"/>
          <c:w val="0.96881644223954644"/>
          <c:h val="0.8661616161616161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31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58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-0.31</c:v>
                </c:pt>
                <c:pt idx="1">
                  <c:v>-0.57999999999999996</c:v>
                </c:pt>
                <c:pt idx="2">
                  <c:v>-0.57999999999999996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43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24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28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-0.43</c:v>
                </c:pt>
                <c:pt idx="1">
                  <c:v>-0.24</c:v>
                </c:pt>
                <c:pt idx="2">
                  <c:v>-0.28000000000000003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AA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0.26</c:v>
                </c:pt>
                <c:pt idx="1">
                  <c:v>0.18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6764928"/>
        <c:axId val="86852736"/>
      </c:barChart>
      <c:catAx>
        <c:axId val="867649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6852736"/>
        <c:crosses val="autoZero"/>
        <c:auto val="1"/>
        <c:lblAlgn val="ctr"/>
        <c:lblOffset val="100"/>
        <c:noMultiLvlLbl val="0"/>
      </c:catAx>
      <c:valAx>
        <c:axId val="868527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6764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16087880935507"/>
          <c:y val="0.11301817386463056"/>
          <c:w val="0.84124734231041809"/>
          <c:h val="0.859204048357591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than 12 months ago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-0.36</c:v>
                </c:pt>
                <c:pt idx="1">
                  <c:v>-0.36</c:v>
                </c:pt>
                <c:pt idx="2">
                  <c:v>-0.37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the past 12 months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-0.3</c:v>
                </c:pt>
                <c:pt idx="1">
                  <c:v>-0.39</c:v>
                </c:pt>
                <c:pt idx="2">
                  <c:v>-0.16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GBM</c:v>
                </c:pt>
                <c:pt idx="1">
                  <c:v>BA</c:v>
                </c:pt>
                <c:pt idx="2">
                  <c:v>GP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</c:v>
                </c:pt>
                <c:pt idx="1">
                  <c:v>0.23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7467904"/>
        <c:axId val="87469440"/>
      </c:barChart>
      <c:catAx>
        <c:axId val="8746790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7469440"/>
        <c:crosses val="autoZero"/>
        <c:auto val="1"/>
        <c:lblAlgn val="ctr"/>
        <c:lblOffset val="100"/>
        <c:noMultiLvlLbl val="0"/>
      </c:catAx>
      <c:valAx>
        <c:axId val="874694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7467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95D27A-D718-40FE-B63F-8523CE3E2294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FFC3C2-A42B-45B1-BE89-23A838EDE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351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21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47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149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547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772" y="2057400"/>
            <a:ext cx="8961120" cy="914400"/>
          </a:xfrm>
        </p:spPr>
        <p:txBody>
          <a:bodyPr/>
          <a:lstStyle/>
          <a:p>
            <a:r>
              <a:rPr lang="en-US" dirty="0" smtClean="0"/>
              <a:t>Americans and HIV/AIDS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Selected 2014 National Survey Findings from the Kaiser Family Foundation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61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895359"/>
              </p:ext>
            </p:extLst>
          </p:nvPr>
        </p:nvGraphicFramePr>
        <p:xfrm>
          <a:off x="17174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HIV Hits </a:t>
            </a:r>
            <a:r>
              <a:rPr lang="en-US" dirty="0"/>
              <a:t>C</a:t>
            </a:r>
            <a:r>
              <a:rPr lang="en-US" dirty="0" smtClean="0"/>
              <a:t>lose to Home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38224" y="970002"/>
            <a:ext cx="7496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Percent of Americans who say …</a:t>
            </a:r>
          </a:p>
        </p:txBody>
      </p:sp>
    </p:spTree>
    <p:extLst>
      <p:ext uri="{BB962C8B-B14F-4D97-AF65-F5344CB8AC3E}">
        <p14:creationId xmlns:p14="http://schemas.microsoft.com/office/powerpoint/2010/main" val="230283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566966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*Excludes </a:t>
            </a:r>
            <a:r>
              <a:rPr lang="en-US" dirty="0"/>
              <a:t>those who answered “Not applicable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Not </a:t>
            </a:r>
            <a:r>
              <a:rPr lang="en-US" dirty="0"/>
              <a:t>B</a:t>
            </a:r>
            <a:r>
              <a:rPr lang="en-US" dirty="0" smtClean="0"/>
              <a:t>eing Discussed in Many </a:t>
            </a:r>
            <a:r>
              <a:rPr lang="en-US" dirty="0"/>
              <a:t>H</a:t>
            </a:r>
            <a:r>
              <a:rPr lang="en-US" dirty="0" smtClean="0"/>
              <a:t>omes </a:t>
            </a:r>
            <a:r>
              <a:rPr lang="en-US" dirty="0"/>
              <a:t>T</a:t>
            </a:r>
            <a:r>
              <a:rPr lang="en-US" dirty="0" smtClean="0"/>
              <a:t>oday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General Public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10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054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  <a:r>
              <a:rPr lang="en-US" sz="1600" dirty="0"/>
              <a:t> *</a:t>
            </a:r>
            <a:endParaRPr lang="en-US" sz="16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173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How often would you say the subject of HIV/AIDS comes up in discussion with your </a:t>
            </a:r>
            <a:r>
              <a:rPr lang="en-US" sz="1600" b="1" dirty="0" smtClean="0">
                <a:solidFill>
                  <a:srgbClr val="000000"/>
                </a:solidFill>
              </a:rPr>
              <a:t>family</a:t>
            </a:r>
            <a:r>
              <a:rPr lang="en-US" sz="1600" dirty="0" smtClean="0">
                <a:solidFill>
                  <a:srgbClr val="000000"/>
                </a:solidFill>
              </a:rPr>
              <a:t>?</a:t>
            </a:r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0200" y="1600200"/>
            <a:ext cx="5252085" cy="338554"/>
            <a:chOff x="1905000" y="1524000"/>
            <a:chExt cx="5252085" cy="338554"/>
          </a:xfrm>
        </p:grpSpPr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1905000" y="1645920"/>
              <a:ext cx="137160" cy="137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51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Often</a:t>
              </a: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2971800" y="1645920"/>
              <a:ext cx="137160" cy="1371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184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Sometimes</a:t>
              </a: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4572000" y="1645920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18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Rarely</a:t>
              </a: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>
            <a:xfrm>
              <a:off x="5715000" y="1645920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61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Never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39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534539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*Excludes those who answered “Not applicable</a:t>
            </a:r>
            <a:r>
              <a:rPr lang="en-US" dirty="0" smtClean="0"/>
              <a:t>”. Question wording read “your long-term sexual partners”</a:t>
            </a:r>
            <a:endParaRPr lang="en-US" dirty="0"/>
          </a:p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Do Not Talk About HIV/AIDS with Their Intimate Partners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General Public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09999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29000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How often would you say the subject of HIV/AIDS comes up in discussion with your </a:t>
            </a:r>
            <a:r>
              <a:rPr lang="en-US" sz="1600" b="1" dirty="0" smtClean="0">
                <a:solidFill>
                  <a:srgbClr val="000000"/>
                </a:solidFill>
              </a:rPr>
              <a:t>intimate partners</a:t>
            </a:r>
            <a:r>
              <a:rPr lang="en-US" sz="1600" dirty="0" smtClean="0">
                <a:solidFill>
                  <a:srgbClr val="000000"/>
                </a:solidFill>
              </a:rPr>
              <a:t>?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51053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  <a:r>
              <a:rPr lang="en-US" sz="1600" dirty="0"/>
              <a:t> *</a:t>
            </a:r>
            <a:endParaRPr lang="en-US" sz="1600" dirty="0" smtClean="0">
              <a:solidFill>
                <a:srgbClr val="000000"/>
              </a:solidFill>
              <a:cs typeface="Meta Offc Pro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0200" y="1600200"/>
            <a:ext cx="5252085" cy="338554"/>
            <a:chOff x="1905000" y="1524000"/>
            <a:chExt cx="5252085" cy="338554"/>
          </a:xfrm>
        </p:grpSpPr>
        <p:sp>
          <p:nvSpPr>
            <p:cNvPr id="11" name="Rectangle 10"/>
            <p:cNvSpPr>
              <a:spLocks noChangeAspect="1"/>
            </p:cNvSpPr>
            <p:nvPr/>
          </p:nvSpPr>
          <p:spPr>
            <a:xfrm>
              <a:off x="1905000" y="1645920"/>
              <a:ext cx="137160" cy="137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51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Often</a:t>
              </a: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2971800" y="1645920"/>
              <a:ext cx="137160" cy="1371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184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Sometimes</a:t>
              </a: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4572000" y="1645920"/>
              <a:ext cx="137160" cy="137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18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Rarely</a:t>
              </a: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>
            <a:xfrm>
              <a:off x="5715000" y="1645920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61685" y="1524000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Never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97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737524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are Aware of Major </a:t>
            </a:r>
            <a:r>
              <a:rPr lang="en-US" dirty="0"/>
              <a:t>S</a:t>
            </a:r>
            <a:r>
              <a:rPr lang="en-US" dirty="0" smtClean="0"/>
              <a:t>cientific </a:t>
            </a:r>
            <a:r>
              <a:rPr lang="en-US" dirty="0"/>
              <a:t>A</a:t>
            </a:r>
            <a:r>
              <a:rPr lang="en-US" dirty="0" smtClean="0"/>
              <a:t>dvances, such as Treatment as Prevention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General Public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49469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726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2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 far as you know, if someone who is HIV-positive is taking consistent antiretroviral treatment, does this significantly reduce the risk of passing HIV on to their sexual partners, or not?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76600" y="1651575"/>
            <a:ext cx="2895600" cy="342340"/>
            <a:chOff x="3276600" y="1608082"/>
            <a:chExt cx="2895600" cy="342340"/>
          </a:xfrm>
        </p:grpSpPr>
        <p:sp>
          <p:nvSpPr>
            <p:cNvPr id="2" name="TextBox 1"/>
            <p:cNvSpPr txBox="1"/>
            <p:nvPr/>
          </p:nvSpPr>
          <p:spPr>
            <a:xfrm>
              <a:off x="5486400" y="1611868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00600" y="1608082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No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1608082"/>
              <a:ext cx="12954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Don’t Know</a:t>
              </a: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>
            <a:xfrm>
              <a:off x="4824984" y="1733050"/>
              <a:ext cx="128016" cy="1280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5486400" y="1733050"/>
              <a:ext cx="128016" cy="12801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>
            <a:xfrm>
              <a:off x="3276600" y="1733050"/>
              <a:ext cx="128016" cy="12801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339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6" grpId="0"/>
      <p:bldP spid="7" grpId="0"/>
      <p:bldP spid="8" grpId="0"/>
      <p:bldP spid="22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093534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are Aware of New Prevention Options like PrEP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General Public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10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05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2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39" y="1066800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 far as you know, is there a prescription medication that people who are HIV-negative can take to lower their risk of getting HIV, or not?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76600" y="1671224"/>
            <a:ext cx="2895600" cy="342340"/>
            <a:chOff x="3276600" y="1608082"/>
            <a:chExt cx="2895600" cy="342340"/>
          </a:xfrm>
        </p:grpSpPr>
        <p:sp>
          <p:nvSpPr>
            <p:cNvPr id="11" name="TextBox 10"/>
            <p:cNvSpPr txBox="1"/>
            <p:nvPr/>
          </p:nvSpPr>
          <p:spPr>
            <a:xfrm>
              <a:off x="5486400" y="1611868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0600" y="1608082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No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52800" y="1608082"/>
              <a:ext cx="12954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Don’t Know</a:t>
              </a: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4824984" y="1733050"/>
              <a:ext cx="128016" cy="1280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>
            <a:xfrm>
              <a:off x="5486400" y="1733050"/>
              <a:ext cx="128016" cy="12801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3276600" y="1733050"/>
              <a:ext cx="128016" cy="12801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00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  <p:bldP spid="4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64238"/>
              </p:ext>
            </p:extLst>
          </p:nvPr>
        </p:nvGraphicFramePr>
        <p:xfrm>
          <a:off x="92075" y="1447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Don’t know / refused responses not shown; *excludes the 10% who self-identify as HIV-positive  </a:t>
            </a:r>
          </a:p>
          <a:p>
            <a:r>
              <a:rPr lang="en-US" dirty="0" smtClean="0"/>
              <a:t>SOURCE</a:t>
            </a:r>
            <a:r>
              <a:rPr lang="en-US" dirty="0"/>
              <a:t>: Kaiser Family Foundation Survey of Gay and Bisexual Men on HIV </a:t>
            </a:r>
            <a:r>
              <a:rPr lang="en-US" dirty="0" smtClean="0"/>
              <a:t>(conducted July </a:t>
            </a:r>
            <a:r>
              <a:rPr lang="en-US" dirty="0"/>
              <a:t>17 - August 3, 2014) and Kaiser Family Foundation Health Tracking Poll (conducted July 15-21, 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Relatively Few Report Getting Tested for HIV as Regularly as Advised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40166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General Public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10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Black Americans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51054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cs typeface="Meta Offc Pro"/>
              </a:rPr>
              <a:t>Gay and Bisexual Men</a:t>
            </a:r>
            <a:r>
              <a:rPr lang="en-US" sz="1600" dirty="0"/>
              <a:t> *</a:t>
            </a:r>
            <a:endParaRPr lang="en-US" sz="16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31992" y="2053529"/>
            <a:ext cx="64008" cy="41948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439" y="1078468"/>
            <a:ext cx="896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Have you, yourself, ever been tested for HIV? 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If yes: When was the last time you were tested for HIV?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1752600"/>
            <a:ext cx="7848600" cy="338554"/>
            <a:chOff x="609600" y="1752600"/>
            <a:chExt cx="7848600" cy="338554"/>
          </a:xfrm>
        </p:grpSpPr>
        <p:sp>
          <p:nvSpPr>
            <p:cNvPr id="23" name="Rectangle 22"/>
            <p:cNvSpPr>
              <a:spLocks noChangeAspect="1"/>
            </p:cNvSpPr>
            <p:nvPr/>
          </p:nvSpPr>
          <p:spPr>
            <a:xfrm>
              <a:off x="609600" y="1874520"/>
              <a:ext cx="137160" cy="137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6285" y="1752600"/>
              <a:ext cx="23679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Yes, in the past 12 months</a:t>
              </a: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>
            <a:xfrm>
              <a:off x="3124200" y="1874520"/>
              <a:ext cx="137160" cy="1371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0883" y="1752600"/>
              <a:ext cx="27489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Yes, 12 months ago or longer</a:t>
              </a: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>
            <a:xfrm>
              <a:off x="6019801" y="1874520"/>
              <a:ext cx="137160" cy="137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66486" y="1752600"/>
              <a:ext cx="2291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cs typeface="Meta Offc Pro"/>
                </a:rPr>
                <a:t>No, have not been tested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89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</TotalTime>
  <Words>597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Blank</vt:lpstr>
      <vt:lpstr>Default with exhibit #</vt:lpstr>
      <vt:lpstr>Default with figure #</vt:lpstr>
      <vt:lpstr>Title page</vt:lpstr>
      <vt:lpstr>1_Blank</vt:lpstr>
      <vt:lpstr>Americans and HIV/AIDS   Selected 2014 National Survey Findings from the Kaiser Family Foundation</vt:lpstr>
      <vt:lpstr>When HIV Hits Close to Home</vt:lpstr>
      <vt:lpstr>HIV Not Being Discussed in Many Homes Today</vt:lpstr>
      <vt:lpstr>Many Do Not Talk About HIV/AIDS with Their Intimate Partners </vt:lpstr>
      <vt:lpstr>Few are Aware of Major Scientific Advances, such as Treatment as Prevention</vt:lpstr>
      <vt:lpstr>Few are Aware of New Prevention Options like PrEP</vt:lpstr>
      <vt:lpstr>Relatively Few Report Getting Tested for HIV as Regularly as Advised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HIV hits close to home</dc:title>
  <dc:creator>Tina Hoff</dc:creator>
  <cp:lastModifiedBy>Kanani Kauka</cp:lastModifiedBy>
  <cp:revision>14</cp:revision>
  <cp:lastPrinted>2015-11-17T17:44:37Z</cp:lastPrinted>
  <dcterms:created xsi:type="dcterms:W3CDTF">2015-06-17T22:57:51Z</dcterms:created>
  <dcterms:modified xsi:type="dcterms:W3CDTF">2015-11-17T22:11:23Z</dcterms:modified>
</cp:coreProperties>
</file>