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6"/>
  </p:notesMasterIdLst>
  <p:sldIdLst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>
      <p:cViewPr varScale="1">
        <p:scale>
          <a:sx n="90" d="100"/>
          <a:sy n="90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Average single deductible (for those with deductibles)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Sheet1!$B$2:$J$2</c:f>
              <c:numCache>
                <c:formatCode>0%</c:formatCode>
                <c:ptCount val="9"/>
                <c:pt idx="0">
                  <c:v>0</c:v>
                </c:pt>
                <c:pt idx="1">
                  <c:v>5.4794520547945202E-2</c:v>
                </c:pt>
                <c:pt idx="2">
                  <c:v>0.25856164383561642</c:v>
                </c:pt>
                <c:pt idx="3">
                  <c:v>0.41438356164383561</c:v>
                </c:pt>
                <c:pt idx="4">
                  <c:v>0.5702054794520548</c:v>
                </c:pt>
                <c:pt idx="5">
                  <c:v>0.69691780821917804</c:v>
                </c:pt>
                <c:pt idx="6">
                  <c:v>0.87842465753424648</c:v>
                </c:pt>
                <c:pt idx="7">
                  <c:v>0.94349315068493156</c:v>
                </c:pt>
                <c:pt idx="8">
                  <c:v>1.0839041095890409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Employee single contribution</c:v>
                </c:pt>
              </c:strCache>
            </c:strRef>
          </c:tx>
          <c:spPr>
            <a:ln w="317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Sheet1!$B$3:$J$3</c:f>
              <c:numCache>
                <c:formatCode>0%</c:formatCode>
                <c:ptCount val="9"/>
                <c:pt idx="0">
                  <c:v>0</c:v>
                </c:pt>
                <c:pt idx="1">
                  <c:v>0.10685805422647521</c:v>
                </c:pt>
                <c:pt idx="2">
                  <c:v>0.14992025518341312</c:v>
                </c:pt>
                <c:pt idx="3">
                  <c:v>0.24242424242424243</c:v>
                </c:pt>
                <c:pt idx="4">
                  <c:v>0.43381180223285476</c:v>
                </c:pt>
                <c:pt idx="5">
                  <c:v>0.46889952153110048</c:v>
                </c:pt>
                <c:pt idx="6">
                  <c:v>0.51674641148325362</c:v>
                </c:pt>
                <c:pt idx="7">
                  <c:v>0.59330143540669855</c:v>
                </c:pt>
                <c:pt idx="8">
                  <c:v>0.72408293460925033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Workers' earnings</c:v>
                </c:pt>
              </c:strCache>
            </c:strRef>
          </c:tx>
          <c:spPr>
            <a:ln w="31750" cap="rnd">
              <a:solidFill>
                <a:schemeClr val="bg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Sheet1!$B$4:$J$4</c:f>
              <c:numCache>
                <c:formatCode>0%</c:formatCode>
                <c:ptCount val="9"/>
                <c:pt idx="0">
                  <c:v>0</c:v>
                </c:pt>
                <c:pt idx="1">
                  <c:v>3.8000000000000034E-2</c:v>
                </c:pt>
                <c:pt idx="2">
                  <c:v>7.7444000000000068E-2</c:v>
                </c:pt>
                <c:pt idx="3">
                  <c:v>0.11299965200000006</c:v>
                </c:pt>
                <c:pt idx="4">
                  <c:v>0.14082464329999977</c:v>
                </c:pt>
                <c:pt idx="5">
                  <c:v>0.16478196080929974</c:v>
                </c:pt>
                <c:pt idx="6">
                  <c:v>0.18458325414305765</c:v>
                </c:pt>
                <c:pt idx="7">
                  <c:v>0.20590575271763289</c:v>
                </c:pt>
                <c:pt idx="8">
                  <c:v>0.23385229786721706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Sheet1!$B$1:$J$1</c:f>
              <c:strCach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strCache>
            </c:strRef>
          </c:cat>
          <c:val>
            <c:numRef>
              <c:f>Sheet1!$B$5:$J$5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7711616"/>
        <c:axId val="80279040"/>
      </c:lineChart>
      <c:catAx>
        <c:axId val="7771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79040"/>
        <c:crosses val="autoZero"/>
        <c:auto val="1"/>
        <c:lblAlgn val="ctr"/>
        <c:lblOffset val="100"/>
        <c:noMultiLvlLbl val="0"/>
      </c:catAx>
      <c:valAx>
        <c:axId val="802790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7711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9/4/2015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284636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Source: Analysis of Kaiser/HRET Employer Health Benefits Survey and BLS data.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" y="609600"/>
            <a:ext cx="8961120" cy="914400"/>
          </a:xfrm>
        </p:spPr>
        <p:txBody>
          <a:bodyPr/>
          <a:lstStyle/>
          <a:p>
            <a:r>
              <a:rPr lang="en-US" dirty="0" smtClean="0"/>
              <a:t>Out-of-Pocket Pain</a:t>
            </a:r>
            <a:br>
              <a:rPr lang="en-US" dirty="0" smtClean="0"/>
            </a:br>
            <a:r>
              <a:rPr lang="en-US" sz="2400" dirty="0" smtClean="0"/>
              <a:t>Cumulative Growth in Worker Health Expenses vs. Earnings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 rot="21357463">
            <a:off x="4791226" y="4694751"/>
            <a:ext cx="205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Meta Offc Pro"/>
              </a:rPr>
              <a:t>Workers’ Earnings</a:t>
            </a:r>
          </a:p>
        </p:txBody>
      </p:sp>
      <p:sp>
        <p:nvSpPr>
          <p:cNvPr id="10" name="TextBox 9"/>
          <p:cNvSpPr txBox="1"/>
          <p:nvPr/>
        </p:nvSpPr>
        <p:spPr>
          <a:xfrm rot="19891684">
            <a:off x="4091537" y="2868464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Meta Offc Pro"/>
              </a:rPr>
              <a:t>Single Deductible</a:t>
            </a:r>
          </a:p>
        </p:txBody>
      </p:sp>
      <p:sp>
        <p:nvSpPr>
          <p:cNvPr id="11" name="TextBox 10"/>
          <p:cNvSpPr txBox="1"/>
          <p:nvPr/>
        </p:nvSpPr>
        <p:spPr>
          <a:xfrm rot="20917545">
            <a:off x="4552099" y="3428948"/>
            <a:ext cx="3124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Meta Offc Pro"/>
              </a:rPr>
              <a:t>Single Premium Contribution</a:t>
            </a:r>
          </a:p>
        </p:txBody>
      </p:sp>
    </p:spTree>
    <p:extLst>
      <p:ext uri="{BB962C8B-B14F-4D97-AF65-F5344CB8AC3E}">
        <p14:creationId xmlns:p14="http://schemas.microsoft.com/office/powerpoint/2010/main" val="27624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</TotalTime>
  <Words>23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Blank</vt:lpstr>
      <vt:lpstr>Default with exhibit #</vt:lpstr>
      <vt:lpstr>Default with figure #</vt:lpstr>
      <vt:lpstr>Title page</vt:lpstr>
      <vt:lpstr>Out-of-Pocket Pain Cumulative Growth in Worker Health Expenses vs. Earnings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Levitt</dc:creator>
  <cp:lastModifiedBy>Kanani Kauka</cp:lastModifiedBy>
  <cp:revision>7</cp:revision>
  <dcterms:created xsi:type="dcterms:W3CDTF">2015-04-06T22:00:58Z</dcterms:created>
  <dcterms:modified xsi:type="dcterms:W3CDTF">2015-09-04T19:06:30Z</dcterms:modified>
</cp:coreProperties>
</file>