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slideLayouts/slideLayout2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3" r:id="rId2"/>
    <p:sldMasterId id="2147483666" r:id="rId3"/>
    <p:sldMasterId id="2147483678" r:id="rId4"/>
    <p:sldMasterId id="2147483683" r:id="rId5"/>
    <p:sldMasterId id="2147483688" r:id="rId6"/>
    <p:sldMasterId id="2147483693" r:id="rId7"/>
  </p:sldMasterIdLst>
  <p:notesMasterIdLst>
    <p:notesMasterId r:id="rId9"/>
  </p:notesMasterIdLst>
  <p:handoutMasterIdLst>
    <p:handoutMasterId r:id="rId10"/>
  </p:handoutMasterIdLst>
  <p:sldIdLst>
    <p:sldId id="490" r:id="rId8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71279" autoAdjust="0"/>
  </p:normalViewPr>
  <p:slideViewPr>
    <p:cSldViewPr>
      <p:cViewPr varScale="1">
        <p:scale>
          <a:sx n="82" d="100"/>
          <a:sy n="82" d="100"/>
        </p:scale>
        <p:origin x="261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96930"/>
    </p:cViewPr>
  </p:sorterViewPr>
  <p:notesViewPr>
    <p:cSldViewPr>
      <p:cViewPr varScale="1">
        <p:scale>
          <a:sx n="90" d="100"/>
          <a:sy n="90" d="100"/>
        </p:scale>
        <p:origin x="1650" y="6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9177888022679E-2"/>
          <c:y val="0.20851202018910286"/>
          <c:w val="0.96881644223954644"/>
          <c:h val="0.650987090667342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Adopted the Medicaid Expansion (32 states)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025-479E-B54B-B00A7901B489}"/>
              </c:ext>
            </c:extLst>
          </c:dPt>
          <c:dLbls>
            <c:dLbl>
              <c:idx val="0"/>
              <c:layout>
                <c:manualLayout>
                  <c:x val="0"/>
                  <c:y val="-3.4563639730930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025-479E-B54B-B00A7901B489}"/>
                </c:ext>
              </c:extLst>
            </c:dLbl>
            <c:dLbl>
              <c:idx val="1"/>
              <c:layout>
                <c:manualLayout>
                  <c:x val="0"/>
                  <c:y val="-3.5142764019897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025-479E-B54B-B00A7901B489}"/>
                </c:ext>
              </c:extLst>
            </c:dLbl>
            <c:dLbl>
              <c:idx val="2"/>
              <c:layout>
                <c:manualLayout>
                  <c:x val="-1.4174344436569809E-3"/>
                  <c:y val="-4.5183553739868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025-479E-B54B-B00A7901B489}"/>
                </c:ext>
              </c:extLst>
            </c:dLbl>
            <c:dLbl>
              <c:idx val="3"/>
              <c:layout>
                <c:manualLayout>
                  <c:x val="1.4174344436569809E-3"/>
                  <c:y val="-4.2673356309875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025-479E-B54B-B00A7901B4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Children</c:v>
                </c:pt>
                <c:pt idx="1">
                  <c:v>Pregnant Women</c:v>
                </c:pt>
                <c:pt idx="2">
                  <c:v>Parents</c:v>
                </c:pt>
                <c:pt idx="3">
                  <c:v>Childless Adults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2.97</c:v>
                </c:pt>
                <c:pt idx="1">
                  <c:v>2.13</c:v>
                </c:pt>
                <c:pt idx="2">
                  <c:v>1.38</c:v>
                </c:pt>
                <c:pt idx="3">
                  <c:v>1.38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25-479E-B54B-B00A7901B48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Adopting the Expansion at this Time (19 states)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tx1"/>
              </a:solidFill>
            </a:ln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025-479E-B54B-B00A7901B489}"/>
              </c:ext>
            </c:extLst>
          </c:dPt>
          <c:dLbls>
            <c:dLbl>
              <c:idx val="0"/>
              <c:layout>
                <c:manualLayout>
                  <c:x val="0"/>
                  <c:y val="-3.7652961449890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025-479E-B54B-B00A7901B489}"/>
                </c:ext>
              </c:extLst>
            </c:dLbl>
            <c:dLbl>
              <c:idx val="1"/>
              <c:layout>
                <c:manualLayout>
                  <c:x val="0"/>
                  <c:y val="-3.0122369159912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025-479E-B54B-B00A7901B489}"/>
                </c:ext>
              </c:extLst>
            </c:dLbl>
            <c:dLbl>
              <c:idx val="2"/>
              <c:layout>
                <c:manualLayout>
                  <c:x val="2.8348688873139618E-3"/>
                  <c:y val="-4.2673356309875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025-479E-B54B-B00A7901B489}"/>
                </c:ext>
              </c:extLst>
            </c:dLbl>
            <c:dLbl>
              <c:idx val="3"/>
              <c:layout>
                <c:manualLayout>
                  <c:x val="1.7009101714872563E-2"/>
                  <c:y val="-4.7371971530803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025-479E-B54B-B00A7901B489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Children</c:v>
                </c:pt>
                <c:pt idx="1">
                  <c:v>Pregnant Women</c:v>
                </c:pt>
                <c:pt idx="2">
                  <c:v>Parents</c:v>
                </c:pt>
                <c:pt idx="3">
                  <c:v>Childless Adults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2.14</c:v>
                </c:pt>
                <c:pt idx="1">
                  <c:v>2.0099999999999998</c:v>
                </c:pt>
                <c:pt idx="2">
                  <c:v>0.44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025-479E-B54B-B00A7901B4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433298736"/>
        <c:axId val="445142456"/>
      </c:barChart>
      <c:catAx>
        <c:axId val="433298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12700">
            <a:solidFill>
              <a:schemeClr val="accent1"/>
            </a:solidFill>
          </a:ln>
        </c:spPr>
        <c:txPr>
          <a:bodyPr/>
          <a:lstStyle/>
          <a:p>
            <a:pPr>
              <a:defRPr b="1"/>
            </a:pPr>
            <a:endParaRPr lang="en-US"/>
          </a:p>
        </c:txPr>
        <c:crossAx val="445142456"/>
        <c:crosses val="autoZero"/>
        <c:auto val="1"/>
        <c:lblAlgn val="ctr"/>
        <c:lblOffset val="100"/>
        <c:noMultiLvlLbl val="0"/>
      </c:catAx>
      <c:valAx>
        <c:axId val="44514245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33298736"/>
        <c:crosses val="autoZero"/>
        <c:crossBetween val="between"/>
      </c:valAx>
      <c:spPr>
        <a:noFill/>
        <a:ln>
          <a:noFill/>
        </a:ln>
      </c:spPr>
    </c:plotArea>
    <c:legend>
      <c:legendPos val="t"/>
      <c:layout>
        <c:manualLayout>
          <c:xMode val="edge"/>
          <c:yMode val="edge"/>
          <c:x val="0"/>
          <c:y val="4.5183553739868043E-2"/>
          <c:w val="1"/>
          <c:h val="0.11736101955918166"/>
        </c:manualLayout>
      </c:layout>
      <c:overlay val="0"/>
      <c:txPr>
        <a:bodyPr/>
        <a:lstStyle/>
        <a:p>
          <a:pPr>
            <a:defRPr sz="15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dirty="0" smtClean="0"/>
              <a:t>New KCMU Master Slide Deck (Sept. 2014)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D9F00B-5B71-41CF-AAFB-2BCECECDD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07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r>
              <a:rPr lang="en-US" b="1" baseline="0" dirty="0" smtClean="0"/>
              <a:t>1/17/17 EC</a:t>
            </a:r>
          </a:p>
          <a:p>
            <a:endParaRPr lang="en-US" b="0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97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9127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393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769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7250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362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9613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7111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4341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085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596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6158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7253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49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444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9222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17590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0496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571858"/>
              </p:ext>
            </p:extLst>
          </p:nvPr>
        </p:nvGraphicFramePr>
        <p:xfrm>
          <a:off x="76200" y="899318"/>
          <a:ext cx="895985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1440" y="6309360"/>
            <a:ext cx="8321040" cy="548640"/>
          </a:xfrm>
        </p:spPr>
        <p:txBody>
          <a:bodyPr/>
          <a:lstStyle/>
          <a:p>
            <a:r>
              <a:rPr lang="en-US" sz="1100" dirty="0"/>
              <a:t>NOTE: These medians are based on Medicaid expansion decisions </a:t>
            </a:r>
            <a:r>
              <a:rPr lang="en-US" sz="1100" dirty="0" smtClean="0"/>
              <a:t>made </a:t>
            </a:r>
            <a:r>
              <a:rPr lang="en-US" sz="1100" dirty="0"/>
              <a:t>by January </a:t>
            </a:r>
            <a:r>
              <a:rPr lang="en-US" sz="1100" dirty="0" smtClean="0"/>
              <a:t>2017. </a:t>
            </a:r>
            <a:r>
              <a:rPr lang="en-US" sz="1100" dirty="0"/>
              <a:t>Eligibility levels are based on </a:t>
            </a:r>
            <a:r>
              <a:rPr lang="en-US" sz="1100" dirty="0" smtClean="0"/>
              <a:t>2016 </a:t>
            </a:r>
            <a:r>
              <a:rPr lang="en-US" sz="1100" dirty="0"/>
              <a:t>federal poverty levels (FPLs) for a family of </a:t>
            </a:r>
            <a:r>
              <a:rPr lang="en-US" sz="1100" dirty="0" smtClean="0"/>
              <a:t>three for children, pregnant women, and parents, and for an individual for childless adults. </a:t>
            </a:r>
            <a:r>
              <a:rPr lang="en-US" sz="1100" dirty="0"/>
              <a:t>In </a:t>
            </a:r>
            <a:r>
              <a:rPr lang="en-US" sz="1100" dirty="0" smtClean="0"/>
              <a:t>2016,the </a:t>
            </a:r>
            <a:r>
              <a:rPr lang="en-US" sz="1100" dirty="0"/>
              <a:t>FPL was </a:t>
            </a:r>
            <a:r>
              <a:rPr lang="en-US" sz="1100" dirty="0" smtClean="0"/>
              <a:t>$20,160 for </a:t>
            </a:r>
            <a:r>
              <a:rPr lang="en-US" sz="1100" dirty="0"/>
              <a:t>a family of three and </a:t>
            </a:r>
            <a:r>
              <a:rPr lang="en-US" sz="1100" dirty="0" smtClean="0"/>
              <a:t>$11,880 </a:t>
            </a:r>
            <a:r>
              <a:rPr lang="en-US" sz="1100" dirty="0"/>
              <a:t>for an individual. Thresholds include the standard five percentage point of the federal poverty level (FPL) disregard</a:t>
            </a:r>
            <a:r>
              <a:rPr lang="en-US" sz="1100" dirty="0" smtClean="0"/>
              <a:t>. </a:t>
            </a:r>
            <a:endParaRPr lang="en-US" sz="1100" dirty="0"/>
          </a:p>
          <a:p>
            <a:r>
              <a:rPr lang="en-US" sz="1100" dirty="0"/>
              <a:t>SOURCE: Based on  results from a national survey conducted by the Kaiser Commission on Medicaid and the Uninsured and the Georgetown University Center for Children and Families, </a:t>
            </a:r>
            <a:r>
              <a:rPr lang="en-US" sz="1100" dirty="0" smtClean="0"/>
              <a:t>2017.</a:t>
            </a:r>
            <a:endParaRPr lang="en-US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 Medicaid/CHIP Income Eligibility Thresholds, January 2017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5433" y="2161401"/>
            <a:ext cx="909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  <a:cs typeface="Meta Offc Pro"/>
              </a:rPr>
              <a:t>($59,875)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90801" y="29718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  <a:cs typeface="Meta Offc Pro"/>
              </a:rPr>
              <a:t>($42,940)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00600" y="3629799"/>
            <a:ext cx="851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  <a:cs typeface="Meta Offc Pro"/>
              </a:rPr>
              <a:t>($27,820)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56130" y="4495800"/>
            <a:ext cx="8208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  <a:cs typeface="Meta Offc Pro"/>
              </a:rPr>
              <a:t>($8,870)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934200" y="3657600"/>
            <a:ext cx="8438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  <a:cs typeface="Meta Offc Pro"/>
              </a:rPr>
              <a:t>($16,394)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005433" y="4925199"/>
            <a:ext cx="6813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  <a:cs typeface="Meta Offc Pro"/>
              </a:rPr>
              <a:t>($0)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295400" y="2943998"/>
            <a:ext cx="8337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  <a:cs typeface="Meta Offc Pro"/>
              </a:rPr>
              <a:t>($43,142)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05200" y="3082497"/>
            <a:ext cx="8337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  <a:cs typeface="Meta Offc Pro"/>
              </a:rPr>
              <a:t>($40,521)</a:t>
            </a:r>
          </a:p>
        </p:txBody>
      </p:sp>
    </p:spTree>
    <p:extLst>
      <p:ext uri="{BB962C8B-B14F-4D97-AF65-F5344CB8AC3E}">
        <p14:creationId xmlns:p14="http://schemas.microsoft.com/office/powerpoint/2010/main" val="315870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7017</TotalTime>
  <Words>158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Calibri</vt:lpstr>
      <vt:lpstr>Meta Offc Pro</vt:lpstr>
      <vt:lpstr>MetaSerif-Book</vt:lpstr>
      <vt:lpstr>Tahoma</vt:lpstr>
      <vt:lpstr>Default with exhibit #</vt:lpstr>
      <vt:lpstr>Default with figure #</vt:lpstr>
      <vt:lpstr>Title page</vt:lpstr>
      <vt:lpstr>Blank</vt:lpstr>
      <vt:lpstr>1_Default with exhibit #</vt:lpstr>
      <vt:lpstr>1_Default with figure #</vt:lpstr>
      <vt:lpstr>1_Title page</vt:lpstr>
      <vt:lpstr>Median Medicaid/CHIP Income Eligibility Thresholds, January 2017</vt:lpstr>
    </vt:vector>
  </TitlesOfParts>
  <Company>Kaiser Family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Median Medicaid/CHIP Eligibility Thresholds, January 2013</dc:title>
  <dc:creator>Jessica Stephens</dc:creator>
  <cp:lastModifiedBy>Elizabeth Cornachione</cp:lastModifiedBy>
  <cp:revision>400</cp:revision>
  <cp:lastPrinted>2016-12-19T15:42:22Z</cp:lastPrinted>
  <dcterms:created xsi:type="dcterms:W3CDTF">2014-07-15T16:05:14Z</dcterms:created>
  <dcterms:modified xsi:type="dcterms:W3CDTF">2017-01-17T20:21:58Z</dcterms:modified>
</cp:coreProperties>
</file>