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ppt/charts/chart7.xml" ContentType="application/vnd.openxmlformats-officedocument.drawingml.chart+xml"/>
  <Override PartName="/ppt/notesSlides/notesSlide8.xml" ContentType="application/vnd.openxmlformats-officedocument.presentationml.notesSlide+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notesSlides/notesSlide10.xml" ContentType="application/vnd.openxmlformats-officedocument.presentationml.notesSlide+xml"/>
  <Override PartName="/ppt/charts/chart11.xml" ContentType="application/vnd.openxmlformats-officedocument.drawingml.chart+xml"/>
  <Override PartName="/ppt/notesSlides/notesSlide11.xml" ContentType="application/vnd.openxmlformats-officedocument.presentationml.notesSlide+xml"/>
  <Override PartName="/ppt/charts/chart12.xml" ContentType="application/vnd.openxmlformats-officedocument.drawingml.chart+xml"/>
  <Override PartName="/ppt/notesSlides/notesSlide12.xml" ContentType="application/vnd.openxmlformats-officedocument.presentationml.notesSlide+xml"/>
  <Override PartName="/ppt/charts/chart13.xml" ContentType="application/vnd.openxmlformats-officedocument.drawingml.chart+xml"/>
  <Override PartName="/ppt/notesSlides/notesSlide13.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drawings/drawing3.xml" ContentType="application/vnd.openxmlformats-officedocument.drawingml.chartshapes+xml"/>
  <Override PartName="/ppt/charts/chart16.xml" ContentType="application/vnd.openxmlformats-officedocument.drawingml.chart+xml"/>
  <Override PartName="/ppt/notesSlides/notesSlide14.xml" ContentType="application/vnd.openxmlformats-officedocument.presentationml.notesSlide+xml"/>
  <Override PartName="/ppt/charts/chart17.xml" ContentType="application/vnd.openxmlformats-officedocument.drawingml.chart+xml"/>
  <Override PartName="/ppt/notesSlides/notesSlide15.xml" ContentType="application/vnd.openxmlformats-officedocument.presentationml.notesSlide+xml"/>
  <Override PartName="/ppt/charts/chart18.xml" ContentType="application/vnd.openxmlformats-officedocument.drawingml.chart+xml"/>
  <Override PartName="/ppt/notesSlides/notesSlide16.xml" ContentType="application/vnd.openxmlformats-officedocument.presentationml.notesSlide+xml"/>
  <Override PartName="/ppt/charts/chart19.xml" ContentType="application/vnd.openxmlformats-officedocument.drawingml.chart+xml"/>
  <Override PartName="/ppt/notesSlides/notesSlide17.xml" ContentType="application/vnd.openxmlformats-officedocument.presentationml.notesSlide+xml"/>
  <Override PartName="/ppt/charts/chart20.xml" ContentType="application/vnd.openxmlformats-officedocument.drawingml.chart+xml"/>
  <Override PartName="/ppt/notesSlides/notesSlide18.xml" ContentType="application/vnd.openxmlformats-officedocument.presentationml.notesSlide+xml"/>
  <Override PartName="/ppt/charts/chart21.xml" ContentType="application/vnd.openxmlformats-officedocument.drawingml.chart+xml"/>
  <Override PartName="/ppt/notesSlides/notesSlide19.xml" ContentType="application/vnd.openxmlformats-officedocument.presentationml.notesSlide+xml"/>
  <Override PartName="/ppt/charts/chart22.xml" ContentType="application/vnd.openxmlformats-officedocument.drawingml.chart+xml"/>
  <Override PartName="/ppt/notesSlides/notesSlide20.xml" ContentType="application/vnd.openxmlformats-officedocument.presentationml.notesSlide+xml"/>
  <Override PartName="/ppt/charts/chart2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6" r:id="rId2"/>
    <p:sldMasterId id="2147483669" r:id="rId3"/>
    <p:sldMasterId id="2147483677" r:id="rId4"/>
    <p:sldMasterId id="2147483691" r:id="rId5"/>
    <p:sldMasterId id="2147483703" r:id="rId6"/>
  </p:sldMasterIdLst>
  <p:notesMasterIdLst>
    <p:notesMasterId r:id="rId39"/>
  </p:notesMasterIdLst>
  <p:sldIdLst>
    <p:sldId id="316" r:id="rId7"/>
    <p:sldId id="317" r:id="rId8"/>
    <p:sldId id="326" r:id="rId9"/>
    <p:sldId id="318" r:id="rId10"/>
    <p:sldId id="319" r:id="rId11"/>
    <p:sldId id="294" r:id="rId12"/>
    <p:sldId id="260" r:id="rId13"/>
    <p:sldId id="268" r:id="rId14"/>
    <p:sldId id="309" r:id="rId15"/>
    <p:sldId id="312" r:id="rId16"/>
    <p:sldId id="297" r:id="rId17"/>
    <p:sldId id="298" r:id="rId18"/>
    <p:sldId id="277" r:id="rId19"/>
    <p:sldId id="262" r:id="rId20"/>
    <p:sldId id="310" r:id="rId21"/>
    <p:sldId id="292" r:id="rId22"/>
    <p:sldId id="296" r:id="rId23"/>
    <p:sldId id="304" r:id="rId24"/>
    <p:sldId id="279" r:id="rId25"/>
    <p:sldId id="306" r:id="rId26"/>
    <p:sldId id="311" r:id="rId27"/>
    <p:sldId id="303" r:id="rId28"/>
    <p:sldId id="305" r:id="rId29"/>
    <p:sldId id="313" r:id="rId30"/>
    <p:sldId id="314" r:id="rId31"/>
    <p:sldId id="281" r:id="rId32"/>
    <p:sldId id="302" r:id="rId33"/>
    <p:sldId id="315" r:id="rId34"/>
    <p:sldId id="323" r:id="rId35"/>
    <p:sldId id="333" r:id="rId36"/>
    <p:sldId id="335" r:id="rId37"/>
    <p:sldId id="322"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12" autoAdjust="0"/>
  </p:normalViewPr>
  <p:slideViewPr>
    <p:cSldViewPr>
      <p:cViewPr>
        <p:scale>
          <a:sx n="75" d="100"/>
          <a:sy n="75" d="100"/>
        </p:scale>
        <p:origin x="-258" y="-6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744"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42792477454874E-2"/>
          <c:y val="2.3861346350208763E-2"/>
          <c:w val="0.88716688246384623"/>
          <c:h val="0.91297414157775725"/>
        </c:manualLayout>
      </c:layout>
      <c:barChart>
        <c:barDir val="bar"/>
        <c:grouping val="stacked"/>
        <c:varyColors val="0"/>
        <c:ser>
          <c:idx val="0"/>
          <c:order val="0"/>
          <c:tx>
            <c:strRef>
              <c:f>Sheet1!$A$2</c:f>
              <c:strCache>
                <c:ptCount val="1"/>
                <c:pt idx="0">
                  <c:v>Worker Contribution</c:v>
                </c:pt>
              </c:strCache>
            </c:strRef>
          </c:tx>
          <c:spPr>
            <a:solidFill>
              <a:schemeClr val="accent1"/>
            </a:solidFill>
            <a:ln w="12751">
              <a:solidFill>
                <a:schemeClr val="tx1"/>
              </a:solidFill>
              <a:prstDash val="solid"/>
            </a:ln>
          </c:spPr>
          <c:invertIfNegative val="0"/>
          <c:dLbls>
            <c:txPr>
              <a:bodyPr/>
              <a:lstStyle/>
              <a:p>
                <a:pPr>
                  <a:defRPr sz="1200">
                    <a:solidFill>
                      <a:schemeClr val="bg1"/>
                    </a:solidFill>
                    <a:latin typeface="+mj-lt"/>
                  </a:defRPr>
                </a:pPr>
                <a:endParaRPr lang="en-US"/>
              </a:p>
            </c:txPr>
            <c:showLegendKey val="0"/>
            <c:showVal val="1"/>
            <c:showCatName val="0"/>
            <c:showSerName val="0"/>
            <c:showPercent val="0"/>
            <c:showBubbleSize val="0"/>
            <c:showLeaderLines val="0"/>
          </c:dLbls>
          <c:cat>
            <c:numRef>
              <c:f>Sheet1!$B$1:$R$1</c:f>
              <c:numCache>
                <c:formatCode>General</c:formatCode>
                <c:ptCount val="17"/>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numCache>
            </c:numRef>
          </c:cat>
          <c:val>
            <c:numRef>
              <c:f>Sheet1!$B$2:$R$2</c:f>
              <c:numCache>
                <c:formatCode>"$"#,##0</c:formatCode>
                <c:ptCount val="17"/>
                <c:pt idx="0">
                  <c:v>4955</c:v>
                </c:pt>
                <c:pt idx="1">
                  <c:v>4823</c:v>
                </c:pt>
                <c:pt idx="2">
                  <c:v>4565</c:v>
                </c:pt>
                <c:pt idx="3">
                  <c:v>4316</c:v>
                </c:pt>
                <c:pt idx="4">
                  <c:v>4129</c:v>
                </c:pt>
                <c:pt idx="5" formatCode="&quot;$&quot;#,##0&quot;*&quot;">
                  <c:v>3997</c:v>
                </c:pt>
                <c:pt idx="6">
                  <c:v>3515</c:v>
                </c:pt>
                <c:pt idx="7">
                  <c:v>3354</c:v>
                </c:pt>
                <c:pt idx="8" formatCode="&quot;$&quot;#,##0&quot;*&quot;">
                  <c:v>3281</c:v>
                </c:pt>
                <c:pt idx="9" formatCode="&quot;$&quot;#,##0&quot;*&quot;">
                  <c:v>2973</c:v>
                </c:pt>
                <c:pt idx="10">
                  <c:v>2713</c:v>
                </c:pt>
                <c:pt idx="11" formatCode="&quot;$&quot;#,##0&quot;*&quot;">
                  <c:v>2661</c:v>
                </c:pt>
                <c:pt idx="12" formatCode="&quot;$&quot;#,##0&quot;*&quot;">
                  <c:v>2412</c:v>
                </c:pt>
                <c:pt idx="13" formatCode="&quot;$&quot;#,##0&quot;*&quot;">
                  <c:v>2137</c:v>
                </c:pt>
                <c:pt idx="14" formatCode="&quot;$&quot;#,##0&quot;*&quot;">
                  <c:v>1787</c:v>
                </c:pt>
                <c:pt idx="15">
                  <c:v>1619</c:v>
                </c:pt>
                <c:pt idx="16">
                  <c:v>1543</c:v>
                </c:pt>
              </c:numCache>
            </c:numRef>
          </c:val>
        </c:ser>
        <c:ser>
          <c:idx val="1"/>
          <c:order val="1"/>
          <c:tx>
            <c:strRef>
              <c:f>Sheet1!$A$3</c:f>
              <c:strCache>
                <c:ptCount val="1"/>
                <c:pt idx="0">
                  <c:v>Employer Contribution</c:v>
                </c:pt>
              </c:strCache>
            </c:strRef>
          </c:tx>
          <c:spPr>
            <a:solidFill>
              <a:schemeClr val="accent5"/>
            </a:solidFill>
            <a:ln>
              <a:solidFill>
                <a:schemeClr val="tx1"/>
              </a:solidFill>
            </a:ln>
          </c:spPr>
          <c:invertIfNegative val="0"/>
          <c:dLbls>
            <c:txPr>
              <a:bodyPr/>
              <a:lstStyle/>
              <a:p>
                <a:pPr>
                  <a:defRPr sz="1200">
                    <a:latin typeface="+mj-lt"/>
                  </a:defRPr>
                </a:pPr>
                <a:endParaRPr lang="en-US"/>
              </a:p>
            </c:txPr>
            <c:showLegendKey val="0"/>
            <c:showVal val="1"/>
            <c:showCatName val="0"/>
            <c:showSerName val="0"/>
            <c:showPercent val="0"/>
            <c:showBubbleSize val="0"/>
            <c:showLeaderLines val="0"/>
          </c:dLbls>
          <c:cat>
            <c:numRef>
              <c:f>Sheet1!$B$1:$R$1</c:f>
              <c:numCache>
                <c:formatCode>General</c:formatCode>
                <c:ptCount val="17"/>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numCache>
            </c:numRef>
          </c:cat>
          <c:val>
            <c:numRef>
              <c:f>Sheet1!$B$3:$R$3</c:f>
              <c:numCache>
                <c:formatCode>"$"#,##0</c:formatCode>
                <c:ptCount val="17"/>
                <c:pt idx="0" formatCode="&quot;$&quot;#,##0&quot;*&quot;">
                  <c:v>12591</c:v>
                </c:pt>
                <c:pt idx="1">
                  <c:v>12011</c:v>
                </c:pt>
                <c:pt idx="2">
                  <c:v>11786</c:v>
                </c:pt>
                <c:pt idx="3" formatCode="&quot;$&quot;#,##0&quot;*&quot;">
                  <c:v>11429</c:v>
                </c:pt>
                <c:pt idx="4" formatCode="&quot;$&quot;#,##0&quot;*&quot;">
                  <c:v>10944</c:v>
                </c:pt>
                <c:pt idx="5">
                  <c:v>9773</c:v>
                </c:pt>
                <c:pt idx="6" formatCode="&quot;$&quot;#,##0&quot;*&quot;">
                  <c:v>9860</c:v>
                </c:pt>
                <c:pt idx="7" formatCode="&quot;$&quot;#,##0&quot;*&quot;">
                  <c:v>9325</c:v>
                </c:pt>
                <c:pt idx="8">
                  <c:v>8824</c:v>
                </c:pt>
                <c:pt idx="9" formatCode="&quot;$&quot;#,##0&quot;*&quot;">
                  <c:v>8508</c:v>
                </c:pt>
                <c:pt idx="10" formatCode="&quot;$&quot;#,##0&quot;*&quot;">
                  <c:v>8167</c:v>
                </c:pt>
                <c:pt idx="11" formatCode="&quot;$&quot;#,##0&quot;*&quot;">
                  <c:v>7289</c:v>
                </c:pt>
                <c:pt idx="12" formatCode="&quot;$&quot;#,##0&quot;*&quot;">
                  <c:v>6657</c:v>
                </c:pt>
                <c:pt idx="13" formatCode="&quot;$&quot;#,##0&quot;*&quot;">
                  <c:v>5866</c:v>
                </c:pt>
                <c:pt idx="14" formatCode="&quot;$&quot;#,##0&quot;*&quot;">
                  <c:v>5274</c:v>
                </c:pt>
                <c:pt idx="15" formatCode="&quot;$&quot;#,##0&quot;*&quot;">
                  <c:v>4819</c:v>
                </c:pt>
                <c:pt idx="16">
                  <c:v>4247</c:v>
                </c:pt>
              </c:numCache>
            </c:numRef>
          </c:val>
        </c:ser>
        <c:dLbls>
          <c:showLegendKey val="0"/>
          <c:showVal val="0"/>
          <c:showCatName val="0"/>
          <c:showSerName val="0"/>
          <c:showPercent val="0"/>
          <c:showBubbleSize val="0"/>
        </c:dLbls>
        <c:gapWidth val="50"/>
        <c:overlap val="100"/>
        <c:axId val="33257344"/>
        <c:axId val="33258880"/>
      </c:barChart>
      <c:catAx>
        <c:axId val="33257344"/>
        <c:scaling>
          <c:orientation val="minMax"/>
        </c:scaling>
        <c:delete val="0"/>
        <c:axPos val="l"/>
        <c:numFmt formatCode="General" sourceLinked="1"/>
        <c:majorTickMark val="out"/>
        <c:minorTickMark val="none"/>
        <c:tickLblPos val="nextTo"/>
        <c:spPr>
          <a:ln w="3188">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33258880"/>
        <c:crosses val="autoZero"/>
        <c:auto val="1"/>
        <c:lblAlgn val="ctr"/>
        <c:lblOffset val="100"/>
        <c:tickLblSkip val="1"/>
        <c:tickMarkSkip val="1"/>
        <c:noMultiLvlLbl val="0"/>
      </c:catAx>
      <c:valAx>
        <c:axId val="33258880"/>
        <c:scaling>
          <c:orientation val="minMax"/>
        </c:scaling>
        <c:delete val="1"/>
        <c:axPos val="b"/>
        <c:numFmt formatCode="\$#,##0" sourceLinked="0"/>
        <c:majorTickMark val="out"/>
        <c:minorTickMark val="none"/>
        <c:tickLblPos val="nextTo"/>
        <c:crossAx val="33257344"/>
        <c:crosses val="autoZero"/>
        <c:crossBetween val="between"/>
      </c:valAx>
      <c:spPr>
        <a:noFill/>
        <a:ln w="25501">
          <a:noFill/>
        </a:ln>
      </c:spPr>
    </c:plotArea>
    <c:legend>
      <c:legendPos val="r"/>
      <c:layout>
        <c:manualLayout>
          <c:xMode val="edge"/>
          <c:yMode val="edge"/>
          <c:x val="0.60427484920010499"/>
          <c:y val="5.399303246340012E-2"/>
          <c:w val="0.25755173045229779"/>
          <c:h val="0.13093317181506184"/>
        </c:manualLayout>
      </c:layout>
      <c:overlay val="0"/>
      <c:spPr>
        <a:noFill/>
        <a:ln w="3188">
          <a:noFill/>
          <a:prstDash val="solid"/>
        </a:ln>
      </c:spPr>
      <c:txPr>
        <a:bodyPr/>
        <a:lstStyle/>
        <a:p>
          <a:pPr>
            <a:defRPr sz="1200" b="1" i="0" u="none" strike="noStrike" baseline="0">
              <a:solidFill>
                <a:schemeClr val="tx1"/>
              </a:solidFill>
              <a:latin typeface="+mj-lt"/>
              <a:ea typeface="Tahoma"/>
              <a:cs typeface="Tahoma"/>
            </a:defRPr>
          </a:pPr>
          <a:endParaRPr lang="en-US"/>
        </a:p>
      </c:txPr>
    </c:legend>
    <c:plotVisOnly val="1"/>
    <c:dispBlanksAs val="gap"/>
    <c:showDLblsOverMax val="0"/>
  </c:chart>
  <c:spPr>
    <a:noFill/>
    <a:ln>
      <a:noFill/>
    </a:ln>
  </c:spPr>
  <c:txPr>
    <a:bodyPr/>
    <a:lstStyle/>
    <a:p>
      <a:pPr>
        <a:defRPr sz="2033" b="1" i="0" u="none" strike="noStrike" baseline="0">
          <a:solidFill>
            <a:schemeClr val="tx1"/>
          </a:solidFill>
          <a:latin typeface="Tahoma"/>
          <a:ea typeface="Tahoma"/>
          <a:cs typeface="Tahoma"/>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Sheet1!$A$2</c:f>
              <c:strCache>
                <c:ptCount val="1"/>
                <c:pt idx="0">
                  <c:v>Conventional</c:v>
                </c:pt>
              </c:strCache>
            </c:strRef>
          </c:tx>
          <c:spPr>
            <a:solidFill>
              <a:schemeClr val="accent1"/>
            </a:solidFill>
            <a:ln>
              <a:solidFill>
                <a:schemeClr val="tx1"/>
              </a:solidFill>
            </a:ln>
          </c:spPr>
          <c:invertIfNegative val="0"/>
          <c:dLbls>
            <c:dLbl>
              <c:idx val="0"/>
              <c:layout>
                <c:manualLayout>
                  <c:x val="1.1339475549255847E-2"/>
                  <c:y val="0"/>
                </c:manualLayout>
              </c:layout>
              <c:tx>
                <c:rich>
                  <a:bodyPr/>
                  <a:lstStyle/>
                  <a:p>
                    <a:r>
                      <a:rPr lang="en-US" dirty="0" smtClean="0">
                        <a:latin typeface="Calibri" pitchFamily="34" charset="0"/>
                      </a:rPr>
                      <a:t>1</a:t>
                    </a:r>
                    <a:r>
                      <a:rPr lang="en-US" dirty="0">
                        <a:latin typeface="Calibri" pitchFamily="34" charset="0"/>
                      </a:rPr>
                      <a:t>%</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339475549255847E-2"/>
                  <c:y val="0"/>
                </c:manualLayout>
              </c:layout>
              <c:tx>
                <c:rich>
                  <a:bodyPr/>
                  <a:lstStyle/>
                  <a:p>
                    <a:r>
                      <a:rPr lang="en-US" dirty="0" smtClean="0">
                        <a:latin typeface="Calibri" pitchFamily="34" charset="0"/>
                      </a:rPr>
                      <a:t>&lt;1</a:t>
                    </a:r>
                    <a:r>
                      <a:rPr lang="en-US" dirty="0">
                        <a:latin typeface="Calibri" pitchFamily="34" charset="0"/>
                      </a:rPr>
                      <a:t>%</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339475549255847E-2"/>
                  <c:y val="2.688172043010752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1339475549255847E-2"/>
                  <c:y val="5.376344086021505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5046066619418846E-3"/>
                  <c:y val="5.376344086021505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8.5046066619418846E-3"/>
                  <c:y val="-2.5641025641025641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100">
                    <a:solidFill>
                      <a:schemeClr val="bg1"/>
                    </a:solidFill>
                    <a:latin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Sheet1!$B$2:$U$2</c:f>
              <c:numCache>
                <c:formatCode>0%</c:formatCode>
                <c:ptCount val="20"/>
                <c:pt idx="0">
                  <c:v>0.01</c:v>
                </c:pt>
                <c:pt idx="1">
                  <c:v>0.01</c:v>
                </c:pt>
                <c:pt idx="2">
                  <c:v>0.01</c:v>
                </c:pt>
                <c:pt idx="3">
                  <c:v>0.01</c:v>
                </c:pt>
                <c:pt idx="4">
                  <c:v>0.01</c:v>
                </c:pt>
                <c:pt idx="5">
                  <c:v>0.01</c:v>
                </c:pt>
                <c:pt idx="6">
                  <c:v>0.01</c:v>
                </c:pt>
                <c:pt idx="7">
                  <c:v>0.02</c:v>
                </c:pt>
                <c:pt idx="8">
                  <c:v>0.03</c:v>
                </c:pt>
                <c:pt idx="9">
                  <c:v>0.03</c:v>
                </c:pt>
                <c:pt idx="10">
                  <c:v>0.03</c:v>
                </c:pt>
                <c:pt idx="11">
                  <c:v>0.05</c:v>
                </c:pt>
                <c:pt idx="12">
                  <c:v>0.05</c:v>
                </c:pt>
                <c:pt idx="13">
                  <c:v>0.04</c:v>
                </c:pt>
                <c:pt idx="14">
                  <c:v>7.0000000000000007E-2</c:v>
                </c:pt>
                <c:pt idx="15">
                  <c:v>0.08</c:v>
                </c:pt>
                <c:pt idx="16">
                  <c:v>0.1</c:v>
                </c:pt>
                <c:pt idx="17">
                  <c:v>0.27</c:v>
                </c:pt>
                <c:pt idx="18">
                  <c:v>0.46</c:v>
                </c:pt>
                <c:pt idx="19">
                  <c:v>0.73000000013148203</c:v>
                </c:pt>
              </c:numCache>
            </c:numRef>
          </c:val>
        </c:ser>
        <c:ser>
          <c:idx val="1"/>
          <c:order val="1"/>
          <c:tx>
            <c:strRef>
              <c:f>Sheet1!$A$3</c:f>
              <c:strCache>
                <c:ptCount val="1"/>
                <c:pt idx="0">
                  <c:v>HMO</c:v>
                </c:pt>
              </c:strCache>
            </c:strRef>
          </c:tx>
          <c:spPr>
            <a:solidFill>
              <a:schemeClr val="accent2"/>
            </a:solidFill>
            <a:ln>
              <a:solidFill>
                <a:schemeClr val="tx1"/>
              </a:solidFill>
            </a:ln>
          </c:spPr>
          <c:invertIfNegative val="0"/>
          <c:dLbls>
            <c:spPr>
              <a:noFill/>
              <a:ln>
                <a:noFill/>
              </a:ln>
              <a:effectLst/>
            </c:spPr>
            <c:txPr>
              <a:bodyPr/>
              <a:lstStyle/>
              <a:p>
                <a:pPr algn="ctr">
                  <a:defRPr lang="en-US" sz="11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Sheet1!$B$3:$U$3</c:f>
              <c:numCache>
                <c:formatCode>0%</c:formatCode>
                <c:ptCount val="20"/>
                <c:pt idx="0">
                  <c:v>0.14000000000000001</c:v>
                </c:pt>
                <c:pt idx="1">
                  <c:v>0.13</c:v>
                </c:pt>
                <c:pt idx="2">
                  <c:v>0.14000000000000001</c:v>
                </c:pt>
                <c:pt idx="3">
                  <c:v>0.16</c:v>
                </c:pt>
                <c:pt idx="4">
                  <c:v>0.17</c:v>
                </c:pt>
                <c:pt idx="5">
                  <c:v>0.19</c:v>
                </c:pt>
                <c:pt idx="6">
                  <c:v>0.2</c:v>
                </c:pt>
                <c:pt idx="7">
                  <c:v>0.2</c:v>
                </c:pt>
                <c:pt idx="8">
                  <c:v>0.21</c:v>
                </c:pt>
                <c:pt idx="9">
                  <c:v>0.2</c:v>
                </c:pt>
                <c:pt idx="10">
                  <c:v>0.21</c:v>
                </c:pt>
                <c:pt idx="11">
                  <c:v>0.25</c:v>
                </c:pt>
                <c:pt idx="12">
                  <c:v>0.24</c:v>
                </c:pt>
                <c:pt idx="13">
                  <c:v>0.27</c:v>
                </c:pt>
                <c:pt idx="14">
                  <c:v>0.24</c:v>
                </c:pt>
                <c:pt idx="15">
                  <c:v>0.28999999999999998</c:v>
                </c:pt>
                <c:pt idx="16">
                  <c:v>0.28000000000000003</c:v>
                </c:pt>
                <c:pt idx="17">
                  <c:v>0.31</c:v>
                </c:pt>
                <c:pt idx="18">
                  <c:v>0.21</c:v>
                </c:pt>
                <c:pt idx="19">
                  <c:v>0.16</c:v>
                </c:pt>
              </c:numCache>
            </c:numRef>
          </c:val>
        </c:ser>
        <c:ser>
          <c:idx val="2"/>
          <c:order val="2"/>
          <c:tx>
            <c:strRef>
              <c:f>Sheet1!$A$4</c:f>
              <c:strCache>
                <c:ptCount val="1"/>
                <c:pt idx="0">
                  <c:v>PPO</c:v>
                </c:pt>
              </c:strCache>
            </c:strRef>
          </c:tx>
          <c:spPr>
            <a:solidFill>
              <a:schemeClr val="accent3"/>
            </a:solidFill>
            <a:ln>
              <a:solidFill>
                <a:schemeClr val="tx1"/>
              </a:solidFill>
            </a:ln>
          </c:spPr>
          <c:invertIfNegative val="0"/>
          <c:dLbls>
            <c:spPr>
              <a:noFill/>
              <a:ln>
                <a:noFill/>
              </a:ln>
              <a:effectLst/>
            </c:spPr>
            <c:txPr>
              <a:bodyPr/>
              <a:lstStyle/>
              <a:p>
                <a:pPr algn="ctr">
                  <a:defRPr lang="en-US" sz="1100" b="0" i="0" u="none" strike="noStrike" kern="1200" baseline="0">
                    <a:solidFill>
                      <a:srgbClr val="FFFFFF"/>
                    </a:solidFill>
                    <a:latin typeface="Calibri"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Sheet1!$B$4:$U$4</c:f>
              <c:numCache>
                <c:formatCode>0%</c:formatCode>
                <c:ptCount val="20"/>
                <c:pt idx="0">
                  <c:v>0.52</c:v>
                </c:pt>
                <c:pt idx="1">
                  <c:v>0.57999999999999996</c:v>
                </c:pt>
                <c:pt idx="2">
                  <c:v>0.56999999999999995</c:v>
                </c:pt>
                <c:pt idx="3">
                  <c:v>0.56000000000000005</c:v>
                </c:pt>
                <c:pt idx="4">
                  <c:v>0.55000000000000004</c:v>
                </c:pt>
                <c:pt idx="5">
                  <c:v>0.57999999999999996</c:v>
                </c:pt>
                <c:pt idx="6">
                  <c:v>0.6</c:v>
                </c:pt>
                <c:pt idx="7">
                  <c:v>0.58000000013148201</c:v>
                </c:pt>
                <c:pt idx="8">
                  <c:v>0.56999999999999995</c:v>
                </c:pt>
                <c:pt idx="9">
                  <c:v>0.6</c:v>
                </c:pt>
                <c:pt idx="10">
                  <c:v>0.61000000013148203</c:v>
                </c:pt>
                <c:pt idx="11">
                  <c:v>0.55000000000000004</c:v>
                </c:pt>
                <c:pt idx="12">
                  <c:v>0.54000000013148197</c:v>
                </c:pt>
                <c:pt idx="13">
                  <c:v>0.52000000013148195</c:v>
                </c:pt>
                <c:pt idx="14">
                  <c:v>0.46</c:v>
                </c:pt>
                <c:pt idx="15">
                  <c:v>0.42</c:v>
                </c:pt>
                <c:pt idx="16">
                  <c:v>0.39</c:v>
                </c:pt>
                <c:pt idx="17">
                  <c:v>0.28000000000000003</c:v>
                </c:pt>
                <c:pt idx="18">
                  <c:v>0.26</c:v>
                </c:pt>
                <c:pt idx="19">
                  <c:v>0.11</c:v>
                </c:pt>
              </c:numCache>
            </c:numRef>
          </c:val>
        </c:ser>
        <c:ser>
          <c:idx val="3"/>
          <c:order val="3"/>
          <c:tx>
            <c:strRef>
              <c:f>Sheet1!$A$5</c:f>
              <c:strCache>
                <c:ptCount val="1"/>
                <c:pt idx="0">
                  <c:v>POS</c:v>
                </c:pt>
              </c:strCache>
            </c:strRef>
          </c:tx>
          <c:spPr>
            <a:solidFill>
              <a:schemeClr val="accent4"/>
            </a:solidFill>
            <a:ln>
              <a:solidFill>
                <a:schemeClr val="accent1"/>
              </a:solidFill>
            </a:ln>
          </c:spPr>
          <c:invertIfNegative val="0"/>
          <c:dLbls>
            <c:spPr>
              <a:noFill/>
              <a:ln>
                <a:noFill/>
              </a:ln>
              <a:effectLst/>
            </c:spPr>
            <c:txPr>
              <a:bodyPr/>
              <a:lstStyle/>
              <a:p>
                <a:pPr algn="ctr">
                  <a:defRPr lang="en-US" sz="1100" b="0" i="0" u="none" strike="noStrike" kern="1200" baseline="0">
                    <a:solidFill>
                      <a:schemeClr val="bg1"/>
                    </a:solidFill>
                    <a:latin typeface="Calibri"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Sheet1!$B$5:$U$5</c:f>
              <c:numCache>
                <c:formatCode>0%</c:formatCode>
                <c:ptCount val="20"/>
                <c:pt idx="0">
                  <c:v>0.1</c:v>
                </c:pt>
                <c:pt idx="1">
                  <c:v>0.08</c:v>
                </c:pt>
                <c:pt idx="2">
                  <c:v>0.09</c:v>
                </c:pt>
                <c:pt idx="3">
                  <c:v>0.09</c:v>
                </c:pt>
                <c:pt idx="4">
                  <c:v>0.1</c:v>
                </c:pt>
                <c:pt idx="5">
                  <c:v>0.08</c:v>
                </c:pt>
                <c:pt idx="6">
                  <c:v>0.1</c:v>
                </c:pt>
                <c:pt idx="7">
                  <c:v>0.12</c:v>
                </c:pt>
                <c:pt idx="8">
                  <c:v>0.13</c:v>
                </c:pt>
                <c:pt idx="9">
                  <c:v>0.13</c:v>
                </c:pt>
                <c:pt idx="10">
                  <c:v>0.15</c:v>
                </c:pt>
                <c:pt idx="11">
                  <c:v>0.15</c:v>
                </c:pt>
                <c:pt idx="12">
                  <c:v>0.17</c:v>
                </c:pt>
                <c:pt idx="13">
                  <c:v>0.18</c:v>
                </c:pt>
                <c:pt idx="14">
                  <c:v>0.23</c:v>
                </c:pt>
                <c:pt idx="15">
                  <c:v>0.21</c:v>
                </c:pt>
                <c:pt idx="16">
                  <c:v>0.24</c:v>
                </c:pt>
                <c:pt idx="17">
                  <c:v>0.14000000000000001</c:v>
                </c:pt>
                <c:pt idx="18">
                  <c:v>7.0000000000000007E-2</c:v>
                </c:pt>
              </c:numCache>
            </c:numRef>
          </c:val>
        </c:ser>
        <c:ser>
          <c:idx val="4"/>
          <c:order val="4"/>
          <c:tx>
            <c:strRef>
              <c:f>Sheet1!$A$6</c:f>
              <c:strCache>
                <c:ptCount val="1"/>
                <c:pt idx="0">
                  <c:v>HDHP/SO</c:v>
                </c:pt>
              </c:strCache>
            </c:strRef>
          </c:tx>
          <c:spPr>
            <a:solidFill>
              <a:schemeClr val="tx2"/>
            </a:solidFill>
            <a:ln>
              <a:solidFill>
                <a:schemeClr val="accent1"/>
              </a:solidFill>
            </a:ln>
          </c:spPr>
          <c:invertIfNegative val="0"/>
          <c:dLbls>
            <c:spPr>
              <a:noFill/>
              <a:ln>
                <a:noFill/>
              </a:ln>
              <a:effectLst/>
            </c:spPr>
            <c:txPr>
              <a:bodyPr/>
              <a:lstStyle/>
              <a:p>
                <a:pPr algn="ctr">
                  <a:defRPr lang="en-US" sz="1100" b="0" i="0" u="none" strike="noStrike" kern="1200" baseline="0">
                    <a:solidFill>
                      <a:srgbClr val="000000"/>
                    </a:solidFill>
                    <a:latin typeface="Calibri"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Sheet1!$B$1:$U$1</c:f>
              <c:strCache>
                <c:ptCount val="20"/>
                <c:pt idx="0">
                  <c:v>2015</c:v>
                </c:pt>
                <c:pt idx="1">
                  <c:v>2014</c:v>
                </c:pt>
                <c:pt idx="2">
                  <c:v>2013</c:v>
                </c:pt>
                <c:pt idx="3">
                  <c:v>2012</c:v>
                </c:pt>
                <c:pt idx="4">
                  <c:v>2011</c:v>
                </c:pt>
                <c:pt idx="5">
                  <c:v>2010</c:v>
                </c:pt>
                <c:pt idx="6">
                  <c:v>2009</c:v>
                </c:pt>
                <c:pt idx="7">
                  <c:v>2008</c:v>
                </c:pt>
                <c:pt idx="8">
                  <c:v>2007</c:v>
                </c:pt>
                <c:pt idx="9">
                  <c:v>2006</c:v>
                </c:pt>
                <c:pt idx="10">
                  <c:v>2005</c:v>
                </c:pt>
                <c:pt idx="11">
                  <c:v>2004</c:v>
                </c:pt>
                <c:pt idx="12">
                  <c:v>2003</c:v>
                </c:pt>
                <c:pt idx="13">
                  <c:v>2002</c:v>
                </c:pt>
                <c:pt idx="14">
                  <c:v>2001</c:v>
                </c:pt>
                <c:pt idx="15">
                  <c:v>2000</c:v>
                </c:pt>
                <c:pt idx="16">
                  <c:v>1999</c:v>
                </c:pt>
                <c:pt idx="17">
                  <c:v>1996</c:v>
                </c:pt>
                <c:pt idx="18">
                  <c:v>1993</c:v>
                </c:pt>
                <c:pt idx="19">
                  <c:v>1988</c:v>
                </c:pt>
              </c:strCache>
            </c:strRef>
          </c:cat>
          <c:val>
            <c:numRef>
              <c:f>Sheet1!$B$6:$U$6</c:f>
              <c:numCache>
                <c:formatCode>0%</c:formatCode>
                <c:ptCount val="20"/>
                <c:pt idx="0">
                  <c:v>0.24</c:v>
                </c:pt>
                <c:pt idx="1">
                  <c:v>0.2</c:v>
                </c:pt>
                <c:pt idx="2">
                  <c:v>0.2</c:v>
                </c:pt>
                <c:pt idx="3">
                  <c:v>0.19</c:v>
                </c:pt>
                <c:pt idx="4">
                  <c:v>0.17</c:v>
                </c:pt>
                <c:pt idx="5">
                  <c:v>0.13</c:v>
                </c:pt>
                <c:pt idx="6">
                  <c:v>0.08</c:v>
                </c:pt>
                <c:pt idx="7">
                  <c:v>0.08</c:v>
                </c:pt>
                <c:pt idx="8">
                  <c:v>0.05</c:v>
                </c:pt>
                <c:pt idx="9">
                  <c:v>0.04</c:v>
                </c:pt>
              </c:numCache>
            </c:numRef>
          </c:val>
        </c:ser>
        <c:dLbls>
          <c:showLegendKey val="0"/>
          <c:showVal val="0"/>
          <c:showCatName val="0"/>
          <c:showSerName val="0"/>
          <c:showPercent val="0"/>
          <c:showBubbleSize val="0"/>
        </c:dLbls>
        <c:gapWidth val="50"/>
        <c:overlap val="100"/>
        <c:axId val="36098432"/>
        <c:axId val="36099968"/>
      </c:barChart>
      <c:catAx>
        <c:axId val="36098432"/>
        <c:scaling>
          <c:orientation val="minMax"/>
        </c:scaling>
        <c:delete val="0"/>
        <c:axPos val="l"/>
        <c:numFmt formatCode="General" sourceLinked="0"/>
        <c:majorTickMark val="none"/>
        <c:minorTickMark val="none"/>
        <c:tickLblPos val="nextTo"/>
        <c:txPr>
          <a:bodyPr/>
          <a:lstStyle/>
          <a:p>
            <a:pPr>
              <a:defRPr sz="1200" b="1">
                <a:latin typeface="Calibri" pitchFamily="34" charset="0"/>
              </a:defRPr>
            </a:pPr>
            <a:endParaRPr lang="en-US"/>
          </a:p>
        </c:txPr>
        <c:crossAx val="36099968"/>
        <c:crosses val="autoZero"/>
        <c:auto val="1"/>
        <c:lblAlgn val="ctr"/>
        <c:lblOffset val="100"/>
        <c:noMultiLvlLbl val="0"/>
      </c:catAx>
      <c:valAx>
        <c:axId val="36099968"/>
        <c:scaling>
          <c:orientation val="minMax"/>
        </c:scaling>
        <c:delete val="1"/>
        <c:axPos val="b"/>
        <c:numFmt formatCode="0%" sourceLinked="1"/>
        <c:majorTickMark val="out"/>
        <c:minorTickMark val="none"/>
        <c:tickLblPos val="nextTo"/>
        <c:crossAx val="36098432"/>
        <c:crosses val="autoZero"/>
        <c:crossBetween val="between"/>
      </c:valAx>
    </c:plotArea>
    <c:legend>
      <c:legendPos val="t"/>
      <c:layout>
        <c:manualLayout>
          <c:xMode val="edge"/>
          <c:yMode val="edge"/>
          <c:x val="0.35399242174813195"/>
          <c:y val="3.0438118312134062E-2"/>
          <c:w val="0.43659335814773687"/>
          <c:h val="5.5320925793366733E-2"/>
        </c:manualLayout>
      </c:layout>
      <c:overlay val="0"/>
      <c:txPr>
        <a:bodyPr/>
        <a:lstStyle/>
        <a:p>
          <a:pPr>
            <a:defRPr sz="1200" b="1">
              <a:latin typeface="Calibri"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85058337354174E-2"/>
          <c:y val="2.6000080717583831E-2"/>
          <c:w val="0.79977087501344313"/>
          <c:h val="0.90650356002874266"/>
        </c:manualLayout>
      </c:layout>
      <c:lineChart>
        <c:grouping val="standard"/>
        <c:varyColors val="0"/>
        <c:ser>
          <c:idx val="1"/>
          <c:order val="0"/>
          <c:tx>
            <c:strRef>
              <c:f>Sheet1!$A$2</c:f>
              <c:strCache>
                <c:ptCount val="1"/>
                <c:pt idx="0">
                  <c:v>3 to 49 Workers</c:v>
                </c:pt>
              </c:strCache>
            </c:strRef>
          </c:tx>
          <c:spPr>
            <a:ln w="22225">
              <a:solidFill>
                <a:schemeClr val="accent5"/>
              </a:solidFill>
              <a:prstDash val="solid"/>
            </a:ln>
          </c:spPr>
          <c:marker>
            <c:symbol val="triangle"/>
            <c:size val="5"/>
            <c:spPr>
              <a:solidFill>
                <a:schemeClr val="accent5"/>
              </a:solidFill>
              <a:ln w="9525">
                <a:solidFill>
                  <a:schemeClr val="accent1"/>
                </a:solidFill>
                <a:prstDash val="solid"/>
              </a:ln>
            </c:spPr>
          </c:marker>
          <c:dLbls>
            <c:dLbl>
              <c:idx val="11"/>
              <c:layout>
                <c:manualLayout>
                  <c:x val="-2.9304353986426664E-2"/>
                  <c:y val="4.9369563562812746E-2"/>
                </c:manualLayout>
              </c:layout>
              <c:dLblPos val="r"/>
              <c:showLegendKey val="0"/>
              <c:showVal val="1"/>
              <c:showCatName val="0"/>
              <c:showSerName val="0"/>
              <c:showPercent val="0"/>
              <c:showBubbleSize val="0"/>
            </c:dLbl>
            <c:txPr>
              <a:bodyPr/>
              <a:lstStyle/>
              <a:p>
                <a:pPr>
                  <a:defRPr b="0"/>
                </a:pPr>
                <a:endParaRPr lang="en-US"/>
              </a:p>
            </c:txPr>
            <c:dLblPos val="b"/>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Sheet1!$B$2:$R$2</c:f>
              <c:numCache>
                <c:formatCode>0%</c:formatCode>
                <c:ptCount val="17"/>
                <c:pt idx="0">
                  <c:v>0.63</c:v>
                </c:pt>
                <c:pt idx="1">
                  <c:v>0.66</c:v>
                </c:pt>
                <c:pt idx="2">
                  <c:v>0.66</c:v>
                </c:pt>
                <c:pt idx="3">
                  <c:v>0.64</c:v>
                </c:pt>
                <c:pt idx="4">
                  <c:v>0.63</c:v>
                </c:pt>
                <c:pt idx="5">
                  <c:v>0.61</c:v>
                </c:pt>
                <c:pt idx="6">
                  <c:v>0.56999999999999995</c:v>
                </c:pt>
                <c:pt idx="7">
                  <c:v>0.57999999999999996</c:v>
                </c:pt>
                <c:pt idx="8">
                  <c:v>0.56000000000000005</c:v>
                </c:pt>
                <c:pt idx="9">
                  <c:v>0.6</c:v>
                </c:pt>
                <c:pt idx="10">
                  <c:v>0.56999999999999995</c:v>
                </c:pt>
                <c:pt idx="11" formatCode="0%&quot;*&quot;">
                  <c:v>0.66</c:v>
                </c:pt>
                <c:pt idx="12" formatCode="0%&quot;*&quot;">
                  <c:v>0.56999999999999995</c:v>
                </c:pt>
                <c:pt idx="13">
                  <c:v>0.59</c:v>
                </c:pt>
                <c:pt idx="14">
                  <c:v>0.55000000000000004</c:v>
                </c:pt>
                <c:pt idx="15">
                  <c:v>0.52</c:v>
                </c:pt>
                <c:pt idx="16">
                  <c:v>0.54</c:v>
                </c:pt>
              </c:numCache>
            </c:numRef>
          </c:val>
          <c:smooth val="0"/>
        </c:ser>
        <c:ser>
          <c:idx val="2"/>
          <c:order val="1"/>
          <c:tx>
            <c:strRef>
              <c:f>Sheet1!$A$3</c:f>
              <c:strCache>
                <c:ptCount val="1"/>
                <c:pt idx="0">
                  <c:v>50 to 99 Workers</c:v>
                </c:pt>
              </c:strCache>
            </c:strRef>
          </c:tx>
          <c:spPr>
            <a:ln w="22225">
              <a:solidFill>
                <a:schemeClr val="accent4"/>
              </a:solidFill>
              <a:prstDash val="solid"/>
            </a:ln>
          </c:spPr>
          <c:marker>
            <c:symbol val="square"/>
            <c:size val="5"/>
            <c:spPr>
              <a:solidFill>
                <a:schemeClr val="accent4"/>
              </a:solidFill>
              <a:ln>
                <a:solidFill>
                  <a:schemeClr val="tx1"/>
                </a:solidFill>
                <a:prstDash val="solid"/>
              </a:ln>
            </c:spPr>
          </c:marker>
          <c:dLbls>
            <c:dLbl>
              <c:idx val="1"/>
              <c:layout>
                <c:manualLayout>
                  <c:x val="-3.2129213057655259E-2"/>
                  <c:y val="-1.8242688747420417E-2"/>
                </c:manualLayout>
              </c:layout>
              <c:dLblPos val="r"/>
              <c:showLegendKey val="0"/>
              <c:showVal val="1"/>
              <c:showCatName val="0"/>
              <c:showSerName val="0"/>
              <c:showPercent val="0"/>
              <c:showBubbleSize val="0"/>
            </c:dLbl>
            <c:txPr>
              <a:bodyPr/>
              <a:lstStyle/>
              <a:p>
                <a:pPr algn="ctr">
                  <a:defRPr lang="en-US" sz="1100" b="0" i="0" u="none" strike="noStrike" kern="1200" baseline="0">
                    <a:solidFill>
                      <a:srgbClr val="000000"/>
                    </a:solidFill>
                    <a:latin typeface="+mn-lt"/>
                    <a:ea typeface="Tahoma"/>
                    <a:cs typeface="Tahoma"/>
                  </a:defRPr>
                </a:pPr>
                <a:endParaRPr lang="en-US"/>
              </a:p>
            </c:txPr>
            <c:dLblPos val="b"/>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Sheet1!$B$3:$R$3</c:f>
              <c:numCache>
                <c:formatCode>0%"*"</c:formatCode>
                <c:ptCount val="17"/>
                <c:pt idx="0" formatCode="0%">
                  <c:v>0.96</c:v>
                </c:pt>
                <c:pt idx="1">
                  <c:v>0.99</c:v>
                </c:pt>
                <c:pt idx="2">
                  <c:v>0.94</c:v>
                </c:pt>
                <c:pt idx="3" formatCode="0%">
                  <c:v>0.91</c:v>
                </c:pt>
                <c:pt idx="4" formatCode="0%">
                  <c:v>0.93</c:v>
                </c:pt>
                <c:pt idx="5" formatCode="0%">
                  <c:v>0.87</c:v>
                </c:pt>
                <c:pt idx="6" formatCode="0%">
                  <c:v>0.91</c:v>
                </c:pt>
                <c:pt idx="7" formatCode="0%">
                  <c:v>0.88</c:v>
                </c:pt>
                <c:pt idx="8" formatCode="0%">
                  <c:v>0.94</c:v>
                </c:pt>
                <c:pt idx="9" formatCode="0%">
                  <c:v>0.91</c:v>
                </c:pt>
                <c:pt idx="10" formatCode="0%">
                  <c:v>0.92</c:v>
                </c:pt>
                <c:pt idx="11" formatCode="0%">
                  <c:v>0.93</c:v>
                </c:pt>
                <c:pt idx="12" formatCode="0%">
                  <c:v>0.92</c:v>
                </c:pt>
                <c:pt idx="13" formatCode="0%">
                  <c:v>0.93</c:v>
                </c:pt>
                <c:pt idx="14" formatCode="0%">
                  <c:v>0.91</c:v>
                </c:pt>
                <c:pt idx="15" formatCode="0%">
                  <c:v>0.9</c:v>
                </c:pt>
                <c:pt idx="16" formatCode="0%">
                  <c:v>0.89</c:v>
                </c:pt>
              </c:numCache>
            </c:numRef>
          </c:val>
          <c:smooth val="0"/>
        </c:ser>
        <c:ser>
          <c:idx val="0"/>
          <c:order val="2"/>
          <c:tx>
            <c:strRef>
              <c:f>Sheet1!$A$4</c:f>
              <c:strCache>
                <c:ptCount val="1"/>
                <c:pt idx="0">
                  <c:v>100 or more</c:v>
                </c:pt>
              </c:strCache>
            </c:strRef>
          </c:tx>
          <c:marker>
            <c:spPr>
              <a:ln>
                <a:solidFill>
                  <a:schemeClr val="tx1"/>
                </a:solidFill>
              </a:ln>
            </c:spPr>
          </c:marker>
          <c:dLbls>
            <c:dLbl>
              <c:idx val="1"/>
              <c:layout>
                <c:manualLayout>
                  <c:x val="-2.6846726594457783E-2"/>
                  <c:y val="2.3251200911118982E-2"/>
                </c:manualLayout>
              </c:layout>
              <c:dLblPos val="r"/>
              <c:showLegendKey val="0"/>
              <c:showVal val="1"/>
              <c:showCatName val="0"/>
              <c:showSerName val="0"/>
              <c:showPercent val="0"/>
              <c:showBubbleSize val="0"/>
            </c:dLbl>
            <c:txPr>
              <a:bodyPr/>
              <a:lstStyle/>
              <a:p>
                <a:pPr algn="ctr">
                  <a:defRPr lang="en-US" sz="1100" b="0" i="0" u="none" strike="noStrike" kern="1200" baseline="0">
                    <a:solidFill>
                      <a:srgbClr val="000000"/>
                    </a:solidFill>
                    <a:latin typeface="+mn-lt"/>
                    <a:ea typeface="Tahoma"/>
                    <a:cs typeface="Tahoma"/>
                  </a:defRPr>
                </a:pPr>
                <a:endParaRPr lang="en-US"/>
              </a:p>
            </c:txPr>
            <c:dLblPos val="t"/>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Sheet1!$B$4:$R$4</c:f>
              <c:numCache>
                <c:formatCode>0%</c:formatCode>
                <c:ptCount val="17"/>
                <c:pt idx="0">
                  <c:v>0.98</c:v>
                </c:pt>
                <c:pt idx="1">
                  <c:v>0.96</c:v>
                </c:pt>
                <c:pt idx="2">
                  <c:v>0.98</c:v>
                </c:pt>
                <c:pt idx="3">
                  <c:v>0.98</c:v>
                </c:pt>
                <c:pt idx="4">
                  <c:v>0.97</c:v>
                </c:pt>
                <c:pt idx="5">
                  <c:v>0.98</c:v>
                </c:pt>
                <c:pt idx="6">
                  <c:v>0.97</c:v>
                </c:pt>
                <c:pt idx="7">
                  <c:v>0.97</c:v>
                </c:pt>
                <c:pt idx="8">
                  <c:v>0.96</c:v>
                </c:pt>
                <c:pt idx="9">
                  <c:v>0.99</c:v>
                </c:pt>
                <c:pt idx="10">
                  <c:v>0.98</c:v>
                </c:pt>
                <c:pt idx="11">
                  <c:v>0.99</c:v>
                </c:pt>
                <c:pt idx="12" formatCode="0%&quot;*&quot;">
                  <c:v>0.96</c:v>
                </c:pt>
                <c:pt idx="13">
                  <c:v>0.96</c:v>
                </c:pt>
                <c:pt idx="14">
                  <c:v>0.95</c:v>
                </c:pt>
                <c:pt idx="15">
                  <c:v>0.94</c:v>
                </c:pt>
                <c:pt idx="16">
                  <c:v>0.97</c:v>
                </c:pt>
              </c:numCache>
            </c:numRef>
          </c:val>
          <c:smooth val="0"/>
        </c:ser>
        <c:ser>
          <c:idx val="3"/>
          <c:order val="3"/>
          <c:tx>
            <c:strRef>
              <c:f>Sheet1!$A$5</c:f>
              <c:strCache>
                <c:ptCount val="1"/>
                <c:pt idx="0">
                  <c:v>ALL FIRMS</c:v>
                </c:pt>
              </c:strCache>
            </c:strRef>
          </c:tx>
          <c:spPr>
            <a:ln>
              <a:solidFill>
                <a:schemeClr val="tx2"/>
              </a:solidFill>
            </a:ln>
          </c:spPr>
          <c:marker>
            <c:symbol val="circle"/>
            <c:size val="7"/>
            <c:spPr>
              <a:solidFill>
                <a:schemeClr val="tx2"/>
              </a:solidFill>
              <a:ln>
                <a:solidFill>
                  <a:schemeClr val="tx1"/>
                </a:solidFill>
              </a:ln>
            </c:spPr>
          </c:marker>
          <c:dLbls>
            <c:dLbl>
              <c:idx val="12"/>
              <c:layout>
                <c:manualLayout>
                  <c:x val="-1.8004917701512267E-2"/>
                  <c:y val="-3.6848578920199403E-2"/>
                </c:manualLayout>
              </c:layout>
              <c:dLblPos val="r"/>
              <c:showLegendKey val="0"/>
              <c:showVal val="1"/>
              <c:showCatName val="0"/>
              <c:showSerName val="0"/>
              <c:showPercent val="0"/>
              <c:showBubbleSize val="0"/>
            </c:dLbl>
            <c:txPr>
              <a:bodyPr/>
              <a:lstStyle/>
              <a:p>
                <a:pPr algn="ctr">
                  <a:defRPr lang="en-US" sz="1100" b="0" i="0" u="none" strike="noStrike" kern="1200" baseline="0">
                    <a:solidFill>
                      <a:srgbClr val="000000"/>
                    </a:solidFill>
                    <a:latin typeface="+mj-lt"/>
                    <a:ea typeface="Tahoma"/>
                    <a:cs typeface="Tahoma"/>
                  </a:defRPr>
                </a:pPr>
                <a:endParaRPr lang="en-US"/>
              </a:p>
            </c:txPr>
            <c:dLblPos val="t"/>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Sheet1!$B$5:$R$5</c:f>
              <c:numCache>
                <c:formatCode>0%</c:formatCode>
                <c:ptCount val="17"/>
                <c:pt idx="0">
                  <c:v>0.66</c:v>
                </c:pt>
                <c:pt idx="1">
                  <c:v>0.68</c:v>
                </c:pt>
                <c:pt idx="2">
                  <c:v>0.68</c:v>
                </c:pt>
                <c:pt idx="3">
                  <c:v>0.66</c:v>
                </c:pt>
                <c:pt idx="4">
                  <c:v>0.66</c:v>
                </c:pt>
                <c:pt idx="5">
                  <c:v>0.63</c:v>
                </c:pt>
                <c:pt idx="6">
                  <c:v>0.6</c:v>
                </c:pt>
                <c:pt idx="7">
                  <c:v>0.61</c:v>
                </c:pt>
                <c:pt idx="8">
                  <c:v>0.59</c:v>
                </c:pt>
                <c:pt idx="9">
                  <c:v>0.63</c:v>
                </c:pt>
                <c:pt idx="10">
                  <c:v>0.59</c:v>
                </c:pt>
                <c:pt idx="11" formatCode="0%&quot;*&quot;">
                  <c:v>0.69</c:v>
                </c:pt>
                <c:pt idx="12" formatCode="0%&quot;*&quot;">
                  <c:v>0.6</c:v>
                </c:pt>
                <c:pt idx="13">
                  <c:v>0.61</c:v>
                </c:pt>
                <c:pt idx="14">
                  <c:v>0.56999999999999995</c:v>
                </c:pt>
                <c:pt idx="15">
                  <c:v>0.55000000000000004</c:v>
                </c:pt>
                <c:pt idx="16">
                  <c:v>0.56999999999999995</c:v>
                </c:pt>
              </c:numCache>
            </c:numRef>
          </c:val>
          <c:smooth val="0"/>
        </c:ser>
        <c:dLbls>
          <c:showLegendKey val="0"/>
          <c:showVal val="0"/>
          <c:showCatName val="0"/>
          <c:showSerName val="0"/>
          <c:showPercent val="0"/>
          <c:showBubbleSize val="0"/>
        </c:dLbls>
        <c:marker val="1"/>
        <c:smooth val="0"/>
        <c:axId val="36321920"/>
        <c:axId val="36336000"/>
      </c:lineChart>
      <c:catAx>
        <c:axId val="36321920"/>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36336000"/>
        <c:crosses val="autoZero"/>
        <c:auto val="1"/>
        <c:lblAlgn val="ctr"/>
        <c:lblOffset val="100"/>
        <c:tickLblSkip val="1"/>
        <c:tickMarkSkip val="1"/>
        <c:noMultiLvlLbl val="0"/>
      </c:catAx>
      <c:valAx>
        <c:axId val="36336000"/>
        <c:scaling>
          <c:orientation val="minMax"/>
          <c:max val="1"/>
          <c:min val="0.4"/>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36321920"/>
        <c:crosses val="autoZero"/>
        <c:crossBetween val="between"/>
      </c:valAx>
      <c:spPr>
        <a:noFill/>
        <a:ln w="25401">
          <a:noFill/>
        </a:ln>
      </c:spPr>
    </c:plotArea>
    <c:legend>
      <c:legendPos val="r"/>
      <c:layout>
        <c:manualLayout>
          <c:xMode val="edge"/>
          <c:yMode val="edge"/>
          <c:x val="0.82978066526320848"/>
          <c:y val="0.31092188061530845"/>
          <c:w val="0.16315718705872004"/>
          <c:h val="0.20537640641963448"/>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747956080447881E-2"/>
          <c:y val="2.5999999999999999E-2"/>
          <c:w val="0.91841494166264581"/>
          <c:h val="0.90650356002874266"/>
        </c:manualLayout>
      </c:layout>
      <c:lineChart>
        <c:grouping val="standard"/>
        <c:varyColors val="0"/>
        <c:ser>
          <c:idx val="1"/>
          <c:order val="0"/>
          <c:tx>
            <c:strRef>
              <c:f>Sheet1!$A$2</c:f>
              <c:strCache>
                <c:ptCount val="1"/>
                <c:pt idx="0">
                  <c:v>Percentage Eligible</c:v>
                </c:pt>
              </c:strCache>
            </c:strRef>
          </c:tx>
          <c:spPr>
            <a:ln w="22225">
              <a:solidFill>
                <a:schemeClr val="accent3"/>
              </a:solidFill>
              <a:prstDash val="solid"/>
            </a:ln>
          </c:spPr>
          <c:marker>
            <c:symbol val="triangle"/>
            <c:size val="5"/>
            <c:spPr>
              <a:solidFill>
                <a:schemeClr val="accent3"/>
              </a:solidFill>
              <a:ln w="9525">
                <a:solidFill>
                  <a:schemeClr val="accent3"/>
                </a:solidFill>
                <a:prstDash val="solid"/>
              </a:ln>
            </c:spPr>
          </c:marker>
          <c:dLbls>
            <c:dLbl>
              <c:idx val="3"/>
              <c:layout/>
              <c:tx>
                <c:rich>
                  <a:bodyPr/>
                  <a:lstStyle/>
                  <a:p>
                    <a:r>
                      <a:rPr lang="en-US" sz="1200" b="0" i="0" u="none" strike="noStrike" kern="1200" baseline="0">
                        <a:solidFill>
                          <a:srgbClr val="000000"/>
                        </a:solidFill>
                        <a:latin typeface="+mj-lt"/>
                        <a:ea typeface="Tahoma"/>
                        <a:cs typeface="Tahoma"/>
                      </a:rPr>
                      <a:t>81%*</a:t>
                    </a:r>
                    <a:endParaRPr lang="en-US"/>
                  </a:p>
                </c:rich>
              </c:tx>
              <c:dLblPos val="b"/>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mj-lt"/>
                    <a:ea typeface="Tahoma"/>
                    <a:cs typeface="Tahoma"/>
                  </a:defRPr>
                </a:pPr>
                <a:endParaRPr lang="en-US"/>
              </a:p>
            </c:txPr>
            <c:dLblPos val="b"/>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Sheet1!$B$2:$R$2</c:f>
              <c:numCache>
                <c:formatCode>0%</c:formatCode>
                <c:ptCount val="17"/>
                <c:pt idx="0">
                  <c:v>0.79</c:v>
                </c:pt>
                <c:pt idx="1">
                  <c:v>0.81</c:v>
                </c:pt>
                <c:pt idx="2">
                  <c:v>0.83</c:v>
                </c:pt>
                <c:pt idx="3">
                  <c:v>0.81</c:v>
                </c:pt>
                <c:pt idx="4">
                  <c:v>0.81</c:v>
                </c:pt>
                <c:pt idx="5">
                  <c:v>0.8</c:v>
                </c:pt>
                <c:pt idx="6">
                  <c:v>0.8</c:v>
                </c:pt>
                <c:pt idx="7">
                  <c:v>0.78</c:v>
                </c:pt>
                <c:pt idx="8">
                  <c:v>0.79</c:v>
                </c:pt>
                <c:pt idx="9">
                  <c:v>0.8</c:v>
                </c:pt>
                <c:pt idx="10">
                  <c:v>0.79</c:v>
                </c:pt>
                <c:pt idx="11">
                  <c:v>0.79</c:v>
                </c:pt>
                <c:pt idx="12">
                  <c:v>0.79469999999999996</c:v>
                </c:pt>
                <c:pt idx="13">
                  <c:v>0.77</c:v>
                </c:pt>
                <c:pt idx="14">
                  <c:v>0.77</c:v>
                </c:pt>
                <c:pt idx="15">
                  <c:v>0.77</c:v>
                </c:pt>
                <c:pt idx="16">
                  <c:v>0.79</c:v>
                </c:pt>
              </c:numCache>
            </c:numRef>
          </c:val>
          <c:smooth val="0"/>
        </c:ser>
        <c:ser>
          <c:idx val="0"/>
          <c:order val="1"/>
          <c:tx>
            <c:strRef>
              <c:f>Sheet1!$A$3</c:f>
              <c:strCache>
                <c:ptCount val="1"/>
                <c:pt idx="0">
                  <c:v>Percentage of Eligible That Take Up</c:v>
                </c:pt>
              </c:strCache>
            </c:strRef>
          </c:tx>
          <c:spPr>
            <a:ln w="22225"/>
          </c:spPr>
          <c:dLbls>
            <c:txPr>
              <a:bodyPr/>
              <a:lstStyle/>
              <a:p>
                <a:pPr algn="ctr">
                  <a:defRPr lang="en-US" sz="1200" b="0" i="0" u="none" strike="noStrike" kern="1200" baseline="0">
                    <a:solidFill>
                      <a:srgbClr val="000000"/>
                    </a:solidFill>
                    <a:latin typeface="+mj-lt"/>
                    <a:ea typeface="Tahoma"/>
                    <a:cs typeface="Tahoma"/>
                  </a:defRPr>
                </a:pPr>
                <a:endParaRPr lang="en-US"/>
              </a:p>
            </c:txPr>
            <c:dLblPos val="t"/>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Sheet1!$B$3:$R$3</c:f>
              <c:numCache>
                <c:formatCode>0%</c:formatCode>
                <c:ptCount val="17"/>
                <c:pt idx="0">
                  <c:v>0.85</c:v>
                </c:pt>
                <c:pt idx="1">
                  <c:v>0.84</c:v>
                </c:pt>
                <c:pt idx="2">
                  <c:v>0.84</c:v>
                </c:pt>
                <c:pt idx="3">
                  <c:v>0.85</c:v>
                </c:pt>
                <c:pt idx="4">
                  <c:v>0.84</c:v>
                </c:pt>
                <c:pt idx="5">
                  <c:v>0.83</c:v>
                </c:pt>
                <c:pt idx="6">
                  <c:v>0.83</c:v>
                </c:pt>
                <c:pt idx="7">
                  <c:v>0.83</c:v>
                </c:pt>
                <c:pt idx="8">
                  <c:v>0.82</c:v>
                </c:pt>
                <c:pt idx="9">
                  <c:v>0.82</c:v>
                </c:pt>
                <c:pt idx="10">
                  <c:v>0.81</c:v>
                </c:pt>
                <c:pt idx="11">
                  <c:v>0.8</c:v>
                </c:pt>
                <c:pt idx="12">
                  <c:v>0.81410000000000005</c:v>
                </c:pt>
                <c:pt idx="13">
                  <c:v>0.81</c:v>
                </c:pt>
                <c:pt idx="14">
                  <c:v>0.8</c:v>
                </c:pt>
                <c:pt idx="15">
                  <c:v>0.8</c:v>
                </c:pt>
                <c:pt idx="16">
                  <c:v>0.79</c:v>
                </c:pt>
              </c:numCache>
            </c:numRef>
          </c:val>
          <c:smooth val="0"/>
        </c:ser>
        <c:ser>
          <c:idx val="2"/>
          <c:order val="2"/>
          <c:tx>
            <c:strRef>
              <c:f>Sheet1!$A$4</c:f>
              <c:strCache>
                <c:ptCount val="1"/>
                <c:pt idx="0">
                  <c:v>Percentage Covered</c:v>
                </c:pt>
              </c:strCache>
            </c:strRef>
          </c:tx>
          <c:spPr>
            <a:ln w="22225">
              <a:solidFill>
                <a:schemeClr val="accent5"/>
              </a:solidFill>
            </a:ln>
          </c:spPr>
          <c:marker>
            <c:symbol val="star"/>
            <c:size val="5"/>
            <c:spPr>
              <a:solidFill>
                <a:schemeClr val="accent5"/>
              </a:solidFill>
              <a:ln>
                <a:solidFill>
                  <a:schemeClr val="accent5"/>
                </a:solidFill>
              </a:ln>
            </c:spPr>
          </c:marker>
          <c:dLbls>
            <c:txPr>
              <a:bodyPr/>
              <a:lstStyle/>
              <a:p>
                <a:pPr>
                  <a:defRPr sz="1200" b="0"/>
                </a:pPr>
                <a:endParaRPr lang="en-US"/>
              </a:p>
            </c:txPr>
            <c:dLblPos val="t"/>
            <c:showLegendKey val="0"/>
            <c:showVal val="1"/>
            <c:showCatName val="0"/>
            <c:showSerName val="0"/>
            <c:showPercent val="0"/>
            <c:showBubbleSize val="0"/>
            <c:showLeaderLines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Sheet1!$B$4:$R$4</c:f>
              <c:numCache>
                <c:formatCode>0%</c:formatCode>
                <c:ptCount val="17"/>
                <c:pt idx="0">
                  <c:v>0.66</c:v>
                </c:pt>
                <c:pt idx="1">
                  <c:v>0.68</c:v>
                </c:pt>
                <c:pt idx="2">
                  <c:v>0.7</c:v>
                </c:pt>
                <c:pt idx="3">
                  <c:v>0.68</c:v>
                </c:pt>
                <c:pt idx="4">
                  <c:v>0.68</c:v>
                </c:pt>
                <c:pt idx="5">
                  <c:v>0.67</c:v>
                </c:pt>
                <c:pt idx="6">
                  <c:v>0.66</c:v>
                </c:pt>
                <c:pt idx="7">
                  <c:v>0.65</c:v>
                </c:pt>
                <c:pt idx="8">
                  <c:v>0.65</c:v>
                </c:pt>
                <c:pt idx="9">
                  <c:v>0.65</c:v>
                </c:pt>
                <c:pt idx="10">
                  <c:v>0.65</c:v>
                </c:pt>
                <c:pt idx="11">
                  <c:v>0.63</c:v>
                </c:pt>
                <c:pt idx="12">
                  <c:v>0.64700000000000002</c:v>
                </c:pt>
                <c:pt idx="13">
                  <c:v>0.62</c:v>
                </c:pt>
                <c:pt idx="14">
                  <c:v>0.62</c:v>
                </c:pt>
                <c:pt idx="15">
                  <c:v>0.62</c:v>
                </c:pt>
                <c:pt idx="16">
                  <c:v>0.63</c:v>
                </c:pt>
              </c:numCache>
            </c:numRef>
          </c:val>
          <c:smooth val="0"/>
        </c:ser>
        <c:dLbls>
          <c:showLegendKey val="0"/>
          <c:showVal val="0"/>
          <c:showCatName val="0"/>
          <c:showSerName val="0"/>
          <c:showPercent val="0"/>
          <c:showBubbleSize val="0"/>
        </c:dLbls>
        <c:marker val="1"/>
        <c:smooth val="0"/>
        <c:axId val="36394112"/>
        <c:axId val="36395648"/>
      </c:lineChart>
      <c:catAx>
        <c:axId val="36394112"/>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36395648"/>
        <c:crosses val="autoZero"/>
        <c:auto val="1"/>
        <c:lblAlgn val="ctr"/>
        <c:lblOffset val="100"/>
        <c:tickLblSkip val="1"/>
        <c:tickMarkSkip val="1"/>
        <c:noMultiLvlLbl val="0"/>
      </c:catAx>
      <c:valAx>
        <c:axId val="36395648"/>
        <c:scaling>
          <c:orientation val="minMax"/>
          <c:max val="1"/>
          <c:min val="0.5"/>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b="0"/>
            </a:pPr>
            <a:endParaRPr lang="en-US"/>
          </a:p>
        </c:txPr>
        <c:crossAx val="36394112"/>
        <c:crosses val="autoZero"/>
        <c:crossBetween val="between"/>
        <c:majorUnit val="0.1"/>
      </c:valAx>
      <c:spPr>
        <a:noFill/>
        <a:ln w="25401">
          <a:noFill/>
        </a:ln>
      </c:spPr>
    </c:plotArea>
    <c:legend>
      <c:legendPos val="b"/>
      <c:layout>
        <c:manualLayout>
          <c:xMode val="edge"/>
          <c:yMode val="edge"/>
          <c:x val="0.59867151390761741"/>
          <c:y val="4.6168566615740154E-2"/>
          <c:w val="0.37075523943712668"/>
          <c:h val="0.16045657539076272"/>
        </c:manualLayout>
      </c:layout>
      <c:overlay val="0"/>
      <c:spPr>
        <a:noFill/>
        <a:ln w="9525">
          <a:noFill/>
          <a:prstDash val="solid"/>
        </a:ln>
      </c:spPr>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j-lt"/>
          <a:ea typeface="Tahoma"/>
          <a:cs typeface="Tahoma"/>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190834552760549E-2"/>
          <c:y val="3.5418363652819251E-2"/>
          <c:w val="0.76421225001742032"/>
          <c:h val="0.89628631550366544"/>
        </c:manualLayout>
      </c:layout>
      <c:barChart>
        <c:barDir val="col"/>
        <c:grouping val="stacked"/>
        <c:varyColors val="0"/>
        <c:ser>
          <c:idx val="4"/>
          <c:order val="0"/>
          <c:tx>
            <c:strRef>
              <c:f>Sheet1!$B$1</c:f>
              <c:strCache>
                <c:ptCount val="1"/>
                <c:pt idx="0">
                  <c:v>Yes</c:v>
                </c:pt>
              </c:strCache>
            </c:strRef>
          </c:tx>
          <c:spPr>
            <a:solidFill>
              <a:schemeClr val="accent6"/>
            </a:solidFill>
            <a:ln>
              <a:solidFill>
                <a:schemeClr val="tx1"/>
              </a:solidFill>
            </a:ln>
          </c:spPr>
          <c:invertIfNegative val="0"/>
          <c:dLbls>
            <c:dLbl>
              <c:idx val="3"/>
              <c:layout>
                <c:manualLayout>
                  <c:x val="-1.4367816091954023E-3"/>
                  <c:y val="-5.5072463768115941E-2"/>
                </c:manualLayout>
              </c:layout>
              <c:showLegendKey val="0"/>
              <c:showVal val="1"/>
              <c:showCatName val="0"/>
              <c:showSerName val="0"/>
              <c:showPercent val="0"/>
              <c:showBubbleSize val="0"/>
            </c:dLbl>
            <c:dLbl>
              <c:idx val="4"/>
              <c:layout>
                <c:manualLayout>
                  <c:x val="-1.4367816091955077E-3"/>
                  <c:y val="-6.6666666666666666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Sheet1!$A$2:$A$6</c:f>
              <c:strCache>
                <c:ptCount val="5"/>
                <c:pt idx="0">
                  <c:v>Considering Offering Benefits Through a Private Exchangeǂ</c:v>
                </c:pt>
                <c:pt idx="1">
                  <c:v>Considering a Defined Contributionǂ</c:v>
                </c:pt>
                <c:pt idx="3">
                  <c:v>Percentage of Covered Workers Enrolled at a Firm That Offers Benefits Through a Private or Corporate Exchange</c:v>
                </c:pt>
                <c:pt idx="4">
                  <c:v>Percentage of Firms offering Health Benefits Which Offer Coverage Through a Private or Corporate Exchange</c:v>
                </c:pt>
              </c:strCache>
            </c:strRef>
          </c:cat>
          <c:val>
            <c:numRef>
              <c:f>Sheet1!$B$2:$B$6</c:f>
              <c:numCache>
                <c:formatCode>0%</c:formatCode>
                <c:ptCount val="5"/>
                <c:pt idx="0">
                  <c:v>0.17</c:v>
                </c:pt>
                <c:pt idx="1">
                  <c:v>0.26</c:v>
                </c:pt>
                <c:pt idx="3">
                  <c:v>0.02</c:v>
                </c:pt>
                <c:pt idx="4">
                  <c:v>0.03</c:v>
                </c:pt>
              </c:numCache>
            </c:numRef>
          </c:val>
        </c:ser>
        <c:ser>
          <c:idx val="3"/>
          <c:order val="1"/>
          <c:tx>
            <c:strRef>
              <c:f>Sheet1!$C$1</c:f>
              <c:strCache>
                <c:ptCount val="1"/>
                <c:pt idx="0">
                  <c:v>No</c:v>
                </c:pt>
              </c:strCache>
            </c:strRef>
          </c:tx>
          <c:spPr>
            <a:solidFill>
              <a:schemeClr val="accent4"/>
            </a:solidFill>
            <a:ln>
              <a:solidFill>
                <a:schemeClr val="tx1"/>
              </a:solidFill>
            </a:ln>
          </c:spPr>
          <c:invertIfNegative val="0"/>
          <c:dLbls>
            <c:txPr>
              <a:bodyPr/>
              <a:lstStyle/>
              <a:p>
                <a:pPr>
                  <a:defRPr sz="1400"/>
                </a:pPr>
                <a:endParaRPr lang="en-US"/>
              </a:p>
            </c:txPr>
            <c:showLegendKey val="0"/>
            <c:showVal val="1"/>
            <c:showCatName val="0"/>
            <c:showSerName val="0"/>
            <c:showPercent val="0"/>
            <c:showBubbleSize val="0"/>
            <c:showLeaderLines val="0"/>
          </c:dLbls>
          <c:cat>
            <c:strRef>
              <c:f>Sheet1!$A$2:$A$6</c:f>
              <c:strCache>
                <c:ptCount val="5"/>
                <c:pt idx="0">
                  <c:v>Considering Offering Benefits Through a Private Exchangeǂ</c:v>
                </c:pt>
                <c:pt idx="1">
                  <c:v>Considering a Defined Contributionǂ</c:v>
                </c:pt>
                <c:pt idx="3">
                  <c:v>Percentage of Covered Workers Enrolled at a Firm That Offers Benefits Through a Private or Corporate Exchange</c:v>
                </c:pt>
                <c:pt idx="4">
                  <c:v>Percentage of Firms offering Health Benefits Which Offer Coverage Through a Private or Corporate Exchange</c:v>
                </c:pt>
              </c:strCache>
            </c:strRef>
          </c:cat>
          <c:val>
            <c:numRef>
              <c:f>Sheet1!$C$2:$C$6</c:f>
              <c:numCache>
                <c:formatCode>0%</c:formatCode>
                <c:ptCount val="5"/>
                <c:pt idx="0">
                  <c:v>0.76</c:v>
                </c:pt>
                <c:pt idx="1">
                  <c:v>0.68</c:v>
                </c:pt>
              </c:numCache>
            </c:numRef>
          </c:val>
        </c:ser>
        <c:ser>
          <c:idx val="2"/>
          <c:order val="2"/>
          <c:tx>
            <c:strRef>
              <c:f>Sheet1!$D$1</c:f>
              <c:strCache>
                <c:ptCount val="1"/>
                <c:pt idx="0">
                  <c:v>Don't Know</c:v>
                </c:pt>
              </c:strCache>
            </c:strRef>
          </c:tx>
          <c:spPr>
            <a:solidFill>
              <a:schemeClr val="accent1"/>
            </a:solidFill>
            <a:ln>
              <a:solidFill>
                <a:schemeClr val="tx1"/>
              </a:solidFill>
            </a:ln>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Sheet1!$A$2:$A$6</c:f>
              <c:strCache>
                <c:ptCount val="5"/>
                <c:pt idx="0">
                  <c:v>Considering Offering Benefits Through a Private Exchangeǂ</c:v>
                </c:pt>
                <c:pt idx="1">
                  <c:v>Considering a Defined Contributionǂ</c:v>
                </c:pt>
                <c:pt idx="3">
                  <c:v>Percentage of Covered Workers Enrolled at a Firm That Offers Benefits Through a Private or Corporate Exchange</c:v>
                </c:pt>
                <c:pt idx="4">
                  <c:v>Percentage of Firms offering Health Benefits Which Offer Coverage Through a Private or Corporate Exchange</c:v>
                </c:pt>
              </c:strCache>
            </c:strRef>
          </c:cat>
          <c:val>
            <c:numRef>
              <c:f>Sheet1!$D$2:$D$6</c:f>
              <c:numCache>
                <c:formatCode>0%</c:formatCode>
                <c:ptCount val="5"/>
                <c:pt idx="0">
                  <c:v>7.0000000000000007E-2</c:v>
                </c:pt>
                <c:pt idx="1">
                  <c:v>7.0000000000000007E-2</c:v>
                </c:pt>
              </c:numCache>
            </c:numRef>
          </c:val>
        </c:ser>
        <c:dLbls>
          <c:showLegendKey val="0"/>
          <c:showVal val="0"/>
          <c:showCatName val="0"/>
          <c:showSerName val="0"/>
          <c:showPercent val="0"/>
          <c:showBubbleSize val="0"/>
        </c:dLbls>
        <c:gapWidth val="120"/>
        <c:overlap val="100"/>
        <c:axId val="36573184"/>
        <c:axId val="36574720"/>
      </c:barChart>
      <c:catAx>
        <c:axId val="36573184"/>
        <c:scaling>
          <c:orientation val="minMax"/>
        </c:scaling>
        <c:delete val="0"/>
        <c:axPos val="b"/>
        <c:majorTickMark val="out"/>
        <c:minorTickMark val="none"/>
        <c:tickLblPos val="nextTo"/>
        <c:txPr>
          <a:bodyPr/>
          <a:lstStyle/>
          <a:p>
            <a:pPr>
              <a:defRPr sz="1200" b="1"/>
            </a:pPr>
            <a:endParaRPr lang="en-US"/>
          </a:p>
        </c:txPr>
        <c:crossAx val="36574720"/>
        <c:crosses val="autoZero"/>
        <c:auto val="1"/>
        <c:lblAlgn val="ctr"/>
        <c:lblOffset val="100"/>
        <c:noMultiLvlLbl val="0"/>
      </c:catAx>
      <c:valAx>
        <c:axId val="36574720"/>
        <c:scaling>
          <c:orientation val="minMax"/>
          <c:max val="1"/>
        </c:scaling>
        <c:delete val="0"/>
        <c:axPos val="l"/>
        <c:numFmt formatCode="0%" sourceLinked="1"/>
        <c:majorTickMark val="out"/>
        <c:minorTickMark val="none"/>
        <c:tickLblPos val="nextTo"/>
        <c:txPr>
          <a:bodyPr/>
          <a:lstStyle/>
          <a:p>
            <a:pPr>
              <a:defRPr sz="1200"/>
            </a:pPr>
            <a:endParaRPr lang="en-US"/>
          </a:p>
        </c:txPr>
        <c:crossAx val="36573184"/>
        <c:crosses val="autoZero"/>
        <c:crossBetween val="between"/>
        <c:majorUnit val="0.2"/>
      </c:valAx>
      <c:spPr>
        <a:noFill/>
        <a:ln w="25400">
          <a:noFill/>
        </a:ln>
      </c:spPr>
    </c:plotArea>
    <c:legend>
      <c:legendPos val="b"/>
      <c:layout>
        <c:manualLayout>
          <c:xMode val="edge"/>
          <c:yMode val="edge"/>
          <c:x val="0.80417276380275471"/>
          <c:y val="0.17335279210788307"/>
          <c:w val="0.18697767867512136"/>
          <c:h val="0.23432363345886109"/>
        </c:manualLayout>
      </c:layout>
      <c:overlay val="0"/>
      <c:txPr>
        <a:bodyPr/>
        <a:lstStyle/>
        <a:p>
          <a:pPr>
            <a:defRPr sz="14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616447175253413E-2"/>
          <c:y val="2.8384279475982592E-2"/>
          <c:w val="0.92511483982811327"/>
          <c:h val="0.88209606986899569"/>
        </c:manualLayout>
      </c:layout>
      <c:barChart>
        <c:barDir val="col"/>
        <c:grouping val="clustered"/>
        <c:varyColors val="0"/>
        <c:ser>
          <c:idx val="0"/>
          <c:order val="0"/>
          <c:tx>
            <c:strRef>
              <c:f>Sheet1!$A$2</c:f>
              <c:strCache>
                <c:ptCount val="1"/>
                <c:pt idx="0">
                  <c:v>All Large Firms (200 or More Workers) </c:v>
                </c:pt>
              </c:strCache>
            </c:strRef>
          </c:tx>
          <c:spPr>
            <a:solidFill>
              <a:schemeClr val="accent1"/>
            </a:solidFill>
            <a:ln w="12695">
              <a:solidFill>
                <a:schemeClr val="tx1"/>
              </a:solidFill>
              <a:prstDash val="solid"/>
            </a:ln>
          </c:spPr>
          <c:invertIfNegative val="0"/>
          <c:dPt>
            <c:idx val="1"/>
            <c:invertIfNegative val="0"/>
            <c:bubble3D val="0"/>
            <c:spPr>
              <a:solidFill>
                <a:schemeClr val="accent5"/>
              </a:solidFill>
              <a:ln w="12695">
                <a:solidFill>
                  <a:schemeClr val="tx1"/>
                </a:solidFill>
                <a:prstDash val="solid"/>
              </a:ln>
            </c:spPr>
          </c:dPt>
          <c:dPt>
            <c:idx val="4"/>
            <c:invertIfNegative val="0"/>
            <c:bubble3D val="0"/>
            <c:spPr>
              <a:solidFill>
                <a:schemeClr val="accent5"/>
              </a:solidFill>
              <a:ln w="12695">
                <a:solidFill>
                  <a:schemeClr val="tx1"/>
                </a:solidFill>
                <a:prstDash val="solid"/>
              </a:ln>
            </c:spPr>
          </c:dPt>
          <c:dPt>
            <c:idx val="5"/>
            <c:invertIfNegative val="0"/>
            <c:bubble3D val="0"/>
            <c:spPr>
              <a:solidFill>
                <a:schemeClr val="accent5"/>
              </a:solidFill>
              <a:ln w="12695">
                <a:solidFill>
                  <a:schemeClr val="tx1"/>
                </a:solidFill>
                <a:prstDash val="solid"/>
              </a:ln>
            </c:spPr>
          </c:dPt>
          <c:dPt>
            <c:idx val="7"/>
            <c:invertIfNegative val="0"/>
            <c:bubble3D val="0"/>
            <c:spPr>
              <a:solidFill>
                <a:schemeClr val="accent5"/>
              </a:solidFill>
              <a:ln w="12695">
                <a:solidFill>
                  <a:schemeClr val="tx1"/>
                </a:solidFill>
                <a:prstDash val="solid"/>
              </a:ln>
            </c:spPr>
          </c:dPt>
          <c:dPt>
            <c:idx val="8"/>
            <c:invertIfNegative val="0"/>
            <c:bubble3D val="0"/>
            <c:spPr>
              <a:solidFill>
                <a:schemeClr val="accent5"/>
              </a:solidFill>
              <a:ln w="12695">
                <a:solidFill>
                  <a:schemeClr val="tx1"/>
                </a:solidFill>
                <a:prstDash val="solid"/>
              </a:ln>
            </c:spPr>
          </c:dPt>
          <c:dLbls>
            <c:dLbl>
              <c:idx val="5"/>
              <c:delete val="1"/>
            </c:dLbl>
            <c:dLbl>
              <c:idx val="11"/>
              <c:tx>
                <c:rich>
                  <a:bodyPr/>
                  <a:lstStyle/>
                  <a:p>
                    <a:r>
                      <a:rPr lang="en-US" sz="1200" b="0" i="0" u="none" strike="noStrike" kern="1200" baseline="0">
                        <a:solidFill>
                          <a:srgbClr val="000000"/>
                        </a:solidFill>
                        <a:latin typeface="Calibri" pitchFamily="34" charset="0"/>
                        <a:ea typeface="Arial"/>
                        <a:cs typeface="Arial"/>
                      </a:rPr>
                      <a:t>69%*</a:t>
                    </a:r>
                    <a:endParaRPr lang="en-US" sz="1600" dirty="0"/>
                  </a:p>
                </c:rich>
              </c:tx>
              <c:showLegendKey val="0"/>
              <c:showVal val="1"/>
              <c:showCatName val="0"/>
              <c:showSerName val="0"/>
              <c:showPercent val="0"/>
              <c:showBubbleSize val="0"/>
            </c:dLbl>
            <c:dLbl>
              <c:idx val="12"/>
              <c:tx>
                <c:rich>
                  <a:bodyPr/>
                  <a:lstStyle/>
                  <a:p>
                    <a:r>
                      <a:rPr lang="en-US" sz="1200" b="0" i="0" u="none" strike="noStrike" kern="1200" baseline="0">
                        <a:solidFill>
                          <a:srgbClr val="000000"/>
                        </a:solidFill>
                        <a:latin typeface="Calibri" pitchFamily="34" charset="0"/>
                        <a:ea typeface="Arial"/>
                        <a:cs typeface="Arial"/>
                      </a:rPr>
                      <a:t>60%*</a:t>
                    </a:r>
                    <a:endParaRPr lang="en-US"/>
                  </a:p>
                </c:rich>
              </c:tx>
              <c:showLegendKey val="0"/>
              <c:showVal val="1"/>
              <c:showCatName val="0"/>
              <c:showSerName val="0"/>
              <c:showPercent val="0"/>
              <c:showBubbleSize val="0"/>
            </c:dLbl>
            <c:numFmt formatCode="0%" sourceLinked="0"/>
            <c:spPr>
              <a:noFill/>
              <a:ln w="25390">
                <a:noFill/>
              </a:ln>
            </c:spPr>
            <c:txPr>
              <a:bodyPr/>
              <a:lstStyle/>
              <a:p>
                <a:pPr algn="ctr">
                  <a:defRPr b="0"/>
                </a:pPr>
                <a:endParaRPr lang="en-US"/>
              </a:p>
            </c:txPr>
            <c:showLegendKey val="0"/>
            <c:showVal val="1"/>
            <c:showCatName val="0"/>
            <c:showSerName val="0"/>
            <c:showPercent val="0"/>
            <c:showBubbleSize val="0"/>
            <c:showLeaderLines val="0"/>
          </c:dLbls>
          <c:cat>
            <c:strRef>
              <c:f>Sheet1!$B$1:$I$1</c:f>
              <c:strCache>
                <c:ptCount val="8"/>
                <c:pt idx="0">
                  <c:v>Offers or Requires Health Risk Assessment</c:v>
                </c:pt>
                <c:pt idx="1">
                  <c:v>Also has an Incentive to Complete Health Risk Assessment</c:v>
                </c:pt>
                <c:pt idx="3">
                  <c:v>Offers or Asks Employees to Complete Biometeric Screening</c:v>
                </c:pt>
                <c:pt idx="4">
                  <c:v>Also has an Incentive To Complete Biometric Screening</c:v>
                </c:pt>
                <c:pt idx="6">
                  <c:v>Offers Specific Wellness Programǂ</c:v>
                </c:pt>
                <c:pt idx="7">
                  <c:v>Also has an Incentive or Penalty to Participate in Wellness Programs</c:v>
                </c:pt>
              </c:strCache>
            </c:strRef>
          </c:cat>
          <c:val>
            <c:numRef>
              <c:f>Sheet1!$B$2:$I$2</c:f>
              <c:numCache>
                <c:formatCode>0%</c:formatCode>
                <c:ptCount val="8"/>
                <c:pt idx="0">
                  <c:v>0.5</c:v>
                </c:pt>
                <c:pt idx="1">
                  <c:v>0.31</c:v>
                </c:pt>
                <c:pt idx="3">
                  <c:v>0.5</c:v>
                </c:pt>
                <c:pt idx="4">
                  <c:v>0.27999999999999997</c:v>
                </c:pt>
                <c:pt idx="6">
                  <c:v>0.80999999999999994</c:v>
                </c:pt>
                <c:pt idx="7">
                  <c:v>0.31</c:v>
                </c:pt>
              </c:numCache>
            </c:numRef>
          </c:val>
        </c:ser>
        <c:dLbls>
          <c:showLegendKey val="0"/>
          <c:showVal val="0"/>
          <c:showCatName val="0"/>
          <c:showSerName val="0"/>
          <c:showPercent val="0"/>
          <c:showBubbleSize val="0"/>
        </c:dLbls>
        <c:gapWidth val="51"/>
        <c:overlap val="1"/>
        <c:axId val="36186368"/>
        <c:axId val="36188160"/>
      </c:barChart>
      <c:catAx>
        <c:axId val="36186368"/>
        <c:scaling>
          <c:orientation val="minMax"/>
        </c:scaling>
        <c:delete val="0"/>
        <c:axPos val="b"/>
        <c:numFmt formatCode="General" sourceLinked="1"/>
        <c:majorTickMark val="out"/>
        <c:minorTickMark val="none"/>
        <c:tickLblPos val="nextTo"/>
        <c:spPr>
          <a:ln w="3174">
            <a:solidFill>
              <a:schemeClr val="tx1"/>
            </a:solidFill>
            <a:prstDash val="solid"/>
          </a:ln>
        </c:spPr>
        <c:txPr>
          <a:bodyPr rot="0" vert="horz"/>
          <a:lstStyle/>
          <a:p>
            <a:pPr>
              <a:defRPr/>
            </a:pPr>
            <a:endParaRPr lang="en-US"/>
          </a:p>
        </c:txPr>
        <c:crossAx val="36188160"/>
        <c:crossesAt val="0"/>
        <c:auto val="1"/>
        <c:lblAlgn val="ctr"/>
        <c:lblOffset val="100"/>
        <c:tickLblSkip val="1"/>
        <c:tickMarkSkip val="1"/>
        <c:noMultiLvlLbl val="0"/>
      </c:catAx>
      <c:valAx>
        <c:axId val="36188160"/>
        <c:scaling>
          <c:orientation val="minMax"/>
          <c:max val="1"/>
          <c:min val="0"/>
        </c:scaling>
        <c:delete val="0"/>
        <c:axPos val="l"/>
        <c:numFmt formatCode="0%" sourceLinked="0"/>
        <c:majorTickMark val="out"/>
        <c:minorTickMark val="none"/>
        <c:tickLblPos val="nextTo"/>
        <c:txPr>
          <a:bodyPr rot="0" vert="horz"/>
          <a:lstStyle/>
          <a:p>
            <a:pPr>
              <a:defRPr/>
            </a:pPr>
            <a:endParaRPr lang="en-US"/>
          </a:p>
        </c:txPr>
        <c:crossAx val="36186368"/>
        <c:crosses val="autoZero"/>
        <c:crossBetween val="between"/>
        <c:majorUnit val="0.1"/>
        <c:minorUnit val="5.0000000000000114E-2"/>
      </c:valAx>
      <c:spPr>
        <a:noFill/>
        <a:ln w="25390">
          <a:noFill/>
        </a:ln>
      </c:spPr>
    </c:plotArea>
    <c:plotVisOnly val="1"/>
    <c:dispBlanksAs val="gap"/>
    <c:showDLblsOverMax val="0"/>
  </c:chart>
  <c:spPr>
    <a:noFill/>
    <a:ln>
      <a:noFill/>
    </a:ln>
  </c:spPr>
  <c:txPr>
    <a:bodyPr/>
    <a:lstStyle/>
    <a:p>
      <a:pPr>
        <a:defRPr sz="1100" b="1" i="0" u="none" strike="noStrike" baseline="0">
          <a:solidFill>
            <a:schemeClr val="tx1"/>
          </a:solidFill>
          <a:latin typeface="Calibri" panose="020F0502020204030204" pitchFamily="34" charset="0"/>
          <a:ea typeface="Arial"/>
          <a:cs typeface="Aria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9830787503038E-2"/>
          <c:y val="5.053692641868042E-2"/>
          <c:w val="0.94001687829212965"/>
          <c:h val="0.80961516845268544"/>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2700">
              <a:solidFill>
                <a:schemeClr val="tx1"/>
              </a:solidFill>
            </a:ln>
          </c:spPr>
          <c:invertIfNegative val="0"/>
          <c:dLbls>
            <c:txPr>
              <a:bodyPr/>
              <a:lstStyle/>
              <a:p>
                <a:pPr algn="ctr">
                  <a:defRPr lang="en-US" sz="1100" b="0" i="0" u="none" strike="noStrike" kern="1200" baseline="0">
                    <a:solidFill>
                      <a:srgbClr val="000000"/>
                    </a:solidFill>
                    <a:latin typeface="Calibri" pitchFamily="34" charset="0"/>
                    <a:ea typeface="Tahoma"/>
                    <a:cs typeface="Tahoma"/>
                  </a:defRPr>
                </a:pPr>
                <a:endParaRPr lang="en-US"/>
              </a:p>
            </c:txPr>
            <c:showLegendKey val="0"/>
            <c:showVal val="1"/>
            <c:showCatName val="0"/>
            <c:showSerName val="0"/>
            <c:showPercent val="0"/>
            <c:showBubbleSize val="0"/>
            <c:showLeaderLines val="0"/>
          </c:dLbls>
          <c:cat>
            <c:strRef>
              <c:f>Sheet1!$B$1:$E$1</c:f>
              <c:strCache>
                <c:ptCount val="4"/>
                <c:pt idx="0">
                  <c:v>Programs to Help Employees Stop Smoking</c:v>
                </c:pt>
                <c:pt idx="1">
                  <c:v>Programs to Help Employees Lose Weight</c:v>
                </c:pt>
                <c:pt idx="2">
                  <c:v>Other Lifestyle or Behavioral Coaching</c:v>
                </c:pt>
                <c:pt idx="3">
                  <c:v>At Least One 
of These Programs</c:v>
                </c:pt>
              </c:strCache>
            </c:strRef>
          </c:cat>
          <c:val>
            <c:numRef>
              <c:f>Sheet1!$B$2:$E$2</c:f>
              <c:numCache>
                <c:formatCode>0%"*"</c:formatCode>
                <c:ptCount val="4"/>
                <c:pt idx="0">
                  <c:v>0.41</c:v>
                </c:pt>
                <c:pt idx="1">
                  <c:v>0.39</c:v>
                </c:pt>
                <c:pt idx="2">
                  <c:v>0.39</c:v>
                </c:pt>
                <c:pt idx="3">
                  <c:v>0.49</c:v>
                </c:pt>
              </c:numCache>
            </c:numRef>
          </c:val>
        </c:ser>
        <c:ser>
          <c:idx val="1"/>
          <c:order val="1"/>
          <c:tx>
            <c:strRef>
              <c:f>Sheet1!$A$3</c:f>
              <c:strCache>
                <c:ptCount val="1"/>
                <c:pt idx="0">
                  <c:v>All Large Firms (200 or More Workers)</c:v>
                </c:pt>
              </c:strCache>
            </c:strRef>
          </c:tx>
          <c:spPr>
            <a:solidFill>
              <a:schemeClr val="accent5"/>
            </a:solidFill>
            <a:ln w="12700">
              <a:solidFill>
                <a:schemeClr val="tx1"/>
              </a:solidFill>
            </a:ln>
          </c:spPr>
          <c:invertIfNegative val="0"/>
          <c:dLbls>
            <c:txPr>
              <a:bodyPr/>
              <a:lstStyle/>
              <a:p>
                <a:pPr>
                  <a:defRPr sz="1100" b="0">
                    <a:latin typeface="Calibri" pitchFamily="34" charset="0"/>
                  </a:defRPr>
                </a:pPr>
                <a:endParaRPr lang="en-US"/>
              </a:p>
            </c:txPr>
            <c:showLegendKey val="0"/>
            <c:showVal val="1"/>
            <c:showCatName val="0"/>
            <c:showSerName val="0"/>
            <c:showPercent val="0"/>
            <c:showBubbleSize val="0"/>
            <c:showLeaderLines val="0"/>
          </c:dLbls>
          <c:cat>
            <c:strRef>
              <c:f>Sheet1!$B$1:$E$1</c:f>
              <c:strCache>
                <c:ptCount val="4"/>
                <c:pt idx="0">
                  <c:v>Programs to Help Employees Stop Smoking</c:v>
                </c:pt>
                <c:pt idx="1">
                  <c:v>Programs to Help Employees Lose Weight</c:v>
                </c:pt>
                <c:pt idx="2">
                  <c:v>Other Lifestyle or Behavioral Coaching</c:v>
                </c:pt>
                <c:pt idx="3">
                  <c:v>At Least One 
of These Programs</c:v>
                </c:pt>
              </c:strCache>
            </c:strRef>
          </c:cat>
          <c:val>
            <c:numRef>
              <c:f>Sheet1!$B$3:$E$3</c:f>
              <c:numCache>
                <c:formatCode>0%"*"</c:formatCode>
                <c:ptCount val="4"/>
                <c:pt idx="0">
                  <c:v>0.71</c:v>
                </c:pt>
                <c:pt idx="1">
                  <c:v>0.61</c:v>
                </c:pt>
                <c:pt idx="2">
                  <c:v>0.68</c:v>
                </c:pt>
                <c:pt idx="3">
                  <c:v>0.81</c:v>
                </c:pt>
              </c:numCache>
            </c:numRef>
          </c:val>
        </c:ser>
        <c:dLbls>
          <c:showLegendKey val="0"/>
          <c:showVal val="1"/>
          <c:showCatName val="0"/>
          <c:showSerName val="0"/>
          <c:showPercent val="0"/>
          <c:showBubbleSize val="0"/>
        </c:dLbls>
        <c:gapWidth val="150"/>
        <c:axId val="115165056"/>
        <c:axId val="115274112"/>
      </c:barChart>
      <c:catAx>
        <c:axId val="115165056"/>
        <c:scaling>
          <c:orientation val="minMax"/>
        </c:scaling>
        <c:delete val="0"/>
        <c:axPos val="b"/>
        <c:numFmt formatCode="General" sourceLinked="1"/>
        <c:majorTickMark val="out"/>
        <c:minorTickMark val="none"/>
        <c:tickLblPos val="low"/>
        <c:txPr>
          <a:bodyPr rot="0" vert="horz"/>
          <a:lstStyle/>
          <a:p>
            <a:pPr>
              <a:defRPr sz="1200">
                <a:latin typeface="Calibri" pitchFamily="34" charset="0"/>
              </a:defRPr>
            </a:pPr>
            <a:endParaRPr lang="en-US"/>
          </a:p>
        </c:txPr>
        <c:crossAx val="115274112"/>
        <c:crossesAt val="0"/>
        <c:auto val="1"/>
        <c:lblAlgn val="ctr"/>
        <c:lblOffset val="100"/>
        <c:tickLblSkip val="1"/>
        <c:tickMarkSkip val="1"/>
        <c:noMultiLvlLbl val="0"/>
      </c:catAx>
      <c:valAx>
        <c:axId val="115274112"/>
        <c:scaling>
          <c:orientation val="minMax"/>
          <c:max val="1"/>
          <c:min val="0"/>
        </c:scaling>
        <c:delete val="0"/>
        <c:axPos val="l"/>
        <c:numFmt formatCode="0%" sourceLinked="0"/>
        <c:majorTickMark val="out"/>
        <c:minorTickMark val="none"/>
        <c:tickLblPos val="nextTo"/>
        <c:txPr>
          <a:bodyPr rot="0" vert="horz"/>
          <a:lstStyle/>
          <a:p>
            <a:pPr>
              <a:defRPr sz="1200" b="0">
                <a:latin typeface="Calibri" pitchFamily="34" charset="0"/>
              </a:defRPr>
            </a:pPr>
            <a:endParaRPr lang="en-US"/>
          </a:p>
        </c:txPr>
        <c:crossAx val="115165056"/>
        <c:crosses val="autoZero"/>
        <c:crossBetween val="between"/>
      </c:valAx>
      <c:spPr>
        <a:noFill/>
        <a:ln w="22890">
          <a:noFill/>
        </a:ln>
      </c:spPr>
    </c:plotArea>
    <c:legend>
      <c:legendPos val="b"/>
      <c:layout>
        <c:manualLayout>
          <c:xMode val="edge"/>
          <c:yMode val="edge"/>
          <c:x val="7.8607115179140569E-2"/>
          <c:y val="3.5907774459227076E-2"/>
          <c:w val="0.32919827182834571"/>
          <c:h val="8.7280623098493812E-2"/>
        </c:manualLayout>
      </c:layout>
      <c:overlay val="0"/>
      <c:spPr>
        <a:solidFill>
          <a:schemeClr val="bg1"/>
        </a:solidFill>
        <a:ln w="2861">
          <a:noFill/>
          <a:prstDash val="solid"/>
        </a:ln>
      </c:spPr>
      <c:txPr>
        <a:bodyPr/>
        <a:lstStyle/>
        <a:p>
          <a:pPr>
            <a:defRPr sz="1200">
              <a:latin typeface="Calibri" pitchFamily="34" charset="0"/>
            </a:defRPr>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mn-lt"/>
          <a:ea typeface="Tahoma"/>
          <a:cs typeface="Tahoma"/>
        </a:defRPr>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mj-lt"/>
              </a:defRPr>
            </a:pPr>
            <a:r>
              <a:rPr lang="en-US" sz="1261" b="1" i="0" u="none" strike="noStrike" baseline="0" dirty="0" smtClean="0">
                <a:effectLst/>
                <a:latin typeface="+mj-lt"/>
              </a:rPr>
              <a:t>Maximum Annual Value of the Reward for Wellness and Health Promotion Programs Altogether </a:t>
            </a:r>
          </a:p>
          <a:p>
            <a:pPr>
              <a:defRPr>
                <a:latin typeface="+mj-lt"/>
              </a:defRPr>
            </a:pPr>
            <a:r>
              <a:rPr lang="en-US" sz="1261" b="1" i="0" u="none" strike="noStrike" baseline="0" dirty="0" smtClean="0">
                <a:effectLst/>
                <a:latin typeface="+mj-lt"/>
              </a:rPr>
              <a:t>(All Large Firms-200 or More Workers)</a:t>
            </a:r>
            <a:endParaRPr lang="en-US" dirty="0">
              <a:latin typeface="+mj-lt"/>
            </a:endParaRPr>
          </a:p>
        </c:rich>
      </c:tx>
      <c:layout/>
      <c:overlay val="1"/>
    </c:title>
    <c:autoTitleDeleted val="0"/>
    <c:plotArea>
      <c:layout>
        <c:manualLayout>
          <c:layoutTarget val="inner"/>
          <c:xMode val="edge"/>
          <c:yMode val="edge"/>
          <c:x val="6.5482796892342182E-2"/>
          <c:y val="2.2529354883271169E-2"/>
          <c:w val="0.9345172031076564"/>
          <c:h val="0.8017406117504543"/>
        </c:manualLayout>
      </c:layout>
      <c:barChart>
        <c:barDir val="col"/>
        <c:grouping val="clustered"/>
        <c:varyColors val="0"/>
        <c:ser>
          <c:idx val="0"/>
          <c:order val="0"/>
          <c:tx>
            <c:v>Large Firms (200 or more Workers)</c:v>
          </c:tx>
          <c:spPr>
            <a:solidFill>
              <a:schemeClr val="accent1"/>
            </a:solidFill>
            <a:ln w="11867">
              <a:solidFill>
                <a:schemeClr val="tx1"/>
              </a:solidFill>
              <a:prstDash val="solid"/>
            </a:ln>
          </c:spPr>
          <c:invertIfNegative val="0"/>
          <c:dLbls>
            <c:numFmt formatCode="0%" sourceLinked="0"/>
            <c:spPr>
              <a:noFill/>
              <a:ln w="23735">
                <a:noFill/>
              </a:ln>
            </c:spPr>
            <c:txPr>
              <a:bodyPr/>
              <a:lstStyle/>
              <a:p>
                <a:pPr>
                  <a:defRPr sz="1200" b="0" i="0" u="none" strike="noStrike" baseline="0">
                    <a:solidFill>
                      <a:schemeClr val="tx1"/>
                    </a:solidFill>
                    <a:latin typeface="+mj-lt"/>
                    <a:ea typeface="Tahoma"/>
                    <a:cs typeface="Tahoma"/>
                  </a:defRPr>
                </a:pPr>
                <a:endParaRPr lang="en-US"/>
              </a:p>
            </c:txPr>
            <c:showLegendKey val="0"/>
            <c:showVal val="1"/>
            <c:showCatName val="0"/>
            <c:showSerName val="0"/>
            <c:showPercent val="0"/>
            <c:showBubbleSize val="0"/>
            <c:showLeaderLines val="0"/>
          </c:dLbls>
          <c:cat>
            <c:strRef>
              <c:f>Sheet1!$B$1:$F$1</c:f>
              <c:strCache>
                <c:ptCount val="5"/>
                <c:pt idx="0">
                  <c:v>$150 or Less</c:v>
                </c:pt>
                <c:pt idx="1">
                  <c:v>&gt;$150 to $500</c:v>
                </c:pt>
                <c:pt idx="2">
                  <c:v>&gt;$500 to $1,000</c:v>
                </c:pt>
                <c:pt idx="3">
                  <c:v>&gt;$1,000 to $2,000</c:v>
                </c:pt>
                <c:pt idx="4">
                  <c:v>Greater than $2,000</c:v>
                </c:pt>
              </c:strCache>
            </c:strRef>
          </c:cat>
          <c:val>
            <c:numRef>
              <c:f>Sheet1!$B$2:$F$2</c:f>
              <c:numCache>
                <c:formatCode>0%</c:formatCode>
                <c:ptCount val="5"/>
                <c:pt idx="0">
                  <c:v>0.22</c:v>
                </c:pt>
                <c:pt idx="1">
                  <c:v>0.41</c:v>
                </c:pt>
                <c:pt idx="2">
                  <c:v>0.21</c:v>
                </c:pt>
                <c:pt idx="3">
                  <c:v>0.11</c:v>
                </c:pt>
                <c:pt idx="4">
                  <c:v>0.05</c:v>
                </c:pt>
              </c:numCache>
            </c:numRef>
          </c:val>
        </c:ser>
        <c:dLbls>
          <c:showLegendKey val="0"/>
          <c:showVal val="1"/>
          <c:showCatName val="0"/>
          <c:showSerName val="0"/>
          <c:showPercent val="0"/>
          <c:showBubbleSize val="0"/>
        </c:dLbls>
        <c:gapWidth val="177"/>
        <c:overlap val="-30"/>
        <c:axId val="118155520"/>
        <c:axId val="118176384"/>
      </c:barChart>
      <c:catAx>
        <c:axId val="118155520"/>
        <c:scaling>
          <c:orientation val="minMax"/>
        </c:scaling>
        <c:delete val="0"/>
        <c:axPos val="b"/>
        <c:numFmt formatCode="General" sourceLinked="1"/>
        <c:majorTickMark val="out"/>
        <c:minorTickMark val="none"/>
        <c:tickLblPos val="nextTo"/>
        <c:spPr>
          <a:ln w="2967">
            <a:solidFill>
              <a:schemeClr val="tx1"/>
            </a:solidFill>
            <a:prstDash val="solid"/>
          </a:ln>
        </c:spPr>
        <c:txPr>
          <a:bodyPr rot="0" vert="horz"/>
          <a:lstStyle/>
          <a:p>
            <a:pPr>
              <a:defRPr sz="1200" b="1" i="0" u="none" strike="noStrike" baseline="0">
                <a:solidFill>
                  <a:schemeClr val="tx1"/>
                </a:solidFill>
                <a:latin typeface="+mj-lt"/>
                <a:ea typeface="Tahoma"/>
                <a:cs typeface="Tahoma"/>
              </a:defRPr>
            </a:pPr>
            <a:endParaRPr lang="en-US"/>
          </a:p>
        </c:txPr>
        <c:crossAx val="118176384"/>
        <c:crosses val="autoZero"/>
        <c:auto val="1"/>
        <c:lblAlgn val="ctr"/>
        <c:lblOffset val="140"/>
        <c:tickLblSkip val="1"/>
        <c:tickMarkSkip val="1"/>
        <c:noMultiLvlLbl val="0"/>
      </c:catAx>
      <c:valAx>
        <c:axId val="118176384"/>
        <c:scaling>
          <c:orientation val="minMax"/>
          <c:max val="1"/>
        </c:scaling>
        <c:delete val="0"/>
        <c:axPos val="l"/>
        <c:numFmt formatCode="0%" sourceLinked="1"/>
        <c:majorTickMark val="out"/>
        <c:minorTickMark val="none"/>
        <c:tickLblPos val="nextTo"/>
        <c:spPr>
          <a:ln w="2967">
            <a:solidFill>
              <a:schemeClr val="tx1"/>
            </a:solidFill>
            <a:prstDash val="solid"/>
          </a:ln>
        </c:spPr>
        <c:txPr>
          <a:bodyPr rot="0" vert="horz"/>
          <a:lstStyle/>
          <a:p>
            <a:pPr algn="ctr">
              <a:defRPr lang="en-US" sz="1200" b="0" i="0" u="none" strike="noStrike" kern="1200" baseline="0">
                <a:solidFill>
                  <a:srgbClr val="000000"/>
                </a:solidFill>
                <a:latin typeface="+mj-lt"/>
                <a:ea typeface="Tahoma"/>
                <a:cs typeface="Tahoma"/>
              </a:defRPr>
            </a:pPr>
            <a:endParaRPr lang="en-US"/>
          </a:p>
        </c:txPr>
        <c:crossAx val="118155520"/>
        <c:crosses val="autoZero"/>
        <c:crossBetween val="between"/>
        <c:majorUnit val="0.2"/>
      </c:valAx>
      <c:spPr>
        <a:noFill/>
        <a:ln w="23735">
          <a:noFill/>
        </a:ln>
      </c:spPr>
    </c:plotArea>
    <c:plotVisOnly val="1"/>
    <c:dispBlanksAs val="gap"/>
    <c:showDLblsOverMax val="0"/>
  </c:chart>
  <c:spPr>
    <a:noFill/>
    <a:ln>
      <a:noFill/>
    </a:ln>
  </c:spPr>
  <c:txPr>
    <a:bodyPr/>
    <a:lstStyle/>
    <a:p>
      <a:pPr>
        <a:defRPr sz="1051" b="1" i="0" u="none" strike="noStrike" baseline="0">
          <a:solidFill>
            <a:schemeClr val="tx1"/>
          </a:solidFill>
          <a:latin typeface="Tahoma"/>
          <a:ea typeface="Tahoma"/>
          <a:cs typeface="Tahoma"/>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616447175253413E-2"/>
          <c:y val="2.8384279475982592E-2"/>
          <c:w val="0.92511483982811327"/>
          <c:h val="0.88209606986899569"/>
        </c:manualLayout>
      </c:layout>
      <c:barChart>
        <c:barDir val="col"/>
        <c:grouping val="clustered"/>
        <c:varyColors val="0"/>
        <c:ser>
          <c:idx val="0"/>
          <c:order val="0"/>
          <c:tx>
            <c:strRef>
              <c:f>Sheet1!$A$2</c:f>
              <c:strCache>
                <c:ptCount val="1"/>
                <c:pt idx="0">
                  <c:v>All Small Firms (3-199 Workers)</c:v>
                </c:pt>
              </c:strCache>
            </c:strRef>
          </c:tx>
          <c:spPr>
            <a:solidFill>
              <a:schemeClr val="accent1"/>
            </a:solidFill>
            <a:ln w="12695">
              <a:solidFill>
                <a:schemeClr val="tx1"/>
              </a:solidFill>
              <a:prstDash val="solid"/>
            </a:ln>
          </c:spPr>
          <c:invertIfNegative val="0"/>
          <c:dPt>
            <c:idx val="1"/>
            <c:invertIfNegative val="0"/>
            <c:bubble3D val="0"/>
          </c:dPt>
          <c:dPt>
            <c:idx val="4"/>
            <c:invertIfNegative val="0"/>
            <c:bubble3D val="0"/>
          </c:dPt>
          <c:dPt>
            <c:idx val="5"/>
            <c:invertIfNegative val="0"/>
            <c:bubble3D val="0"/>
          </c:dPt>
          <c:dPt>
            <c:idx val="7"/>
            <c:invertIfNegative val="0"/>
            <c:bubble3D val="0"/>
          </c:dPt>
          <c:dPt>
            <c:idx val="8"/>
            <c:invertIfNegative val="0"/>
            <c:bubble3D val="0"/>
          </c:dPt>
          <c:dLbls>
            <c:dLbl>
              <c:idx val="5"/>
              <c:delete val="1"/>
            </c:dLbl>
            <c:dLbl>
              <c:idx val="11"/>
              <c:tx>
                <c:rich>
                  <a:bodyPr/>
                  <a:lstStyle/>
                  <a:p>
                    <a:r>
                      <a:rPr lang="en-US" sz="1200" b="0" i="0" u="none" strike="noStrike" kern="1200" baseline="0">
                        <a:solidFill>
                          <a:srgbClr val="000000"/>
                        </a:solidFill>
                        <a:latin typeface="Calibri" pitchFamily="34" charset="0"/>
                        <a:ea typeface="Arial"/>
                        <a:cs typeface="Arial"/>
                      </a:rPr>
                      <a:t>69%*</a:t>
                    </a:r>
                    <a:endParaRPr lang="en-US" sz="1600" dirty="0"/>
                  </a:p>
                </c:rich>
              </c:tx>
              <c:showLegendKey val="0"/>
              <c:showVal val="1"/>
              <c:showCatName val="0"/>
              <c:showSerName val="0"/>
              <c:showPercent val="0"/>
              <c:showBubbleSize val="0"/>
            </c:dLbl>
            <c:dLbl>
              <c:idx val="12"/>
              <c:tx>
                <c:rich>
                  <a:bodyPr/>
                  <a:lstStyle/>
                  <a:p>
                    <a:r>
                      <a:rPr lang="en-US" sz="1200" b="0" i="0" u="none" strike="noStrike" kern="1200" baseline="0">
                        <a:solidFill>
                          <a:srgbClr val="000000"/>
                        </a:solidFill>
                        <a:latin typeface="Calibri" pitchFamily="34" charset="0"/>
                        <a:ea typeface="Arial"/>
                        <a:cs typeface="Arial"/>
                      </a:rPr>
                      <a:t>60%*</a:t>
                    </a:r>
                    <a:endParaRPr lang="en-US"/>
                  </a:p>
                </c:rich>
              </c:tx>
              <c:showLegendKey val="0"/>
              <c:showVal val="1"/>
              <c:showCatName val="0"/>
              <c:showSerName val="0"/>
              <c:showPercent val="0"/>
              <c:showBubbleSize val="0"/>
            </c:dLbl>
            <c:numFmt formatCode="0%" sourceLinked="0"/>
            <c:spPr>
              <a:noFill/>
              <a:ln w="25390">
                <a:noFill/>
              </a:ln>
            </c:spPr>
            <c:txPr>
              <a:bodyPr/>
              <a:lstStyle/>
              <a:p>
                <a:pPr algn="ctr">
                  <a:defRPr b="0"/>
                </a:pPr>
                <a:endParaRPr lang="en-US"/>
              </a:p>
            </c:txPr>
            <c:showLegendKey val="0"/>
            <c:showVal val="1"/>
            <c:showCatName val="0"/>
            <c:showSerName val="0"/>
            <c:showPercent val="0"/>
            <c:showBubbleSize val="0"/>
            <c:showLeaderLines val="0"/>
          </c:dLbls>
          <c:cat>
            <c:strRef>
              <c:f>Sheet1!$B$1:$D$1</c:f>
              <c:strCache>
                <c:ptCount val="3"/>
                <c:pt idx="0">
                  <c:v>Largest Plan Includes a High-Performance or Tiered Provider Network</c:v>
                </c:pt>
                <c:pt idx="1">
                  <c:v>Firm/Insurer Eliminated Hospitals or Health Systems from Network to Reduce Cost</c:v>
                </c:pt>
                <c:pt idx="2">
                  <c:v>Firm Offers a Plan Considered a Narrow Network Plan</c:v>
                </c:pt>
              </c:strCache>
            </c:strRef>
          </c:cat>
          <c:val>
            <c:numRef>
              <c:f>Sheet1!$B$2:$D$2</c:f>
              <c:numCache>
                <c:formatCode>0%</c:formatCode>
                <c:ptCount val="3"/>
                <c:pt idx="0">
                  <c:v>0.17</c:v>
                </c:pt>
                <c:pt idx="1">
                  <c:v>0.09</c:v>
                </c:pt>
                <c:pt idx="2">
                  <c:v>0.08</c:v>
                </c:pt>
              </c:numCache>
            </c:numRef>
          </c:val>
        </c:ser>
        <c:ser>
          <c:idx val="1"/>
          <c:order val="1"/>
          <c:tx>
            <c:strRef>
              <c:f>Sheet1!$A$3</c:f>
              <c:strCache>
                <c:ptCount val="1"/>
                <c:pt idx="0">
                  <c:v>All Large Firms (200 or More Workers) </c:v>
                </c:pt>
              </c:strCache>
            </c:strRef>
          </c:tx>
          <c:spPr>
            <a:solidFill>
              <a:schemeClr val="accent5"/>
            </a:solidFill>
            <a:ln>
              <a:solidFill>
                <a:schemeClr val="accent1"/>
              </a:solidFill>
            </a:ln>
          </c:spPr>
          <c:invertIfNegative val="0"/>
          <c:dLbls>
            <c:showLegendKey val="0"/>
            <c:showVal val="1"/>
            <c:showCatName val="0"/>
            <c:showSerName val="0"/>
            <c:showPercent val="0"/>
            <c:showBubbleSize val="0"/>
            <c:showLeaderLines val="0"/>
          </c:dLbls>
          <c:cat>
            <c:strRef>
              <c:f>Sheet1!$B$1:$D$1</c:f>
              <c:strCache>
                <c:ptCount val="3"/>
                <c:pt idx="0">
                  <c:v>Largest Plan Includes a High-Performance or Tiered Provider Network</c:v>
                </c:pt>
                <c:pt idx="1">
                  <c:v>Firm/Insurer Eliminated Hospitals or Health Systems from Network to Reduce Cost</c:v>
                </c:pt>
                <c:pt idx="2">
                  <c:v>Firm Offers a Plan Considered a Narrow Network Plan</c:v>
                </c:pt>
              </c:strCache>
            </c:strRef>
          </c:cat>
          <c:val>
            <c:numRef>
              <c:f>Sheet1!$B$3:$D$3</c:f>
              <c:numCache>
                <c:formatCode>0%</c:formatCode>
                <c:ptCount val="3"/>
                <c:pt idx="0">
                  <c:v>0.24</c:v>
                </c:pt>
                <c:pt idx="1">
                  <c:v>0.06</c:v>
                </c:pt>
                <c:pt idx="2">
                  <c:v>0.05</c:v>
                </c:pt>
              </c:numCache>
            </c:numRef>
          </c:val>
        </c:ser>
        <c:dLbls>
          <c:showLegendKey val="0"/>
          <c:showVal val="0"/>
          <c:showCatName val="0"/>
          <c:showSerName val="0"/>
          <c:showPercent val="0"/>
          <c:showBubbleSize val="0"/>
        </c:dLbls>
        <c:gapWidth val="100"/>
        <c:axId val="122929152"/>
        <c:axId val="122930688"/>
      </c:barChart>
      <c:catAx>
        <c:axId val="122929152"/>
        <c:scaling>
          <c:orientation val="minMax"/>
        </c:scaling>
        <c:delete val="0"/>
        <c:axPos val="b"/>
        <c:numFmt formatCode="General" sourceLinked="1"/>
        <c:majorTickMark val="out"/>
        <c:minorTickMark val="none"/>
        <c:tickLblPos val="nextTo"/>
        <c:spPr>
          <a:ln w="3174">
            <a:solidFill>
              <a:schemeClr val="tx1"/>
            </a:solidFill>
            <a:prstDash val="solid"/>
          </a:ln>
        </c:spPr>
        <c:txPr>
          <a:bodyPr rot="0" vert="horz"/>
          <a:lstStyle/>
          <a:p>
            <a:pPr>
              <a:defRPr sz="1200" b="0"/>
            </a:pPr>
            <a:endParaRPr lang="en-US"/>
          </a:p>
        </c:txPr>
        <c:crossAx val="122930688"/>
        <c:crossesAt val="0"/>
        <c:auto val="1"/>
        <c:lblAlgn val="ctr"/>
        <c:lblOffset val="100"/>
        <c:tickLblSkip val="1"/>
        <c:tickMarkSkip val="1"/>
        <c:noMultiLvlLbl val="0"/>
      </c:catAx>
      <c:valAx>
        <c:axId val="122930688"/>
        <c:scaling>
          <c:orientation val="minMax"/>
          <c:min val="0"/>
        </c:scaling>
        <c:delete val="0"/>
        <c:axPos val="l"/>
        <c:numFmt formatCode="0%" sourceLinked="0"/>
        <c:majorTickMark val="out"/>
        <c:minorTickMark val="none"/>
        <c:tickLblPos val="nextTo"/>
        <c:txPr>
          <a:bodyPr rot="0" vert="horz"/>
          <a:lstStyle/>
          <a:p>
            <a:pPr>
              <a:defRPr/>
            </a:pPr>
            <a:endParaRPr lang="en-US"/>
          </a:p>
        </c:txPr>
        <c:crossAx val="122929152"/>
        <c:crosses val="autoZero"/>
        <c:crossBetween val="between"/>
        <c:majorUnit val="0.1"/>
        <c:minorUnit val="5.0000000000000114E-2"/>
      </c:valAx>
      <c:spPr>
        <a:noFill/>
        <a:ln w="25390">
          <a:noFill/>
        </a:ln>
      </c:spPr>
    </c:plotArea>
    <c:legend>
      <c:legendPos val="r"/>
      <c:layout>
        <c:manualLayout>
          <c:xMode val="edge"/>
          <c:yMode val="edge"/>
          <c:x val="0.69353585221335079"/>
          <c:y val="3.0516763234784326E-2"/>
          <c:w val="0.30646414778664921"/>
          <c:h val="0.16668895161689695"/>
        </c:manualLayout>
      </c:layout>
      <c:overlay val="0"/>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Calibri" panose="020F0502020204030204" pitchFamily="34" charset="0"/>
          <a:ea typeface="Arial"/>
          <a:cs typeface="Arial"/>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963035870516184E-2"/>
          <c:y val="3.5027948193319239E-2"/>
          <c:w val="0.9229814085739283"/>
          <c:h val="0.77128444308584687"/>
        </c:manualLayout>
      </c:layout>
      <c:barChart>
        <c:barDir val="col"/>
        <c:grouping val="clustered"/>
        <c:varyColors val="0"/>
        <c:ser>
          <c:idx val="1"/>
          <c:order val="0"/>
          <c:tx>
            <c:strRef>
              <c:f>Sheet1!$A$2</c:f>
              <c:strCache>
                <c:ptCount val="1"/>
                <c:pt idx="0">
                  <c:v>All Small Firms (3-199 Workers)</c:v>
                </c:pt>
              </c:strCache>
            </c:strRef>
          </c:tx>
          <c:spPr>
            <a:solidFill>
              <a:schemeClr val="accent5"/>
            </a:solidFill>
            <a:ln>
              <a:solidFill>
                <a:schemeClr val="tx1"/>
              </a:solidFill>
            </a:ln>
          </c:spPr>
          <c:invertIfNegative val="0"/>
          <c:dLbls>
            <c:dLbl>
              <c:idx val="0"/>
              <c:layout>
                <c:manualLayout>
                  <c:x val="-4.1666666666666666E-3"/>
                  <c:y val="-2.8089340913474213E-3"/>
                </c:manualLayout>
              </c:layout>
              <c:dLblPos val="outEnd"/>
              <c:showLegendKey val="0"/>
              <c:showVal val="1"/>
              <c:showCatName val="0"/>
              <c:showSerName val="0"/>
              <c:showPercent val="0"/>
              <c:showBubbleSize val="0"/>
            </c:dLbl>
            <c:dLbl>
              <c:idx val="1"/>
              <c:layout>
                <c:manualLayout>
                  <c:x val="-6.9444444444444441E-3"/>
                  <c:y val="-2.8089340913474213E-3"/>
                </c:manualLayout>
              </c:layout>
              <c:dLblPos val="outEnd"/>
              <c:showLegendKey val="0"/>
              <c:showVal val="1"/>
              <c:showCatName val="0"/>
              <c:showSerName val="0"/>
              <c:showPercent val="0"/>
              <c:showBubbleSize val="0"/>
            </c:dLbl>
            <c:dLbl>
              <c:idx val="2"/>
              <c:layout>
                <c:manualLayout>
                  <c:x val="-2.7777777777777779E-3"/>
                  <c:y val="0"/>
                </c:manualLayout>
              </c:layout>
              <c:dLblPos val="outEnd"/>
              <c:showLegendKey val="0"/>
              <c:showVal val="1"/>
              <c:showCatName val="0"/>
              <c:showSerName val="0"/>
              <c:showPercent val="0"/>
              <c:showBubbleSize val="0"/>
            </c:dLbl>
            <c:dLbl>
              <c:idx val="3"/>
              <c:layout>
                <c:manualLayout>
                  <c:x val="-6.9444444444444441E-3"/>
                  <c:y val="-2.8089340913474213E-3"/>
                </c:manualLayout>
              </c:layout>
              <c:dLblPos val="outEnd"/>
              <c:showLegendKey val="0"/>
              <c:showVal val="1"/>
              <c:showCatName val="0"/>
              <c:showSerName val="0"/>
              <c:showPercent val="0"/>
              <c:showBubbleSize val="0"/>
            </c:dLbl>
            <c:dLbl>
              <c:idx val="4"/>
              <c:layout>
                <c:manualLayout>
                  <c:x val="-4.1666666666666666E-3"/>
                  <c:y val="2.8089340913474213E-3"/>
                </c:manualLayout>
              </c:layout>
              <c:dLblPos val="outEnd"/>
              <c:showLegendKey val="0"/>
              <c:showVal val="1"/>
              <c:showCatName val="0"/>
              <c:showSerName val="0"/>
              <c:showPercent val="0"/>
              <c:showBubbleSize val="0"/>
            </c:dLbl>
            <c:dLbl>
              <c:idx val="5"/>
              <c:layout>
                <c:manualLayout>
                  <c:x val="-6.9444444444444441E-3"/>
                  <c:y val="2.8089340913474213E-3"/>
                </c:manualLayout>
              </c:layout>
              <c:dLblPos val="outEnd"/>
              <c:showLegendKey val="0"/>
              <c:showVal val="1"/>
              <c:showCatName val="0"/>
              <c:showSerName val="0"/>
              <c:showPercent val="0"/>
              <c:showBubbleSize val="0"/>
            </c:dLbl>
            <c:dLbl>
              <c:idx val="6"/>
              <c:layout>
                <c:manualLayout>
                  <c:x val="-2.7777777777777779E-3"/>
                  <c:y val="-2.8089340913474213E-3"/>
                </c:manualLayout>
              </c:layout>
              <c:dLblPos val="outEnd"/>
              <c:showLegendKey val="0"/>
              <c:showVal val="1"/>
              <c:showCatName val="0"/>
              <c:showSerName val="0"/>
              <c:showPercent val="0"/>
              <c:showBubbleSize val="0"/>
            </c:dLbl>
            <c:dLbl>
              <c:idx val="7"/>
              <c:layout>
                <c:manualLayout>
                  <c:x val="-8.3333333333333332E-3"/>
                  <c:y val="-2.8089340913474213E-3"/>
                </c:manualLayout>
              </c:layout>
              <c:dLblPos val="outEnd"/>
              <c:showLegendKey val="0"/>
              <c:showVal val="1"/>
              <c:showCatName val="0"/>
              <c:showSerName val="0"/>
              <c:showPercent val="0"/>
              <c:showBubbleSize val="0"/>
            </c:dLbl>
            <c:dLbl>
              <c:idx val="8"/>
              <c:layout>
                <c:manualLayout>
                  <c:x val="-2.7777777777777779E-3"/>
                  <c:y val="2.8089340913474213E-3"/>
                </c:manualLayout>
              </c:layout>
              <c:dLblPos val="outEnd"/>
              <c:showLegendKey val="0"/>
              <c:showVal val="1"/>
              <c:showCatName val="0"/>
              <c:showSerName val="0"/>
              <c:showPercent val="0"/>
              <c:showBubbleSize val="0"/>
            </c:dLbl>
            <c:dLbl>
              <c:idx val="9"/>
              <c:layout>
                <c:manualLayout>
                  <c:x val="-6.9444444444444441E-3"/>
                  <c:y val="2.8089340913474213E-3"/>
                </c:manualLayout>
              </c:layout>
              <c:dLblPos val="outEnd"/>
              <c:showLegendKey val="0"/>
              <c:showVal val="1"/>
              <c:showCatName val="0"/>
              <c:showSerName val="0"/>
              <c:showPercent val="0"/>
              <c:showBubbleSize val="0"/>
            </c:dLbl>
            <c:dLbl>
              <c:idx val="10"/>
              <c:layout>
                <c:manualLayout>
                  <c:x val="-5.5555555555555558E-3"/>
                  <c:y val="-2.8089340913474213E-3"/>
                </c:manualLayout>
              </c:layout>
              <c:dLblPos val="outEnd"/>
              <c:showLegendKey val="0"/>
              <c:showVal val="1"/>
              <c:showCatName val="0"/>
              <c:showSerName val="0"/>
              <c:showPercent val="0"/>
              <c:showBubbleSize val="0"/>
            </c:dLbl>
            <c:dLbl>
              <c:idx val="11"/>
              <c:layout>
                <c:manualLayout>
                  <c:x val="-8.3333333333333332E-3"/>
                  <c:y val="5.6178681826948426E-3"/>
                </c:manualLayout>
              </c:layout>
              <c:dLblPos val="outEnd"/>
              <c:showLegendKey val="0"/>
              <c:showVal val="1"/>
              <c:showCatName val="0"/>
              <c:showSerName val="0"/>
              <c:showPercent val="0"/>
              <c:showBubbleSize val="0"/>
            </c:dLbl>
            <c:dLbl>
              <c:idx val="12"/>
              <c:layout>
                <c:manualLayout>
                  <c:x val="-4.1666666666667681E-3"/>
                  <c:y val="-2.8089340913474213E-3"/>
                </c:manualLayout>
              </c:layout>
              <c:dLblPos val="outEnd"/>
              <c:showLegendKey val="0"/>
              <c:showVal val="1"/>
              <c:showCatName val="0"/>
              <c:showSerName val="0"/>
              <c:showPercent val="0"/>
              <c:showBubbleSize val="0"/>
            </c:dLbl>
            <c:dLbl>
              <c:idx val="13"/>
              <c:layout>
                <c:manualLayout>
                  <c:x val="-8.3333333333332309E-3"/>
                  <c:y val="-2.8089340913474213E-3"/>
                </c:manualLayout>
              </c:layout>
              <c:dLblPos val="outEnd"/>
              <c:showLegendKey val="0"/>
              <c:showVal val="1"/>
              <c:showCatName val="0"/>
              <c:showSerName val="0"/>
              <c:showPercent val="0"/>
              <c:showBubbleSize val="0"/>
            </c:dLbl>
            <c:dLbl>
              <c:idx val="14"/>
              <c:layout>
                <c:manualLayout>
                  <c:x val="-4.1666666666667681E-3"/>
                  <c:y val="5.6178681826948426E-3"/>
                </c:manualLayout>
              </c:layout>
              <c:dLblPos val="outEnd"/>
              <c:showLegendKey val="0"/>
              <c:showVal val="1"/>
              <c:showCatName val="0"/>
              <c:showSerName val="0"/>
              <c:showPercent val="0"/>
              <c:showBubbleSize val="0"/>
            </c:dLbl>
            <c:dLbl>
              <c:idx val="15"/>
              <c:layout>
                <c:manualLayout>
                  <c:x val="-1.3889982502186208E-3"/>
                  <c:y val="-2.8089340913474213E-3"/>
                </c:manualLayout>
              </c:layout>
              <c:dLblPos val="outEnd"/>
              <c:showLegendKey val="0"/>
              <c:showVal val="1"/>
              <c:showCatName val="0"/>
              <c:showSerName val="0"/>
              <c:showPercent val="0"/>
              <c:showBubbleSize val="0"/>
            </c:dLbl>
            <c:dLbl>
              <c:idx val="16"/>
              <c:layout>
                <c:manualLayout>
                  <c:x val="-4.1666666666666666E-3"/>
                  <c:y val="0"/>
                </c:manualLayout>
              </c:layout>
              <c:dLblPos val="outEnd"/>
              <c:showLegendKey val="0"/>
              <c:showVal val="1"/>
              <c:showCatName val="0"/>
              <c:showSerName val="0"/>
              <c:showPercent val="0"/>
              <c:showBubbleSize val="0"/>
            </c:dLbl>
            <c:txPr>
              <a:bodyPr/>
              <a:lstStyle/>
              <a:p>
                <a:pPr>
                  <a:defRPr sz="1100">
                    <a:latin typeface="Calibri" panose="020F0502020204030204" pitchFamily="34" charset="0"/>
                  </a:defRPr>
                </a:pPr>
                <a:endParaRPr lang="en-US"/>
              </a:p>
            </c:txPr>
            <c:dLblPos val="outEnd"/>
            <c:showLegendKey val="0"/>
            <c:showVal val="1"/>
            <c:showCatName val="0"/>
            <c:showSerName val="0"/>
            <c:showPercent val="0"/>
            <c:showBubbleSize val="0"/>
            <c:showLeaderLines val="0"/>
          </c:dLbls>
          <c:cat>
            <c:strRef>
              <c:f>Sheet1!$B$1:$H$1</c:f>
              <c:strCache>
                <c:ptCount val="7"/>
                <c:pt idx="0">
                  <c:v>Separate Cost Sharing Tier</c:v>
                </c:pt>
                <c:pt idx="1">
                  <c:v>Specialty Drug Carve Out</c:v>
                </c:pt>
                <c:pt idx="2">
                  <c:v>Specialty Pharmacy 
Dispensing Program</c:v>
                </c:pt>
                <c:pt idx="3">
                  <c:v>Step Therapies</c:v>
                </c:pt>
                <c:pt idx="4">
                  <c:v>Tight Limits on the 
Number of Units Administered 
at a Single Time</c:v>
                </c:pt>
                <c:pt idx="5">
                  <c:v>Utilization Management 
Programs</c:v>
                </c:pt>
                <c:pt idx="6">
                  <c:v>Other</c:v>
                </c:pt>
              </c:strCache>
            </c:strRef>
          </c:cat>
          <c:val>
            <c:numRef>
              <c:f>Sheet1!$B$2:$H$2</c:f>
              <c:numCache>
                <c:formatCode>0%</c:formatCode>
                <c:ptCount val="7"/>
                <c:pt idx="0">
                  <c:v>0.08</c:v>
                </c:pt>
                <c:pt idx="1">
                  <c:v>7.0000000000000007E-2</c:v>
                </c:pt>
                <c:pt idx="2">
                  <c:v>0.04</c:v>
                </c:pt>
                <c:pt idx="3">
                  <c:v>7.0000000000000007E-2</c:v>
                </c:pt>
                <c:pt idx="4">
                  <c:v>0.06</c:v>
                </c:pt>
                <c:pt idx="5">
                  <c:v>7.0000000000000007E-2</c:v>
                </c:pt>
                <c:pt idx="6">
                  <c:v>0.02</c:v>
                </c:pt>
              </c:numCache>
            </c:numRef>
          </c:val>
        </c:ser>
        <c:ser>
          <c:idx val="0"/>
          <c:order val="1"/>
          <c:tx>
            <c:strRef>
              <c:f>Sheet1!$A$3</c:f>
              <c:strCache>
                <c:ptCount val="1"/>
                <c:pt idx="0">
                  <c:v>All Large Firms (200 or More Workers) </c:v>
                </c:pt>
              </c:strCache>
            </c:strRef>
          </c:tx>
          <c:spPr>
            <a:solidFill>
              <a:schemeClr val="accent1"/>
            </a:solidFill>
            <a:ln>
              <a:solidFill>
                <a:schemeClr val="tx1"/>
              </a:solidFill>
            </a:ln>
          </c:spPr>
          <c:invertIfNegative val="0"/>
          <c:dLbls>
            <c:dLbl>
              <c:idx val="1"/>
              <c:layout/>
              <c:tx>
                <c:rich>
                  <a:bodyPr/>
                  <a:lstStyle/>
                  <a:p>
                    <a:r>
                      <a:rPr lang="en-US" sz="1100" dirty="0" smtClean="0">
                        <a:latin typeface="Calibri" panose="020F0502020204030204" pitchFamily="34" charset="0"/>
                      </a:rPr>
                      <a:t>14%</a:t>
                    </a:r>
                    <a:endParaRPr lang="en-US" dirty="0"/>
                  </a:p>
                </c:rich>
              </c:tx>
              <c:showLegendKey val="0"/>
              <c:showVal val="1"/>
              <c:showCatName val="0"/>
              <c:showSerName val="0"/>
              <c:showPercent val="0"/>
              <c:showBubbleSize val="0"/>
            </c:dLbl>
            <c:dLbl>
              <c:idx val="11"/>
              <c:tx>
                <c:rich>
                  <a:bodyPr/>
                  <a:lstStyle/>
                  <a:p>
                    <a:r>
                      <a:rPr lang="en-US" sz="1100">
                        <a:latin typeface="Calibri" panose="020F0502020204030204" pitchFamily="34" charset="0"/>
                      </a:rPr>
                      <a:t>83</a:t>
                    </a:r>
                    <a:r>
                      <a:rPr lang="en-US" sz="1100" smtClean="0">
                        <a:latin typeface="Calibri" panose="020F0502020204030204" pitchFamily="34" charset="0"/>
                      </a:rPr>
                      <a:t>%*</a:t>
                    </a:r>
                    <a:endParaRPr lang="en-US"/>
                  </a:p>
                </c:rich>
              </c:tx>
              <c:showLegendKey val="0"/>
              <c:showVal val="1"/>
              <c:showCatName val="0"/>
              <c:showSerName val="0"/>
              <c:showPercent val="0"/>
              <c:showBubbleSize val="0"/>
            </c:dLbl>
            <c:txPr>
              <a:bodyPr/>
              <a:lstStyle/>
              <a:p>
                <a:pPr>
                  <a:defRPr sz="1100">
                    <a:latin typeface="Calibri" panose="020F0502020204030204" pitchFamily="34" charset="0"/>
                  </a:defRPr>
                </a:pPr>
                <a:endParaRPr lang="en-US"/>
              </a:p>
            </c:txPr>
            <c:showLegendKey val="0"/>
            <c:showVal val="1"/>
            <c:showCatName val="0"/>
            <c:showSerName val="0"/>
            <c:showPercent val="0"/>
            <c:showBubbleSize val="0"/>
            <c:showLeaderLines val="0"/>
          </c:dLbls>
          <c:cat>
            <c:strRef>
              <c:f>Sheet1!$B$1:$H$1</c:f>
              <c:strCache>
                <c:ptCount val="7"/>
                <c:pt idx="0">
                  <c:v>Separate Cost Sharing Tier</c:v>
                </c:pt>
                <c:pt idx="1">
                  <c:v>Specialty Drug Carve Out</c:v>
                </c:pt>
                <c:pt idx="2">
                  <c:v>Specialty Pharmacy 
Dispensing Program</c:v>
                </c:pt>
                <c:pt idx="3">
                  <c:v>Step Therapies</c:v>
                </c:pt>
                <c:pt idx="4">
                  <c:v>Tight Limits on the 
Number of Units Administered 
at a Single Time</c:v>
                </c:pt>
                <c:pt idx="5">
                  <c:v>Utilization Management 
Programs</c:v>
                </c:pt>
                <c:pt idx="6">
                  <c:v>Other</c:v>
                </c:pt>
              </c:strCache>
            </c:strRef>
          </c:cat>
          <c:val>
            <c:numRef>
              <c:f>Sheet1!$B$3:$H$3</c:f>
              <c:numCache>
                <c:formatCode>0%</c:formatCode>
                <c:ptCount val="7"/>
                <c:pt idx="0">
                  <c:v>0.2</c:v>
                </c:pt>
                <c:pt idx="1">
                  <c:v>0.14000000000000001</c:v>
                </c:pt>
                <c:pt idx="2">
                  <c:v>0.14000000000000001</c:v>
                </c:pt>
                <c:pt idx="3">
                  <c:v>0.3</c:v>
                </c:pt>
                <c:pt idx="4">
                  <c:v>0.25</c:v>
                </c:pt>
                <c:pt idx="5">
                  <c:v>0.31</c:v>
                </c:pt>
                <c:pt idx="6">
                  <c:v>0.1</c:v>
                </c:pt>
              </c:numCache>
            </c:numRef>
          </c:val>
        </c:ser>
        <c:dLbls>
          <c:showLegendKey val="0"/>
          <c:showVal val="1"/>
          <c:showCatName val="0"/>
          <c:showSerName val="0"/>
          <c:showPercent val="0"/>
          <c:showBubbleSize val="0"/>
        </c:dLbls>
        <c:gapWidth val="150"/>
        <c:axId val="123321728"/>
        <c:axId val="123318656"/>
      </c:barChart>
      <c:catAx>
        <c:axId val="123321728"/>
        <c:scaling>
          <c:orientation val="minMax"/>
        </c:scaling>
        <c:delete val="0"/>
        <c:axPos val="b"/>
        <c:numFmt formatCode="General" sourceLinked="1"/>
        <c:majorTickMark val="none"/>
        <c:minorTickMark val="none"/>
        <c:tickLblPos val="nextTo"/>
        <c:spPr>
          <a:ln w="3175">
            <a:solidFill>
              <a:schemeClr val="tx1"/>
            </a:solidFill>
            <a:prstDash val="solid"/>
          </a:ln>
        </c:spPr>
        <c:txPr>
          <a:bodyPr rot="0" vert="horz" anchor="t" anchorCtr="0"/>
          <a:lstStyle/>
          <a:p>
            <a:pPr>
              <a:defRPr sz="1000" b="0">
                <a:latin typeface="Calibri" panose="020F0502020204030204" pitchFamily="34" charset="0"/>
              </a:defRPr>
            </a:pPr>
            <a:endParaRPr lang="en-US"/>
          </a:p>
        </c:txPr>
        <c:crossAx val="123318656"/>
        <c:crossesAt val="0"/>
        <c:auto val="1"/>
        <c:lblAlgn val="ctr"/>
        <c:lblOffset val="100"/>
        <c:tickLblSkip val="1"/>
        <c:tickMarkSkip val="1"/>
        <c:noMultiLvlLbl val="0"/>
      </c:catAx>
      <c:valAx>
        <c:axId val="123318656"/>
        <c:scaling>
          <c:orientation val="minMax"/>
          <c:max val="1"/>
          <c:min val="0"/>
        </c:scaling>
        <c:delete val="0"/>
        <c:axPos val="l"/>
        <c:numFmt formatCode="0%" sourceLinked="0"/>
        <c:majorTickMark val="out"/>
        <c:minorTickMark val="none"/>
        <c:tickLblPos val="nextTo"/>
        <c:spPr>
          <a:ln w="3175">
            <a:solidFill>
              <a:schemeClr val="tx1"/>
            </a:solidFill>
            <a:prstDash val="solid"/>
          </a:ln>
        </c:spPr>
        <c:txPr>
          <a:bodyPr rot="0" vert="horz"/>
          <a:lstStyle/>
          <a:p>
            <a:pPr>
              <a:defRPr sz="1200"/>
            </a:pPr>
            <a:endParaRPr lang="en-US"/>
          </a:p>
        </c:txPr>
        <c:crossAx val="123321728"/>
        <c:crosses val="autoZero"/>
        <c:crossBetween val="between"/>
        <c:majorUnit val="0.1"/>
        <c:minorUnit val="5.0000000000000114E-2"/>
      </c:valAx>
      <c:spPr>
        <a:noFill/>
        <a:ln w="25400">
          <a:noFill/>
        </a:ln>
      </c:spPr>
    </c:plotArea>
    <c:legend>
      <c:legendPos val="t"/>
      <c:layout>
        <c:manualLayout>
          <c:xMode val="edge"/>
          <c:yMode val="edge"/>
          <c:x val="0.13951902887139109"/>
          <c:y val="3.8458402926906866E-2"/>
          <c:w val="0.73125010936132984"/>
          <c:h val="5.9684834317585304E-2"/>
        </c:manualLayout>
      </c:layout>
      <c:overlay val="0"/>
      <c:txPr>
        <a:bodyPr/>
        <a:lstStyle/>
        <a:p>
          <a:pPr>
            <a:defRPr sz="1200" b="1"/>
          </a:pPr>
          <a:endParaRPr lang="en-US"/>
        </a:p>
      </c:txPr>
    </c:legend>
    <c:plotVisOnly val="1"/>
    <c:dispBlanksAs val="gap"/>
    <c:showDLblsOverMax val="0"/>
  </c:chart>
  <c:spPr>
    <a:noFill/>
    <a:ln>
      <a:noFill/>
    </a:ln>
  </c:spPr>
  <c:txPr>
    <a:bodyPr/>
    <a:lstStyle/>
    <a:p>
      <a:pPr>
        <a:defRPr sz="1100" b="0" i="0" u="none" strike="noStrike" baseline="0">
          <a:solidFill>
            <a:schemeClr val="tx1"/>
          </a:solidFill>
          <a:latin typeface="+mj-lt"/>
          <a:ea typeface="Tahoma"/>
          <a:cs typeface="Tahoma"/>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792005686789152"/>
          <c:y val="1.6514842972214682E-2"/>
          <c:w val="0.61512160979877517"/>
          <c:h val="0.91760810636375367"/>
        </c:manualLayout>
      </c:layout>
      <c:barChart>
        <c:barDir val="bar"/>
        <c:grouping val="clustered"/>
        <c:varyColors val="0"/>
        <c:ser>
          <c:idx val="0"/>
          <c:order val="0"/>
          <c:tx>
            <c:strRef>
              <c:f>Sheet1!$B$1</c:f>
              <c:strCache>
                <c:ptCount val="1"/>
                <c:pt idx="0">
                  <c:v>All Firms (50 or More FTEs)ǂ</c:v>
                </c:pt>
              </c:strCache>
            </c:strRef>
          </c:tx>
          <c:spPr>
            <a:ln>
              <a:solidFill>
                <a:schemeClr val="tx1"/>
              </a:solidFill>
            </a:ln>
          </c:spPr>
          <c:invertIfNegative val="0"/>
          <c:dPt>
            <c:idx val="4"/>
            <c:invertIfNegative val="0"/>
            <c:bubble3D val="0"/>
            <c:spPr>
              <a:solidFill>
                <a:schemeClr val="accent1"/>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Sheet1!$A$2:$A$5</c:f>
              <c:strCache>
                <c:ptCount val="4"/>
                <c:pt idx="0">
                  <c:v>Changed some job classifications from 
full time to part time so employees 
would NOT be eligible</c:v>
                </c:pt>
                <c:pt idx="1">
                  <c:v>Changed some job classifications 
from part time to full time so that 
employees would be eligible</c:v>
                </c:pt>
                <c:pt idx="2">
                  <c:v>Reduced the number of full time employees 
the firm intended to hire because of the cost 
of providing health benefits</c:v>
                </c:pt>
                <c:pt idx="3">
                  <c:v>Increased the waiting period before 
new employees are eligible for health benefits</c:v>
                </c:pt>
              </c:strCache>
            </c:strRef>
          </c:cat>
          <c:val>
            <c:numRef>
              <c:f>Sheet1!$B$2:$B$5</c:f>
              <c:numCache>
                <c:formatCode>0%</c:formatCode>
                <c:ptCount val="4"/>
                <c:pt idx="0">
                  <c:v>0.04</c:v>
                </c:pt>
                <c:pt idx="1">
                  <c:v>0.1</c:v>
                </c:pt>
                <c:pt idx="2">
                  <c:v>0.04</c:v>
                </c:pt>
                <c:pt idx="3">
                  <c:v>0.02</c:v>
                </c:pt>
              </c:numCache>
            </c:numRef>
          </c:val>
        </c:ser>
        <c:ser>
          <c:idx val="1"/>
          <c:order val="1"/>
          <c:tx>
            <c:strRef>
              <c:f>Sheet1!$C$1</c:f>
              <c:strCache>
                <c:ptCount val="1"/>
                <c:pt idx="0">
                  <c:v>All Large Firms (200 or more Workers)ǂ</c:v>
                </c:pt>
              </c:strCache>
            </c:strRef>
          </c:tx>
          <c:spPr>
            <a:solidFill>
              <a:schemeClr val="accent5"/>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Sheet1!$A$2:$A$5</c:f>
              <c:strCache>
                <c:ptCount val="4"/>
                <c:pt idx="0">
                  <c:v>Changed some job classifications from 
full time to part time so employees 
would NOT be eligible</c:v>
                </c:pt>
                <c:pt idx="1">
                  <c:v>Changed some job classifications 
from part time to full time so that 
employees would be eligible</c:v>
                </c:pt>
                <c:pt idx="2">
                  <c:v>Reduced the number of full time employees 
the firm intended to hire because of the cost 
of providing health benefits</c:v>
                </c:pt>
                <c:pt idx="3">
                  <c:v>Increased the waiting period before 
new employees are eligible for health benefits</c:v>
                </c:pt>
              </c:strCache>
            </c:strRef>
          </c:cat>
          <c:val>
            <c:numRef>
              <c:f>Sheet1!$C$2:$C$5</c:f>
              <c:numCache>
                <c:formatCode>0%</c:formatCode>
                <c:ptCount val="4"/>
                <c:pt idx="0">
                  <c:v>0.03</c:v>
                </c:pt>
                <c:pt idx="1">
                  <c:v>0.13</c:v>
                </c:pt>
                <c:pt idx="2">
                  <c:v>0.05</c:v>
                </c:pt>
                <c:pt idx="3">
                  <c:v>0.03</c:v>
                </c:pt>
              </c:numCache>
            </c:numRef>
          </c:val>
        </c:ser>
        <c:dLbls>
          <c:showLegendKey val="0"/>
          <c:showVal val="0"/>
          <c:showCatName val="0"/>
          <c:showSerName val="0"/>
          <c:showPercent val="0"/>
          <c:showBubbleSize val="0"/>
        </c:dLbls>
        <c:gapWidth val="150"/>
        <c:axId val="123372288"/>
        <c:axId val="123373824"/>
      </c:barChart>
      <c:catAx>
        <c:axId val="123372288"/>
        <c:scaling>
          <c:orientation val="minMax"/>
        </c:scaling>
        <c:delete val="0"/>
        <c:axPos val="l"/>
        <c:majorTickMark val="out"/>
        <c:minorTickMark val="none"/>
        <c:tickLblPos val="nextTo"/>
        <c:txPr>
          <a:bodyPr/>
          <a:lstStyle/>
          <a:p>
            <a:pPr>
              <a:defRPr sz="1200" b="0"/>
            </a:pPr>
            <a:endParaRPr lang="en-US"/>
          </a:p>
        </c:txPr>
        <c:crossAx val="123373824"/>
        <c:crosses val="autoZero"/>
        <c:auto val="1"/>
        <c:lblAlgn val="ctr"/>
        <c:lblOffset val="100"/>
        <c:noMultiLvlLbl val="0"/>
      </c:catAx>
      <c:valAx>
        <c:axId val="123373824"/>
        <c:scaling>
          <c:orientation val="minMax"/>
          <c:max val="1"/>
        </c:scaling>
        <c:delete val="0"/>
        <c:axPos val="b"/>
        <c:numFmt formatCode="0%" sourceLinked="1"/>
        <c:majorTickMark val="out"/>
        <c:minorTickMark val="none"/>
        <c:tickLblPos val="nextTo"/>
        <c:txPr>
          <a:bodyPr/>
          <a:lstStyle/>
          <a:p>
            <a:pPr>
              <a:defRPr sz="1200"/>
            </a:pPr>
            <a:endParaRPr lang="en-US"/>
          </a:p>
        </c:txPr>
        <c:crossAx val="123372288"/>
        <c:crosses val="autoZero"/>
        <c:crossBetween val="between"/>
        <c:majorUnit val="0.1"/>
      </c:valAx>
    </c:plotArea>
    <c:legend>
      <c:legendPos val="b"/>
      <c:layout>
        <c:manualLayout>
          <c:xMode val="edge"/>
          <c:yMode val="edge"/>
          <c:x val="0.66864683828153992"/>
          <c:y val="4.78045264833699E-2"/>
          <c:w val="0.31328492913830308"/>
          <c:h val="0.13252334236908911"/>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659622675370693E-2"/>
          <c:y val="6.5145038735050204E-2"/>
          <c:w val="0.92421789188116199"/>
          <c:h val="0.72593439173066399"/>
        </c:manualLayout>
      </c:layout>
      <c:barChart>
        <c:barDir val="col"/>
        <c:grouping val="clustered"/>
        <c:varyColors val="0"/>
        <c:ser>
          <c:idx val="0"/>
          <c:order val="0"/>
          <c:tx>
            <c:strRef>
              <c:f>Sheet1!$A$2</c:f>
              <c:strCache>
                <c:ptCount val="1"/>
                <c:pt idx="0">
                  <c:v>Premium Increases</c:v>
                </c:pt>
              </c:strCache>
            </c:strRef>
          </c:tx>
          <c:spPr>
            <a:solidFill>
              <a:schemeClr val="accent1"/>
            </a:solidFill>
            <a:ln>
              <a:solidFill>
                <a:schemeClr val="tx1"/>
              </a:solidFill>
            </a:ln>
          </c:spPr>
          <c:invertIfNegative val="0"/>
          <c:dLbls>
            <c:txPr>
              <a:bodyPr/>
              <a:lstStyle/>
              <a:p>
                <a:pPr>
                  <a:defRPr sz="1200"/>
                </a:pPr>
                <a:endParaRPr lang="en-US"/>
              </a:p>
            </c:txPr>
            <c:showLegendKey val="0"/>
            <c:showVal val="1"/>
            <c:showCatName val="0"/>
            <c:showSerName val="0"/>
            <c:showPercent val="0"/>
            <c:showBubbleSize val="0"/>
            <c:showLeaderLines val="0"/>
          </c:dLbls>
          <c:cat>
            <c:strRef>
              <c:f>Sheet1!$B$1:$D$1</c:f>
              <c:strCache>
                <c:ptCount val="3"/>
                <c:pt idx="0">
                  <c:v>1999 to 2005</c:v>
                </c:pt>
                <c:pt idx="1">
                  <c:v>2005 to 2010</c:v>
                </c:pt>
                <c:pt idx="2">
                  <c:v>2010 to 2015</c:v>
                </c:pt>
              </c:strCache>
            </c:strRef>
          </c:cat>
          <c:val>
            <c:numRef>
              <c:f>Sheet1!$B$2:$D$2</c:f>
              <c:numCache>
                <c:formatCode>0%</c:formatCode>
                <c:ptCount val="3"/>
                <c:pt idx="0">
                  <c:v>0.11</c:v>
                </c:pt>
                <c:pt idx="1">
                  <c:v>0.05</c:v>
                </c:pt>
                <c:pt idx="2">
                  <c:v>0.05</c:v>
                </c:pt>
              </c:numCache>
            </c:numRef>
          </c:val>
        </c:ser>
        <c:dLbls>
          <c:showLegendKey val="0"/>
          <c:showVal val="0"/>
          <c:showCatName val="0"/>
          <c:showSerName val="0"/>
          <c:showPercent val="0"/>
          <c:showBubbleSize val="0"/>
        </c:dLbls>
        <c:gapWidth val="150"/>
        <c:overlap val="-10"/>
        <c:axId val="33017856"/>
        <c:axId val="33019392"/>
      </c:barChart>
      <c:catAx>
        <c:axId val="33017856"/>
        <c:scaling>
          <c:orientation val="minMax"/>
        </c:scaling>
        <c:delete val="0"/>
        <c:axPos val="b"/>
        <c:numFmt formatCode="General" sourceLinked="0"/>
        <c:majorTickMark val="out"/>
        <c:minorTickMark val="none"/>
        <c:tickLblPos val="nextTo"/>
        <c:txPr>
          <a:bodyPr rot="0"/>
          <a:lstStyle/>
          <a:p>
            <a:pPr algn="ctr">
              <a:defRPr sz="1200"/>
            </a:pPr>
            <a:endParaRPr lang="en-US"/>
          </a:p>
        </c:txPr>
        <c:crossAx val="33019392"/>
        <c:crosses val="autoZero"/>
        <c:auto val="1"/>
        <c:lblAlgn val="ctr"/>
        <c:lblOffset val="100"/>
        <c:noMultiLvlLbl val="0"/>
      </c:catAx>
      <c:valAx>
        <c:axId val="33019392"/>
        <c:scaling>
          <c:orientation val="minMax"/>
          <c:max val="0.5"/>
        </c:scaling>
        <c:delete val="0"/>
        <c:axPos val="l"/>
        <c:numFmt formatCode="0%" sourceLinked="0"/>
        <c:majorTickMark val="out"/>
        <c:minorTickMark val="none"/>
        <c:tickLblPos val="nextTo"/>
        <c:txPr>
          <a:bodyPr/>
          <a:lstStyle/>
          <a:p>
            <a:pPr>
              <a:defRPr sz="1050"/>
            </a:pPr>
            <a:endParaRPr lang="en-US"/>
          </a:p>
        </c:txPr>
        <c:crossAx val="33017856"/>
        <c:crosses val="autoZero"/>
        <c:crossBetween val="between"/>
      </c:valAx>
    </c:plotArea>
    <c:plotVisOnly val="1"/>
    <c:dispBlanksAs val="gap"/>
    <c:showDLblsOverMax val="0"/>
  </c:chart>
  <c:txPr>
    <a:bodyPr/>
    <a:lstStyle/>
    <a:p>
      <a:pPr>
        <a:defRPr sz="1800">
          <a:latin typeface="Calibri" panose="020F0502020204030204" pitchFamily="34" charset="0"/>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792005686789152"/>
          <c:y val="1.6514842972214682E-2"/>
          <c:w val="0.61512160979877517"/>
          <c:h val="0.91760810636375367"/>
        </c:manualLayout>
      </c:layout>
      <c:barChart>
        <c:barDir val="bar"/>
        <c:grouping val="clustered"/>
        <c:varyColors val="0"/>
        <c:ser>
          <c:idx val="0"/>
          <c:order val="0"/>
          <c:tx>
            <c:strRef>
              <c:f>Sheet1!$B$1</c:f>
              <c:strCache>
                <c:ptCount val="1"/>
                <c:pt idx="0">
                  <c:v>All Firms (100 or More FTEs)</c:v>
                </c:pt>
              </c:strCache>
            </c:strRef>
          </c:tx>
          <c:spPr>
            <a:ln>
              <a:solidFill>
                <a:schemeClr val="tx1"/>
              </a:solidFill>
            </a:ln>
          </c:spPr>
          <c:invertIfNegative val="0"/>
          <c:dPt>
            <c:idx val="4"/>
            <c:invertIfNegative val="0"/>
            <c:bubble3D val="0"/>
            <c:spPr>
              <a:solidFill>
                <a:schemeClr val="accent1"/>
              </a:solidFill>
              <a:ln>
                <a:solidFill>
                  <a:schemeClr val="tx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Sheet1!$A$2:$A$4</c:f>
              <c:strCache>
                <c:ptCount val="3"/>
                <c:pt idx="0">
                  <c:v>Offers a Health Plan that  Meets Minimum Standards for Value and Affordability</c:v>
                </c:pt>
                <c:pt idx="1">
                  <c:v>Offered More Comprehensive Benefits to Some Workers who Previously were only offered a Limited Benefit Plan</c:v>
                </c:pt>
                <c:pt idx="2">
                  <c:v>Extended Eligibility to Groups of Workers not Previously Eligible because of the Employer Shared Responsibility Provisions</c:v>
                </c:pt>
              </c:strCache>
            </c:strRef>
          </c:cat>
          <c:val>
            <c:numRef>
              <c:f>Sheet1!$B$2:$B$4</c:f>
              <c:numCache>
                <c:formatCode>0%</c:formatCode>
                <c:ptCount val="3"/>
                <c:pt idx="0">
                  <c:v>0.96</c:v>
                </c:pt>
                <c:pt idx="1">
                  <c:v>0.05</c:v>
                </c:pt>
                <c:pt idx="2">
                  <c:v>0.21</c:v>
                </c:pt>
              </c:numCache>
            </c:numRef>
          </c:val>
        </c:ser>
        <c:dLbls>
          <c:showLegendKey val="0"/>
          <c:showVal val="0"/>
          <c:showCatName val="0"/>
          <c:showSerName val="0"/>
          <c:showPercent val="0"/>
          <c:showBubbleSize val="0"/>
        </c:dLbls>
        <c:gapWidth val="150"/>
        <c:axId val="123545088"/>
        <c:axId val="123546624"/>
      </c:barChart>
      <c:catAx>
        <c:axId val="123545088"/>
        <c:scaling>
          <c:orientation val="minMax"/>
        </c:scaling>
        <c:delete val="0"/>
        <c:axPos val="l"/>
        <c:majorTickMark val="out"/>
        <c:minorTickMark val="none"/>
        <c:tickLblPos val="nextTo"/>
        <c:txPr>
          <a:bodyPr anchor="ctr" anchorCtr="0"/>
          <a:lstStyle/>
          <a:p>
            <a:pPr>
              <a:defRPr sz="1200" b="0"/>
            </a:pPr>
            <a:endParaRPr lang="en-US"/>
          </a:p>
        </c:txPr>
        <c:crossAx val="123546624"/>
        <c:crosses val="autoZero"/>
        <c:auto val="1"/>
        <c:lblAlgn val="ctr"/>
        <c:lblOffset val="100"/>
        <c:noMultiLvlLbl val="0"/>
      </c:catAx>
      <c:valAx>
        <c:axId val="123546624"/>
        <c:scaling>
          <c:orientation val="minMax"/>
          <c:max val="1"/>
        </c:scaling>
        <c:delete val="0"/>
        <c:axPos val="b"/>
        <c:numFmt formatCode="0%" sourceLinked="1"/>
        <c:majorTickMark val="out"/>
        <c:minorTickMark val="none"/>
        <c:tickLblPos val="nextTo"/>
        <c:txPr>
          <a:bodyPr/>
          <a:lstStyle/>
          <a:p>
            <a:pPr>
              <a:defRPr sz="1200"/>
            </a:pPr>
            <a:endParaRPr lang="en-US"/>
          </a:p>
        </c:txPr>
        <c:crossAx val="123545088"/>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616447175253399E-2"/>
          <c:y val="0.10124846553948684"/>
          <c:w val="0.92511483982811304"/>
          <c:h val="0.66363389818839325"/>
        </c:manualLayout>
      </c:layout>
      <c:barChart>
        <c:barDir val="col"/>
        <c:grouping val="clustered"/>
        <c:varyColors val="0"/>
        <c:ser>
          <c:idx val="0"/>
          <c:order val="0"/>
          <c:tx>
            <c:strRef>
              <c:f>Sheet1!$A$2</c:f>
              <c:strCache>
                <c:ptCount val="1"/>
                <c:pt idx="0">
                  <c:v>All Small Firms (3 to 199 More Workers) </c:v>
                </c:pt>
              </c:strCache>
            </c:strRef>
          </c:tx>
          <c:spPr>
            <a:solidFill>
              <a:schemeClr val="accent1"/>
            </a:solidFill>
            <a:ln w="12695">
              <a:solidFill>
                <a:schemeClr val="tx1"/>
              </a:solidFill>
              <a:prstDash val="solid"/>
            </a:ln>
          </c:spPr>
          <c:invertIfNegative val="0"/>
          <c:dPt>
            <c:idx val="1"/>
            <c:invertIfNegative val="0"/>
            <c:bubble3D val="0"/>
          </c:dPt>
          <c:dPt>
            <c:idx val="4"/>
            <c:invertIfNegative val="0"/>
            <c:bubble3D val="0"/>
          </c:dPt>
          <c:dPt>
            <c:idx val="5"/>
            <c:invertIfNegative val="0"/>
            <c:bubble3D val="0"/>
          </c:dPt>
          <c:dPt>
            <c:idx val="8"/>
            <c:invertIfNegative val="0"/>
            <c:bubble3D val="0"/>
          </c:dPt>
          <c:dLbls>
            <c:dLbl>
              <c:idx val="11"/>
              <c:tx>
                <c:rich>
                  <a:bodyPr/>
                  <a:lstStyle/>
                  <a:p>
                    <a:r>
                      <a:rPr lang="en-US" sz="1200" b="0" i="0" u="none" strike="noStrike" kern="1200" baseline="0">
                        <a:solidFill>
                          <a:srgbClr val="000000"/>
                        </a:solidFill>
                        <a:latin typeface="Calibri" pitchFamily="34" charset="0"/>
                        <a:ea typeface="Arial"/>
                        <a:cs typeface="Arial"/>
                      </a:rPr>
                      <a:t>69%*</a:t>
                    </a:r>
                    <a:endParaRPr lang="en-US" sz="1600" dirty="0"/>
                  </a:p>
                </c:rich>
              </c:tx>
              <c:showLegendKey val="0"/>
              <c:showVal val="1"/>
              <c:showCatName val="0"/>
              <c:showSerName val="0"/>
              <c:showPercent val="0"/>
              <c:showBubbleSize val="0"/>
              <c:extLst>
                <c:ext xmlns:c15="http://schemas.microsoft.com/office/drawing/2012/chart" uri="{CE6537A1-D6FC-4f65-9D91-7224C49458BB}"/>
              </c:extLst>
            </c:dLbl>
            <c:dLbl>
              <c:idx val="12"/>
              <c:tx>
                <c:rich>
                  <a:bodyPr/>
                  <a:lstStyle/>
                  <a:p>
                    <a:r>
                      <a:rPr lang="en-US" sz="1200" b="0" i="0" u="none" strike="noStrike" kern="1200" baseline="0">
                        <a:solidFill>
                          <a:srgbClr val="000000"/>
                        </a:solidFill>
                        <a:latin typeface="Calibri" pitchFamily="34" charset="0"/>
                        <a:ea typeface="Arial"/>
                        <a:cs typeface="Arial"/>
                      </a:rPr>
                      <a:t>60%*</a:t>
                    </a:r>
                    <a:endParaRPr lang="en-US"/>
                  </a:p>
                </c:rich>
              </c:tx>
              <c:showLegendKey val="0"/>
              <c:showVal val="1"/>
              <c:showCatName val="0"/>
              <c:showSerName val="0"/>
              <c:showPercent val="0"/>
              <c:showBubbleSize val="0"/>
              <c:extLst>
                <c:ext xmlns:c15="http://schemas.microsoft.com/office/drawing/2012/chart" uri="{CE6537A1-D6FC-4f65-9D91-7224C49458BB}"/>
              </c:extLst>
            </c:dLbl>
            <c:numFmt formatCode="0%" sourceLinked="0"/>
            <c:spPr>
              <a:noFill/>
              <a:ln w="25390">
                <a:noFill/>
              </a:ln>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Conducted an analysis to determine if plans will exceed limits</c:v>
                </c:pt>
                <c:pt idx="1">
                  <c:v>Made changes to plan’s coverage or cost sharing to avoid exceeding limits</c:v>
                </c:pt>
                <c:pt idx="2">
                  <c:v>Switched to a lower cost plan</c:v>
                </c:pt>
                <c:pt idx="3">
                  <c:v>Other</c:v>
                </c:pt>
                <c:pt idx="4">
                  <c:v>None of these</c:v>
                </c:pt>
              </c:strCache>
            </c:strRef>
          </c:cat>
          <c:val>
            <c:numRef>
              <c:f>Sheet1!$B$2:$F$2</c:f>
              <c:numCache>
                <c:formatCode>0%</c:formatCode>
                <c:ptCount val="5"/>
                <c:pt idx="0">
                  <c:v>0.17</c:v>
                </c:pt>
                <c:pt idx="1">
                  <c:v>7.0000000000000007E-2</c:v>
                </c:pt>
                <c:pt idx="2">
                  <c:v>0.08</c:v>
                </c:pt>
                <c:pt idx="3">
                  <c:v>0.02</c:v>
                </c:pt>
                <c:pt idx="4">
                  <c:v>0.71</c:v>
                </c:pt>
              </c:numCache>
            </c:numRef>
          </c:val>
        </c:ser>
        <c:ser>
          <c:idx val="1"/>
          <c:order val="1"/>
          <c:tx>
            <c:strRef>
              <c:f>Sheet1!$A$3</c:f>
              <c:strCache>
                <c:ptCount val="1"/>
                <c:pt idx="0">
                  <c:v>All Large Firms (200 or More Workers) </c:v>
                </c:pt>
              </c:strCache>
            </c:strRef>
          </c:tx>
          <c:spPr>
            <a:solidFill>
              <a:schemeClr val="accent5"/>
            </a:solidFill>
            <a:ln>
              <a:solidFill>
                <a:schemeClr val="accent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Conducted an analysis to determine if plans will exceed limits</c:v>
                </c:pt>
                <c:pt idx="1">
                  <c:v>Made changes to plan’s coverage or cost sharing to avoid exceeding limits</c:v>
                </c:pt>
                <c:pt idx="2">
                  <c:v>Switched to a lower cost plan</c:v>
                </c:pt>
                <c:pt idx="3">
                  <c:v>Other</c:v>
                </c:pt>
                <c:pt idx="4">
                  <c:v>None of these</c:v>
                </c:pt>
              </c:strCache>
            </c:strRef>
          </c:cat>
          <c:val>
            <c:numRef>
              <c:f>Sheet1!$B$3:$F$3</c:f>
              <c:numCache>
                <c:formatCode>0%</c:formatCode>
                <c:ptCount val="5"/>
                <c:pt idx="0">
                  <c:v>0.53</c:v>
                </c:pt>
                <c:pt idx="1">
                  <c:v>0.13</c:v>
                </c:pt>
                <c:pt idx="2">
                  <c:v>0.08</c:v>
                </c:pt>
                <c:pt idx="3">
                  <c:v>0.06</c:v>
                </c:pt>
                <c:pt idx="4">
                  <c:v>0.38</c:v>
                </c:pt>
              </c:numCache>
            </c:numRef>
          </c:val>
        </c:ser>
        <c:dLbls>
          <c:showLegendKey val="0"/>
          <c:showVal val="0"/>
          <c:showCatName val="0"/>
          <c:showSerName val="0"/>
          <c:showPercent val="0"/>
          <c:showBubbleSize val="0"/>
        </c:dLbls>
        <c:gapWidth val="80"/>
        <c:axId val="123754368"/>
        <c:axId val="123755904"/>
      </c:barChart>
      <c:catAx>
        <c:axId val="123754368"/>
        <c:scaling>
          <c:orientation val="minMax"/>
        </c:scaling>
        <c:delete val="0"/>
        <c:axPos val="b"/>
        <c:numFmt formatCode="General" sourceLinked="1"/>
        <c:majorTickMark val="out"/>
        <c:minorTickMark val="none"/>
        <c:tickLblPos val="nextTo"/>
        <c:spPr>
          <a:ln w="3174">
            <a:solidFill>
              <a:schemeClr val="tx1"/>
            </a:solidFill>
            <a:prstDash val="solid"/>
          </a:ln>
        </c:spPr>
        <c:txPr>
          <a:bodyPr rot="0" vert="horz"/>
          <a:lstStyle/>
          <a:p>
            <a:pPr>
              <a:defRPr sz="1200" b="0"/>
            </a:pPr>
            <a:endParaRPr lang="en-US"/>
          </a:p>
        </c:txPr>
        <c:crossAx val="123755904"/>
        <c:crossesAt val="0"/>
        <c:auto val="1"/>
        <c:lblAlgn val="ctr"/>
        <c:lblOffset val="100"/>
        <c:tickLblSkip val="1"/>
        <c:tickMarkSkip val="1"/>
        <c:noMultiLvlLbl val="0"/>
      </c:catAx>
      <c:valAx>
        <c:axId val="123755904"/>
        <c:scaling>
          <c:orientation val="minMax"/>
          <c:max val="1"/>
          <c:min val="0"/>
        </c:scaling>
        <c:delete val="0"/>
        <c:axPos val="l"/>
        <c:numFmt formatCode="0%" sourceLinked="0"/>
        <c:majorTickMark val="out"/>
        <c:minorTickMark val="none"/>
        <c:tickLblPos val="nextTo"/>
        <c:txPr>
          <a:bodyPr rot="0" vert="horz"/>
          <a:lstStyle/>
          <a:p>
            <a:pPr>
              <a:defRPr sz="1200"/>
            </a:pPr>
            <a:endParaRPr lang="en-US"/>
          </a:p>
        </c:txPr>
        <c:crossAx val="123754368"/>
        <c:crosses val="autoZero"/>
        <c:crossBetween val="between"/>
        <c:majorUnit val="0.1"/>
        <c:minorUnit val="5.00000000000001E-2"/>
      </c:valAx>
      <c:spPr>
        <a:noFill/>
        <a:ln w="25390">
          <a:noFill/>
        </a:ln>
      </c:spPr>
    </c:plotArea>
    <c:legend>
      <c:legendPos val="r"/>
      <c:layout>
        <c:manualLayout>
          <c:xMode val="edge"/>
          <c:yMode val="edge"/>
          <c:x val="0.65183366445123003"/>
          <c:y val="3.6806071410885002E-2"/>
          <c:w val="0.31515181775235002"/>
          <c:h val="0.12895310256029299"/>
        </c:manualLayout>
      </c:layout>
      <c:overlay val="0"/>
      <c:txPr>
        <a:bodyPr/>
        <a:lstStyle/>
        <a:p>
          <a:pPr>
            <a:defRPr sz="1200"/>
          </a:pPr>
          <a:endParaRPr lang="en-US"/>
        </a:p>
      </c:txPr>
    </c:legend>
    <c:plotVisOnly val="1"/>
    <c:dispBlanksAs val="gap"/>
    <c:showDLblsOverMax val="0"/>
  </c:chart>
  <c:spPr>
    <a:noFill/>
    <a:ln>
      <a:noFill/>
    </a:ln>
  </c:spPr>
  <c:txPr>
    <a:bodyPr/>
    <a:lstStyle/>
    <a:p>
      <a:pPr>
        <a:defRPr sz="1100" b="1" i="0" u="none" strike="noStrike" baseline="0">
          <a:solidFill>
            <a:schemeClr val="tx1"/>
          </a:solidFill>
          <a:latin typeface="Calibri" panose="020F0502020204030204" pitchFamily="34" charset="0"/>
          <a:ea typeface="Arial"/>
          <a:cs typeface="Arial"/>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smtClean="0"/>
              <a:t>Actions</a:t>
            </a:r>
            <a:r>
              <a:rPr lang="en-US" sz="1400" baseline="0" dirty="0" smtClean="0"/>
              <a:t> Taken by Large Firms in Anticipation of the High Cost Plan Tax</a:t>
            </a:r>
            <a:endParaRPr lang="en-US" sz="1400" dirty="0"/>
          </a:p>
        </c:rich>
      </c:tx>
      <c:layout/>
      <c:overlay val="0"/>
    </c:title>
    <c:autoTitleDeleted val="0"/>
    <c:plotArea>
      <c:layout>
        <c:manualLayout>
          <c:layoutTarget val="inner"/>
          <c:xMode val="edge"/>
          <c:yMode val="edge"/>
          <c:x val="5.71032527184102E-2"/>
          <c:y val="3.9503331314354934E-2"/>
          <c:w val="0.94289674728158968"/>
          <c:h val="0.76893650312941664"/>
        </c:manualLayout>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4"/>
            <c:invertIfNegative val="0"/>
            <c:bubble3D val="0"/>
            <c:spPr>
              <a:solidFill>
                <a:schemeClr val="accent1"/>
              </a:solidFill>
              <a:ln>
                <a:solidFill>
                  <a:schemeClr val="accent1"/>
                </a:solidFill>
              </a:ln>
            </c:spPr>
          </c:dPt>
          <c:dLbls>
            <c:txPr>
              <a:bodyPr/>
              <a:lstStyle/>
              <a:p>
                <a:pPr>
                  <a:defRPr sz="1200" b="0"/>
                </a:pPr>
                <a:endParaRPr lang="en-US"/>
              </a:p>
            </c:txPr>
            <c:showLegendKey val="0"/>
            <c:showVal val="1"/>
            <c:showCatName val="0"/>
            <c:showSerName val="0"/>
            <c:showPercent val="0"/>
            <c:showBubbleSize val="0"/>
            <c:showLeaderLines val="0"/>
          </c:dLbls>
          <c:cat>
            <c:strRef>
              <c:f>Sheet1!$A$2:$A$7</c:f>
              <c:strCache>
                <c:ptCount val="6"/>
                <c:pt idx="0">
                  <c:v>Increased cost sharing</c:v>
                </c:pt>
                <c:pt idx="1">
                  <c:v>Reduced the scope of covered services</c:v>
                </c:pt>
                <c:pt idx="2">
                  <c:v>Moved benefit options to account-based plans such as an HRA or HSA‡</c:v>
                </c:pt>
                <c:pt idx="3">
                  <c:v>Increase incentives to use less costly providers</c:v>
                </c:pt>
                <c:pt idx="4">
                  <c:v>Considered offering health insurance through a private exchange</c:v>
                </c:pt>
                <c:pt idx="5">
                  <c:v>Other</c:v>
                </c:pt>
              </c:strCache>
            </c:strRef>
          </c:cat>
          <c:val>
            <c:numRef>
              <c:f>Sheet1!$B$2:$B$7</c:f>
              <c:numCache>
                <c:formatCode>0%</c:formatCode>
                <c:ptCount val="6"/>
                <c:pt idx="0">
                  <c:v>0.64</c:v>
                </c:pt>
                <c:pt idx="1">
                  <c:v>0.1</c:v>
                </c:pt>
                <c:pt idx="2">
                  <c:v>0.34</c:v>
                </c:pt>
                <c:pt idx="3">
                  <c:v>0.18</c:v>
                </c:pt>
                <c:pt idx="4">
                  <c:v>0.16</c:v>
                </c:pt>
                <c:pt idx="5">
                  <c:v>0.24</c:v>
                </c:pt>
              </c:numCache>
            </c:numRef>
          </c:val>
        </c:ser>
        <c:dLbls>
          <c:showLegendKey val="0"/>
          <c:showVal val="0"/>
          <c:showCatName val="0"/>
          <c:showSerName val="0"/>
          <c:showPercent val="0"/>
          <c:showBubbleSize val="0"/>
        </c:dLbls>
        <c:gapWidth val="150"/>
        <c:axId val="123607680"/>
        <c:axId val="123613568"/>
      </c:barChart>
      <c:catAx>
        <c:axId val="123607680"/>
        <c:scaling>
          <c:orientation val="minMax"/>
        </c:scaling>
        <c:delete val="0"/>
        <c:axPos val="b"/>
        <c:majorTickMark val="out"/>
        <c:minorTickMark val="none"/>
        <c:tickLblPos val="nextTo"/>
        <c:txPr>
          <a:bodyPr/>
          <a:lstStyle/>
          <a:p>
            <a:pPr>
              <a:defRPr sz="1200" b="0"/>
            </a:pPr>
            <a:endParaRPr lang="en-US"/>
          </a:p>
        </c:txPr>
        <c:crossAx val="123613568"/>
        <c:crosses val="autoZero"/>
        <c:auto val="1"/>
        <c:lblAlgn val="ctr"/>
        <c:lblOffset val="100"/>
        <c:noMultiLvlLbl val="0"/>
      </c:catAx>
      <c:valAx>
        <c:axId val="123613568"/>
        <c:scaling>
          <c:orientation val="minMax"/>
          <c:max val="1"/>
        </c:scaling>
        <c:delete val="0"/>
        <c:axPos val="l"/>
        <c:numFmt formatCode="0%" sourceLinked="1"/>
        <c:majorTickMark val="out"/>
        <c:minorTickMark val="none"/>
        <c:tickLblPos val="nextTo"/>
        <c:txPr>
          <a:bodyPr/>
          <a:lstStyle/>
          <a:p>
            <a:pPr>
              <a:defRPr sz="1200"/>
            </a:pPr>
            <a:endParaRPr lang="en-US"/>
          </a:p>
        </c:txPr>
        <c:crossAx val="123607680"/>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Actual</c:v>
                </c:pt>
              </c:strCache>
            </c:strRef>
          </c:tx>
          <c:invertIfNegative val="0"/>
          <c:dLbls>
            <c:txPr>
              <a:bodyPr/>
              <a:lstStyle/>
              <a:p>
                <a:pPr>
                  <a:defRPr sz="1000"/>
                </a:pPr>
                <a:endParaRPr lang="en-US"/>
              </a:p>
            </c:txPr>
            <c:showLegendKey val="0"/>
            <c:showVal val="1"/>
            <c:showCatName val="0"/>
            <c:showSerName val="0"/>
            <c:showPercent val="0"/>
            <c:showBubbleSize val="0"/>
            <c:showLeaderLines val="0"/>
          </c:dLbls>
          <c:cat>
            <c:strRef>
              <c:f>Sheet1!$A$2:$A$29</c:f>
              <c:strCache>
                <c:ptCount val="28"/>
                <c:pt idx="0">
                  <c:v>1970s</c:v>
                </c:pt>
                <c:pt idx="1">
                  <c:v>1980s</c:v>
                </c:pt>
                <c:pt idx="2">
                  <c:v>1990s</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pt idx="22">
                  <c:v>2019</c:v>
                </c:pt>
                <c:pt idx="23">
                  <c:v>2020</c:v>
                </c:pt>
                <c:pt idx="24">
                  <c:v>2021</c:v>
                </c:pt>
                <c:pt idx="25">
                  <c:v>2022</c:v>
                </c:pt>
                <c:pt idx="26">
                  <c:v>2023</c:v>
                </c:pt>
                <c:pt idx="27">
                  <c:v>2024</c:v>
                </c:pt>
              </c:strCache>
            </c:strRef>
          </c:cat>
          <c:val>
            <c:numRef>
              <c:f>Sheet1!$B$2:$B$29</c:f>
              <c:numCache>
                <c:formatCode>0.0%</c:formatCode>
                <c:ptCount val="28"/>
                <c:pt idx="0">
                  <c:v>0.12</c:v>
                </c:pt>
                <c:pt idx="1">
                  <c:v>9.9000000000000005E-2</c:v>
                </c:pt>
                <c:pt idx="2">
                  <c:v>5.5E-2</c:v>
                </c:pt>
                <c:pt idx="3">
                  <c:v>6.0999999999999999E-2</c:v>
                </c:pt>
                <c:pt idx="4">
                  <c:v>7.3999999999999996E-2</c:v>
                </c:pt>
                <c:pt idx="5">
                  <c:v>8.5999999999999993E-2</c:v>
                </c:pt>
                <c:pt idx="6">
                  <c:v>7.5999999999999998E-2</c:v>
                </c:pt>
                <c:pt idx="7">
                  <c:v>6.2E-2</c:v>
                </c:pt>
                <c:pt idx="8">
                  <c:v>5.8000000000000003E-2</c:v>
                </c:pt>
                <c:pt idx="9">
                  <c:v>5.5E-2</c:v>
                </c:pt>
                <c:pt idx="10">
                  <c:v>5.2999999999999999E-2</c:v>
                </c:pt>
                <c:pt idx="11">
                  <c:v>3.7999999999999999E-2</c:v>
                </c:pt>
                <c:pt idx="12">
                  <c:v>2.9078549848942599E-2</c:v>
                </c:pt>
                <c:pt idx="13">
                  <c:v>3.0948012232415899E-2</c:v>
                </c:pt>
                <c:pt idx="14">
                  <c:v>3.2036070242050303E-2</c:v>
                </c:pt>
                <c:pt idx="15">
                  <c:v>3.4260749597608602E-2</c:v>
                </c:pt>
                <c:pt idx="16">
                  <c:v>2.9012894619831E-2</c:v>
                </c:pt>
              </c:numCache>
            </c:numRef>
          </c:val>
        </c:ser>
        <c:ser>
          <c:idx val="1"/>
          <c:order val="1"/>
          <c:tx>
            <c:strRef>
              <c:f>Sheet1!$C$1</c:f>
              <c:strCache>
                <c:ptCount val="1"/>
                <c:pt idx="0">
                  <c:v>Projected</c:v>
                </c:pt>
              </c:strCache>
            </c:strRef>
          </c:tx>
          <c:spPr>
            <a:solidFill>
              <a:schemeClr val="accent2"/>
            </a:solidFill>
          </c:spPr>
          <c:invertIfNegative val="0"/>
          <c:dLbls>
            <c:txPr>
              <a:bodyPr/>
              <a:lstStyle/>
              <a:p>
                <a:pPr>
                  <a:defRPr sz="1000"/>
                </a:pPr>
                <a:endParaRPr lang="en-US"/>
              </a:p>
            </c:txPr>
            <c:showLegendKey val="0"/>
            <c:showVal val="1"/>
            <c:showCatName val="0"/>
            <c:showSerName val="0"/>
            <c:showPercent val="0"/>
            <c:showBubbleSize val="0"/>
            <c:showLeaderLines val="0"/>
          </c:dLbls>
          <c:cat>
            <c:strRef>
              <c:f>Sheet1!$A$2:$A$29</c:f>
              <c:strCache>
                <c:ptCount val="28"/>
                <c:pt idx="0">
                  <c:v>1970s</c:v>
                </c:pt>
                <c:pt idx="1">
                  <c:v>1980s</c:v>
                </c:pt>
                <c:pt idx="2">
                  <c:v>1990s</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pt idx="22">
                  <c:v>2019</c:v>
                </c:pt>
                <c:pt idx="23">
                  <c:v>2020</c:v>
                </c:pt>
                <c:pt idx="24">
                  <c:v>2021</c:v>
                </c:pt>
                <c:pt idx="25">
                  <c:v>2022</c:v>
                </c:pt>
                <c:pt idx="26">
                  <c:v>2023</c:v>
                </c:pt>
                <c:pt idx="27">
                  <c:v>2024</c:v>
                </c:pt>
              </c:strCache>
            </c:strRef>
          </c:cat>
          <c:val>
            <c:numRef>
              <c:f>Sheet1!$C$2:$C$29</c:f>
              <c:numCache>
                <c:formatCode>General</c:formatCode>
                <c:ptCount val="28"/>
                <c:pt idx="17" formatCode="0.0%">
                  <c:v>4.7315544992978298E-2</c:v>
                </c:pt>
                <c:pt idx="18" formatCode="0.0%">
                  <c:v>4.4352759154203197E-2</c:v>
                </c:pt>
                <c:pt idx="19" formatCode="0.0%">
                  <c:v>3.9703703703703699E-2</c:v>
                </c:pt>
                <c:pt idx="20" formatCode="0.0%">
                  <c:v>4.4552104113232703E-2</c:v>
                </c:pt>
                <c:pt idx="21" formatCode="0.0%">
                  <c:v>4.5743906875227398E-2</c:v>
                </c:pt>
                <c:pt idx="22" formatCode="0.0%">
                  <c:v>5.2004522132359302E-2</c:v>
                </c:pt>
                <c:pt idx="23" formatCode="0.0%">
                  <c:v>5.32363395883277E-2</c:v>
                </c:pt>
                <c:pt idx="24" formatCode="0.0%">
                  <c:v>5.3292520210344599E-2</c:v>
                </c:pt>
                <c:pt idx="25" formatCode="0.0%">
                  <c:v>5.2831594634873302E-2</c:v>
                </c:pt>
                <c:pt idx="26" formatCode="0.0%">
                  <c:v>5.1808337461957697E-2</c:v>
                </c:pt>
                <c:pt idx="27" formatCode="0.0%">
                  <c:v>5.0938698607092402E-2</c:v>
                </c:pt>
              </c:numCache>
            </c:numRef>
          </c:val>
        </c:ser>
        <c:dLbls>
          <c:showLegendKey val="0"/>
          <c:showVal val="1"/>
          <c:showCatName val="0"/>
          <c:showSerName val="0"/>
          <c:showPercent val="0"/>
          <c:showBubbleSize val="0"/>
        </c:dLbls>
        <c:gapWidth val="75"/>
        <c:axId val="123663104"/>
        <c:axId val="123664640"/>
      </c:barChart>
      <c:catAx>
        <c:axId val="123663104"/>
        <c:scaling>
          <c:orientation val="minMax"/>
        </c:scaling>
        <c:delete val="0"/>
        <c:axPos val="b"/>
        <c:numFmt formatCode="General" sourceLinked="1"/>
        <c:majorTickMark val="none"/>
        <c:minorTickMark val="none"/>
        <c:tickLblPos val="nextTo"/>
        <c:spPr>
          <a:ln>
            <a:solidFill>
              <a:schemeClr val="accent4"/>
            </a:solidFill>
          </a:ln>
        </c:spPr>
        <c:txPr>
          <a:bodyPr rot="-5400000" vert="horz"/>
          <a:lstStyle/>
          <a:p>
            <a:pPr>
              <a:defRPr/>
            </a:pPr>
            <a:endParaRPr lang="en-US"/>
          </a:p>
        </c:txPr>
        <c:crossAx val="123664640"/>
        <c:crosses val="autoZero"/>
        <c:auto val="1"/>
        <c:lblAlgn val="ctr"/>
        <c:lblOffset val="100"/>
        <c:noMultiLvlLbl val="0"/>
      </c:catAx>
      <c:valAx>
        <c:axId val="123664640"/>
        <c:scaling>
          <c:orientation val="minMax"/>
        </c:scaling>
        <c:delete val="0"/>
        <c:axPos val="l"/>
        <c:numFmt formatCode="0%" sourceLinked="0"/>
        <c:majorTickMark val="none"/>
        <c:minorTickMark val="none"/>
        <c:tickLblPos val="nextTo"/>
        <c:spPr>
          <a:ln>
            <a:solidFill>
              <a:schemeClr val="accent4"/>
            </a:solidFill>
          </a:ln>
        </c:spPr>
        <c:crossAx val="123663104"/>
        <c:crosses val="autoZero"/>
        <c:crossBetween val="between"/>
      </c:valAx>
    </c:plotArea>
    <c:legend>
      <c:legendPos val="t"/>
      <c:layout>
        <c:manualLayout>
          <c:xMode val="edge"/>
          <c:yMode val="edge"/>
          <c:x val="0.79180275581641923"/>
          <c:y val="4.9189814814814818E-2"/>
          <c:w val="0.19145671964120575"/>
          <c:h val="6.2821932414698162E-2"/>
        </c:manualLayout>
      </c:layou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155947320744206E-2"/>
          <c:y val="1.8699276696660001E-2"/>
          <c:w val="0.912844036697251"/>
          <c:h val="0.89683542488392098"/>
        </c:manualLayout>
      </c:layout>
      <c:lineChart>
        <c:grouping val="standard"/>
        <c:varyColors val="0"/>
        <c:ser>
          <c:idx val="0"/>
          <c:order val="0"/>
          <c:tx>
            <c:strRef>
              <c:f>Sheet1!$A$2</c:f>
              <c:strCache>
                <c:ptCount val="1"/>
                <c:pt idx="0">
                  <c:v>Health Insurance Premiums</c:v>
                </c:pt>
              </c:strCache>
            </c:strRef>
          </c:tx>
          <c:spPr>
            <a:ln w="22225">
              <a:solidFill>
                <a:schemeClr val="tx2"/>
              </a:solidFill>
              <a:prstDash val="solid"/>
            </a:ln>
          </c:spPr>
          <c:marker>
            <c:symbol val="diamond"/>
            <c:size val="5"/>
            <c:spPr>
              <a:solidFill>
                <a:schemeClr val="tx2"/>
              </a:solidFill>
              <a:ln>
                <a:solidFill>
                  <a:srgbClr val="003B5C"/>
                </a:solidFill>
              </a:ln>
            </c:spPr>
          </c:marker>
          <c:dLbls>
            <c:dLbl>
              <c:idx val="6"/>
              <c:layout>
                <c:manualLayout>
                  <c:x val="-2.9498525073746298E-2"/>
                  <c:y val="-4.4444444444444502E-2"/>
                </c:manualLayout>
              </c:layout>
              <c:showLegendKey val="0"/>
              <c:showVal val="1"/>
              <c:showCatName val="0"/>
              <c:showSerName val="0"/>
              <c:showPercent val="0"/>
              <c:showBubbleSize val="0"/>
            </c:dLbl>
            <c:dLbl>
              <c:idx val="11"/>
              <c:layout>
                <c:manualLayout>
                  <c:x val="-2.9498525073746298E-2"/>
                  <c:y val="3.3333333333333298E-2"/>
                </c:manualLayout>
              </c:layout>
              <c:showLegendKey val="0"/>
              <c:showVal val="1"/>
              <c:showCatName val="0"/>
              <c:showSerName val="0"/>
              <c:showPercent val="0"/>
              <c:showBubbleSize val="0"/>
            </c:dLbl>
            <c:dLbl>
              <c:idx val="16"/>
              <c:layout>
                <c:manualLayout>
                  <c:x val="-1.08160009130081E-16"/>
                  <c:y val="5.83333333333333E-2"/>
                </c:manualLayout>
              </c:layout>
              <c:showLegendKey val="0"/>
              <c:showVal val="1"/>
              <c:showCatName val="0"/>
              <c:showSerName val="0"/>
              <c:showPercent val="0"/>
              <c:showBubbleSize val="0"/>
            </c:dLbl>
            <c:showLegendKey val="0"/>
            <c:showVal val="0"/>
            <c:showCatName val="0"/>
            <c:showSerName val="0"/>
            <c:showPercent val="0"/>
            <c:showBubbleSize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Sheet1!$B$2:$R$2</c:f>
              <c:numCache>
                <c:formatCode>0%</c:formatCode>
                <c:ptCount val="17"/>
                <c:pt idx="0">
                  <c:v>0</c:v>
                </c:pt>
                <c:pt idx="1">
                  <c:v>0.11</c:v>
                </c:pt>
                <c:pt idx="2">
                  <c:v>0.22</c:v>
                </c:pt>
                <c:pt idx="3">
                  <c:v>0.38</c:v>
                </c:pt>
                <c:pt idx="4">
                  <c:v>0.56999999999999995</c:v>
                </c:pt>
                <c:pt idx="5">
                  <c:v>0.72</c:v>
                </c:pt>
                <c:pt idx="6">
                  <c:v>0.88</c:v>
                </c:pt>
                <c:pt idx="7">
                  <c:v>0.98</c:v>
                </c:pt>
                <c:pt idx="8">
                  <c:v>1.0900000000000001</c:v>
                </c:pt>
                <c:pt idx="9">
                  <c:v>1.19</c:v>
                </c:pt>
                <c:pt idx="10">
                  <c:v>1.31</c:v>
                </c:pt>
                <c:pt idx="11">
                  <c:v>1.38</c:v>
                </c:pt>
                <c:pt idx="12">
                  <c:v>1.6</c:v>
                </c:pt>
                <c:pt idx="13">
                  <c:v>1.72</c:v>
                </c:pt>
                <c:pt idx="14">
                  <c:v>1.82</c:v>
                </c:pt>
                <c:pt idx="15">
                  <c:v>1.91</c:v>
                </c:pt>
                <c:pt idx="16">
                  <c:v>2.0299999999999998</c:v>
                </c:pt>
              </c:numCache>
            </c:numRef>
          </c:val>
          <c:smooth val="0"/>
        </c:ser>
        <c:ser>
          <c:idx val="3"/>
          <c:order val="1"/>
          <c:tx>
            <c:strRef>
              <c:f>Sheet1!$A$3</c:f>
              <c:strCache>
                <c:ptCount val="1"/>
                <c:pt idx="0">
                  <c:v>Workers' Contribution to Premiums</c:v>
                </c:pt>
              </c:strCache>
            </c:strRef>
          </c:tx>
          <c:spPr>
            <a:ln w="22225">
              <a:solidFill>
                <a:schemeClr val="accent3"/>
              </a:solidFill>
            </a:ln>
          </c:spPr>
          <c:marker>
            <c:symbol val="circle"/>
            <c:size val="5"/>
            <c:spPr>
              <a:solidFill>
                <a:schemeClr val="accent3"/>
              </a:solidFill>
              <a:ln>
                <a:solidFill>
                  <a:schemeClr val="accent3"/>
                </a:solidFill>
              </a:ln>
            </c:spPr>
          </c:marker>
          <c:dLbls>
            <c:dLbl>
              <c:idx val="6"/>
              <c:layout>
                <c:manualLayout>
                  <c:x val="-2.6548672566371698E-2"/>
                  <c:y val="2.5000000000000001E-2"/>
                </c:manualLayout>
              </c:layout>
              <c:showLegendKey val="0"/>
              <c:showVal val="1"/>
              <c:showCatName val="0"/>
              <c:showSerName val="0"/>
              <c:showPercent val="0"/>
              <c:showBubbleSize val="0"/>
            </c:dLbl>
            <c:dLbl>
              <c:idx val="11"/>
              <c:layout>
                <c:manualLayout>
                  <c:x val="-2.9498525073746298E-2"/>
                  <c:y val="-4.72222222222222E-2"/>
                </c:manualLayout>
              </c:layout>
              <c:showLegendKey val="0"/>
              <c:showVal val="1"/>
              <c:showCatName val="0"/>
              <c:showSerName val="0"/>
              <c:showPercent val="0"/>
              <c:showBubbleSize val="0"/>
            </c:dLbl>
            <c:dLbl>
              <c:idx val="16"/>
              <c:layout>
                <c:manualLayout>
                  <c:x val="-1.08160009130081E-16"/>
                  <c:y val="-0.05"/>
                </c:manualLayout>
              </c:layout>
              <c:showLegendKey val="0"/>
              <c:showVal val="1"/>
              <c:showCatName val="0"/>
              <c:showSerName val="0"/>
              <c:showPercent val="0"/>
              <c:showBubbleSize val="0"/>
            </c:dLbl>
            <c:showLegendKey val="0"/>
            <c:showVal val="0"/>
            <c:showCatName val="0"/>
            <c:showSerName val="0"/>
            <c:showPercent val="0"/>
            <c:showBubbleSize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Sheet1!$B$3:$R$3</c:f>
              <c:numCache>
                <c:formatCode>0%</c:formatCode>
                <c:ptCount val="17"/>
                <c:pt idx="0">
                  <c:v>0</c:v>
                </c:pt>
                <c:pt idx="1">
                  <c:v>0.05</c:v>
                </c:pt>
                <c:pt idx="2">
                  <c:v>0.16</c:v>
                </c:pt>
                <c:pt idx="3">
                  <c:v>0.38</c:v>
                </c:pt>
                <c:pt idx="4">
                  <c:v>0.56000000000000005</c:v>
                </c:pt>
                <c:pt idx="5">
                  <c:v>0.72</c:v>
                </c:pt>
                <c:pt idx="6">
                  <c:v>0.75</c:v>
                </c:pt>
                <c:pt idx="7">
                  <c:v>0.92</c:v>
                </c:pt>
                <c:pt idx="8">
                  <c:v>1.1200000000000001</c:v>
                </c:pt>
                <c:pt idx="9">
                  <c:v>1.17</c:v>
                </c:pt>
                <c:pt idx="10">
                  <c:v>1.27</c:v>
                </c:pt>
                <c:pt idx="11">
                  <c:v>1.58</c:v>
                </c:pt>
                <c:pt idx="12">
                  <c:v>1.67</c:v>
                </c:pt>
                <c:pt idx="13">
                  <c:v>1.79</c:v>
                </c:pt>
                <c:pt idx="14">
                  <c:v>1.95</c:v>
                </c:pt>
                <c:pt idx="15">
                  <c:v>2.12</c:v>
                </c:pt>
                <c:pt idx="16">
                  <c:v>2.21</c:v>
                </c:pt>
              </c:numCache>
            </c:numRef>
          </c:val>
          <c:smooth val="0"/>
        </c:ser>
        <c:ser>
          <c:idx val="1"/>
          <c:order val="2"/>
          <c:tx>
            <c:strRef>
              <c:f>Sheet1!$A$4</c:f>
              <c:strCache>
                <c:ptCount val="1"/>
                <c:pt idx="0">
                  <c:v>Workers' Earnings</c:v>
                </c:pt>
              </c:strCache>
            </c:strRef>
          </c:tx>
          <c:spPr>
            <a:ln w="22225">
              <a:solidFill>
                <a:schemeClr val="accent5"/>
              </a:solidFill>
              <a:prstDash val="solid"/>
            </a:ln>
          </c:spPr>
          <c:marker>
            <c:symbol val="square"/>
            <c:size val="5"/>
            <c:spPr>
              <a:solidFill>
                <a:schemeClr val="accent5"/>
              </a:solidFill>
              <a:ln>
                <a:solidFill>
                  <a:schemeClr val="accent5"/>
                </a:solidFill>
              </a:ln>
            </c:spPr>
          </c:marker>
          <c:dLbls>
            <c:dLbl>
              <c:idx val="6"/>
              <c:layout>
                <c:manualLayout>
                  <c:x val="-2.9498525073746298E-2"/>
                  <c:y val="-3.6111111111111101E-2"/>
                </c:manualLayout>
              </c:layout>
              <c:showLegendKey val="0"/>
              <c:showVal val="1"/>
              <c:showCatName val="0"/>
              <c:showSerName val="0"/>
              <c:showPercent val="0"/>
              <c:showBubbleSize val="0"/>
            </c:dLbl>
            <c:dLbl>
              <c:idx val="11"/>
              <c:layout>
                <c:manualLayout>
                  <c:x val="-2.9498525073746298E-2"/>
                  <c:y val="-5.83333333333333E-2"/>
                </c:manualLayout>
              </c:layout>
              <c:showLegendKey val="0"/>
              <c:showVal val="1"/>
              <c:showCatName val="0"/>
              <c:showSerName val="0"/>
              <c:showPercent val="0"/>
              <c:showBubbleSize val="0"/>
            </c:dLbl>
            <c:dLbl>
              <c:idx val="16"/>
              <c:layout>
                <c:manualLayout>
                  <c:x val="-8.8495575221238902E-3"/>
                  <c:y val="-4.1666666666666699E-2"/>
                </c:manualLayout>
              </c:layout>
              <c:showLegendKey val="0"/>
              <c:showVal val="1"/>
              <c:showCatName val="0"/>
              <c:showSerName val="0"/>
              <c:showPercent val="0"/>
              <c:showBubbleSize val="0"/>
            </c:dLbl>
            <c:showLegendKey val="0"/>
            <c:showVal val="0"/>
            <c:showCatName val="0"/>
            <c:showSerName val="0"/>
            <c:showPercent val="0"/>
            <c:showBubbleSize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Sheet1!$B$4:$R$4</c:f>
              <c:numCache>
                <c:formatCode>0%</c:formatCode>
                <c:ptCount val="17"/>
                <c:pt idx="0">
                  <c:v>0</c:v>
                </c:pt>
                <c:pt idx="1">
                  <c:v>0.04</c:v>
                </c:pt>
                <c:pt idx="2">
                  <c:v>0.08</c:v>
                </c:pt>
                <c:pt idx="3">
                  <c:v>0.11</c:v>
                </c:pt>
                <c:pt idx="4">
                  <c:v>0.14000000000000001</c:v>
                </c:pt>
                <c:pt idx="5">
                  <c:v>0.17</c:v>
                </c:pt>
                <c:pt idx="6">
                  <c:v>0.2</c:v>
                </c:pt>
                <c:pt idx="7">
                  <c:v>0.24</c:v>
                </c:pt>
                <c:pt idx="8">
                  <c:v>0.28999999999999998</c:v>
                </c:pt>
                <c:pt idx="9">
                  <c:v>0.34</c:v>
                </c:pt>
                <c:pt idx="10">
                  <c:v>0.38</c:v>
                </c:pt>
                <c:pt idx="11">
                  <c:v>0.42</c:v>
                </c:pt>
                <c:pt idx="12">
                  <c:v>0.45</c:v>
                </c:pt>
                <c:pt idx="13">
                  <c:v>0.47</c:v>
                </c:pt>
                <c:pt idx="14">
                  <c:v>0.5</c:v>
                </c:pt>
                <c:pt idx="15">
                  <c:v>0.54</c:v>
                </c:pt>
                <c:pt idx="16">
                  <c:v>0.56000000000000005</c:v>
                </c:pt>
              </c:numCache>
            </c:numRef>
          </c:val>
          <c:smooth val="0"/>
        </c:ser>
        <c:ser>
          <c:idx val="2"/>
          <c:order val="3"/>
          <c:tx>
            <c:strRef>
              <c:f>Sheet1!$A$5</c:f>
              <c:strCache>
                <c:ptCount val="1"/>
                <c:pt idx="0">
                  <c:v>Overall Inflation</c:v>
                </c:pt>
              </c:strCache>
            </c:strRef>
          </c:tx>
          <c:spPr>
            <a:ln w="22225">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6"/>
              <c:layout>
                <c:manualLayout>
                  <c:x val="-1.7699115044247801E-2"/>
                  <c:y val="3.3333333333333402E-2"/>
                </c:manualLayout>
              </c:layout>
              <c:showLegendKey val="0"/>
              <c:showVal val="1"/>
              <c:showCatName val="0"/>
              <c:showSerName val="0"/>
              <c:showPercent val="0"/>
              <c:showBubbleSize val="0"/>
            </c:dLbl>
            <c:dLbl>
              <c:idx val="11"/>
              <c:layout>
                <c:manualLayout>
                  <c:x val="-2.0648967551622401E-2"/>
                  <c:y val="3.3333333333333298E-2"/>
                </c:manualLayout>
              </c:layout>
              <c:showLegendKey val="0"/>
              <c:showVal val="1"/>
              <c:showCatName val="0"/>
              <c:showSerName val="0"/>
              <c:showPercent val="0"/>
              <c:showBubbleSize val="0"/>
            </c:dLbl>
            <c:dLbl>
              <c:idx val="16"/>
              <c:layout>
                <c:manualLayout>
                  <c:x val="0"/>
                  <c:y val="5.5555555555555497E-2"/>
                </c:manualLayout>
              </c:layout>
              <c:showLegendKey val="0"/>
              <c:showVal val="1"/>
              <c:showCatName val="0"/>
              <c:showSerName val="0"/>
              <c:showPercent val="0"/>
              <c:showBubbleSize val="0"/>
            </c:dLbl>
            <c:showLegendKey val="0"/>
            <c:showVal val="0"/>
            <c:showCatName val="0"/>
            <c:showSerName val="0"/>
            <c:showPercent val="0"/>
            <c:showBubbleSize val="0"/>
          </c:dLbls>
          <c:cat>
            <c:numRef>
              <c:f>Sheet1!$B$1:$R$1</c:f>
              <c:numCache>
                <c:formatCode>General</c:formatCode>
                <c:ptCount val="17"/>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numCache>
            </c:numRef>
          </c:cat>
          <c:val>
            <c:numRef>
              <c:f>Sheet1!$B$5:$R$5</c:f>
              <c:numCache>
                <c:formatCode>0%</c:formatCode>
                <c:ptCount val="17"/>
                <c:pt idx="0">
                  <c:v>0</c:v>
                </c:pt>
                <c:pt idx="1">
                  <c:v>0.03</c:v>
                </c:pt>
                <c:pt idx="2">
                  <c:v>7.0000000000000007E-2</c:v>
                </c:pt>
                <c:pt idx="3">
                  <c:v>0.08</c:v>
                </c:pt>
                <c:pt idx="4">
                  <c:v>0.11</c:v>
                </c:pt>
                <c:pt idx="5">
                  <c:v>0.13</c:v>
                </c:pt>
                <c:pt idx="6">
                  <c:v>0.17</c:v>
                </c:pt>
                <c:pt idx="7">
                  <c:v>0.21</c:v>
                </c:pt>
                <c:pt idx="8">
                  <c:v>0.24</c:v>
                </c:pt>
                <c:pt idx="9">
                  <c:v>0.28999999999999998</c:v>
                </c:pt>
                <c:pt idx="10">
                  <c:v>0.28000000000000003</c:v>
                </c:pt>
                <c:pt idx="11">
                  <c:v>0.31</c:v>
                </c:pt>
                <c:pt idx="12">
                  <c:v>0.35</c:v>
                </c:pt>
                <c:pt idx="13">
                  <c:v>0.38</c:v>
                </c:pt>
                <c:pt idx="14">
                  <c:v>0.4</c:v>
                </c:pt>
                <c:pt idx="15">
                  <c:v>0.43</c:v>
                </c:pt>
                <c:pt idx="16">
                  <c:v>0.42</c:v>
                </c:pt>
              </c:numCache>
            </c:numRef>
          </c:val>
          <c:smooth val="0"/>
        </c:ser>
        <c:dLbls>
          <c:showLegendKey val="0"/>
          <c:showVal val="1"/>
          <c:showCatName val="0"/>
          <c:showSerName val="0"/>
          <c:showPercent val="0"/>
          <c:showBubbleSize val="0"/>
        </c:dLbls>
        <c:marker val="1"/>
        <c:smooth val="0"/>
        <c:axId val="33095040"/>
        <c:axId val="33129600"/>
      </c:lineChart>
      <c:catAx>
        <c:axId val="33095040"/>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a:pPr>
            <a:endParaRPr lang="en-US"/>
          </a:p>
        </c:txPr>
        <c:crossAx val="33129600"/>
        <c:crosses val="autoZero"/>
        <c:auto val="1"/>
        <c:lblAlgn val="ctr"/>
        <c:lblOffset val="100"/>
        <c:tickLblSkip val="1"/>
        <c:tickMarkSkip val="1"/>
        <c:noMultiLvlLbl val="0"/>
      </c:catAx>
      <c:valAx>
        <c:axId val="33129600"/>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a:pPr>
            <a:endParaRPr lang="en-US"/>
          </a:p>
        </c:txPr>
        <c:crossAx val="33095040"/>
        <c:crosses val="autoZero"/>
        <c:crossBetween val="between"/>
      </c:valAx>
      <c:spPr>
        <a:noFill/>
        <a:ln w="25400">
          <a:noFill/>
        </a:ln>
      </c:spPr>
    </c:plotArea>
    <c:legend>
      <c:legendPos val="b"/>
      <c:layout>
        <c:manualLayout>
          <c:xMode val="edge"/>
          <c:yMode val="edge"/>
          <c:x val="0.11479025851857"/>
          <c:y val="4.3179316127150702E-2"/>
          <c:w val="0.38862030520521201"/>
          <c:h val="0.19405365995917201"/>
        </c:manualLayout>
      </c:layout>
      <c:overlay val="0"/>
      <c:spPr>
        <a:noFill/>
        <a:ln w="9525">
          <a:noFill/>
          <a:prstDash val="solid"/>
        </a:ln>
      </c:spPr>
      <c:txPr>
        <a:bodyPr/>
        <a:lstStyle/>
        <a:p>
          <a:pPr>
            <a:defRPr sz="1200" b="1"/>
          </a:pPr>
          <a:endParaRPr lang="en-US"/>
        </a:p>
      </c:txPr>
    </c:legend>
    <c:plotVisOnly val="1"/>
    <c:dispBlanksAs val="gap"/>
    <c:showDLblsOverMax val="0"/>
  </c:chart>
  <c:spPr>
    <a:noFill/>
    <a:ln>
      <a:noFill/>
    </a:ln>
  </c:spPr>
  <c:txPr>
    <a:bodyPr/>
    <a:lstStyle/>
    <a:p>
      <a:pPr>
        <a:defRPr sz="1050" b="0" i="0" u="none" strike="noStrike" baseline="0">
          <a:solidFill>
            <a:schemeClr val="tx1"/>
          </a:solidFill>
          <a:latin typeface="Calibri" panose="020F0502020204030204" pitchFamily="34" charset="0"/>
          <a:ea typeface="Tahoma"/>
          <a:cs typeface="Tahoma"/>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286361268866863E-2"/>
          <c:y val="0.11947206471204751"/>
          <c:w val="0.84059521485434152"/>
          <c:h val="0.6811852230075337"/>
        </c:manualLayout>
      </c:layout>
      <c:barChart>
        <c:barDir val="col"/>
        <c:grouping val="stacked"/>
        <c:varyColors val="0"/>
        <c:ser>
          <c:idx val="0"/>
          <c:order val="0"/>
          <c:tx>
            <c:strRef>
              <c:f>Sheet1!$A$2</c:f>
              <c:strCache>
                <c:ptCount val="1"/>
                <c:pt idx="0">
                  <c:v>Worker Contribution</c:v>
                </c:pt>
              </c:strCache>
            </c:strRef>
          </c:tx>
          <c:spPr>
            <a:ln>
              <a:solidFill>
                <a:schemeClr val="accent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Sheet1!$B$1:$H$1</c:f>
              <c:strCache>
                <c:ptCount val="7"/>
                <c:pt idx="0">
                  <c:v>Small Firms 
(3 to 199 Workers)</c:v>
                </c:pt>
                <c:pt idx="1">
                  <c:v>Large Firms 
(200 or More Workers)</c:v>
                </c:pt>
                <c:pt idx="2">
                  <c:v>All Firms</c:v>
                </c:pt>
                <c:pt idx="3">
                  <c:v> </c:v>
                </c:pt>
                <c:pt idx="4">
                  <c:v>Small Firms 
(3 to 199 Workers) </c:v>
                </c:pt>
                <c:pt idx="5">
                  <c:v>Large Firms 
(200 or More Workers) </c:v>
                </c:pt>
                <c:pt idx="6">
                  <c:v>All Firms </c:v>
                </c:pt>
              </c:strCache>
            </c:strRef>
          </c:cat>
          <c:val>
            <c:numRef>
              <c:f>Sheet1!$B$2:$H$2</c:f>
              <c:numCache>
                <c:formatCode>"$"#,##0"*"</c:formatCode>
                <c:ptCount val="7"/>
                <c:pt idx="0">
                  <c:v>899</c:v>
                </c:pt>
                <c:pt idx="1">
                  <c:v>1146</c:v>
                </c:pt>
                <c:pt idx="2" formatCode="&quot;$&quot;#,##0">
                  <c:v>1071</c:v>
                </c:pt>
                <c:pt idx="4">
                  <c:v>5904</c:v>
                </c:pt>
                <c:pt idx="5">
                  <c:v>4549</c:v>
                </c:pt>
                <c:pt idx="6" formatCode="&quot;$&quot;#,##0">
                  <c:v>4955</c:v>
                </c:pt>
              </c:numCache>
            </c:numRef>
          </c:val>
        </c:ser>
        <c:ser>
          <c:idx val="1"/>
          <c:order val="1"/>
          <c:tx>
            <c:strRef>
              <c:f>Sheet1!$A$3</c:f>
              <c:strCache>
                <c:ptCount val="1"/>
                <c:pt idx="0">
                  <c:v>Employer Contribution</c:v>
                </c:pt>
              </c:strCache>
            </c:strRef>
          </c:tx>
          <c:spPr>
            <a:solidFill>
              <a:schemeClr val="accent5"/>
            </a:solidFill>
            <a:ln>
              <a:solidFill>
                <a:schemeClr val="accent1"/>
              </a:solidFill>
            </a:ln>
          </c:spPr>
          <c:invertIfNegative val="0"/>
          <c:dLbls>
            <c:txPr>
              <a:bodyPr/>
              <a:lstStyle/>
              <a:p>
                <a:pPr>
                  <a:defRPr sz="1200" b="0"/>
                </a:pPr>
                <a:endParaRPr lang="en-US"/>
              </a:p>
            </c:txPr>
            <c:showLegendKey val="0"/>
            <c:showVal val="1"/>
            <c:showCatName val="0"/>
            <c:showSerName val="0"/>
            <c:showPercent val="0"/>
            <c:showBubbleSize val="0"/>
            <c:showLeaderLines val="0"/>
          </c:dLbls>
          <c:cat>
            <c:strRef>
              <c:f>Sheet1!$B$1:$H$1</c:f>
              <c:strCache>
                <c:ptCount val="7"/>
                <c:pt idx="0">
                  <c:v>Small Firms 
(3 to 199 Workers)</c:v>
                </c:pt>
                <c:pt idx="1">
                  <c:v>Large Firms 
(200 or More Workers)</c:v>
                </c:pt>
                <c:pt idx="2">
                  <c:v>All Firms</c:v>
                </c:pt>
                <c:pt idx="3">
                  <c:v> </c:v>
                </c:pt>
                <c:pt idx="4">
                  <c:v>Small Firms 
(3 to 199 Workers) </c:v>
                </c:pt>
                <c:pt idx="5">
                  <c:v>Large Firms 
(200 or More Workers) </c:v>
                </c:pt>
                <c:pt idx="6">
                  <c:v>All Firms </c:v>
                </c:pt>
              </c:strCache>
            </c:strRef>
          </c:cat>
          <c:val>
            <c:numRef>
              <c:f>Sheet1!$B$3:$H$3</c:f>
              <c:numCache>
                <c:formatCode>"$"#,##0</c:formatCode>
                <c:ptCount val="7"/>
                <c:pt idx="0">
                  <c:v>5264</c:v>
                </c:pt>
                <c:pt idx="1">
                  <c:v>5142</c:v>
                </c:pt>
                <c:pt idx="2">
                  <c:v>5179</c:v>
                </c:pt>
                <c:pt idx="4" formatCode="&quot;$&quot;#,##0&quot;*&quot;">
                  <c:v>10720</c:v>
                </c:pt>
                <c:pt idx="5" formatCode="&quot;$&quot;#,##0&quot;*&quot;">
                  <c:v>13390</c:v>
                </c:pt>
                <c:pt idx="6">
                  <c:v>12591</c:v>
                </c:pt>
              </c:numCache>
            </c:numRef>
          </c:val>
        </c:ser>
        <c:dLbls>
          <c:showLegendKey val="0"/>
          <c:showVal val="0"/>
          <c:showCatName val="0"/>
          <c:showSerName val="0"/>
          <c:showPercent val="0"/>
          <c:showBubbleSize val="0"/>
        </c:dLbls>
        <c:gapWidth val="50"/>
        <c:overlap val="100"/>
        <c:axId val="33166080"/>
        <c:axId val="33167616"/>
      </c:barChart>
      <c:catAx>
        <c:axId val="33166080"/>
        <c:scaling>
          <c:orientation val="minMax"/>
        </c:scaling>
        <c:delete val="0"/>
        <c:axPos val="b"/>
        <c:numFmt formatCode="General" sourceLinked="0"/>
        <c:majorTickMark val="out"/>
        <c:minorTickMark val="none"/>
        <c:tickLblPos val="nextTo"/>
        <c:txPr>
          <a:bodyPr/>
          <a:lstStyle/>
          <a:p>
            <a:pPr>
              <a:defRPr sz="1200" b="0"/>
            </a:pPr>
            <a:endParaRPr lang="en-US"/>
          </a:p>
        </c:txPr>
        <c:crossAx val="33167616"/>
        <c:crosses val="autoZero"/>
        <c:auto val="1"/>
        <c:lblAlgn val="ctr"/>
        <c:lblOffset val="100"/>
        <c:noMultiLvlLbl val="0"/>
      </c:catAx>
      <c:valAx>
        <c:axId val="33167616"/>
        <c:scaling>
          <c:orientation val="minMax"/>
        </c:scaling>
        <c:delete val="1"/>
        <c:axPos val="l"/>
        <c:numFmt formatCode="&quot;$&quot;#,##0&quot;*&quot;" sourceLinked="1"/>
        <c:majorTickMark val="out"/>
        <c:minorTickMark val="none"/>
        <c:tickLblPos val="nextTo"/>
        <c:crossAx val="33166080"/>
        <c:crosses val="autoZero"/>
        <c:crossBetween val="between"/>
      </c:valAx>
    </c:plotArea>
    <c:legend>
      <c:legendPos val="r"/>
      <c:layout>
        <c:manualLayout>
          <c:xMode val="edge"/>
          <c:yMode val="edge"/>
          <c:x val="7.6918071191514285E-3"/>
          <c:y val="0.25137382591327029"/>
          <c:w val="0.18295503351337278"/>
          <c:h val="0.1074609188002443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286361268866863E-2"/>
          <c:y val="0.11947206471204751"/>
          <c:w val="0.84059521485434152"/>
          <c:h val="0.6811852230075337"/>
        </c:manualLayout>
      </c:layout>
      <c:barChart>
        <c:barDir val="col"/>
        <c:grouping val="stacked"/>
        <c:varyColors val="0"/>
        <c:ser>
          <c:idx val="0"/>
          <c:order val="0"/>
          <c:tx>
            <c:strRef>
              <c:f>Sheet1!$A$2</c:f>
              <c:strCache>
                <c:ptCount val="1"/>
                <c:pt idx="0">
                  <c:v>Worker Contribution</c:v>
                </c:pt>
              </c:strCache>
            </c:strRef>
          </c:tx>
          <c:spPr>
            <a:ln>
              <a:solidFill>
                <a:schemeClr val="accent1"/>
              </a:solidFill>
            </a:ln>
          </c:spPr>
          <c:invertIfNegative val="0"/>
          <c:dLbls>
            <c:txPr>
              <a:bodyPr/>
              <a:lstStyle/>
              <a:p>
                <a:pPr>
                  <a:defRPr sz="1200" b="0">
                    <a:solidFill>
                      <a:schemeClr val="bg1"/>
                    </a:solidFill>
                  </a:defRPr>
                </a:pPr>
                <a:endParaRPr lang="en-US"/>
              </a:p>
            </c:txPr>
            <c:showLegendKey val="0"/>
            <c:showVal val="1"/>
            <c:showCatName val="0"/>
            <c:showSerName val="0"/>
            <c:showPercent val="0"/>
            <c:showBubbleSize val="0"/>
            <c:showLeaderLines val="0"/>
          </c:dLbls>
          <c:cat>
            <c:strRef>
              <c:f>Sheet1!$B$1:$H$1</c:f>
              <c:strCache>
                <c:ptCount val="7"/>
                <c:pt idx="0">
                  <c:v>Less Than 35% are Lower-Wage Level</c:v>
                </c:pt>
                <c:pt idx="1">
                  <c:v>35% or More are Lower-Wage Level</c:v>
                </c:pt>
                <c:pt idx="2">
                  <c:v>All Firms</c:v>
                </c:pt>
                <c:pt idx="3">
                  <c:v> </c:v>
                </c:pt>
                <c:pt idx="4">
                  <c:v>Less Than 35% are Lower-Wage Level </c:v>
                </c:pt>
                <c:pt idx="5">
                  <c:v>35% or More are Lower-Wage Level  </c:v>
                </c:pt>
                <c:pt idx="6">
                  <c:v>All Firms </c:v>
                </c:pt>
              </c:strCache>
            </c:strRef>
          </c:cat>
          <c:val>
            <c:numRef>
              <c:f>Sheet1!$B$2:$H$2</c:f>
              <c:numCache>
                <c:formatCode>"$"#,##0</c:formatCode>
                <c:ptCount val="7"/>
                <c:pt idx="0">
                  <c:v>1069</c:v>
                </c:pt>
                <c:pt idx="1">
                  <c:v>1099</c:v>
                </c:pt>
                <c:pt idx="2">
                  <c:v>1071</c:v>
                </c:pt>
                <c:pt idx="4" formatCode="&quot;$&quot;#,##0&quot;*&quot;">
                  <c:v>4829</c:v>
                </c:pt>
                <c:pt idx="5" formatCode="&quot;$&quot;#,##0&quot;*&quot;">
                  <c:v>6382</c:v>
                </c:pt>
                <c:pt idx="6">
                  <c:v>4955</c:v>
                </c:pt>
              </c:numCache>
            </c:numRef>
          </c:val>
        </c:ser>
        <c:ser>
          <c:idx val="1"/>
          <c:order val="1"/>
          <c:tx>
            <c:strRef>
              <c:f>Sheet1!$A$3</c:f>
              <c:strCache>
                <c:ptCount val="1"/>
                <c:pt idx="0">
                  <c:v>Employer Contribution</c:v>
                </c:pt>
              </c:strCache>
            </c:strRef>
          </c:tx>
          <c:spPr>
            <a:solidFill>
              <a:schemeClr val="accent5"/>
            </a:solidFill>
            <a:ln>
              <a:solidFill>
                <a:schemeClr val="accent1"/>
              </a:solidFill>
            </a:ln>
          </c:spPr>
          <c:invertIfNegative val="0"/>
          <c:dLbls>
            <c:txPr>
              <a:bodyPr/>
              <a:lstStyle/>
              <a:p>
                <a:pPr>
                  <a:defRPr sz="1200" b="0"/>
                </a:pPr>
                <a:endParaRPr lang="en-US"/>
              </a:p>
            </c:txPr>
            <c:showLegendKey val="0"/>
            <c:showVal val="1"/>
            <c:showCatName val="0"/>
            <c:showSerName val="0"/>
            <c:showPercent val="0"/>
            <c:showBubbleSize val="0"/>
            <c:showLeaderLines val="0"/>
          </c:dLbls>
          <c:cat>
            <c:strRef>
              <c:f>Sheet1!$B$1:$H$1</c:f>
              <c:strCache>
                <c:ptCount val="7"/>
                <c:pt idx="0">
                  <c:v>Less Than 35% are Lower-Wage Level</c:v>
                </c:pt>
                <c:pt idx="1">
                  <c:v>35% or More are Lower-Wage Level</c:v>
                </c:pt>
                <c:pt idx="2">
                  <c:v>All Firms</c:v>
                </c:pt>
                <c:pt idx="3">
                  <c:v> </c:v>
                </c:pt>
                <c:pt idx="4">
                  <c:v>Less Than 35% are Lower-Wage Level </c:v>
                </c:pt>
                <c:pt idx="5">
                  <c:v>35% or More are Lower-Wage Level  </c:v>
                </c:pt>
                <c:pt idx="6">
                  <c:v>All Firms </c:v>
                </c:pt>
              </c:strCache>
            </c:strRef>
          </c:cat>
          <c:val>
            <c:numRef>
              <c:f>Sheet1!$B$3:$H$3</c:f>
              <c:numCache>
                <c:formatCode>"$"#,##0"*"</c:formatCode>
                <c:ptCount val="7"/>
                <c:pt idx="0">
                  <c:v>5238</c:v>
                </c:pt>
                <c:pt idx="1">
                  <c:v>4507</c:v>
                </c:pt>
                <c:pt idx="2" formatCode="&quot;$&quot;#,##0">
                  <c:v>5179</c:v>
                </c:pt>
                <c:pt idx="4">
                  <c:v>12835</c:v>
                </c:pt>
                <c:pt idx="5">
                  <c:v>9801</c:v>
                </c:pt>
                <c:pt idx="6" formatCode="&quot;$&quot;#,##0">
                  <c:v>12591</c:v>
                </c:pt>
              </c:numCache>
            </c:numRef>
          </c:val>
        </c:ser>
        <c:dLbls>
          <c:showLegendKey val="0"/>
          <c:showVal val="0"/>
          <c:showCatName val="0"/>
          <c:showSerName val="0"/>
          <c:showPercent val="0"/>
          <c:showBubbleSize val="0"/>
        </c:dLbls>
        <c:gapWidth val="50"/>
        <c:overlap val="100"/>
        <c:axId val="6820992"/>
        <c:axId val="6822528"/>
      </c:barChart>
      <c:catAx>
        <c:axId val="6820992"/>
        <c:scaling>
          <c:orientation val="minMax"/>
        </c:scaling>
        <c:delete val="0"/>
        <c:axPos val="b"/>
        <c:numFmt formatCode="General" sourceLinked="0"/>
        <c:majorTickMark val="out"/>
        <c:minorTickMark val="none"/>
        <c:tickLblPos val="nextTo"/>
        <c:txPr>
          <a:bodyPr/>
          <a:lstStyle/>
          <a:p>
            <a:pPr>
              <a:defRPr sz="1200" b="0"/>
            </a:pPr>
            <a:endParaRPr lang="en-US"/>
          </a:p>
        </c:txPr>
        <c:crossAx val="6822528"/>
        <c:crosses val="autoZero"/>
        <c:auto val="1"/>
        <c:lblAlgn val="ctr"/>
        <c:lblOffset val="100"/>
        <c:noMultiLvlLbl val="0"/>
      </c:catAx>
      <c:valAx>
        <c:axId val="6822528"/>
        <c:scaling>
          <c:orientation val="minMax"/>
        </c:scaling>
        <c:delete val="1"/>
        <c:axPos val="l"/>
        <c:numFmt formatCode="&quot;$&quot;#,##0" sourceLinked="1"/>
        <c:majorTickMark val="out"/>
        <c:minorTickMark val="none"/>
        <c:tickLblPos val="nextTo"/>
        <c:crossAx val="6820992"/>
        <c:crosses val="autoZero"/>
        <c:crossBetween val="between"/>
      </c:valAx>
    </c:plotArea>
    <c:legend>
      <c:legendPos val="r"/>
      <c:layout>
        <c:manualLayout>
          <c:xMode val="edge"/>
          <c:yMode val="edge"/>
          <c:x val="7.6918071191514285E-3"/>
          <c:y val="0.25137382591327029"/>
          <c:w val="0.18295503351337278"/>
          <c:h val="0.10746091880024432"/>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45975890181866E-2"/>
          <c:y val="3.2513998250218723E-2"/>
          <c:w val="0.9235298353192577"/>
          <c:h val="0.90475509792045228"/>
        </c:manualLayout>
      </c:layout>
      <c:lineChart>
        <c:grouping val="standard"/>
        <c:varyColors val="0"/>
        <c:ser>
          <c:idx val="0"/>
          <c:order val="0"/>
          <c:tx>
            <c:strRef>
              <c:f>Sheet1!$B$1</c:f>
              <c:strCache>
                <c:ptCount val="1"/>
                <c:pt idx="0">
                  <c:v>Column2</c:v>
                </c:pt>
              </c:strCache>
            </c:strRef>
          </c:tx>
          <c:dLbls>
            <c:dLblPos val="t"/>
            <c:showLegendKey val="0"/>
            <c:showVal val="1"/>
            <c:showCatName val="0"/>
            <c:showSerName val="0"/>
            <c:showPercent val="0"/>
            <c:showBubbleSize val="0"/>
            <c:showLeaderLines val="0"/>
          </c:dLbls>
          <c:cat>
            <c:numRef>
              <c:f>Sheet1!$A$2:$A$11</c:f>
              <c:numCache>
                <c:formatCode>General</c:formatCode>
                <c:ptCount val="10"/>
                <c:pt idx="0">
                  <c:v>2006</c:v>
                </c:pt>
                <c:pt idx="1">
                  <c:v>2007</c:v>
                </c:pt>
                <c:pt idx="2">
                  <c:v>2008</c:v>
                </c:pt>
                <c:pt idx="3">
                  <c:v>2009</c:v>
                </c:pt>
                <c:pt idx="4">
                  <c:v>2010</c:v>
                </c:pt>
                <c:pt idx="5">
                  <c:v>2011</c:v>
                </c:pt>
                <c:pt idx="6">
                  <c:v>2012</c:v>
                </c:pt>
                <c:pt idx="7">
                  <c:v>2013</c:v>
                </c:pt>
                <c:pt idx="8">
                  <c:v>2014</c:v>
                </c:pt>
                <c:pt idx="9">
                  <c:v>2015</c:v>
                </c:pt>
              </c:numCache>
            </c:numRef>
          </c:cat>
          <c:val>
            <c:numRef>
              <c:f>Sheet1!$B$2:$B$11</c:f>
              <c:numCache>
                <c:formatCode>0%"*"</c:formatCode>
                <c:ptCount val="10"/>
                <c:pt idx="0" formatCode="0%">
                  <c:v>0.55000000000000004</c:v>
                </c:pt>
                <c:pt idx="1">
                  <c:v>0.59</c:v>
                </c:pt>
                <c:pt idx="2" formatCode="0%">
                  <c:v>0.59</c:v>
                </c:pt>
                <c:pt idx="3" formatCode="0%">
                  <c:v>0.63</c:v>
                </c:pt>
                <c:pt idx="4">
                  <c:v>0.7</c:v>
                </c:pt>
                <c:pt idx="5" formatCode="0%">
                  <c:v>0.74</c:v>
                </c:pt>
                <c:pt idx="6" formatCode="0%">
                  <c:v>0.72</c:v>
                </c:pt>
                <c:pt idx="7">
                  <c:v>0.78</c:v>
                </c:pt>
                <c:pt idx="8" formatCode="0%">
                  <c:v>0.8</c:v>
                </c:pt>
                <c:pt idx="9" formatCode="0%">
                  <c:v>0.81</c:v>
                </c:pt>
              </c:numCache>
            </c:numRef>
          </c:val>
          <c:smooth val="0"/>
        </c:ser>
        <c:dLbls>
          <c:showLegendKey val="0"/>
          <c:showVal val="0"/>
          <c:showCatName val="0"/>
          <c:showSerName val="0"/>
          <c:showPercent val="0"/>
          <c:showBubbleSize val="0"/>
        </c:dLbls>
        <c:marker val="1"/>
        <c:smooth val="0"/>
        <c:axId val="6870528"/>
        <c:axId val="6872064"/>
      </c:lineChart>
      <c:catAx>
        <c:axId val="6870528"/>
        <c:scaling>
          <c:orientation val="minMax"/>
        </c:scaling>
        <c:delete val="0"/>
        <c:axPos val="b"/>
        <c:numFmt formatCode="General" sourceLinked="1"/>
        <c:majorTickMark val="out"/>
        <c:minorTickMark val="none"/>
        <c:tickLblPos val="nextTo"/>
        <c:txPr>
          <a:bodyPr/>
          <a:lstStyle/>
          <a:p>
            <a:pPr>
              <a:defRPr b="1">
                <a:latin typeface="Calibri" pitchFamily="34" charset="0"/>
              </a:defRPr>
            </a:pPr>
            <a:endParaRPr lang="en-US"/>
          </a:p>
        </c:txPr>
        <c:crossAx val="6872064"/>
        <c:crosses val="autoZero"/>
        <c:auto val="1"/>
        <c:lblAlgn val="ctr"/>
        <c:lblOffset val="100"/>
        <c:noMultiLvlLbl val="0"/>
      </c:catAx>
      <c:valAx>
        <c:axId val="6872064"/>
        <c:scaling>
          <c:orientation val="minMax"/>
        </c:scaling>
        <c:delete val="0"/>
        <c:axPos val="l"/>
        <c:numFmt formatCode="0%" sourceLinked="1"/>
        <c:majorTickMark val="out"/>
        <c:minorTickMark val="none"/>
        <c:tickLblPos val="nextTo"/>
        <c:txPr>
          <a:bodyPr/>
          <a:lstStyle/>
          <a:p>
            <a:pPr>
              <a:defRPr>
                <a:latin typeface="Calibri" pitchFamily="34" charset="0"/>
              </a:defRPr>
            </a:pPr>
            <a:endParaRPr lang="en-US"/>
          </a:p>
        </c:txPr>
        <c:crossAx val="6870528"/>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45975890181866E-2"/>
          <c:y val="3.2513998250218723E-2"/>
          <c:w val="0.9235298353192577"/>
          <c:h val="0.90475509792045228"/>
        </c:manualLayout>
      </c:layout>
      <c:lineChart>
        <c:grouping val="standard"/>
        <c:varyColors val="0"/>
        <c:ser>
          <c:idx val="0"/>
          <c:order val="0"/>
          <c:tx>
            <c:strRef>
              <c:f>Sheet1!$A$2</c:f>
              <c:strCache>
                <c:ptCount val="1"/>
                <c:pt idx="0">
                  <c:v>Average Deductible Among Covered Workers With a Deductible</c:v>
                </c:pt>
              </c:strCache>
            </c:strRef>
          </c:tx>
          <c:dLbls>
            <c:dLblPos val="t"/>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Sheet1!$B$2:$K$2</c:f>
              <c:numCache>
                <c:formatCode>_("$"* #,##0_);_("$"* \(#,##0\);_("$"* "-"??_);_(@_)</c:formatCode>
                <c:ptCount val="10"/>
                <c:pt idx="0">
                  <c:v>584</c:v>
                </c:pt>
                <c:pt idx="1">
                  <c:v>616</c:v>
                </c:pt>
                <c:pt idx="2" formatCode="_(&quot;$&quot;* #,##0&quot;*&quot;">
                  <c:v>735</c:v>
                </c:pt>
                <c:pt idx="3" formatCode="_(&quot;$&quot;* #,##0&quot;*&quot;">
                  <c:v>826</c:v>
                </c:pt>
                <c:pt idx="4" formatCode="_(&quot;$&quot;* #,##0&quot;*&quot;">
                  <c:v>917</c:v>
                </c:pt>
                <c:pt idx="5">
                  <c:v>991</c:v>
                </c:pt>
                <c:pt idx="6" formatCode="_(&quot;$&quot;* #,##0&quot;*&quot;">
                  <c:v>1097</c:v>
                </c:pt>
                <c:pt idx="7">
                  <c:v>1135</c:v>
                </c:pt>
                <c:pt idx="8">
                  <c:v>1217</c:v>
                </c:pt>
                <c:pt idx="9">
                  <c:v>1318</c:v>
                </c:pt>
              </c:numCache>
            </c:numRef>
          </c:val>
          <c:smooth val="0"/>
        </c:ser>
        <c:ser>
          <c:idx val="1"/>
          <c:order val="1"/>
          <c:tx>
            <c:strRef>
              <c:f>Sheet1!$A$3</c:f>
              <c:strCache>
                <c:ptCount val="1"/>
                <c:pt idx="0">
                  <c:v>Average Deductible Among All Covered Workers</c:v>
                </c:pt>
              </c:strCache>
            </c:strRef>
          </c:tx>
          <c:spPr>
            <a:ln>
              <a:solidFill>
                <a:schemeClr val="accent5"/>
              </a:solidFill>
            </a:ln>
          </c:spPr>
          <c:marker>
            <c:spPr>
              <a:solidFill>
                <a:schemeClr val="accent5"/>
              </a:solidFill>
            </c:spPr>
          </c:marker>
          <c:dLbls>
            <c:dLbl>
              <c:idx val="9"/>
              <c:layout>
                <c:manualLayout>
                  <c:x val="-7.1839088587100407E-3"/>
                  <c:y val="4.497354497354497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Sheet1!$B$3:$K$3</c:f>
              <c:numCache>
                <c:formatCode>_("$"* #,##0_);_("$"* \(#,##0\);_("$"* "-"??_);_(@_)</c:formatCode>
                <c:ptCount val="10"/>
                <c:pt idx="0">
                  <c:v>303</c:v>
                </c:pt>
                <c:pt idx="1">
                  <c:v>343</c:v>
                </c:pt>
                <c:pt idx="2" formatCode="_(&quot;$&quot;* #,##0&quot;*&quot;">
                  <c:v>433</c:v>
                </c:pt>
                <c:pt idx="3" formatCode="_(&quot;$&quot;* #,##0&quot;*&quot;">
                  <c:v>533</c:v>
                </c:pt>
                <c:pt idx="4" formatCode="_(&quot;$&quot;* #,##0&quot;*&quot;">
                  <c:v>646</c:v>
                </c:pt>
                <c:pt idx="5" formatCode="_(&quot;$&quot;* #,##0&quot;*&quot;">
                  <c:v>747</c:v>
                </c:pt>
                <c:pt idx="6">
                  <c:v>802</c:v>
                </c:pt>
                <c:pt idx="7">
                  <c:v>883</c:v>
                </c:pt>
                <c:pt idx="8" formatCode="_(&quot;$&quot;* #,##0&quot;*&quot;">
                  <c:v>989</c:v>
                </c:pt>
                <c:pt idx="9">
                  <c:v>1077</c:v>
                </c:pt>
              </c:numCache>
            </c:numRef>
          </c:val>
          <c:smooth val="0"/>
        </c:ser>
        <c:dLbls>
          <c:showLegendKey val="0"/>
          <c:showVal val="0"/>
          <c:showCatName val="0"/>
          <c:showSerName val="0"/>
          <c:showPercent val="0"/>
          <c:showBubbleSize val="0"/>
        </c:dLbls>
        <c:marker val="1"/>
        <c:smooth val="0"/>
        <c:axId val="6965888"/>
        <c:axId val="6975872"/>
      </c:lineChart>
      <c:catAx>
        <c:axId val="6965888"/>
        <c:scaling>
          <c:orientation val="minMax"/>
        </c:scaling>
        <c:delete val="0"/>
        <c:axPos val="b"/>
        <c:numFmt formatCode="General" sourceLinked="1"/>
        <c:majorTickMark val="out"/>
        <c:minorTickMark val="none"/>
        <c:tickLblPos val="nextTo"/>
        <c:txPr>
          <a:bodyPr/>
          <a:lstStyle/>
          <a:p>
            <a:pPr>
              <a:defRPr b="1">
                <a:latin typeface="Calibri" pitchFamily="34" charset="0"/>
              </a:defRPr>
            </a:pPr>
            <a:endParaRPr lang="en-US"/>
          </a:p>
        </c:txPr>
        <c:crossAx val="6975872"/>
        <c:crosses val="autoZero"/>
        <c:auto val="1"/>
        <c:lblAlgn val="ctr"/>
        <c:lblOffset val="100"/>
        <c:noMultiLvlLbl val="0"/>
      </c:catAx>
      <c:valAx>
        <c:axId val="6975872"/>
        <c:scaling>
          <c:orientation val="minMax"/>
          <c:max val="1325"/>
          <c:min val="275"/>
        </c:scaling>
        <c:delete val="0"/>
        <c:axPos val="l"/>
        <c:numFmt formatCode="_(&quot;$&quot;* #,##0_);_(&quot;$&quot;* \(#,##0\);_(&quot;$&quot;* &quot;-&quot;??_);_(@_)" sourceLinked="1"/>
        <c:majorTickMark val="out"/>
        <c:minorTickMark val="none"/>
        <c:tickLblPos val="nextTo"/>
        <c:txPr>
          <a:bodyPr/>
          <a:lstStyle/>
          <a:p>
            <a:pPr>
              <a:defRPr>
                <a:latin typeface="Calibri" pitchFamily="34" charset="0"/>
              </a:defRPr>
            </a:pPr>
            <a:endParaRPr lang="en-US"/>
          </a:p>
        </c:txPr>
        <c:crossAx val="6965888"/>
        <c:crosses val="autoZero"/>
        <c:crossBetween val="between"/>
        <c:majorUnit val="100"/>
        <c:minorUnit val="100"/>
      </c:valAx>
    </c:plotArea>
    <c:legend>
      <c:legendPos val="l"/>
      <c:layout>
        <c:manualLayout>
          <c:xMode val="edge"/>
          <c:yMode val="edge"/>
          <c:x val="0.65517248791434612"/>
          <c:y val="0.62880072683222288"/>
          <c:w val="0.31816932733384551"/>
          <c:h val="0.17952352109832423"/>
        </c:manualLayout>
      </c:layout>
      <c:overlay val="0"/>
    </c:legend>
    <c:plotVisOnly val="1"/>
    <c:dispBlanksAs val="gap"/>
    <c:showDLblsOverMax val="0"/>
  </c:chart>
  <c:txPr>
    <a:bodyPr/>
    <a:lstStyle/>
    <a:p>
      <a:pPr>
        <a:defRPr sz="12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7155947320744206E-2"/>
          <c:y val="1.8699276696660001E-2"/>
          <c:w val="0.912844036697251"/>
          <c:h val="0.89683542488392098"/>
        </c:manualLayout>
      </c:layout>
      <c:lineChart>
        <c:grouping val="standard"/>
        <c:varyColors val="0"/>
        <c:ser>
          <c:idx val="0"/>
          <c:order val="0"/>
          <c:tx>
            <c:strRef>
              <c:f>Sheet1!$A$2</c:f>
              <c:strCache>
                <c:ptCount val="1"/>
                <c:pt idx="0">
                  <c:v>Overall Inflation</c:v>
                </c:pt>
              </c:strCache>
            </c:strRef>
          </c:tx>
          <c:spPr>
            <a:ln w="25400">
              <a:solidFill>
                <a:schemeClr val="tx2"/>
              </a:solidFill>
              <a:prstDash val="solid"/>
            </a:ln>
          </c:spPr>
          <c:marker>
            <c:symbol val="diamond"/>
            <c:size val="5"/>
            <c:spPr>
              <a:solidFill>
                <a:schemeClr val="tx2"/>
              </a:solidFill>
              <a:ln>
                <a:solidFill>
                  <a:srgbClr val="003B5C"/>
                </a:solidFill>
              </a:ln>
            </c:spPr>
          </c:marker>
          <c:dLbls>
            <c:dLbl>
              <c:idx val="5"/>
              <c:layout/>
              <c:showLegendKey val="0"/>
              <c:showVal val="1"/>
              <c:showCatName val="0"/>
              <c:showSerName val="0"/>
              <c:showPercent val="0"/>
              <c:showBubbleSize val="0"/>
            </c:dLbl>
            <c:dLbl>
              <c:idx val="9"/>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Calibri" panose="020F0502020204030204" pitchFamily="34" charset="0"/>
                    <a:ea typeface="Tahoma"/>
                    <a:cs typeface="Tahoma"/>
                  </a:defRPr>
                </a:pPr>
                <a:endParaRPr lang="en-US"/>
              </a:p>
            </c:txPr>
            <c:showLegendKey val="0"/>
            <c:showVal val="0"/>
            <c:showCatName val="0"/>
            <c:showSerName val="0"/>
            <c:showPercent val="0"/>
            <c:showBubbleSize val="0"/>
          </c:dLbls>
          <c:cat>
            <c:numRef>
              <c:f>Sheet1!$B$1:$G$1</c:f>
              <c:numCache>
                <c:formatCode>General</c:formatCode>
                <c:ptCount val="6"/>
                <c:pt idx="0">
                  <c:v>2010</c:v>
                </c:pt>
                <c:pt idx="1">
                  <c:v>2011</c:v>
                </c:pt>
                <c:pt idx="2">
                  <c:v>2012</c:v>
                </c:pt>
                <c:pt idx="3">
                  <c:v>2013</c:v>
                </c:pt>
                <c:pt idx="4">
                  <c:v>2014</c:v>
                </c:pt>
                <c:pt idx="5">
                  <c:v>2015</c:v>
                </c:pt>
              </c:numCache>
            </c:numRef>
          </c:cat>
          <c:val>
            <c:numRef>
              <c:f>Sheet1!$B$2:$G$2</c:f>
              <c:numCache>
                <c:formatCode>0%</c:formatCode>
                <c:ptCount val="6"/>
                <c:pt idx="0">
                  <c:v>0</c:v>
                </c:pt>
                <c:pt idx="1">
                  <c:v>3.2000000000000001E-2</c:v>
                </c:pt>
                <c:pt idx="2">
                  <c:v>5.5736000000000001E-2</c:v>
                </c:pt>
                <c:pt idx="3">
                  <c:v>6.7349095999999803E-2</c:v>
                </c:pt>
                <c:pt idx="4">
                  <c:v>8.8696077919999894E-2</c:v>
                </c:pt>
                <c:pt idx="5">
                  <c:v>8.6518685764159997E-2</c:v>
                </c:pt>
              </c:numCache>
            </c:numRef>
          </c:val>
          <c:smooth val="0"/>
        </c:ser>
        <c:ser>
          <c:idx val="3"/>
          <c:order val="1"/>
          <c:tx>
            <c:strRef>
              <c:f>Sheet1!$A$3</c:f>
              <c:strCache>
                <c:ptCount val="1"/>
                <c:pt idx="0">
                  <c:v>Workers Earnings</c:v>
                </c:pt>
              </c:strCache>
            </c:strRef>
          </c:tx>
          <c:spPr>
            <a:ln w="25400">
              <a:solidFill>
                <a:schemeClr val="accent3"/>
              </a:solidFill>
            </a:ln>
          </c:spPr>
          <c:marker>
            <c:symbol val="circle"/>
            <c:size val="5"/>
            <c:spPr>
              <a:solidFill>
                <a:schemeClr val="accent3"/>
              </a:solidFill>
              <a:ln>
                <a:solidFill>
                  <a:schemeClr val="accent3"/>
                </a:solidFill>
              </a:ln>
            </c:spPr>
          </c:marker>
          <c:dLbls>
            <c:dLbl>
              <c:idx val="5"/>
              <c:layout>
                <c:manualLayout>
                  <c:x val="-2.9498525073747401E-3"/>
                  <c:y val="-2.3391818251097901E-2"/>
                </c:manualLayout>
              </c:layout>
              <c:showLegendKey val="0"/>
              <c:showVal val="1"/>
              <c:showCatName val="0"/>
              <c:showSerName val="0"/>
              <c:showPercent val="0"/>
              <c:showBubbleSize val="0"/>
            </c:dLbl>
            <c:dLbl>
              <c:idx val="9"/>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Calibri" panose="020F0502020204030204" pitchFamily="34" charset="0"/>
                    <a:ea typeface="Tahoma"/>
                    <a:cs typeface="Tahoma"/>
                  </a:defRPr>
                </a:pPr>
                <a:endParaRPr lang="en-US"/>
              </a:p>
            </c:txPr>
            <c:showLegendKey val="0"/>
            <c:showVal val="0"/>
            <c:showCatName val="0"/>
            <c:showSerName val="0"/>
            <c:showPercent val="0"/>
            <c:showBubbleSize val="0"/>
          </c:dLbls>
          <c:cat>
            <c:numRef>
              <c:f>Sheet1!$B$1:$G$1</c:f>
              <c:numCache>
                <c:formatCode>General</c:formatCode>
                <c:ptCount val="6"/>
                <c:pt idx="0">
                  <c:v>2010</c:v>
                </c:pt>
                <c:pt idx="1">
                  <c:v>2011</c:v>
                </c:pt>
                <c:pt idx="2">
                  <c:v>2012</c:v>
                </c:pt>
                <c:pt idx="3">
                  <c:v>2013</c:v>
                </c:pt>
                <c:pt idx="4">
                  <c:v>2014</c:v>
                </c:pt>
                <c:pt idx="5">
                  <c:v>2015</c:v>
                </c:pt>
              </c:numCache>
            </c:numRef>
          </c:cat>
          <c:val>
            <c:numRef>
              <c:f>Sheet1!$B$3:$G$3</c:f>
              <c:numCache>
                <c:formatCode>0%</c:formatCode>
                <c:ptCount val="6"/>
                <c:pt idx="0">
                  <c:v>0</c:v>
                </c:pt>
                <c:pt idx="1">
                  <c:v>2.0999999999999901E-2</c:v>
                </c:pt>
                <c:pt idx="2">
                  <c:v>3.9377999999999899E-2</c:v>
                </c:pt>
                <c:pt idx="3">
                  <c:v>5.7047425999999797E-2</c:v>
                </c:pt>
                <c:pt idx="4">
                  <c:v>8.2416564223999803E-2</c:v>
                </c:pt>
                <c:pt idx="5">
                  <c:v>0.102982478944256</c:v>
                </c:pt>
              </c:numCache>
            </c:numRef>
          </c:val>
          <c:smooth val="0"/>
        </c:ser>
        <c:ser>
          <c:idx val="1"/>
          <c:order val="2"/>
          <c:tx>
            <c:strRef>
              <c:f>Sheet1!$A$4</c:f>
              <c:strCache>
                <c:ptCount val="1"/>
                <c:pt idx="0">
                  <c:v>Single Coverage Deductibles, all Workers</c:v>
                </c:pt>
              </c:strCache>
            </c:strRef>
          </c:tx>
          <c:spPr>
            <a:ln w="25400">
              <a:solidFill>
                <a:schemeClr val="accent5"/>
              </a:solidFill>
              <a:prstDash val="solid"/>
            </a:ln>
          </c:spPr>
          <c:marker>
            <c:symbol val="square"/>
            <c:size val="5"/>
            <c:spPr>
              <a:solidFill>
                <a:schemeClr val="accent5"/>
              </a:solidFill>
              <a:ln>
                <a:solidFill>
                  <a:schemeClr val="accent5"/>
                </a:solidFill>
              </a:ln>
            </c:spPr>
          </c:marker>
          <c:dLbls>
            <c:dLbl>
              <c:idx val="5"/>
              <c:layout/>
              <c:showLegendKey val="0"/>
              <c:showVal val="1"/>
              <c:showCatName val="0"/>
              <c:showSerName val="0"/>
              <c:showPercent val="0"/>
              <c:showBubbleSize val="0"/>
            </c:dLbl>
            <c:dLbl>
              <c:idx val="9"/>
              <c:showLegendKey val="0"/>
              <c:showVal val="1"/>
              <c:showCatName val="0"/>
              <c:showSerName val="0"/>
              <c:showPercent val="0"/>
              <c:showBubbleSize val="0"/>
            </c:dLbl>
            <c:txPr>
              <a:bodyPr/>
              <a:lstStyle/>
              <a:p>
                <a:pPr>
                  <a:defRPr sz="1200">
                    <a:latin typeface="Calibri" panose="020F0502020204030204" pitchFamily="34" charset="0"/>
                  </a:defRPr>
                </a:pPr>
                <a:endParaRPr lang="en-US"/>
              </a:p>
            </c:txPr>
            <c:showLegendKey val="0"/>
            <c:showVal val="0"/>
            <c:showCatName val="0"/>
            <c:showSerName val="0"/>
            <c:showPercent val="0"/>
            <c:showBubbleSize val="0"/>
          </c:dLbls>
          <c:cat>
            <c:numRef>
              <c:f>Sheet1!$B$1:$G$1</c:f>
              <c:numCache>
                <c:formatCode>General</c:formatCode>
                <c:ptCount val="6"/>
                <c:pt idx="0">
                  <c:v>2010</c:v>
                </c:pt>
                <c:pt idx="1">
                  <c:v>2011</c:v>
                </c:pt>
                <c:pt idx="2">
                  <c:v>2012</c:v>
                </c:pt>
                <c:pt idx="3">
                  <c:v>2013</c:v>
                </c:pt>
                <c:pt idx="4">
                  <c:v>2014</c:v>
                </c:pt>
                <c:pt idx="5">
                  <c:v>2015</c:v>
                </c:pt>
              </c:numCache>
            </c:numRef>
          </c:cat>
          <c:val>
            <c:numRef>
              <c:f>Sheet1!$B$4:$G$4</c:f>
              <c:numCache>
                <c:formatCode>0%</c:formatCode>
                <c:ptCount val="6"/>
                <c:pt idx="0">
                  <c:v>0</c:v>
                </c:pt>
                <c:pt idx="1">
                  <c:v>0.156925645240682</c:v>
                </c:pt>
                <c:pt idx="2">
                  <c:v>0.24292195440839701</c:v>
                </c:pt>
                <c:pt idx="3">
                  <c:v>0.367860653491834</c:v>
                </c:pt>
                <c:pt idx="4">
                  <c:v>0.53152334373476495</c:v>
                </c:pt>
                <c:pt idx="5">
                  <c:v>0.66901930398687703</c:v>
                </c:pt>
              </c:numCache>
            </c:numRef>
          </c:val>
          <c:smooth val="0"/>
        </c:ser>
        <c:ser>
          <c:idx val="2"/>
          <c:order val="3"/>
          <c:tx>
            <c:strRef>
              <c:f>Sheet1!$A$5</c:f>
              <c:strCache>
                <c:ptCount val="1"/>
                <c:pt idx="0">
                  <c:v>Single Coverage Premiums</c:v>
                </c:pt>
              </c:strCache>
            </c:strRef>
          </c:tx>
          <c:spPr>
            <a:ln w="25400">
              <a:solidFill>
                <a:schemeClr val="bg1">
                  <a:lumMod val="50000"/>
                </a:schemeClr>
              </a:solidFill>
              <a:prstDash val="solid"/>
            </a:ln>
          </c:spPr>
          <c:marker>
            <c:symbol val="triangle"/>
            <c:size val="5"/>
            <c:spPr>
              <a:solidFill>
                <a:schemeClr val="bg1">
                  <a:lumMod val="50000"/>
                </a:schemeClr>
              </a:solidFill>
              <a:ln>
                <a:solidFill>
                  <a:schemeClr val="bg1">
                    <a:lumMod val="50000"/>
                  </a:schemeClr>
                </a:solidFill>
              </a:ln>
            </c:spPr>
          </c:marker>
          <c:dLbls>
            <c:dLbl>
              <c:idx val="5"/>
              <c:layout/>
              <c:showLegendKey val="0"/>
              <c:showVal val="1"/>
              <c:showCatName val="0"/>
              <c:showSerName val="0"/>
              <c:showPercent val="0"/>
              <c:showBubbleSize val="0"/>
            </c:dLbl>
            <c:dLbl>
              <c:idx val="9"/>
              <c:showLegendKey val="0"/>
              <c:showVal val="1"/>
              <c:showCatName val="0"/>
              <c:showSerName val="0"/>
              <c:showPercent val="0"/>
              <c:showBubbleSize val="0"/>
            </c:dLbl>
            <c:txPr>
              <a:bodyPr/>
              <a:lstStyle/>
              <a:p>
                <a:pPr algn="ctr">
                  <a:defRPr lang="en-US" sz="1200" b="0" i="0" u="none" strike="noStrike" kern="1200" baseline="0">
                    <a:solidFill>
                      <a:srgbClr val="000000"/>
                    </a:solidFill>
                    <a:latin typeface="Calibri" panose="020F0502020204030204" pitchFamily="34" charset="0"/>
                    <a:ea typeface="Tahoma"/>
                    <a:cs typeface="Tahoma"/>
                  </a:defRPr>
                </a:pPr>
                <a:endParaRPr lang="en-US"/>
              </a:p>
            </c:txPr>
            <c:showLegendKey val="0"/>
            <c:showVal val="0"/>
            <c:showCatName val="0"/>
            <c:showSerName val="0"/>
            <c:showPercent val="0"/>
            <c:showBubbleSize val="0"/>
          </c:dLbls>
          <c:cat>
            <c:numRef>
              <c:f>Sheet1!$B$1:$G$1</c:f>
              <c:numCache>
                <c:formatCode>General</c:formatCode>
                <c:ptCount val="6"/>
                <c:pt idx="0">
                  <c:v>2010</c:v>
                </c:pt>
                <c:pt idx="1">
                  <c:v>2011</c:v>
                </c:pt>
                <c:pt idx="2">
                  <c:v>2012</c:v>
                </c:pt>
                <c:pt idx="3">
                  <c:v>2013</c:v>
                </c:pt>
                <c:pt idx="4">
                  <c:v>2014</c:v>
                </c:pt>
                <c:pt idx="5">
                  <c:v>2015</c:v>
                </c:pt>
              </c:numCache>
            </c:numRef>
          </c:cat>
          <c:val>
            <c:numRef>
              <c:f>Sheet1!$B$5:$G$5</c:f>
              <c:numCache>
                <c:formatCode>0%</c:formatCode>
                <c:ptCount val="6"/>
                <c:pt idx="0">
                  <c:v>0</c:v>
                </c:pt>
                <c:pt idx="1">
                  <c:v>7.5398898475407899E-2</c:v>
                </c:pt>
                <c:pt idx="2">
                  <c:v>0.112176116180233</c:v>
                </c:pt>
                <c:pt idx="3">
                  <c:v>0.16548129356979599</c:v>
                </c:pt>
                <c:pt idx="4">
                  <c:v>0.19341816778373699</c:v>
                </c:pt>
                <c:pt idx="5">
                  <c:v>0.23803693310645399</c:v>
                </c:pt>
              </c:numCache>
            </c:numRef>
          </c:val>
          <c:smooth val="0"/>
        </c:ser>
        <c:ser>
          <c:idx val="4"/>
          <c:order val="4"/>
          <c:tx>
            <c:strRef>
              <c:f>Sheet1!$A$6</c:f>
              <c:strCache>
                <c:ptCount val="1"/>
              </c:strCache>
            </c:strRef>
          </c:tx>
          <c:spPr>
            <a:ln>
              <a:solidFill>
                <a:schemeClr val="accent6">
                  <a:lumMod val="75000"/>
                </a:schemeClr>
              </a:solidFill>
            </a:ln>
          </c:spPr>
          <c:marker>
            <c:symbol val="x"/>
            <c:size val="7"/>
            <c:spPr>
              <a:solidFill>
                <a:schemeClr val="accent6">
                  <a:lumMod val="75000"/>
                </a:schemeClr>
              </a:solidFill>
              <a:ln>
                <a:solidFill>
                  <a:schemeClr val="accent6">
                    <a:lumMod val="75000"/>
                  </a:schemeClr>
                </a:solidFill>
              </a:ln>
            </c:spPr>
          </c:marker>
          <c:dLbls>
            <c:dLbl>
              <c:idx val="0"/>
              <c:delete val="1"/>
            </c:dLbl>
            <c:dLbl>
              <c:idx val="1"/>
              <c:delete val="1"/>
            </c:dLbl>
            <c:dLbl>
              <c:idx val="2"/>
              <c:delete val="1"/>
            </c:dLbl>
            <c:dLbl>
              <c:idx val="3"/>
              <c:delete val="1"/>
            </c:dLbl>
            <c:dLbl>
              <c:idx val="4"/>
              <c:delete val="1"/>
            </c:dLbl>
            <c:showLegendKey val="0"/>
            <c:showVal val="1"/>
            <c:showCatName val="0"/>
            <c:showSerName val="0"/>
            <c:showPercent val="0"/>
            <c:showBubbleSize val="0"/>
            <c:showLeaderLines val="0"/>
          </c:dLbls>
          <c:cat>
            <c:numRef>
              <c:f>Sheet1!$B$1:$G$1</c:f>
              <c:numCache>
                <c:formatCode>General</c:formatCode>
                <c:ptCount val="6"/>
                <c:pt idx="0">
                  <c:v>2010</c:v>
                </c:pt>
                <c:pt idx="1">
                  <c:v>2011</c:v>
                </c:pt>
                <c:pt idx="2">
                  <c:v>2012</c:v>
                </c:pt>
                <c:pt idx="3">
                  <c:v>2013</c:v>
                </c:pt>
                <c:pt idx="4">
                  <c:v>2014</c:v>
                </c:pt>
                <c:pt idx="5">
                  <c:v>2015</c:v>
                </c:pt>
              </c:numCache>
            </c:numRef>
          </c:cat>
          <c:val>
            <c:numRef>
              <c:f>Sheet1!$B$6:$G$6</c:f>
              <c:numCache>
                <c:formatCode>General</c:formatCode>
                <c:ptCount val="6"/>
              </c:numCache>
            </c:numRef>
          </c:val>
          <c:smooth val="0"/>
        </c:ser>
        <c:dLbls>
          <c:showLegendKey val="0"/>
          <c:showVal val="1"/>
          <c:showCatName val="0"/>
          <c:showSerName val="0"/>
          <c:showPercent val="0"/>
          <c:showBubbleSize val="0"/>
        </c:dLbls>
        <c:marker val="1"/>
        <c:smooth val="0"/>
        <c:axId val="33934720"/>
        <c:axId val="34069504"/>
      </c:lineChart>
      <c:catAx>
        <c:axId val="33934720"/>
        <c:scaling>
          <c:orientation val="minMax"/>
        </c:scaling>
        <c:delete val="0"/>
        <c:axPos val="b"/>
        <c:numFmt formatCode="General" sourceLinked="1"/>
        <c:majorTickMark val="out"/>
        <c:minorTickMark val="none"/>
        <c:tickLblPos val="nextTo"/>
        <c:spPr>
          <a:ln w="3048">
            <a:solidFill>
              <a:schemeClr val="tx1"/>
            </a:solidFill>
            <a:prstDash val="solid"/>
          </a:ln>
        </c:spPr>
        <c:txPr>
          <a:bodyPr rot="0" vert="horz"/>
          <a:lstStyle/>
          <a:p>
            <a:pPr>
              <a:defRPr sz="1200" b="0">
                <a:latin typeface="Calibri" panose="020F0502020204030204" pitchFamily="34" charset="0"/>
              </a:defRPr>
            </a:pPr>
            <a:endParaRPr lang="en-US"/>
          </a:p>
        </c:txPr>
        <c:crossAx val="34069504"/>
        <c:crosses val="autoZero"/>
        <c:auto val="1"/>
        <c:lblAlgn val="ctr"/>
        <c:lblOffset val="100"/>
        <c:tickLblSkip val="1"/>
        <c:tickMarkSkip val="1"/>
        <c:noMultiLvlLbl val="0"/>
      </c:catAx>
      <c:valAx>
        <c:axId val="34069504"/>
        <c:scaling>
          <c:orientation val="minMax"/>
        </c:scaling>
        <c:delete val="0"/>
        <c:axPos val="l"/>
        <c:numFmt formatCode="0%" sourceLinked="0"/>
        <c:majorTickMark val="out"/>
        <c:minorTickMark val="none"/>
        <c:tickLblPos val="nextTo"/>
        <c:spPr>
          <a:ln w="3048">
            <a:solidFill>
              <a:schemeClr val="tx1"/>
            </a:solidFill>
            <a:prstDash val="solid"/>
          </a:ln>
        </c:spPr>
        <c:txPr>
          <a:bodyPr rot="0" vert="horz"/>
          <a:lstStyle/>
          <a:p>
            <a:pPr>
              <a:defRPr sz="1200">
                <a:latin typeface="Calibri" panose="020F0502020204030204" pitchFamily="34" charset="0"/>
              </a:defRPr>
            </a:pPr>
            <a:endParaRPr lang="en-US"/>
          </a:p>
        </c:txPr>
        <c:crossAx val="33934720"/>
        <c:crosses val="autoZero"/>
        <c:crossBetween val="between"/>
      </c:valAx>
      <c:spPr>
        <a:noFill/>
        <a:ln w="25400">
          <a:noFill/>
        </a:ln>
      </c:spPr>
    </c:plotArea>
    <c:legend>
      <c:legendPos val="b"/>
      <c:legendEntry>
        <c:idx val="4"/>
        <c:delete val="1"/>
      </c:legendEntry>
      <c:layout>
        <c:manualLayout>
          <c:xMode val="edge"/>
          <c:yMode val="edge"/>
          <c:x val="0.11479025851857"/>
          <c:y val="4.3179316127150702E-2"/>
          <c:w val="0.397347455461873"/>
          <c:h val="0.23776701150412385"/>
        </c:manualLayout>
      </c:layout>
      <c:overlay val="0"/>
      <c:spPr>
        <a:noFill/>
        <a:ln w="9525">
          <a:noFill/>
          <a:prstDash val="solid"/>
        </a:ln>
      </c:spPr>
      <c:txPr>
        <a:bodyPr/>
        <a:lstStyle/>
        <a:p>
          <a:pPr>
            <a:defRPr sz="1200" b="1">
              <a:latin typeface="Calibri" panose="020F0502020204030204" pitchFamily="34" charset="0"/>
            </a:defRPr>
          </a:pPr>
          <a:endParaRPr lang="en-US"/>
        </a:p>
      </c:txPr>
    </c:legend>
    <c:plotVisOnly val="1"/>
    <c:dispBlanksAs val="gap"/>
    <c:showDLblsOverMax val="0"/>
  </c:chart>
  <c:spPr>
    <a:noFill/>
    <a:ln>
      <a:noFill/>
    </a:ln>
  </c:spPr>
  <c:txPr>
    <a:bodyPr/>
    <a:lstStyle/>
    <a:p>
      <a:pPr>
        <a:defRPr sz="1152" b="0" i="0" u="none" strike="noStrike" baseline="0">
          <a:solidFill>
            <a:schemeClr val="tx1"/>
          </a:solidFill>
          <a:latin typeface="+mj-lt"/>
          <a:ea typeface="Tahoma"/>
          <a:cs typeface="Tahoma"/>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054465197520099E-2"/>
          <c:y val="0.10091147697446901"/>
          <c:w val="0.924353755922253"/>
          <c:h val="0.7954604111986"/>
        </c:manualLayout>
      </c:layout>
      <c:lineChart>
        <c:grouping val="standard"/>
        <c:varyColors val="0"/>
        <c:ser>
          <c:idx val="0"/>
          <c:order val="0"/>
          <c:tx>
            <c:strRef>
              <c:f>Sheet1!$A$2</c:f>
              <c:strCache>
                <c:ptCount val="1"/>
                <c:pt idx="0">
                  <c:v>All Small Firms (3-199 Workers)</c:v>
                </c:pt>
              </c:strCache>
            </c:strRef>
          </c:tx>
          <c:spPr>
            <a:ln>
              <a:solidFill>
                <a:schemeClr val="accent1"/>
              </a:solidFill>
            </a:ln>
          </c:spPr>
          <c:marker>
            <c:spPr>
              <a:solidFill>
                <a:schemeClr val="accent1"/>
              </a:solidFill>
              <a:ln>
                <a:solidFill>
                  <a:schemeClr val="accent1"/>
                </a:solidFill>
              </a:ln>
            </c:spPr>
          </c:marker>
          <c:dLbls>
            <c:dLbl>
              <c:idx val="7"/>
              <c:layout/>
              <c:tx>
                <c:rich>
                  <a:bodyPr/>
                  <a:lstStyle/>
                  <a:p>
                    <a:r>
                      <a:rPr lang="en-US">
                        <a:latin typeface="Calibri" panose="020F0502020204030204" pitchFamily="34" charset="0"/>
                        <a:cs typeface="Calibri" panose="020F0502020204030204" pitchFamily="34" charset="0"/>
                      </a:rPr>
                      <a:t>58</a:t>
                    </a:r>
                    <a:r>
                      <a:rPr lang="en-US" smtClean="0">
                        <a:latin typeface="Calibri" panose="020F0502020204030204" pitchFamily="34" charset="0"/>
                        <a:cs typeface="Calibri" panose="020F0502020204030204" pitchFamily="34" charset="0"/>
                      </a:rPr>
                      <a:t>%*</a:t>
                    </a:r>
                    <a:endParaRPr lang="en-US"/>
                  </a:p>
                </c:rich>
              </c:tx>
              <c:dLblPos val="t"/>
              <c:showLegendKey val="0"/>
              <c:showVal val="1"/>
              <c:showCatName val="0"/>
              <c:showSerName val="0"/>
              <c:showPercent val="0"/>
              <c:showBubbleSize val="0"/>
            </c:dLbl>
            <c:txPr>
              <a:bodyPr/>
              <a:lstStyle/>
              <a:p>
                <a:pPr>
                  <a:defRPr sz="1200">
                    <a:latin typeface="Calibri" panose="020F0502020204030204" pitchFamily="34" charset="0"/>
                    <a:cs typeface="Calibri" panose="020F0502020204030204" pitchFamily="34" charset="0"/>
                  </a:defRPr>
                </a:pPr>
                <a:endParaRPr lang="en-US"/>
              </a:p>
            </c:txPr>
            <c:dLblPos val="t"/>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Sheet1!$B$2:$K$2</c:f>
              <c:numCache>
                <c:formatCode>0%"*"</c:formatCode>
                <c:ptCount val="10"/>
                <c:pt idx="0" formatCode="0%">
                  <c:v>0.16450000000000001</c:v>
                </c:pt>
                <c:pt idx="1">
                  <c:v>0.21</c:v>
                </c:pt>
                <c:pt idx="2">
                  <c:v>0.35</c:v>
                </c:pt>
                <c:pt idx="3" formatCode="0%">
                  <c:v>0.4</c:v>
                </c:pt>
                <c:pt idx="4" formatCode="0%">
                  <c:v>0.46</c:v>
                </c:pt>
                <c:pt idx="5" formatCode="0%">
                  <c:v>0.5</c:v>
                </c:pt>
                <c:pt idx="6" formatCode="0%">
                  <c:v>0.49</c:v>
                </c:pt>
                <c:pt idx="7" formatCode="0%">
                  <c:v>0.57999999999999996</c:v>
                </c:pt>
                <c:pt idx="8" formatCode="0%">
                  <c:v>0.61</c:v>
                </c:pt>
                <c:pt idx="9" formatCode="0%">
                  <c:v>0.63</c:v>
                </c:pt>
              </c:numCache>
            </c:numRef>
          </c:val>
          <c:smooth val="0"/>
        </c:ser>
        <c:ser>
          <c:idx val="1"/>
          <c:order val="1"/>
          <c:tx>
            <c:strRef>
              <c:f>Sheet1!$A$3</c:f>
              <c:strCache>
                <c:ptCount val="1"/>
                <c:pt idx="0">
                  <c:v>All Large Firms (200 or More Workers)</c:v>
                </c:pt>
              </c:strCache>
            </c:strRef>
          </c:tx>
          <c:spPr>
            <a:ln>
              <a:solidFill>
                <a:schemeClr val="accent3"/>
              </a:solidFill>
            </a:ln>
          </c:spPr>
          <c:marker>
            <c:spPr>
              <a:solidFill>
                <a:schemeClr val="accent3"/>
              </a:solidFill>
              <a:ln>
                <a:solidFill>
                  <a:schemeClr val="accent3"/>
                </a:solidFill>
              </a:ln>
            </c:spPr>
          </c:marker>
          <c:dLbls>
            <c:txPr>
              <a:bodyPr/>
              <a:lstStyle/>
              <a:p>
                <a:pPr>
                  <a:defRPr sz="1200">
                    <a:latin typeface="Calibri" panose="020F0502020204030204" pitchFamily="34" charset="0"/>
                    <a:cs typeface="Calibri" panose="020F0502020204030204" pitchFamily="34" charset="0"/>
                  </a:defRPr>
                </a:pPr>
                <a:endParaRPr lang="en-US"/>
              </a:p>
            </c:txPr>
            <c:dLblPos val="b"/>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Sheet1!$B$3:$K$3</c:f>
              <c:numCache>
                <c:formatCode>0%</c:formatCode>
                <c:ptCount val="10"/>
                <c:pt idx="0">
                  <c:v>0.06</c:v>
                </c:pt>
                <c:pt idx="1">
                  <c:v>0.08</c:v>
                </c:pt>
                <c:pt idx="2">
                  <c:v>0.09</c:v>
                </c:pt>
                <c:pt idx="3" formatCode="0%&quot;*&quot;">
                  <c:v>0.13</c:v>
                </c:pt>
                <c:pt idx="4">
                  <c:v>0.17</c:v>
                </c:pt>
                <c:pt idx="5" formatCode="0%&quot;*&quot;">
                  <c:v>0.22</c:v>
                </c:pt>
                <c:pt idx="6">
                  <c:v>0.26</c:v>
                </c:pt>
                <c:pt idx="7">
                  <c:v>0.28000000000000003</c:v>
                </c:pt>
                <c:pt idx="8">
                  <c:v>0.32</c:v>
                </c:pt>
                <c:pt idx="9" formatCode="0%&quot;*&quot;">
                  <c:v>0.39</c:v>
                </c:pt>
              </c:numCache>
            </c:numRef>
          </c:val>
          <c:smooth val="0"/>
        </c:ser>
        <c:ser>
          <c:idx val="2"/>
          <c:order val="2"/>
          <c:tx>
            <c:strRef>
              <c:f>Sheet1!$A$4</c:f>
              <c:strCache>
                <c:ptCount val="1"/>
                <c:pt idx="0">
                  <c:v>All Firms</c:v>
                </c:pt>
              </c:strCache>
            </c:strRef>
          </c:tx>
          <c:spPr>
            <a:ln>
              <a:solidFill>
                <a:schemeClr val="accent5"/>
              </a:solidFill>
            </a:ln>
          </c:spPr>
          <c:marker>
            <c:spPr>
              <a:solidFill>
                <a:schemeClr val="accent5"/>
              </a:solidFill>
              <a:ln>
                <a:solidFill>
                  <a:schemeClr val="accent5"/>
                </a:solidFill>
              </a:ln>
            </c:spPr>
          </c:marker>
          <c:dLbls>
            <c:dLbl>
              <c:idx val="7"/>
              <c:layout/>
              <c:tx>
                <c:rich>
                  <a:bodyPr/>
                  <a:lstStyle/>
                  <a:p>
                    <a:r>
                      <a:rPr lang="en-US" dirty="0">
                        <a:latin typeface="Calibri" panose="020F0502020204030204" pitchFamily="34" charset="0"/>
                        <a:cs typeface="Calibri" panose="020F0502020204030204" pitchFamily="34" charset="0"/>
                      </a:rPr>
                      <a:t>38</a:t>
                    </a:r>
                    <a:r>
                      <a:rPr lang="en-US" dirty="0" smtClean="0">
                        <a:latin typeface="Calibri" panose="020F0502020204030204" pitchFamily="34" charset="0"/>
                        <a:cs typeface="Calibri" panose="020F0502020204030204" pitchFamily="34" charset="0"/>
                      </a:rPr>
                      <a:t>%</a:t>
                    </a:r>
                    <a:endParaRPr lang="en-US" dirty="0"/>
                  </a:p>
                </c:rich>
              </c:tx>
              <c:dLblPos val="t"/>
              <c:showLegendKey val="0"/>
              <c:showVal val="1"/>
              <c:showCatName val="0"/>
              <c:showSerName val="0"/>
              <c:showPercent val="0"/>
              <c:showBubbleSize val="0"/>
            </c:dLbl>
            <c:txPr>
              <a:bodyPr/>
              <a:lstStyle/>
              <a:p>
                <a:pPr>
                  <a:defRPr sz="1200">
                    <a:latin typeface="Calibri" panose="020F0502020204030204" pitchFamily="34" charset="0"/>
                    <a:cs typeface="Calibri" panose="020F0502020204030204" pitchFamily="34" charset="0"/>
                  </a:defRPr>
                </a:pPr>
                <a:endParaRPr lang="en-US"/>
              </a:p>
            </c:txPr>
            <c:dLblPos val="t"/>
            <c:showLegendKey val="0"/>
            <c:showVal val="1"/>
            <c:showCatName val="0"/>
            <c:showSerName val="0"/>
            <c:showPercent val="0"/>
            <c:showBubbleSize val="0"/>
            <c:showLeaderLines val="0"/>
          </c:dLbls>
          <c:cat>
            <c:strRef>
              <c:f>Sheet1!$B$1:$K$1</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Sheet1!$B$4:$K$4</c:f>
              <c:numCache>
                <c:formatCode>0%"*"</c:formatCode>
                <c:ptCount val="10"/>
                <c:pt idx="0" formatCode="0%">
                  <c:v>0.10026400000000001</c:v>
                </c:pt>
                <c:pt idx="1">
                  <c:v>0.12</c:v>
                </c:pt>
                <c:pt idx="2">
                  <c:v>0.18</c:v>
                </c:pt>
                <c:pt idx="3">
                  <c:v>0.22</c:v>
                </c:pt>
                <c:pt idx="4">
                  <c:v>0.27</c:v>
                </c:pt>
                <c:pt idx="5" formatCode="0%">
                  <c:v>0.31</c:v>
                </c:pt>
                <c:pt idx="6" formatCode="0%">
                  <c:v>0.34</c:v>
                </c:pt>
                <c:pt idx="7" formatCode="0%">
                  <c:v>0.38</c:v>
                </c:pt>
                <c:pt idx="8" formatCode="0%">
                  <c:v>0.41</c:v>
                </c:pt>
                <c:pt idx="9" formatCode="0%">
                  <c:v>0.46</c:v>
                </c:pt>
              </c:numCache>
            </c:numRef>
          </c:val>
          <c:smooth val="0"/>
        </c:ser>
        <c:dLbls>
          <c:showLegendKey val="0"/>
          <c:showVal val="0"/>
          <c:showCatName val="0"/>
          <c:showSerName val="0"/>
          <c:showPercent val="0"/>
          <c:showBubbleSize val="0"/>
        </c:dLbls>
        <c:marker val="1"/>
        <c:smooth val="0"/>
        <c:axId val="35985664"/>
        <c:axId val="36001280"/>
      </c:lineChart>
      <c:catAx>
        <c:axId val="35985664"/>
        <c:scaling>
          <c:orientation val="minMax"/>
        </c:scaling>
        <c:delete val="0"/>
        <c:axPos val="b"/>
        <c:majorTickMark val="out"/>
        <c:minorTickMark val="none"/>
        <c:tickLblPos val="nextTo"/>
        <c:txPr>
          <a:bodyPr/>
          <a:lstStyle/>
          <a:p>
            <a:pPr>
              <a:defRPr sz="1200" b="0">
                <a:latin typeface="Calibri" panose="020F0502020204030204" pitchFamily="34" charset="0"/>
              </a:defRPr>
            </a:pPr>
            <a:endParaRPr lang="en-US"/>
          </a:p>
        </c:txPr>
        <c:crossAx val="36001280"/>
        <c:crosses val="autoZero"/>
        <c:auto val="1"/>
        <c:lblAlgn val="ctr"/>
        <c:lblOffset val="100"/>
        <c:noMultiLvlLbl val="0"/>
      </c:catAx>
      <c:valAx>
        <c:axId val="36001280"/>
        <c:scaling>
          <c:orientation val="minMax"/>
          <c:max val="0.7"/>
        </c:scaling>
        <c:delete val="0"/>
        <c:axPos val="l"/>
        <c:numFmt formatCode="0%" sourceLinked="1"/>
        <c:majorTickMark val="out"/>
        <c:minorTickMark val="none"/>
        <c:tickLblPos val="nextTo"/>
        <c:txPr>
          <a:bodyPr/>
          <a:lstStyle/>
          <a:p>
            <a:pPr>
              <a:defRPr sz="1200"/>
            </a:pPr>
            <a:endParaRPr lang="en-US"/>
          </a:p>
        </c:txPr>
        <c:crossAx val="35985664"/>
        <c:crosses val="autoZero"/>
        <c:crossBetween val="between"/>
        <c:majorUnit val="0.1"/>
      </c:valAx>
    </c:plotArea>
    <c:legend>
      <c:legendPos val="t"/>
      <c:layout>
        <c:manualLayout>
          <c:xMode val="edge"/>
          <c:yMode val="edge"/>
          <c:x val="6.0403172429533303E-2"/>
          <c:y val="4.1666666666666699E-2"/>
          <c:w val="0.41726920004564599"/>
          <c:h val="0.18838856080489899"/>
        </c:manualLayout>
      </c:layout>
      <c:overlay val="0"/>
      <c:txPr>
        <a:bodyPr/>
        <a:lstStyle/>
        <a:p>
          <a:pPr>
            <a:defRPr sz="1200" b="1">
              <a:latin typeface="Calibri" panose="020F0502020204030204" pitchFamily="34" charset="0"/>
              <a:cs typeface="Calibri" panose="020F050202020403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0.54545</cdr:x>
      <cdr:y>0.18868</cdr:y>
    </cdr:from>
    <cdr:to>
      <cdr:x>0.63636</cdr:x>
      <cdr:y>0.24584</cdr:y>
    </cdr:to>
    <cdr:sp macro="" textlink="">
      <cdr:nvSpPr>
        <cdr:cNvPr id="19" name="TextBox 7"/>
        <cdr:cNvSpPr txBox="1"/>
      </cdr:nvSpPr>
      <cdr:spPr>
        <a:xfrm xmlns:a="http://schemas.openxmlformats.org/drawingml/2006/main">
          <a:off x="5029200" y="914400"/>
          <a:ext cx="838208"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dirty="0" smtClean="0">
              <a:latin typeface="+mj-lt"/>
              <a:cs typeface="Meta Offc Pro"/>
            </a:rPr>
            <a:t>$16,625*</a:t>
          </a:r>
        </a:p>
      </cdr:txBody>
    </cdr:sp>
  </cdr:relSizeAnchor>
  <cdr:relSizeAnchor xmlns:cdr="http://schemas.openxmlformats.org/drawingml/2006/chartDrawing">
    <cdr:from>
      <cdr:x>0.66942</cdr:x>
      <cdr:y>0.14151</cdr:y>
    </cdr:from>
    <cdr:to>
      <cdr:x>0.76033</cdr:x>
      <cdr:y>0.19867</cdr:y>
    </cdr:to>
    <cdr:sp macro="" textlink="">
      <cdr:nvSpPr>
        <cdr:cNvPr id="20" name="TextBox 7"/>
        <cdr:cNvSpPr txBox="1"/>
      </cdr:nvSpPr>
      <cdr:spPr>
        <a:xfrm xmlns:a="http://schemas.openxmlformats.org/drawingml/2006/main">
          <a:off x="6172200" y="685800"/>
          <a:ext cx="83820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cs typeface="Meta Offc Pro"/>
            </a:rPr>
            <a:t>$17,983*</a:t>
          </a:r>
        </a:p>
      </cdr:txBody>
    </cdr:sp>
  </cdr:relSizeAnchor>
  <cdr:relSizeAnchor xmlns:cdr="http://schemas.openxmlformats.org/drawingml/2006/chartDrawing">
    <cdr:from>
      <cdr:x>0.78512</cdr:x>
      <cdr:y>0.15723</cdr:y>
    </cdr:from>
    <cdr:to>
      <cdr:x>0.87603</cdr:x>
      <cdr:y>0.21439</cdr:y>
    </cdr:to>
    <cdr:sp macro="" textlink="">
      <cdr:nvSpPr>
        <cdr:cNvPr id="21" name="TextBox 7"/>
        <cdr:cNvSpPr txBox="1"/>
      </cdr:nvSpPr>
      <cdr:spPr>
        <a:xfrm xmlns:a="http://schemas.openxmlformats.org/drawingml/2006/main">
          <a:off x="7238963" y="761987"/>
          <a:ext cx="83820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cs typeface="Meta Offc Pro"/>
            </a:rPr>
            <a:t>$17,545</a:t>
          </a:r>
        </a:p>
      </cdr:txBody>
    </cdr:sp>
  </cdr:relSizeAnchor>
</c:userShapes>
</file>

<file path=ppt/drawings/drawing2.xml><?xml version="1.0" encoding="utf-8"?>
<c:userShapes xmlns:c="http://schemas.openxmlformats.org/drawingml/2006/chart">
  <cdr:relSizeAnchor xmlns:cdr="http://schemas.openxmlformats.org/drawingml/2006/chartDrawing">
    <cdr:from>
      <cdr:x>0.55372</cdr:x>
      <cdr:y>0.1547</cdr:y>
    </cdr:from>
    <cdr:to>
      <cdr:x>0.64463</cdr:x>
      <cdr:y>0.21186</cdr:y>
    </cdr:to>
    <cdr:sp macro="" textlink="">
      <cdr:nvSpPr>
        <cdr:cNvPr id="19" name="TextBox 7"/>
        <cdr:cNvSpPr txBox="1"/>
      </cdr:nvSpPr>
      <cdr:spPr>
        <a:xfrm xmlns:a="http://schemas.openxmlformats.org/drawingml/2006/main">
          <a:off x="5105400" y="749734"/>
          <a:ext cx="838208"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200" dirty="0" smtClean="0">
              <a:latin typeface="+mj-lt"/>
              <a:cs typeface="Meta Offc Pro"/>
            </a:rPr>
            <a:t>$17,665*</a:t>
          </a:r>
        </a:p>
      </cdr:txBody>
    </cdr:sp>
  </cdr:relSizeAnchor>
  <cdr:relSizeAnchor xmlns:cdr="http://schemas.openxmlformats.org/drawingml/2006/chartDrawing">
    <cdr:from>
      <cdr:x>0.66942</cdr:x>
      <cdr:y>0.2044</cdr:y>
    </cdr:from>
    <cdr:to>
      <cdr:x>0.76033</cdr:x>
      <cdr:y>0.26156</cdr:y>
    </cdr:to>
    <cdr:sp macro="" textlink="">
      <cdr:nvSpPr>
        <cdr:cNvPr id="20" name="TextBox 7"/>
        <cdr:cNvSpPr txBox="1"/>
      </cdr:nvSpPr>
      <cdr:spPr>
        <a:xfrm xmlns:a="http://schemas.openxmlformats.org/drawingml/2006/main">
          <a:off x="6172200" y="990600"/>
          <a:ext cx="83820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cs typeface="Meta Offc Pro"/>
            </a:rPr>
            <a:t>$16,182*</a:t>
          </a:r>
        </a:p>
      </cdr:txBody>
    </cdr:sp>
  </cdr:relSizeAnchor>
  <cdr:relSizeAnchor xmlns:cdr="http://schemas.openxmlformats.org/drawingml/2006/chartDrawing">
    <cdr:from>
      <cdr:x>0.78512</cdr:x>
      <cdr:y>0.15723</cdr:y>
    </cdr:from>
    <cdr:to>
      <cdr:x>0.87603</cdr:x>
      <cdr:y>0.21439</cdr:y>
    </cdr:to>
    <cdr:sp macro="" textlink="">
      <cdr:nvSpPr>
        <cdr:cNvPr id="21" name="TextBox 7"/>
        <cdr:cNvSpPr txBox="1"/>
      </cdr:nvSpPr>
      <cdr:spPr>
        <a:xfrm xmlns:a="http://schemas.openxmlformats.org/drawingml/2006/main">
          <a:off x="7238963" y="761987"/>
          <a:ext cx="838209"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latin typeface="+mj-lt"/>
              <a:cs typeface="Meta Offc Pro"/>
            </a:rPr>
            <a:t>$17,545</a:t>
          </a:r>
        </a:p>
      </cdr:txBody>
    </cdr:sp>
  </cdr:relSizeAnchor>
</c:userShapes>
</file>

<file path=ppt/drawings/drawing3.xml><?xml version="1.0" encoding="utf-8"?>
<c:userShapes xmlns:c="http://schemas.openxmlformats.org/drawingml/2006/chart">
  <cdr:relSizeAnchor xmlns:cdr="http://schemas.openxmlformats.org/drawingml/2006/chartDrawing">
    <cdr:from>
      <cdr:x>0.11607</cdr:x>
      <cdr:y>0.78538</cdr:y>
    </cdr:from>
    <cdr:to>
      <cdr:x>0.15179</cdr:x>
      <cdr:y>0.8375</cdr:y>
    </cdr:to>
    <cdr:sp macro="" textlink="">
      <cdr:nvSpPr>
        <cdr:cNvPr id="2" name="TextBox 1"/>
        <cdr:cNvSpPr txBox="1"/>
      </cdr:nvSpPr>
      <cdr:spPr>
        <a:xfrm xmlns:a="http://schemas.openxmlformats.org/drawingml/2006/main">
          <a:off x="990600" y="3444875"/>
          <a:ext cx="3048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0.76001</cdr:x>
      <cdr:y>0.14659</cdr:y>
    </cdr:from>
    <cdr:to>
      <cdr:x>0.76001</cdr:x>
      <cdr:y>0.84696</cdr:y>
    </cdr:to>
    <cdr:cxnSp macro="">
      <cdr:nvCxnSpPr>
        <cdr:cNvPr id="12" name="Straight Connector 11"/>
        <cdr:cNvCxnSpPr/>
      </cdr:nvCxnSpPr>
      <cdr:spPr>
        <a:xfrm xmlns:a="http://schemas.openxmlformats.org/drawingml/2006/main" flipV="1">
          <a:off x="6629400" y="685800"/>
          <a:ext cx="0" cy="3276600"/>
        </a:xfrm>
        <a:prstGeom xmlns:a="http://schemas.openxmlformats.org/drawingml/2006/main" prst="line">
          <a:avLst/>
        </a:prstGeom>
        <a:ln xmlns:a="http://schemas.openxmlformats.org/drawingml/2006/main" w="22225" cmpd="sng">
          <a:solidFill>
            <a:schemeClr val="tx1"/>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DEE110-7BEB-4FCA-A166-C0BCE5A15A01}" type="datetimeFigureOut">
              <a:rPr lang="en-US" smtClean="0"/>
              <a:t>9/22/2015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CD0C804-06AC-4878-989A-93BF06E50F30}" type="slidenum">
              <a:rPr lang="en-US" smtClean="0"/>
              <a:t>‹#›</a:t>
            </a:fld>
            <a:endParaRPr lang="en-US"/>
          </a:p>
        </p:txBody>
      </p:sp>
    </p:spTree>
    <p:extLst>
      <p:ext uri="{BB962C8B-B14F-4D97-AF65-F5344CB8AC3E}">
        <p14:creationId xmlns:p14="http://schemas.microsoft.com/office/powerpoint/2010/main" val="2326401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1</a:t>
            </a:fld>
            <a:endParaRPr lang="en-US"/>
          </a:p>
        </p:txBody>
      </p:sp>
    </p:spTree>
    <p:extLst>
      <p:ext uri="{BB962C8B-B14F-4D97-AF65-F5344CB8AC3E}">
        <p14:creationId xmlns:p14="http://schemas.microsoft.com/office/powerpoint/2010/main" val="3473339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solidFill>
                  <a:prstClr val="black"/>
                </a:solidFill>
                <a:latin typeface="Arial" charset="0"/>
              </a:rPr>
              <a:pPr eaLnBrk="1" hangingPunct="1">
                <a:defRPr/>
              </a:pPr>
              <a:t>16</a:t>
            </a:fld>
            <a:endParaRPr lang="en-US" smtClean="0">
              <a:solidFill>
                <a:prstClr val="black"/>
              </a:solidFill>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62" eaLnBrk="0" hangingPunct="0">
              <a:defRPr>
                <a:solidFill>
                  <a:schemeClr val="tx1"/>
                </a:solidFill>
                <a:latin typeface="Tahoma" pitchFamily="34" charset="0"/>
              </a:defRPr>
            </a:lvl1pPr>
            <a:lvl2pPr marL="742909" indent="-285734" defTabSz="912762" eaLnBrk="0" hangingPunct="0">
              <a:defRPr>
                <a:solidFill>
                  <a:schemeClr val="tx1"/>
                </a:solidFill>
                <a:latin typeface="Tahoma" pitchFamily="34" charset="0"/>
              </a:defRPr>
            </a:lvl2pPr>
            <a:lvl3pPr marL="1142937" indent="-228587" defTabSz="912762" eaLnBrk="0" hangingPunct="0">
              <a:defRPr>
                <a:solidFill>
                  <a:schemeClr val="tx1"/>
                </a:solidFill>
                <a:latin typeface="Tahoma" pitchFamily="34" charset="0"/>
              </a:defRPr>
            </a:lvl3pPr>
            <a:lvl4pPr marL="1600111" indent="-228587" defTabSz="912762" eaLnBrk="0" hangingPunct="0">
              <a:defRPr>
                <a:solidFill>
                  <a:schemeClr val="tx1"/>
                </a:solidFill>
                <a:latin typeface="Tahoma" pitchFamily="34" charset="0"/>
              </a:defRPr>
            </a:lvl4pPr>
            <a:lvl5pPr marL="2057287" indent="-228587" defTabSz="912762" eaLnBrk="0" hangingPunct="0">
              <a:defRPr>
                <a:solidFill>
                  <a:schemeClr val="tx1"/>
                </a:solidFill>
                <a:latin typeface="Tahoma" pitchFamily="34" charset="0"/>
              </a:defRPr>
            </a:lvl5pPr>
            <a:lvl6pPr marL="2514461" indent="-228587" defTabSz="912762" eaLnBrk="0" fontAlgn="base" hangingPunct="0">
              <a:spcBef>
                <a:spcPct val="0"/>
              </a:spcBef>
              <a:spcAft>
                <a:spcPct val="0"/>
              </a:spcAft>
              <a:defRPr>
                <a:solidFill>
                  <a:schemeClr val="tx1"/>
                </a:solidFill>
                <a:latin typeface="Tahoma" pitchFamily="34" charset="0"/>
              </a:defRPr>
            </a:lvl6pPr>
            <a:lvl7pPr marL="2971635" indent="-228587" defTabSz="912762" eaLnBrk="0" fontAlgn="base" hangingPunct="0">
              <a:spcBef>
                <a:spcPct val="0"/>
              </a:spcBef>
              <a:spcAft>
                <a:spcPct val="0"/>
              </a:spcAft>
              <a:defRPr>
                <a:solidFill>
                  <a:schemeClr val="tx1"/>
                </a:solidFill>
                <a:latin typeface="Tahoma" pitchFamily="34" charset="0"/>
              </a:defRPr>
            </a:lvl7pPr>
            <a:lvl8pPr marL="3428811" indent="-228587" defTabSz="912762" eaLnBrk="0" fontAlgn="base" hangingPunct="0">
              <a:spcBef>
                <a:spcPct val="0"/>
              </a:spcBef>
              <a:spcAft>
                <a:spcPct val="0"/>
              </a:spcAft>
              <a:defRPr>
                <a:solidFill>
                  <a:schemeClr val="tx1"/>
                </a:solidFill>
                <a:latin typeface="Tahoma" pitchFamily="34" charset="0"/>
              </a:defRPr>
            </a:lvl8pPr>
            <a:lvl9pPr marL="3885985" indent="-228587" defTabSz="912762" eaLnBrk="0" fontAlgn="base" hangingPunct="0">
              <a:spcBef>
                <a:spcPct val="0"/>
              </a:spcBef>
              <a:spcAft>
                <a:spcPct val="0"/>
              </a:spcAft>
              <a:defRPr>
                <a:solidFill>
                  <a:schemeClr val="tx1"/>
                </a:solidFill>
                <a:latin typeface="Tahoma" pitchFamily="34" charset="0"/>
              </a:defRPr>
            </a:lvl9pPr>
          </a:lstStyle>
          <a:p>
            <a:pPr eaLnBrk="1" hangingPunct="1">
              <a:defRPr/>
            </a:pPr>
            <a:fld id="{931B7F33-BF6E-48E6-ADB8-0D711E673118}" type="slidenum">
              <a:rPr lang="en-US" smtClean="0">
                <a:latin typeface="Arial" charset="0"/>
              </a:rPr>
              <a:pPr eaLnBrk="1" hangingPunct="1">
                <a:defRPr/>
              </a:pPr>
              <a:t>17</a:t>
            </a:fld>
            <a:endParaRPr lang="en-US" smtClean="0">
              <a:latin typeface="Arial"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35040" y="4416428"/>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941900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187621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1876212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B593B9-A4CD-4603-89F4-26BA0C0CB086}" type="slidenum">
              <a:rPr lang="en-US"/>
              <a:pPr/>
              <a:t>23</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xfrm>
            <a:off x="936345" y="4416430"/>
            <a:ext cx="5137714" cy="4183063"/>
          </a:xfrm>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2894935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2894935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26</a:t>
            </a:fld>
            <a:endParaRPr lang="en-US"/>
          </a:p>
        </p:txBody>
      </p:sp>
    </p:spTree>
    <p:extLst>
      <p:ext uri="{BB962C8B-B14F-4D97-AF65-F5344CB8AC3E}">
        <p14:creationId xmlns:p14="http://schemas.microsoft.com/office/powerpoint/2010/main" val="564144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27</a:t>
            </a:fld>
            <a:endParaRPr lang="en-US" dirty="0"/>
          </a:p>
        </p:txBody>
      </p:sp>
    </p:spTree>
    <p:extLst>
      <p:ext uri="{BB962C8B-B14F-4D97-AF65-F5344CB8AC3E}">
        <p14:creationId xmlns:p14="http://schemas.microsoft.com/office/powerpoint/2010/main" val="289493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5</a:t>
            </a:fld>
            <a:endParaRPr lang="en-US"/>
          </a:p>
        </p:txBody>
      </p:sp>
    </p:spTree>
    <p:extLst>
      <p:ext uri="{BB962C8B-B14F-4D97-AF65-F5344CB8AC3E}">
        <p14:creationId xmlns:p14="http://schemas.microsoft.com/office/powerpoint/2010/main" val="9095228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11573" y="5035550"/>
            <a:ext cx="5608320" cy="4183380"/>
          </a:xfrm>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347950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CD0C804-06AC-4878-989A-93BF06E50F30}" type="slidenum">
              <a:rPr lang="en-US" smtClean="0"/>
              <a:t>7</a:t>
            </a:fld>
            <a:endParaRPr lang="en-US"/>
          </a:p>
        </p:txBody>
      </p:sp>
    </p:spTree>
    <p:extLst>
      <p:ext uri="{BB962C8B-B14F-4D97-AF65-F5344CB8AC3E}">
        <p14:creationId xmlns:p14="http://schemas.microsoft.com/office/powerpoint/2010/main" val="2937638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8</a:t>
            </a:fld>
            <a:endParaRPr lang="en-US"/>
          </a:p>
        </p:txBody>
      </p:sp>
    </p:spTree>
    <p:extLst>
      <p:ext uri="{BB962C8B-B14F-4D97-AF65-F5344CB8AC3E}">
        <p14:creationId xmlns:p14="http://schemas.microsoft.com/office/powerpoint/2010/main" val="1217485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There</a:t>
            </a:r>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10</a:t>
            </a:fld>
            <a:endParaRPr lang="en-US"/>
          </a:p>
        </p:txBody>
      </p:sp>
    </p:spTree>
    <p:extLst>
      <p:ext uri="{BB962C8B-B14F-4D97-AF65-F5344CB8AC3E}">
        <p14:creationId xmlns:p14="http://schemas.microsoft.com/office/powerpoint/2010/main" val="1259033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11</a:t>
            </a:fld>
            <a:endParaRPr lang="en-US"/>
          </a:p>
        </p:txBody>
      </p:sp>
    </p:spTree>
    <p:extLst>
      <p:ext uri="{BB962C8B-B14F-4D97-AF65-F5344CB8AC3E}">
        <p14:creationId xmlns:p14="http://schemas.microsoft.com/office/powerpoint/2010/main" val="3900815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12</a:t>
            </a:fld>
            <a:endParaRPr lang="en-US"/>
          </a:p>
        </p:txBody>
      </p:sp>
    </p:spTree>
    <p:extLst>
      <p:ext uri="{BB962C8B-B14F-4D97-AF65-F5344CB8AC3E}">
        <p14:creationId xmlns:p14="http://schemas.microsoft.com/office/powerpoint/2010/main" val="3900815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E4B0B60-EDEF-44D2-AE7C-2C83AEB3036C}" type="slidenum">
              <a:rPr lang="en-US" smtClean="0"/>
              <a:pPr>
                <a:defRPr/>
              </a:pPr>
              <a:t>13</a:t>
            </a:fld>
            <a:endParaRPr lang="en-US"/>
          </a:p>
        </p:txBody>
      </p:sp>
    </p:spTree>
    <p:extLst>
      <p:ext uri="{BB962C8B-B14F-4D97-AF65-F5344CB8AC3E}">
        <p14:creationId xmlns:p14="http://schemas.microsoft.com/office/powerpoint/2010/main" val="1217485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D0C804-06AC-4878-989A-93BF06E50F30}" type="slidenum">
              <a:rPr lang="en-US" smtClean="0"/>
              <a:t>14</a:t>
            </a:fld>
            <a:endParaRPr lang="en-US"/>
          </a:p>
        </p:txBody>
      </p:sp>
    </p:spTree>
    <p:extLst>
      <p:ext uri="{BB962C8B-B14F-4D97-AF65-F5344CB8AC3E}">
        <p14:creationId xmlns:p14="http://schemas.microsoft.com/office/powerpoint/2010/main" val="3519887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7743066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r>
              <a:rPr lang="en-US" smtClean="0"/>
              <a:t>Click to edit Master title style</a:t>
            </a:r>
            <a:endParaRPr lang="en-US" dirty="0" smtClean="0"/>
          </a:p>
        </p:txBody>
      </p:sp>
      <p:sp>
        <p:nvSpPr>
          <p:cNvPr id="13" name="Text Placeholder 12"/>
          <p:cNvSpPr>
            <a:spLocks noGrp="1"/>
          </p:cNvSpPr>
          <p:nvPr>
            <p:ph type="body" sz="quarter" idx="10"/>
          </p:nvPr>
        </p:nvSpPr>
        <p:spPr>
          <a:xfrm>
            <a:off x="444467" y="2946400"/>
            <a:ext cx="6391275" cy="884238"/>
          </a:xfrm>
          <a:prstGeom prst="rect">
            <a:avLst/>
          </a:prstGeom>
        </p:spPr>
        <p:txBody>
          <a:bodyPr vert="horz"/>
          <a:lstStyle>
            <a:lvl1pPr marL="0" indent="0">
              <a:buNone/>
              <a:defRPr sz="1600" b="1" i="0" baseline="0">
                <a:solidFill>
                  <a:schemeClr val="bg1"/>
                </a:solidFill>
                <a:latin typeface="Calibri" pitchFamily="34" charset="0"/>
                <a:cs typeface="Calibri" pitchFamily="34" charset="0"/>
              </a:defRPr>
            </a:lvl1pPr>
          </a:lstStyle>
          <a:p>
            <a:pPr lvl="0"/>
            <a:r>
              <a:rPr lang="en-US" smtClean="0"/>
              <a:t>Click to edit Master text styles</a:t>
            </a:r>
          </a:p>
        </p:txBody>
      </p:sp>
      <p:sp>
        <p:nvSpPr>
          <p:cNvPr id="22" name="Content Placeholder 21"/>
          <p:cNvSpPr>
            <a:spLocks noGrp="1"/>
          </p:cNvSpPr>
          <p:nvPr>
            <p:ph sz="quarter" idx="13"/>
          </p:nvPr>
        </p:nvSpPr>
        <p:spPr>
          <a:xfrm>
            <a:off x="444467" y="4238484"/>
            <a:ext cx="3352800" cy="284362"/>
          </a:xfrm>
          <a:prstGeom prst="rect">
            <a:avLst/>
          </a:prstGeom>
        </p:spPr>
        <p:txBody>
          <a:bodyPr vert="horz"/>
          <a:lstStyle>
            <a:lvl1pPr marL="0" indent="0">
              <a:buFontTx/>
              <a:buNone/>
              <a:defRPr sz="1600" b="1" i="0" baseline="0">
                <a:solidFill>
                  <a:schemeClr val="bg1"/>
                </a:solidFill>
                <a:latin typeface="Calibri" pitchFamily="34" charset="0"/>
                <a:cs typeface="Calibri" pitchFamily="34" charset="0"/>
              </a:defRPr>
            </a:lvl1pPr>
          </a:lstStyle>
          <a:p>
            <a:pPr lvl="0"/>
            <a:r>
              <a:rPr lang="en-US" smtClean="0"/>
              <a:t>Click to edit Master text styles</a:t>
            </a:r>
          </a:p>
        </p:txBody>
      </p:sp>
      <p:sp>
        <p:nvSpPr>
          <p:cNvPr id="28" name="Content Placeholder 27"/>
          <p:cNvSpPr>
            <a:spLocks noGrp="1"/>
          </p:cNvSpPr>
          <p:nvPr>
            <p:ph sz="quarter" idx="16"/>
          </p:nvPr>
        </p:nvSpPr>
        <p:spPr>
          <a:xfrm>
            <a:off x="444467" y="4644232"/>
            <a:ext cx="5984875" cy="849313"/>
          </a:xfrm>
          <a:prstGeom prst="rect">
            <a:avLst/>
          </a:prstGeom>
        </p:spPr>
        <p:txBody>
          <a:bodyPr vert="horz"/>
          <a:lstStyle>
            <a:lvl1pPr marL="0" indent="0">
              <a:buFontTx/>
              <a:buNone/>
              <a:defRPr sz="1200" b="1" baseline="0">
                <a:solidFill>
                  <a:schemeClr val="bg1"/>
                </a:solidFill>
                <a:latin typeface="Calibri" pitchFamily="34" charset="0"/>
                <a:cs typeface="Calibri" pitchFamily="34" charset="0"/>
              </a:defRPr>
            </a:lvl1pPr>
          </a:lstStyle>
          <a:p>
            <a:pPr lvl="0"/>
            <a:r>
              <a:rPr lang="en-US" smtClean="0"/>
              <a:t>Click to edit Master text styles</a:t>
            </a:r>
          </a:p>
        </p:txBody>
      </p:sp>
    </p:spTree>
    <p:extLst>
      <p:ext uri="{BB962C8B-B14F-4D97-AF65-F5344CB8AC3E}">
        <p14:creationId xmlns:p14="http://schemas.microsoft.com/office/powerpoint/2010/main" val="2438456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5947713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5779601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2621049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00898639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endParaRPr lang="en-US" dirty="0"/>
          </a:p>
        </p:txBody>
      </p:sp>
    </p:spTree>
    <p:extLst>
      <p:ext uri="{BB962C8B-B14F-4D97-AF65-F5344CB8AC3E}">
        <p14:creationId xmlns:p14="http://schemas.microsoft.com/office/powerpoint/2010/main" val="196214353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649614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16190923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4711555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523677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3121167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76858875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6590EE1-7444-4E9E-834B-AD138C6889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95569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49402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9C8BB09-1F44-403E-BC67-72B28DA05FB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926278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F8586289-4AFA-4741-AE71-2F066D3678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802657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07216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104143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16541264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5383316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19114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17824308"/>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4879264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6590EE1-7444-4E9E-834B-AD138C6889C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941157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solidFill>
                  <a:srgbClr val="000000"/>
                </a:solidFill>
              </a:rPr>
              <a:pPr>
                <a:defRPr/>
              </a:pPr>
              <a:t>‹#›</a:t>
            </a:fld>
            <a:endParaRPr lang="en-US">
              <a:solidFill>
                <a:srgbClr val="000000"/>
              </a:solidFill>
            </a:endParaRPr>
          </a:p>
        </p:txBody>
      </p:sp>
      <p:pic>
        <p:nvPicPr>
          <p:cNvPr id="6" name="Picture 5"/>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669409167"/>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19C8BB09-1F44-403E-BC67-72B28DA05FB3}" type="slidenum">
              <a:rPr lang="en-US">
                <a:solidFill>
                  <a:srgbClr val="000000"/>
                </a:solidFill>
              </a:rPr>
              <a:pPr>
                <a:defRPr/>
              </a:pPr>
              <a:t>‹#›</a:t>
            </a:fld>
            <a:endParaRPr lang="en-US">
              <a:solidFill>
                <a:srgbClr val="000000"/>
              </a:solidFill>
            </a:endParaRPr>
          </a:p>
        </p:txBody>
      </p:sp>
      <p:pic>
        <p:nvPicPr>
          <p:cNvPr id="7" name="Picture 6"/>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824221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F8586289-4AFA-4741-AE71-2F066D3678A0}" type="slidenum">
              <a:rPr lang="en-US">
                <a:solidFill>
                  <a:srgbClr val="000000"/>
                </a:solidFill>
              </a:rPr>
              <a:pPr>
                <a:defRPr/>
              </a:pPr>
              <a:t>‹#›</a:t>
            </a:fld>
            <a:endParaRPr lang="en-US">
              <a:solidFill>
                <a:srgbClr val="000000"/>
              </a:solidFill>
            </a:endParaRPr>
          </a:p>
        </p:txBody>
      </p:sp>
      <p:pic>
        <p:nvPicPr>
          <p:cNvPr id="7" name="Picture 6"/>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839578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02574373"/>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5" name="Picture 4"/>
          <p:cNvPicPr>
            <a:picLocks noChangeAspect="1"/>
          </p:cNvPicPr>
          <p:nvPr userDrawn="1"/>
        </p:nvPicPr>
        <p:blipFill>
          <a:blip r:embed="rId2">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3242951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239698619"/>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83689465"/>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448636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2766350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22880196"/>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24039342"/>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80160"/>
            <a:ext cx="8976360" cy="4480560"/>
          </a:xfrm>
          <a:prstGeom prst="rect">
            <a:avLst/>
          </a:prstGeom>
        </p:spPr>
        <p:txBody>
          <a:bodyPr/>
          <a:lstStyle>
            <a:lvl1pPr marL="0" indent="0">
              <a:buNone/>
              <a:defRPr sz="2000" b="0" i="0">
                <a:solidFill>
                  <a:schemeClr val="tx1"/>
                </a:solidFill>
                <a:latin typeface="+mn-lt"/>
                <a:cs typeface="Calibri" pitchFamily="34" charset="0"/>
              </a:defRPr>
            </a:lvl1pPr>
            <a:lvl2pPr>
              <a:defRPr sz="1800" b="0" i="0">
                <a:solidFill>
                  <a:schemeClr val="tx1"/>
                </a:solidFill>
                <a:latin typeface="+mn-lt"/>
                <a:cs typeface="Calibri" pitchFamily="34" charset="0"/>
              </a:defRPr>
            </a:lvl2pPr>
            <a:lvl3pPr>
              <a:defRPr sz="1600" b="0" i="0">
                <a:solidFill>
                  <a:schemeClr val="tx1"/>
                </a:solidFill>
                <a:latin typeface="+mn-lt"/>
                <a:cs typeface="Calibri" pitchFamily="34" charset="0"/>
              </a:defRPr>
            </a:lvl3pPr>
            <a:lvl4pPr>
              <a:defRPr sz="1400" b="0" i="0">
                <a:solidFill>
                  <a:schemeClr val="tx1"/>
                </a:solidFill>
                <a:latin typeface="+mn-lt"/>
                <a:cs typeface="Calibri" pitchFamily="34" charset="0"/>
              </a:defRPr>
            </a:lvl4pPr>
            <a:lvl5pPr>
              <a:defRPr sz="1300" b="0" i="0">
                <a:solidFill>
                  <a:schemeClr val="tx1"/>
                </a:solidFill>
                <a:latin typeface="+mn-lt"/>
                <a:cs typeface="Calibri" pitchFamily="34" charset="0"/>
              </a:defRPr>
            </a:lvl5pPr>
          </a:lstStyle>
          <a:p>
            <a:pPr lvl="0"/>
            <a:endParaRPr lang="en-US" dirty="0" smtClean="0"/>
          </a:p>
        </p:txBody>
      </p:sp>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4885875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A4FB5B2-6A91-4647-A953-8CB1344FB022}" type="slidenum">
              <a:rPr lang="en-US"/>
              <a:pPr>
                <a:defRPr/>
              </a:pPr>
              <a:t>‹#›</a:t>
            </a:fld>
            <a:endParaRPr lang="en-US"/>
          </a:p>
        </p:txBody>
      </p:sp>
    </p:spTree>
    <p:extLst>
      <p:ext uri="{BB962C8B-B14F-4D97-AF65-F5344CB8AC3E}">
        <p14:creationId xmlns:p14="http://schemas.microsoft.com/office/powerpoint/2010/main" val="16499692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80160"/>
            <a:ext cx="8976360" cy="4480560"/>
          </a:xfrm>
          <a:prstGeom prst="rect">
            <a:avLst/>
          </a:prstGeom>
        </p:spPr>
        <p:txBody>
          <a:bodyPr/>
          <a:lstStyle>
            <a:lvl1pPr marL="0" indent="0">
              <a:buNone/>
              <a:defRPr sz="2000" b="0" i="0">
                <a:solidFill>
                  <a:schemeClr val="tx1"/>
                </a:solidFill>
                <a:latin typeface="+mn-lt"/>
                <a:cs typeface="Calibri" pitchFamily="34" charset="0"/>
              </a:defRPr>
            </a:lvl1pPr>
            <a:lvl2pPr>
              <a:defRPr sz="1800" b="0" i="0">
                <a:solidFill>
                  <a:schemeClr val="tx1"/>
                </a:solidFill>
                <a:latin typeface="+mn-lt"/>
                <a:cs typeface="Calibri" pitchFamily="34" charset="0"/>
              </a:defRPr>
            </a:lvl2pPr>
            <a:lvl3pPr>
              <a:defRPr sz="1600" b="0" i="0">
                <a:solidFill>
                  <a:schemeClr val="tx1"/>
                </a:solidFill>
                <a:latin typeface="+mn-lt"/>
                <a:cs typeface="Calibri" pitchFamily="34" charset="0"/>
              </a:defRPr>
            </a:lvl3pPr>
            <a:lvl4pPr>
              <a:defRPr sz="1400" b="0" i="0">
                <a:solidFill>
                  <a:schemeClr val="tx1"/>
                </a:solidFill>
                <a:latin typeface="+mn-lt"/>
                <a:cs typeface="Calibri" pitchFamily="34" charset="0"/>
              </a:defRPr>
            </a:lvl4pPr>
            <a:lvl5pPr>
              <a:defRPr sz="1300" b="0" i="0">
                <a:solidFill>
                  <a:schemeClr val="tx1"/>
                </a:solidFill>
                <a:latin typeface="+mn-lt"/>
                <a:cs typeface="Calibri" pitchFamily="34" charset="0"/>
              </a:defRPr>
            </a:lvl5pPr>
          </a:lstStyle>
          <a:p>
            <a:pPr lvl="0"/>
            <a:endParaRPr lang="en-US" dirty="0" smtClean="0"/>
          </a:p>
        </p:txBody>
      </p:sp>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12141024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endParaRPr lang="en-US" dirty="0"/>
          </a:p>
        </p:txBody>
      </p:sp>
    </p:spTree>
    <p:extLst>
      <p:ext uri="{BB962C8B-B14F-4D97-AF65-F5344CB8AC3E}">
        <p14:creationId xmlns:p14="http://schemas.microsoft.com/office/powerpoint/2010/main" val="521910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1869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Meta Offc Pro"/>
                <a:cs typeface="Meta Offc Pro"/>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Meta Offc Pro"/>
                <a:cs typeface="Meta Offc Pro"/>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Meta Offc Pro"/>
                <a:cs typeface="Meta Offc Pro"/>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Meta Offc Pro"/>
                <a:cs typeface="Meta Offc Pro"/>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Meta Offc Pro"/>
                <a:cs typeface="Meta Offc Pro"/>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39061827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4.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theme" Target="../theme/theme5.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9.xml"/><Relationship Id="rId7" Type="http://schemas.openxmlformats.org/officeDocument/2006/relationships/theme" Target="../theme/theme6.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3625621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8" r:id="rId5"/>
    <p:sldLayoutId id="2147483676" r:id="rId6"/>
    <p:sldLayoutId id="2147483688" r:id="rId7"/>
    <p:sldLayoutId id="2147483690" r:id="rId8"/>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170635101"/>
      </p:ext>
    </p:extLst>
  </p:cSld>
  <p:clrMap bg1="lt1" tx1="dk1" bg2="lt2" tx2="dk2" accent1="accent1" accent2="accent2" accent3="accent3" accent4="accent4" accent5="accent5" accent6="accent6" hlink="hlink" folHlink="folHlink"/>
  <p:sldLayoutIdLst>
    <p:sldLayoutId id="2147483667" r:id="rId1"/>
    <p:sldLayoutId id="2147483710" r:id="rId2"/>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87608407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702" r:id="rId6"/>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701638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50071655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034905688"/>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15.xml"/><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23.xml"/><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36.xml"/><Relationship Id="rId4" Type="http://schemas.openxmlformats.org/officeDocument/2006/relationships/image" Target="../media/image1.jpg"/></Relationships>
</file>

<file path=ppt/slides/_rels/slide1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3.xml"/><Relationship Id="rId1" Type="http://schemas.openxmlformats.org/officeDocument/2006/relationships/slideLayout" Target="../slideLayouts/slideLayout1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5.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6.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6.xml"/><Relationship Id="rId1" Type="http://schemas.openxmlformats.org/officeDocument/2006/relationships/slideLayout" Target="../slideLayouts/slideLayout41.xml"/><Relationship Id="rId4" Type="http://schemas.openxmlformats.org/officeDocument/2006/relationships/image" Target="../media/image1.jpg"/></Relationships>
</file>

<file path=ppt/slides/_rels/slide2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7.xml"/><Relationship Id="rId1" Type="http://schemas.openxmlformats.org/officeDocument/2006/relationships/slideLayout" Target="../slideLayouts/slideLayout41.xml"/><Relationship Id="rId4" Type="http://schemas.openxmlformats.org/officeDocument/2006/relationships/image" Target="../media/image1.jpg"/></Relationships>
</file>

<file path=ppt/slides/_rels/slide2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1.jpg"/></Relationships>
</file>

<file path=ppt/slides/_rels/slide27.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1.jpg"/></Relationships>
</file>

<file path=ppt/slides/_rels/slide2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1.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452438" y="2276475"/>
            <a:ext cx="8223250" cy="100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Calibri" pitchFamily="34" charset="0"/>
              </a:rPr>
              <a:t>Web Briefing for Media: 2015 Kaiser/HRET Employer Health Benefits Survey</a:t>
            </a:r>
            <a:endParaRPr lang="en-US" altLang="en-US" dirty="0" smtClean="0">
              <a:ea typeface="Calibri" pitchFamily="34" charset="0"/>
            </a:endParaRPr>
          </a:p>
        </p:txBody>
      </p:sp>
      <p:sp>
        <p:nvSpPr>
          <p:cNvPr id="9219" name="Content Placeholder 9"/>
          <p:cNvSpPr>
            <a:spLocks noGrp="1"/>
          </p:cNvSpPr>
          <p:nvPr>
            <p:ph sz="quarter" idx="13"/>
          </p:nvPr>
        </p:nvSpPr>
        <p:spPr bwMode="auto">
          <a:xfrm>
            <a:off x="444500" y="3962400"/>
            <a:ext cx="7051322" cy="284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p>
            <a:pPr eaLnBrk="1" hangingPunct="1"/>
            <a:r>
              <a:rPr lang="en-US" altLang="en-US" dirty="0" smtClean="0">
                <a:ea typeface="Calibri" pitchFamily="34" charset="0"/>
              </a:rPr>
              <a:t>Tuesday, September 22, 2015</a:t>
            </a:r>
          </a:p>
          <a:p>
            <a:pPr eaLnBrk="1" hangingPunct="1"/>
            <a:endParaRPr lang="en-US" altLang="en-US" dirty="0" smtClean="0">
              <a:ea typeface="Calibri" pitchFamily="34" charset="0"/>
            </a:endParaRPr>
          </a:p>
          <a:p>
            <a:r>
              <a:rPr lang="en-US" altLang="en-US" dirty="0">
                <a:ea typeface="Calibri" pitchFamily="34" charset="0"/>
              </a:rPr>
              <a:t>Presented by the Kaiser Family Foundation and </a:t>
            </a:r>
          </a:p>
          <a:p>
            <a:r>
              <a:rPr lang="en-US" altLang="en-US" dirty="0">
                <a:ea typeface="Calibri" pitchFamily="34" charset="0"/>
              </a:rPr>
              <a:t>Health Research &amp; Educational Trust (HRET) </a:t>
            </a:r>
          </a:p>
        </p:txBody>
      </p:sp>
      <p:pic>
        <p:nvPicPr>
          <p:cNvPr id="4" name="Picture 3"/>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304800" y="363142"/>
            <a:ext cx="2692400" cy="827732"/>
          </a:xfrm>
          <a:prstGeom prst="rect">
            <a:avLst/>
          </a:prstGeom>
        </p:spPr>
      </p:pic>
    </p:spTree>
    <p:extLst>
      <p:ext uri="{BB962C8B-B14F-4D97-AF65-F5344CB8AC3E}">
        <p14:creationId xmlns:p14="http://schemas.microsoft.com/office/powerpoint/2010/main" val="26341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pPr>
              <a:spcAft>
                <a:spcPts val="400"/>
              </a:spcAft>
            </a:pPr>
            <a:r>
              <a:rPr lang="en-US" sz="1100" dirty="0">
                <a:latin typeface="+mj-lt"/>
              </a:rPr>
              <a:t>* Estimate is statistically different </a:t>
            </a:r>
            <a:r>
              <a:rPr lang="en-US" sz="1100" dirty="0" smtClean="0">
                <a:latin typeface="+mj-lt"/>
              </a:rPr>
              <a:t>between All Large Firms and All Small Firms estimate </a:t>
            </a:r>
            <a:r>
              <a:rPr lang="en-US" sz="1100" dirty="0">
                <a:latin typeface="+mj-lt"/>
              </a:rPr>
              <a:t>(p&lt;.05). </a:t>
            </a:r>
          </a:p>
          <a:p>
            <a:pPr>
              <a:spcAft>
                <a:spcPts val="400"/>
              </a:spcAft>
            </a:pPr>
            <a:r>
              <a:rPr lang="en-US" sz="1100" dirty="0">
                <a:latin typeface="+mj-lt"/>
              </a:rPr>
              <a:t>NOTE:  </a:t>
            </a:r>
            <a:r>
              <a:rPr lang="en-US" sz="1100" dirty="0" smtClean="0">
                <a:latin typeface="+mj-lt"/>
              </a:rPr>
              <a:t>Lower-wage </a:t>
            </a:r>
            <a:r>
              <a:rPr lang="en-US" sz="1100" dirty="0">
                <a:latin typeface="+mj-lt"/>
              </a:rPr>
              <a:t>level is $23,000 </a:t>
            </a:r>
            <a:r>
              <a:rPr lang="en-US" sz="1100" dirty="0" smtClean="0">
                <a:latin typeface="+mj-lt"/>
              </a:rPr>
              <a:t>annually or less, </a:t>
            </a:r>
            <a:r>
              <a:rPr lang="en-US" sz="1100" dirty="0">
                <a:latin typeface="+mj-lt"/>
              </a:rPr>
              <a:t>the 25</a:t>
            </a:r>
            <a:r>
              <a:rPr lang="en-US" sz="1100" baseline="30000" dirty="0">
                <a:latin typeface="+mj-lt"/>
              </a:rPr>
              <a:t>th</a:t>
            </a:r>
            <a:r>
              <a:rPr lang="en-US" sz="1100" dirty="0">
                <a:latin typeface="+mj-lt"/>
              </a:rPr>
              <a:t> percentile for workers earnings nationally.</a:t>
            </a:r>
          </a:p>
          <a:p>
            <a:pPr>
              <a:spcAft>
                <a:spcPts val="400"/>
              </a:spcAft>
            </a:pPr>
            <a:r>
              <a:rPr lang="en-US" sz="1100" dirty="0">
                <a:latin typeface="+mj-lt"/>
              </a:rPr>
              <a:t>SOURCE:  Kaiser/HRET Survey of Employer-Sponsored Health Benefits, 2015.</a:t>
            </a:r>
          </a:p>
        </p:txBody>
      </p:sp>
      <p:sp>
        <p:nvSpPr>
          <p:cNvPr id="3" name="Title 2"/>
          <p:cNvSpPr>
            <a:spLocks noGrp="1"/>
          </p:cNvSpPr>
          <p:nvPr>
            <p:ph type="title"/>
          </p:nvPr>
        </p:nvSpPr>
        <p:spPr>
          <a:xfrm>
            <a:off x="0" y="0"/>
            <a:ext cx="9052560" cy="914400"/>
          </a:xfrm>
        </p:spPr>
        <p:txBody>
          <a:bodyPr/>
          <a:lstStyle/>
          <a:p>
            <a:r>
              <a:rPr lang="en-US" sz="2400" dirty="0" smtClean="0">
                <a:latin typeface="+mn-lt"/>
              </a:rPr>
              <a:t>Average </a:t>
            </a:r>
            <a:r>
              <a:rPr lang="en-US" sz="2400" dirty="0">
                <a:latin typeface="+mn-lt"/>
              </a:rPr>
              <a:t>Annual Worker and Employer Contributions to Premiums and Total Premiums for </a:t>
            </a:r>
            <a:r>
              <a:rPr lang="en-US" sz="2400" dirty="0" smtClean="0">
                <a:latin typeface="+mn-lt"/>
              </a:rPr>
              <a:t>Single and Family </a:t>
            </a:r>
            <a:r>
              <a:rPr lang="en-US" sz="2400" dirty="0">
                <a:latin typeface="+mn-lt"/>
              </a:rPr>
              <a:t>Coverage, </a:t>
            </a:r>
            <a:r>
              <a:rPr lang="en-US" sz="2400" dirty="0" smtClean="0">
                <a:latin typeface="+mn-lt"/>
              </a:rPr>
              <a:t>by Firm Wage Level, 2015</a:t>
            </a:r>
            <a:endParaRPr lang="en-US" sz="24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02594462"/>
              </p:ext>
            </p:extLst>
          </p:nvPr>
        </p:nvGraphicFramePr>
        <p:xfrm>
          <a:off x="304800" y="1371600"/>
          <a:ext cx="9220200" cy="48463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878048" y="3995978"/>
            <a:ext cx="838200" cy="276999"/>
          </a:xfrm>
          <a:prstGeom prst="rect">
            <a:avLst/>
          </a:prstGeom>
          <a:noFill/>
        </p:spPr>
        <p:txBody>
          <a:bodyPr wrap="square" rtlCol="0">
            <a:spAutoFit/>
          </a:bodyPr>
          <a:lstStyle/>
          <a:p>
            <a:pPr algn="ctr"/>
            <a:r>
              <a:rPr lang="en-US" sz="1200" dirty="0" smtClean="0">
                <a:solidFill>
                  <a:srgbClr val="000000"/>
                </a:solidFill>
                <a:cs typeface="Meta Offc Pro"/>
              </a:rPr>
              <a:t>$6,307*</a:t>
            </a:r>
          </a:p>
        </p:txBody>
      </p:sp>
      <p:sp>
        <p:nvSpPr>
          <p:cNvPr id="7" name="TextBox 6"/>
          <p:cNvSpPr txBox="1"/>
          <p:nvPr/>
        </p:nvSpPr>
        <p:spPr>
          <a:xfrm>
            <a:off x="2057400" y="4103213"/>
            <a:ext cx="838200" cy="276999"/>
          </a:xfrm>
          <a:prstGeom prst="rect">
            <a:avLst/>
          </a:prstGeom>
          <a:noFill/>
        </p:spPr>
        <p:txBody>
          <a:bodyPr wrap="square" rtlCol="0">
            <a:spAutoFit/>
          </a:bodyPr>
          <a:lstStyle/>
          <a:p>
            <a:pPr algn="ctr"/>
            <a:r>
              <a:rPr lang="en-US" sz="1200" dirty="0" smtClean="0">
                <a:solidFill>
                  <a:srgbClr val="000000"/>
                </a:solidFill>
                <a:cs typeface="Meta Offc Pro"/>
              </a:rPr>
              <a:t>$5,606*</a:t>
            </a:r>
          </a:p>
        </p:txBody>
      </p:sp>
      <p:sp>
        <p:nvSpPr>
          <p:cNvPr id="8" name="TextBox 7"/>
          <p:cNvSpPr txBox="1"/>
          <p:nvPr/>
        </p:nvSpPr>
        <p:spPr>
          <a:xfrm>
            <a:off x="3124200" y="3976255"/>
            <a:ext cx="838200" cy="276999"/>
          </a:xfrm>
          <a:prstGeom prst="rect">
            <a:avLst/>
          </a:prstGeom>
          <a:noFill/>
        </p:spPr>
        <p:txBody>
          <a:bodyPr wrap="square" rtlCol="0">
            <a:spAutoFit/>
          </a:bodyPr>
          <a:lstStyle/>
          <a:p>
            <a:pPr algn="ctr"/>
            <a:r>
              <a:rPr lang="en-US" sz="1200" dirty="0" smtClean="0">
                <a:solidFill>
                  <a:srgbClr val="000000"/>
                </a:solidFill>
                <a:cs typeface="Meta Offc Pro"/>
              </a:rPr>
              <a:t>$6,251</a:t>
            </a:r>
          </a:p>
        </p:txBody>
      </p:sp>
      <p:sp>
        <p:nvSpPr>
          <p:cNvPr id="9" name="TextBox 8"/>
          <p:cNvSpPr txBox="1"/>
          <p:nvPr/>
        </p:nvSpPr>
        <p:spPr>
          <a:xfrm>
            <a:off x="1066800" y="1530991"/>
            <a:ext cx="2819400" cy="338554"/>
          </a:xfrm>
          <a:prstGeom prst="rect">
            <a:avLst/>
          </a:prstGeom>
          <a:noFill/>
        </p:spPr>
        <p:txBody>
          <a:bodyPr wrap="square" rtlCol="0">
            <a:spAutoFit/>
          </a:bodyPr>
          <a:lstStyle/>
          <a:p>
            <a:pPr algn="ctr"/>
            <a:r>
              <a:rPr lang="en-US" sz="1600" b="1" dirty="0" smtClean="0">
                <a:solidFill>
                  <a:srgbClr val="000000"/>
                </a:solidFill>
                <a:cs typeface="Meta Offc Pro"/>
              </a:rPr>
              <a:t>Single Coverage</a:t>
            </a:r>
          </a:p>
        </p:txBody>
      </p:sp>
      <p:sp>
        <p:nvSpPr>
          <p:cNvPr id="10" name="TextBox 9"/>
          <p:cNvSpPr txBox="1"/>
          <p:nvPr/>
        </p:nvSpPr>
        <p:spPr>
          <a:xfrm>
            <a:off x="5257800" y="1530991"/>
            <a:ext cx="2819400" cy="338554"/>
          </a:xfrm>
          <a:prstGeom prst="rect">
            <a:avLst/>
          </a:prstGeom>
          <a:noFill/>
        </p:spPr>
        <p:txBody>
          <a:bodyPr wrap="square" rtlCol="0">
            <a:spAutoFit/>
          </a:bodyPr>
          <a:lstStyle/>
          <a:p>
            <a:pPr algn="ctr"/>
            <a:r>
              <a:rPr lang="en-US" sz="1600" b="1" dirty="0" smtClean="0">
                <a:solidFill>
                  <a:srgbClr val="000000"/>
                </a:solidFill>
                <a:cs typeface="Meta Offc Pro"/>
              </a:rPr>
              <a:t>Family Coverage</a:t>
            </a:r>
          </a:p>
        </p:txBody>
      </p:sp>
      <p:cxnSp>
        <p:nvCxnSpPr>
          <p:cNvPr id="11" name="Straight Connector 10"/>
          <p:cNvCxnSpPr/>
          <p:nvPr/>
        </p:nvCxnSpPr>
        <p:spPr>
          <a:xfrm flipV="1">
            <a:off x="2971800" y="3657600"/>
            <a:ext cx="0" cy="1600200"/>
          </a:xfrm>
          <a:prstGeom prst="line">
            <a:avLst/>
          </a:prstGeom>
          <a:ln w="127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7467600" y="1981200"/>
            <a:ext cx="0" cy="3318677"/>
          </a:xfrm>
          <a:prstGeom prst="line">
            <a:avLst/>
          </a:prstGeom>
          <a:ln w="127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Oval 1"/>
          <p:cNvSpPr/>
          <p:nvPr/>
        </p:nvSpPr>
        <p:spPr>
          <a:xfrm>
            <a:off x="-1752600" y="1700268"/>
            <a:ext cx="914400" cy="1119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15200" y="6248400"/>
            <a:ext cx="1804416" cy="554736"/>
          </a:xfrm>
          <a:prstGeom prst="rect">
            <a:avLst/>
          </a:prstGeom>
        </p:spPr>
      </p:pic>
    </p:spTree>
    <p:extLst>
      <p:ext uri="{BB962C8B-B14F-4D97-AF65-F5344CB8AC3E}">
        <p14:creationId xmlns:p14="http://schemas.microsoft.com/office/powerpoint/2010/main" val="3138553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68154207"/>
              </p:ext>
            </p:extLst>
          </p:nvPr>
        </p:nvGraphicFramePr>
        <p:xfrm>
          <a:off x="152400" y="1066800"/>
          <a:ext cx="8839199"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pPr>
              <a:spcAft>
                <a:spcPts val="400"/>
              </a:spcAft>
            </a:pPr>
            <a:r>
              <a:rPr lang="en-US" sz="1100" dirty="0">
                <a:latin typeface="Calibri" pitchFamily="34" charset="0"/>
              </a:rPr>
              <a:t>* Estimate is statistically different from estimate for the previous year shown (p&lt;.05).  </a:t>
            </a: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2006-2015.</a:t>
            </a:r>
            <a:endParaRPr lang="en-US" sz="1100" dirty="0">
              <a:latin typeface="Calibri" pitchFamily="34" charset="0"/>
            </a:endParaRPr>
          </a:p>
        </p:txBody>
      </p:sp>
      <p:sp>
        <p:nvSpPr>
          <p:cNvPr id="4" name="Title 3"/>
          <p:cNvSpPr>
            <a:spLocks noGrp="1"/>
          </p:cNvSpPr>
          <p:nvPr>
            <p:ph type="title"/>
          </p:nvPr>
        </p:nvSpPr>
        <p:spPr>
          <a:xfrm>
            <a:off x="91440" y="91440"/>
            <a:ext cx="8961120" cy="1127760"/>
          </a:xfrm>
        </p:spPr>
        <p:txBody>
          <a:bodyPr/>
          <a:lstStyle/>
          <a:p>
            <a:r>
              <a:rPr lang="en-US" sz="2400" dirty="0" smtClean="0">
                <a:latin typeface="Calibri" pitchFamily="34" charset="0"/>
              </a:rPr>
              <a:t>Percentage </a:t>
            </a:r>
            <a:r>
              <a:rPr lang="en-US" sz="2400" dirty="0">
                <a:latin typeface="Calibri" pitchFamily="34" charset="0"/>
              </a:rPr>
              <a:t>of Covered Workers </a:t>
            </a:r>
            <a:r>
              <a:rPr lang="en-US" sz="2400" dirty="0" smtClean="0">
                <a:latin typeface="Calibri" pitchFamily="34" charset="0"/>
              </a:rPr>
              <a:t>With a General Annual Deductible for Single Coverage, 2006-2015</a:t>
            </a:r>
            <a:endParaRPr lang="en-US" sz="2400" dirty="0">
              <a:latin typeface="Calibri" pitchFamily="34" charset="0"/>
            </a:endParaRPr>
          </a:p>
        </p:txBody>
      </p:sp>
      <p:pic>
        <p:nvPicPr>
          <p:cNvPr id="7" name="Picture 6"/>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86571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282347957"/>
              </p:ext>
            </p:extLst>
          </p:nvPr>
        </p:nvGraphicFramePr>
        <p:xfrm>
          <a:off x="152400" y="1066800"/>
          <a:ext cx="8839199"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91440" y="6217920"/>
            <a:ext cx="7299960" cy="548640"/>
          </a:xfrm>
        </p:spPr>
        <p:txBody>
          <a:bodyPr/>
          <a:lstStyle/>
          <a:p>
            <a:pPr>
              <a:spcAft>
                <a:spcPts val="400"/>
              </a:spcAft>
            </a:pPr>
            <a:r>
              <a:rPr lang="en-US" sz="1100" dirty="0" smtClean="0">
                <a:latin typeface="Calibri" pitchFamily="34" charset="0"/>
              </a:rPr>
              <a:t>* Estimate </a:t>
            </a:r>
            <a:r>
              <a:rPr lang="en-US" sz="1100" dirty="0">
                <a:latin typeface="Calibri" pitchFamily="34" charset="0"/>
              </a:rPr>
              <a:t>is statistically different from estimate for the previous year shown (p&lt;.05). </a:t>
            </a:r>
            <a:endParaRPr lang="en-US" sz="1100" dirty="0" smtClean="0">
              <a:latin typeface="Calibri" pitchFamily="34" charset="0"/>
            </a:endParaRPr>
          </a:p>
          <a:p>
            <a:r>
              <a:rPr lang="en-US" sz="1100" dirty="0" smtClean="0">
                <a:latin typeface="Calibri" pitchFamily="34" charset="0"/>
              </a:rPr>
              <a:t>NOTES: </a:t>
            </a:r>
            <a:r>
              <a:rPr lang="en-US" sz="1100" dirty="0">
                <a:latin typeface="Calibri" pitchFamily="34" charset="0"/>
              </a:rPr>
              <a:t>Average general annual deductible  is among  all covered workers. Workers in plans without a general annual deductible for in-network services are assigned a value of zero. </a:t>
            </a:r>
            <a:r>
              <a:rPr lang="en-US" sz="1100" dirty="0" smtClean="0">
                <a:latin typeface="Calibri" pitchFamily="34" charset="0"/>
              </a:rPr>
              <a:t> </a:t>
            </a:r>
            <a:endParaRPr lang="en-US" sz="1100" dirty="0">
              <a:latin typeface="Calibri" pitchFamily="34" charset="0"/>
            </a:endParaRP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2006-2015.</a:t>
            </a:r>
            <a:endParaRPr lang="en-US" sz="1100" dirty="0">
              <a:latin typeface="Calibri" pitchFamily="34" charset="0"/>
            </a:endParaRPr>
          </a:p>
        </p:txBody>
      </p:sp>
      <p:sp>
        <p:nvSpPr>
          <p:cNvPr id="4" name="Title 3"/>
          <p:cNvSpPr>
            <a:spLocks noGrp="1"/>
          </p:cNvSpPr>
          <p:nvPr>
            <p:ph type="title"/>
          </p:nvPr>
        </p:nvSpPr>
        <p:spPr>
          <a:xfrm>
            <a:off x="91440" y="91440"/>
            <a:ext cx="8961120" cy="1127760"/>
          </a:xfrm>
        </p:spPr>
        <p:txBody>
          <a:bodyPr/>
          <a:lstStyle/>
          <a:p>
            <a:r>
              <a:rPr lang="en-US" sz="2400" dirty="0" smtClean="0">
                <a:latin typeface="Calibri" pitchFamily="34" charset="0"/>
              </a:rPr>
              <a:t>Average General Annual Deductible for Covered Workers Enrolled in Single Coverage, 2006-2015</a:t>
            </a:r>
            <a:endParaRPr lang="en-US" sz="2400" dirty="0">
              <a:latin typeface="Calibri" pitchFamily="34" charset="0"/>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064211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normAutofit/>
          </a:bodyPr>
          <a:lstStyle/>
          <a:p>
            <a:r>
              <a:rPr lang="en-US" sz="2400" b="1" dirty="0" smtClean="0">
                <a:latin typeface="Calibri" panose="020F0502020204030204" pitchFamily="34" charset="0"/>
              </a:rPr>
              <a:t>Cumulative Increases in Health Insurance Premiums, General Annual Deductibles, Inflation, and Workers’ Earnings, 2010-2015</a:t>
            </a:r>
          </a:p>
        </p:txBody>
      </p:sp>
      <p:graphicFrame>
        <p:nvGraphicFramePr>
          <p:cNvPr id="7" name="Object 3"/>
          <p:cNvGraphicFramePr>
            <a:graphicFrameLocks noGrp="1" noChangeAspect="1"/>
          </p:cNvGraphicFramePr>
          <p:nvPr>
            <p:ph type="chart" idx="4294967295"/>
            <p:extLst>
              <p:ext uri="{D42A27DB-BD31-4B8C-83A1-F6EECF244321}">
                <p14:modId xmlns:p14="http://schemas.microsoft.com/office/powerpoint/2010/main" val="4236622130"/>
              </p:ext>
            </p:extLst>
          </p:nvPr>
        </p:nvGraphicFramePr>
        <p:xfrm>
          <a:off x="152400" y="1295401"/>
          <a:ext cx="8610600" cy="4038599"/>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31898" y="5638800"/>
            <a:ext cx="7307686" cy="1092607"/>
          </a:xfrm>
          <a:prstGeom prst="rect">
            <a:avLst/>
          </a:prstGeom>
          <a:noFill/>
          <a:ln w="9525">
            <a:noFill/>
            <a:miter lim="800000"/>
            <a:headEnd/>
            <a:tailEnd/>
          </a:ln>
        </p:spPr>
        <p:txBody>
          <a:bodyPr wrap="square">
            <a:spAutoFit/>
          </a:bodyPr>
          <a:lstStyle/>
          <a:p>
            <a:pPr eaLnBrk="1" hangingPunct="1"/>
            <a:endParaRPr lang="en-US" sz="1000" dirty="0">
              <a:latin typeface="Calibri" panose="020F0502020204030204" pitchFamily="34" charset="0"/>
            </a:endParaRPr>
          </a:p>
          <a:p>
            <a:pPr eaLnBrk="1" hangingPunct="1"/>
            <a:r>
              <a:rPr lang="en-US" sz="1100" dirty="0" smtClean="0">
                <a:latin typeface="Calibri" panose="020F0502020204030204" pitchFamily="34" charset="0"/>
              </a:rPr>
              <a:t>NOTE:  Average general annual deductible  is among  all covered workers. Workers in plans without a general annual deductible for in-network services are assigned a value of zero.  </a:t>
            </a:r>
          </a:p>
          <a:p>
            <a:pPr eaLnBrk="1" hangingPunct="1"/>
            <a:r>
              <a:rPr lang="en-US" sz="1100" dirty="0" smtClean="0">
                <a:latin typeface="Calibri" panose="020F0502020204030204" pitchFamily="34" charset="0"/>
              </a:rPr>
              <a:t>SOURCE:  </a:t>
            </a:r>
            <a:r>
              <a:rPr lang="en-US" sz="1100" dirty="0">
                <a:latin typeface="Calibri" panose="020F0502020204030204" pitchFamily="34" charset="0"/>
              </a:rPr>
              <a:t>Kaiser/HRET Survey of Employer-Sponsored Health Benefits, </a:t>
            </a:r>
            <a:r>
              <a:rPr lang="en-US" sz="1100" dirty="0" smtClean="0">
                <a:latin typeface="Calibri" panose="020F0502020204030204" pitchFamily="34" charset="0"/>
              </a:rPr>
              <a:t>2010-2015.  </a:t>
            </a:r>
            <a:r>
              <a:rPr lang="en-US" sz="1100" dirty="0">
                <a:latin typeface="Calibri" panose="020F0502020204030204" pitchFamily="34" charset="0"/>
              </a:rPr>
              <a:t>Bureau of Labor Statistics, Consumer Price Index, U.S. City Average of Annual Inflation (April to April), </a:t>
            </a:r>
            <a:r>
              <a:rPr lang="en-US" sz="1100" dirty="0" smtClean="0">
                <a:latin typeface="Calibri" panose="020F0502020204030204" pitchFamily="34" charset="0"/>
              </a:rPr>
              <a:t>2010-2015; </a:t>
            </a:r>
            <a:r>
              <a:rPr lang="en-US" sz="1100" dirty="0">
                <a:latin typeface="Calibri" panose="020F0502020204030204" pitchFamily="34" charset="0"/>
              </a:rPr>
              <a:t>Bureau of Labor Statistics, Seasonally Adjusted Data from the Current Employment Statistics Survey, </a:t>
            </a:r>
            <a:r>
              <a:rPr lang="en-US" sz="1100" dirty="0" smtClean="0">
                <a:latin typeface="Calibri" panose="020F0502020204030204" pitchFamily="34" charset="0"/>
              </a:rPr>
              <a:t>2010-2015 </a:t>
            </a:r>
            <a:r>
              <a:rPr lang="en-US" sz="1100" dirty="0">
                <a:latin typeface="Calibri" panose="020F0502020204030204" pitchFamily="34" charset="0"/>
              </a:rPr>
              <a:t>(April to April). </a:t>
            </a: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97983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26301161"/>
              </p:ext>
            </p:extLst>
          </p:nvPr>
        </p:nvGraphicFramePr>
        <p:xfrm>
          <a:off x="228600" y="1752600"/>
          <a:ext cx="87630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91440" y="6217920"/>
            <a:ext cx="7147560" cy="548640"/>
          </a:xfrm>
        </p:spPr>
        <p:txBody>
          <a:bodyPr/>
          <a:lstStyle/>
          <a:p>
            <a:pPr>
              <a:spcAft>
                <a:spcPts val="400"/>
              </a:spcAft>
            </a:pPr>
            <a:r>
              <a:rPr lang="en-US" sz="1100" dirty="0">
                <a:latin typeface="Calibri" panose="020F0502020204030204" pitchFamily="34" charset="0"/>
                <a:cs typeface="Calibri" panose="020F0502020204030204" pitchFamily="34" charset="0"/>
              </a:rPr>
              <a:t>* Estimate is statistically different from estimate for the previous year shown (p&lt;.05). </a:t>
            </a:r>
          </a:p>
          <a:p>
            <a:pPr>
              <a:spcAft>
                <a:spcPts val="400"/>
              </a:spcAft>
            </a:pPr>
            <a:r>
              <a:rPr lang="en-US" sz="1100" dirty="0" smtClean="0">
                <a:latin typeface="Calibri" panose="020F0502020204030204" pitchFamily="34" charset="0"/>
                <a:cs typeface="Calibri" panose="020F0502020204030204" pitchFamily="34" charset="0"/>
              </a:rPr>
              <a:t>NOTE: </a:t>
            </a:r>
            <a:r>
              <a:rPr lang="en-US" sz="1100" dirty="0">
                <a:latin typeface="Calibri" panose="020F0502020204030204" pitchFamily="34" charset="0"/>
                <a:cs typeface="Calibri" panose="020F0502020204030204" pitchFamily="34" charset="0"/>
              </a:rPr>
              <a:t>These estimates include workers enrolled in </a:t>
            </a:r>
            <a:r>
              <a:rPr lang="en-US" sz="1100" dirty="0" smtClean="0">
                <a:latin typeface="Calibri" panose="020F0502020204030204" pitchFamily="34" charset="0"/>
                <a:cs typeface="Calibri" panose="020F0502020204030204" pitchFamily="34" charset="0"/>
              </a:rPr>
              <a:t>HDHP/SOs </a:t>
            </a:r>
            <a:r>
              <a:rPr lang="en-US" sz="1100" dirty="0">
                <a:latin typeface="Calibri" panose="020F0502020204030204" pitchFamily="34" charset="0"/>
                <a:cs typeface="Calibri" panose="020F0502020204030204" pitchFamily="34" charset="0"/>
              </a:rPr>
              <a:t>and other plan types. </a:t>
            </a:r>
            <a:r>
              <a:rPr lang="en-US" sz="1100" dirty="0" smtClean="0">
                <a:latin typeface="Calibri" panose="020F0502020204030204" pitchFamily="34" charset="0"/>
                <a:cs typeface="Calibri" panose="020F0502020204030204" pitchFamily="34" charset="0"/>
              </a:rPr>
              <a:t> Average </a:t>
            </a:r>
            <a:r>
              <a:rPr lang="en-US" sz="1100" dirty="0">
                <a:latin typeface="Calibri" panose="020F0502020204030204" pitchFamily="34" charset="0"/>
                <a:cs typeface="Calibri" panose="020F0502020204030204" pitchFamily="34" charset="0"/>
              </a:rPr>
              <a:t>general annual health plan deductibles for PPOs, POS plans, and HDHP/SOs are for in-network services. </a:t>
            </a:r>
          </a:p>
          <a:p>
            <a:pPr>
              <a:spcAft>
                <a:spcPts val="400"/>
              </a:spcAft>
            </a:pPr>
            <a:r>
              <a:rPr lang="en-US" sz="1100" dirty="0" smtClean="0">
                <a:latin typeface="Calibri" panose="020F0502020204030204" pitchFamily="34" charset="0"/>
                <a:cs typeface="Calibri" panose="020F0502020204030204" pitchFamily="34" charset="0"/>
              </a:rPr>
              <a:t>SOURCE: </a:t>
            </a:r>
            <a:r>
              <a:rPr lang="en-US" sz="1100" dirty="0">
                <a:latin typeface="Calibri" panose="020F0502020204030204" pitchFamily="34" charset="0"/>
                <a:cs typeface="Calibri" panose="020F0502020204030204" pitchFamily="34" charset="0"/>
              </a:rPr>
              <a:t>Kaiser/HRET Survey of Employer-Sponsored Health Benefits, </a:t>
            </a:r>
            <a:r>
              <a:rPr lang="en-US" sz="1100" dirty="0" smtClean="0">
                <a:latin typeface="Calibri" panose="020F0502020204030204" pitchFamily="34" charset="0"/>
                <a:cs typeface="Calibri" panose="020F0502020204030204" pitchFamily="34" charset="0"/>
              </a:rPr>
              <a:t>2006-2015.</a:t>
            </a:r>
            <a:endParaRPr lang="en-US" sz="1100" dirty="0">
              <a:latin typeface="Calibri" panose="020F0502020204030204" pitchFamily="34" charset="0"/>
              <a:cs typeface="Calibri" panose="020F0502020204030204" pitchFamily="34" charset="0"/>
            </a:endParaRPr>
          </a:p>
        </p:txBody>
      </p:sp>
      <p:sp>
        <p:nvSpPr>
          <p:cNvPr id="4" name="Title 3"/>
          <p:cNvSpPr>
            <a:spLocks noGrp="1"/>
          </p:cNvSpPr>
          <p:nvPr>
            <p:ph type="title"/>
          </p:nvPr>
        </p:nvSpPr>
        <p:spPr>
          <a:xfrm>
            <a:off x="0" y="0"/>
            <a:ext cx="9144000" cy="1005840"/>
          </a:xfrm>
        </p:spPr>
        <p:txBody>
          <a:bodyPr/>
          <a:lstStyle/>
          <a:p>
            <a:r>
              <a:rPr lang="en-US" sz="2400" dirty="0" smtClean="0">
                <a:solidFill>
                  <a:schemeClr val="tx1"/>
                </a:solidFill>
                <a:latin typeface="Calibri" panose="020F0502020204030204" pitchFamily="34" charset="0"/>
                <a:cs typeface="Calibri" panose="020F0502020204030204" pitchFamily="34" charset="0"/>
              </a:rPr>
              <a:t>Percentage </a:t>
            </a:r>
            <a:r>
              <a:rPr lang="en-US" sz="2400" dirty="0">
                <a:solidFill>
                  <a:schemeClr val="tx1"/>
                </a:solidFill>
                <a:latin typeface="Calibri" panose="020F0502020204030204" pitchFamily="34" charset="0"/>
                <a:cs typeface="Calibri" panose="020F0502020204030204" pitchFamily="34" charset="0"/>
              </a:rPr>
              <a:t>of Covered Workers Enrolled in a Plan with a General Annual Deductible of $1,000 or More for Single Coverage, By Firm Size, </a:t>
            </a:r>
            <a:r>
              <a:rPr lang="en-US" sz="2400" dirty="0" smtClean="0">
                <a:solidFill>
                  <a:schemeClr val="tx1"/>
                </a:solidFill>
                <a:latin typeface="Calibri" panose="020F0502020204030204" pitchFamily="34" charset="0"/>
                <a:cs typeface="Calibri" panose="020F0502020204030204" pitchFamily="34" charset="0"/>
              </a:rPr>
              <a:t>2006-2015</a:t>
            </a:r>
            <a:r>
              <a:rPr lang="en-US" sz="2400" dirty="0">
                <a:latin typeface="Calibri" panose="020F0502020204030204" pitchFamily="34" charset="0"/>
                <a:cs typeface="Calibri" panose="020F0502020204030204" pitchFamily="34" charset="0"/>
              </a:rPr>
              <a:t/>
            </a:r>
            <a:br>
              <a:rPr lang="en-US" sz="2400" dirty="0">
                <a:latin typeface="Calibri" panose="020F0502020204030204" pitchFamily="34" charset="0"/>
                <a:cs typeface="Calibri" panose="020F0502020204030204" pitchFamily="34" charset="0"/>
              </a:rPr>
            </a:br>
            <a:endParaRPr lang="en-US" sz="2400" dirty="0">
              <a:latin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40814700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592453413"/>
              </p:ext>
            </p:extLst>
          </p:nvPr>
        </p:nvGraphicFramePr>
        <p:xfrm>
          <a:off x="92075" y="838200"/>
          <a:ext cx="8959850"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a:xfrm>
            <a:off x="0" y="5486400"/>
            <a:ext cx="7339584" cy="1371600"/>
          </a:xfrm>
        </p:spPr>
        <p:txBody>
          <a:bodyPr/>
          <a:lstStyle/>
          <a:p>
            <a:pPr>
              <a:spcAft>
                <a:spcPts val="400"/>
              </a:spcAft>
            </a:pPr>
            <a:r>
              <a:rPr lang="en-US" sz="1100" dirty="0" smtClean="0">
                <a:latin typeface="Calibri" pitchFamily="34" charset="0"/>
              </a:rPr>
              <a:t>NOTE: </a:t>
            </a:r>
            <a:r>
              <a:rPr lang="en-US" sz="1100" dirty="0">
                <a:latin typeface="Calibri" pitchFamily="34" charset="0"/>
              </a:rPr>
              <a:t>Information was not obtained for POS plans in 1988.  A portion of the change in plan type enrollment for 2005 is likely attributable to incorporating more recent Census Bureau estimates of the number of state and local government workers and removing federal workers from the weights.  See the Survey Design and Methods section from the 2005 Kaiser/HRET Survey of Employer-Sponsored Health Benefits for additional </a:t>
            </a:r>
            <a:r>
              <a:rPr lang="en-US" sz="1100" dirty="0" smtClean="0">
                <a:latin typeface="Calibri" pitchFamily="34" charset="0"/>
              </a:rPr>
              <a:t>information.</a:t>
            </a:r>
          </a:p>
          <a:p>
            <a:pPr>
              <a:spcAft>
                <a:spcPts val="400"/>
              </a:spcAft>
            </a:pPr>
            <a:r>
              <a:rPr lang="en-US" sz="1100" dirty="0" smtClean="0">
                <a:latin typeface="Calibri" pitchFamily="34" charset="0"/>
              </a:rPr>
              <a:t>SOURCE:  </a:t>
            </a:r>
            <a:r>
              <a:rPr lang="en-US" sz="1100" dirty="0">
                <a:latin typeface="Calibri" pitchFamily="34" charset="0"/>
              </a:rPr>
              <a:t>Kaiser/HRET Survey of Employer-Sponsored Health Benefits, </a:t>
            </a:r>
            <a:r>
              <a:rPr lang="en-US" sz="1100" dirty="0" smtClean="0">
                <a:latin typeface="Calibri" pitchFamily="34" charset="0"/>
              </a:rPr>
              <a:t>1999-2015; </a:t>
            </a:r>
            <a:r>
              <a:rPr lang="en-US" sz="1100" dirty="0">
                <a:latin typeface="Calibri" pitchFamily="34" charset="0"/>
              </a:rPr>
              <a:t>KPMG Survey of Employer-Sponsored Health Benefits, 1993, 1996; The Health Insurance Association of America (HIAA), 1988.</a:t>
            </a:r>
          </a:p>
        </p:txBody>
      </p:sp>
      <p:sp>
        <p:nvSpPr>
          <p:cNvPr id="4" name="Title 3"/>
          <p:cNvSpPr>
            <a:spLocks noGrp="1"/>
          </p:cNvSpPr>
          <p:nvPr>
            <p:ph type="title"/>
          </p:nvPr>
        </p:nvSpPr>
        <p:spPr>
          <a:xfrm>
            <a:off x="0" y="-22860"/>
            <a:ext cx="9144000" cy="937260"/>
          </a:xfrm>
        </p:spPr>
        <p:txBody>
          <a:bodyPr/>
          <a:lstStyle/>
          <a:p>
            <a:r>
              <a:rPr lang="en-US" sz="2400" dirty="0" smtClean="0">
                <a:latin typeface="Calibri" pitchFamily="34" charset="0"/>
              </a:rPr>
              <a:t>Distribution </a:t>
            </a:r>
            <a:r>
              <a:rPr lang="en-US" sz="2400" dirty="0">
                <a:latin typeface="Calibri" pitchFamily="34" charset="0"/>
              </a:rPr>
              <a:t>of Health Plan Enrollment for Covered Workers, by </a:t>
            </a:r>
            <a:r>
              <a:rPr lang="en-US" sz="2400" dirty="0" smtClean="0">
                <a:latin typeface="Calibri" pitchFamily="34" charset="0"/>
              </a:rPr>
              <a:t/>
            </a:r>
            <a:br>
              <a:rPr lang="en-US" sz="2400" dirty="0" smtClean="0">
                <a:latin typeface="Calibri" pitchFamily="34" charset="0"/>
              </a:rPr>
            </a:br>
            <a:r>
              <a:rPr lang="en-US" sz="2400" dirty="0" smtClean="0">
                <a:latin typeface="Calibri" pitchFamily="34" charset="0"/>
              </a:rPr>
              <a:t>Plan </a:t>
            </a:r>
            <a:r>
              <a:rPr lang="en-US" sz="2400" dirty="0">
                <a:latin typeface="Calibri" pitchFamily="34" charset="0"/>
              </a:rPr>
              <a:t>Type, </a:t>
            </a:r>
            <a:r>
              <a:rPr lang="en-US" sz="2400" dirty="0" smtClean="0">
                <a:latin typeface="Calibri" pitchFamily="34" charset="0"/>
              </a:rPr>
              <a:t>1988-2015</a:t>
            </a:r>
            <a:endParaRPr lang="en-US" sz="2400" dirty="0">
              <a:latin typeface="Calibri" pitchFamily="34" charset="0"/>
            </a:endParaRPr>
          </a:p>
        </p:txBody>
      </p:sp>
      <p:pic>
        <p:nvPicPr>
          <p:cNvPr id="6" name="Picture 5"/>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886084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1557703750"/>
              </p:ext>
            </p:extLst>
          </p:nvPr>
        </p:nvGraphicFramePr>
        <p:xfrm>
          <a:off x="76200" y="914400"/>
          <a:ext cx="8991599" cy="5071566"/>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0"/>
            <a:ext cx="8763000" cy="838200"/>
          </a:xfrm>
        </p:spPr>
        <p:txBody>
          <a:bodyPr/>
          <a:lstStyle/>
          <a:p>
            <a:r>
              <a:rPr lang="en-US" sz="2200" b="1" dirty="0" smtClean="0">
                <a:latin typeface="+mj-lt"/>
                <a:cs typeface="Tahoma" pitchFamily="34" charset="0"/>
              </a:rPr>
              <a:t>Percentage of Firms Offering Health Benefits, by Firm Size, 1999-2015</a:t>
            </a:r>
          </a:p>
        </p:txBody>
      </p:sp>
      <p:sp>
        <p:nvSpPr>
          <p:cNvPr id="33796" name="Text Box 4"/>
          <p:cNvSpPr txBox="1">
            <a:spLocks noChangeArrowheads="1"/>
          </p:cNvSpPr>
          <p:nvPr/>
        </p:nvSpPr>
        <p:spPr bwMode="auto">
          <a:xfrm>
            <a:off x="-26581" y="5985966"/>
            <a:ext cx="7339584" cy="872034"/>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a:solidFill>
                  <a:srgbClr val="000000"/>
                </a:solidFill>
                <a:ea typeface="Tahoma" pitchFamily="34" charset="0"/>
                <a:cs typeface="Tahoma" pitchFamily="34" charset="0"/>
              </a:rPr>
              <a:t>*Estimate is statistically different from estimate for the previous year shown (p&lt;.05). </a:t>
            </a:r>
            <a:endParaRPr lang="en-US" sz="1100" dirty="0">
              <a:solidFill>
                <a:srgbClr val="000000"/>
              </a:solidFill>
              <a:cs typeface="Arial" charset="0"/>
            </a:endParaRPr>
          </a:p>
          <a:p>
            <a:pPr>
              <a:spcAft>
                <a:spcPts val="400"/>
              </a:spcAft>
              <a:defRPr/>
            </a:pPr>
            <a:r>
              <a:rPr lang="en-US" sz="1100" dirty="0" smtClean="0">
                <a:solidFill>
                  <a:srgbClr val="000000"/>
                </a:solidFill>
                <a:cs typeface="Arial" charset="0"/>
              </a:rPr>
              <a:t>NOTE: </a:t>
            </a:r>
            <a:r>
              <a:rPr lang="en-US" sz="1100" dirty="0">
                <a:solidFill>
                  <a:srgbClr val="000000"/>
                </a:solidFill>
                <a:cs typeface="Arial" charset="0"/>
              </a:rPr>
              <a:t>Estimates presented in this exhibit are based on the sample of both firms that completed the entire survey and those that answered just one </a:t>
            </a:r>
            <a:r>
              <a:rPr lang="en-US" sz="1100" dirty="0" smtClean="0">
                <a:solidFill>
                  <a:srgbClr val="000000"/>
                </a:solidFill>
                <a:cs typeface="Arial" charset="0"/>
              </a:rPr>
              <a:t>question. For more information, see the Survey Methods Section.</a:t>
            </a:r>
            <a:endParaRPr lang="en-US" sz="1100" dirty="0">
              <a:solidFill>
                <a:srgbClr val="000000"/>
              </a:solidFill>
              <a:cs typeface="Arial" charset="0"/>
            </a:endParaRPr>
          </a:p>
          <a:p>
            <a:pPr eaLnBrk="0" hangingPunct="0">
              <a:spcAft>
                <a:spcPts val="400"/>
              </a:spcAft>
              <a:defRPr/>
            </a:pPr>
            <a:r>
              <a:rPr lang="en-US" sz="1100" dirty="0" smtClean="0">
                <a:solidFill>
                  <a:srgbClr val="000000"/>
                </a:solidFill>
                <a:ea typeface="Tahoma" pitchFamily="34" charset="0"/>
                <a:cs typeface="Tahoma" pitchFamily="34" charset="0"/>
              </a:rPr>
              <a:t>SOURCE:  </a:t>
            </a:r>
            <a:r>
              <a:rPr lang="en-US" sz="1100" dirty="0">
                <a:solidFill>
                  <a:srgbClr val="000000"/>
                </a:solidFill>
                <a:ea typeface="Tahoma" pitchFamily="34" charset="0"/>
                <a:cs typeface="Tahoma" pitchFamily="34" charset="0"/>
              </a:rPr>
              <a:t>Kaiser/HRET Survey of Employer-Sponsored Health Benefits, </a:t>
            </a:r>
            <a:r>
              <a:rPr lang="en-US" sz="1100" dirty="0" smtClean="0">
                <a:solidFill>
                  <a:srgbClr val="000000"/>
                </a:solidFill>
                <a:ea typeface="Tahoma" pitchFamily="34" charset="0"/>
                <a:cs typeface="Tahoma" pitchFamily="34" charset="0"/>
              </a:rPr>
              <a:t>1999-2015.</a:t>
            </a:r>
            <a:endParaRPr lang="en-US" sz="1100" dirty="0">
              <a:solidFill>
                <a:srgbClr val="000000"/>
              </a:solidFill>
              <a:ea typeface="Tahoma" pitchFamily="34" charset="0"/>
              <a:cs typeface="Tahoma" pitchFamily="34" charset="0"/>
            </a:endParaRP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724822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Object 2"/>
          <p:cNvGraphicFramePr>
            <a:graphicFrameLocks noGrp="1" noChangeAspect="1"/>
          </p:cNvGraphicFramePr>
          <p:nvPr>
            <p:ph type="chart" idx="1"/>
            <p:extLst>
              <p:ext uri="{D42A27DB-BD31-4B8C-83A1-F6EECF244321}">
                <p14:modId xmlns:p14="http://schemas.microsoft.com/office/powerpoint/2010/main" val="1086542860"/>
              </p:ext>
            </p:extLst>
          </p:nvPr>
        </p:nvGraphicFramePr>
        <p:xfrm>
          <a:off x="192087" y="990600"/>
          <a:ext cx="8723313" cy="5105400"/>
        </p:xfrm>
        <a:graphic>
          <a:graphicData uri="http://schemas.openxmlformats.org/drawingml/2006/chart">
            <c:chart xmlns:c="http://schemas.openxmlformats.org/drawingml/2006/chart" xmlns:r="http://schemas.openxmlformats.org/officeDocument/2006/relationships" r:id="rId3"/>
          </a:graphicData>
        </a:graphic>
      </p:graphicFrame>
      <p:sp>
        <p:nvSpPr>
          <p:cNvPr id="8195" name="Rectangle 3"/>
          <p:cNvSpPr>
            <a:spLocks noGrp="1" noChangeArrowheads="1"/>
          </p:cNvSpPr>
          <p:nvPr>
            <p:ph type="title"/>
          </p:nvPr>
        </p:nvSpPr>
        <p:spPr>
          <a:xfrm>
            <a:off x="0" y="76200"/>
            <a:ext cx="8763000" cy="762000"/>
          </a:xfrm>
        </p:spPr>
        <p:txBody>
          <a:bodyPr/>
          <a:lstStyle/>
          <a:p>
            <a:r>
              <a:rPr lang="en-US" sz="2400" dirty="0">
                <a:latin typeface="+mj-lt"/>
                <a:cs typeface="Tahoma" pitchFamily="34" charset="0"/>
              </a:rPr>
              <a:t>Eligibility, Take-Up Rate, and Coverage for Workers in Firms Offering Health Benefits, </a:t>
            </a:r>
            <a:r>
              <a:rPr lang="en-US" sz="2400" dirty="0" smtClean="0">
                <a:latin typeface="+mj-lt"/>
                <a:cs typeface="Tahoma" pitchFamily="34" charset="0"/>
              </a:rPr>
              <a:t>1999-2015</a:t>
            </a:r>
            <a:endParaRPr lang="en-US" sz="2400" b="1" dirty="0" smtClean="0">
              <a:latin typeface="+mj-lt"/>
              <a:cs typeface="Tahoma" pitchFamily="34" charset="0"/>
            </a:endParaRPr>
          </a:p>
        </p:txBody>
      </p:sp>
      <p:sp>
        <p:nvSpPr>
          <p:cNvPr id="33796" name="Text Box 4"/>
          <p:cNvSpPr txBox="1">
            <a:spLocks noChangeArrowheads="1"/>
          </p:cNvSpPr>
          <p:nvPr/>
        </p:nvSpPr>
        <p:spPr bwMode="auto">
          <a:xfrm>
            <a:off x="0" y="6375817"/>
            <a:ext cx="8458200" cy="482183"/>
          </a:xfrm>
          <a:prstGeom prst="rect">
            <a:avLst/>
          </a:prstGeom>
          <a:noFill/>
          <a:ln w="9525" cap="sq">
            <a:noFill/>
            <a:miter lim="800000"/>
            <a:headEnd type="none" w="sm" len="sm"/>
            <a:tailEnd type="none" w="sm" len="sm"/>
          </a:ln>
          <a:effectLst/>
        </p:spPr>
        <p:txBody>
          <a:bodyPr wrap="square">
            <a:spAutoFit/>
          </a:bodyPr>
          <a:lstStyle/>
          <a:p>
            <a:pPr eaLnBrk="0" hangingPunct="0">
              <a:spcAft>
                <a:spcPts val="400"/>
              </a:spcAft>
              <a:defRPr/>
            </a:pPr>
            <a:r>
              <a:rPr lang="en-US" sz="1100" dirty="0" smtClean="0">
                <a:ea typeface="Tahoma" pitchFamily="34" charset="0"/>
                <a:cs typeface="Tahoma" pitchFamily="34" charset="0"/>
              </a:rPr>
              <a:t>* Estimate </a:t>
            </a:r>
            <a:r>
              <a:rPr lang="en-US" sz="1100" dirty="0">
                <a:ea typeface="Tahoma" pitchFamily="34" charset="0"/>
                <a:cs typeface="Tahoma" pitchFamily="34" charset="0"/>
              </a:rPr>
              <a:t>is statistically different from estimate for the previous year shown (p&lt;.05). </a:t>
            </a:r>
            <a:endParaRPr lang="en-US" sz="1100" dirty="0">
              <a:cs typeface="Arial" charset="0"/>
            </a:endParaRPr>
          </a:p>
          <a:p>
            <a:pPr eaLnBrk="0" hangingPunct="0">
              <a:spcAft>
                <a:spcPts val="400"/>
              </a:spcAft>
              <a:defRPr/>
            </a:pPr>
            <a:r>
              <a:rPr lang="en-US" sz="1100" dirty="0" smtClean="0">
                <a:ea typeface="Tahoma" pitchFamily="34" charset="0"/>
                <a:cs typeface="Tahoma" pitchFamily="34" charset="0"/>
              </a:rPr>
              <a:t>SOURCE:  </a:t>
            </a:r>
            <a:r>
              <a:rPr lang="en-US" sz="1100" dirty="0">
                <a:ea typeface="Tahoma" pitchFamily="34" charset="0"/>
                <a:cs typeface="Tahoma" pitchFamily="34" charset="0"/>
              </a:rPr>
              <a:t>Kaiser/HRET Survey of Employer-Sponsored Health Benefits, </a:t>
            </a:r>
            <a:r>
              <a:rPr lang="en-US" sz="1100" dirty="0" smtClean="0">
                <a:ea typeface="Tahoma" pitchFamily="34" charset="0"/>
                <a:cs typeface="Tahoma" pitchFamily="34" charset="0"/>
              </a:rPr>
              <a:t>1999-2014.</a:t>
            </a:r>
            <a:endParaRPr lang="en-US" sz="1100" dirty="0">
              <a:ea typeface="Tahoma" pitchFamily="34" charset="0"/>
              <a:cs typeface="Tahoma" pitchFamily="34" charset="0"/>
            </a:endParaRPr>
          </a:p>
        </p:txBody>
      </p:sp>
      <p:pic>
        <p:nvPicPr>
          <p:cNvPr id="9" name="Picture 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677798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143000"/>
          </a:xfrm>
          <a:noFill/>
          <a:ln/>
        </p:spPr>
        <p:txBody>
          <a:bodyPr/>
          <a:lstStyle/>
          <a:p>
            <a:r>
              <a:rPr lang="en-US" sz="2400" dirty="0">
                <a:latin typeface="+mj-lt"/>
              </a:rPr>
              <a:t>Among Firms with More Than 50 Employees and Who Offer Health Benefits, The Percentage of Firms Considering Offering Benefits Through a Private </a:t>
            </a:r>
            <a:r>
              <a:rPr lang="en-US" sz="2400" dirty="0" smtClean="0">
                <a:latin typeface="+mj-lt"/>
              </a:rPr>
              <a:t>Exchange, 2015</a:t>
            </a:r>
            <a:endParaRPr lang="en-US" sz="2400" b="1" dirty="0">
              <a:latin typeface="+mj-lt"/>
            </a:endParaRPr>
          </a:p>
        </p:txBody>
      </p:sp>
      <p:sp>
        <p:nvSpPr>
          <p:cNvPr id="5124" name="Rectangle 4"/>
          <p:cNvSpPr>
            <a:spLocks noChangeArrowheads="1"/>
          </p:cNvSpPr>
          <p:nvPr/>
        </p:nvSpPr>
        <p:spPr bwMode="auto">
          <a:xfrm>
            <a:off x="22578" y="5604309"/>
            <a:ext cx="7216422" cy="1246495"/>
          </a:xfrm>
          <a:prstGeom prst="rect">
            <a:avLst/>
          </a:prstGeom>
          <a:noFill/>
          <a:ln w="9525">
            <a:noFill/>
            <a:miter lim="800000"/>
            <a:headEnd/>
            <a:tailEnd/>
          </a:ln>
          <a:effectLst/>
        </p:spPr>
        <p:txBody>
          <a:bodyPr wrap="square">
            <a:spAutoFit/>
          </a:bodyPr>
          <a:lstStyle/>
          <a:p>
            <a:pPr indent="-55563">
              <a:spcBef>
                <a:spcPts val="400"/>
              </a:spcBef>
            </a:pPr>
            <a:r>
              <a:rPr lang="en-US" sz="1100" baseline="30000" dirty="0">
                <a:latin typeface="Arial"/>
                <a:cs typeface="Arial"/>
              </a:rPr>
              <a:t>ǂ</a:t>
            </a:r>
            <a:r>
              <a:rPr lang="en-US" sz="1100" dirty="0" smtClean="0"/>
              <a:t> </a:t>
            </a:r>
            <a:r>
              <a:rPr lang="en-US" sz="1100" dirty="0"/>
              <a:t>These questions were not asked of firms that already offer health benefits through a private exchange</a:t>
            </a:r>
            <a:r>
              <a:rPr lang="en-US" sz="1100" dirty="0" smtClean="0"/>
              <a:t>.</a:t>
            </a:r>
          </a:p>
          <a:p>
            <a:pPr indent="-55563">
              <a:spcBef>
                <a:spcPts val="400"/>
              </a:spcBef>
            </a:pPr>
            <a:r>
              <a:rPr lang="en-US" sz="1100" dirty="0" smtClean="0">
                <a:solidFill>
                  <a:srgbClr val="000000"/>
                </a:solidFill>
              </a:rPr>
              <a:t>NOTE: </a:t>
            </a:r>
            <a:r>
              <a:rPr lang="en-US" sz="1100" dirty="0">
                <a:solidFill>
                  <a:srgbClr val="000000"/>
                </a:solidFill>
              </a:rPr>
              <a:t>A private exchange is one created by a consulting company, not by a state or federal government. Private exchanges allow employees to choose from several health benefit options offered on the exchange. A defined premium contribution is a set dollar amount offered to the employee. Employees may then select one of several plans and the employee pays the difference between the defined contribution and the cost of the health insurance option they choose. </a:t>
            </a:r>
            <a:endParaRPr lang="en-US" sz="1100" dirty="0" smtClean="0">
              <a:solidFill>
                <a:srgbClr val="000000"/>
              </a:solidFill>
            </a:endParaRPr>
          </a:p>
          <a:p>
            <a:pPr indent="-55563">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2015.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3835672307"/>
              </p:ext>
            </p:extLst>
          </p:nvPr>
        </p:nvGraphicFramePr>
        <p:xfrm>
          <a:off x="152400" y="1371600"/>
          <a:ext cx="8839200" cy="41148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199472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943600"/>
            <a:ext cx="7248144" cy="822960"/>
          </a:xfrm>
        </p:spPr>
        <p:txBody>
          <a:bodyPr/>
          <a:lstStyle/>
          <a:p>
            <a:pPr>
              <a:spcAft>
                <a:spcPts val="400"/>
              </a:spcAft>
            </a:pPr>
            <a:r>
              <a:rPr lang="en-US" sz="1100" baseline="30000" dirty="0">
                <a:latin typeface="Arial"/>
                <a:cs typeface="Arial"/>
              </a:rPr>
              <a:t>ǂ</a:t>
            </a:r>
            <a:r>
              <a:rPr lang="en-US" sz="1100" dirty="0" smtClean="0">
                <a:latin typeface="Calibri" pitchFamily="34" charset="0"/>
              </a:rPr>
              <a:t> Firms which offer either “</a:t>
            </a:r>
            <a:r>
              <a:rPr lang="en-US" sz="1100" kern="1200" dirty="0" smtClean="0"/>
              <a:t>Programs </a:t>
            </a:r>
            <a:r>
              <a:rPr lang="en-US" sz="1100" kern="1200" dirty="0"/>
              <a:t>to Help Employees Stop </a:t>
            </a:r>
            <a:r>
              <a:rPr lang="en-US" sz="1100" kern="1200" dirty="0" smtClean="0"/>
              <a:t>Smoking”,</a:t>
            </a:r>
            <a:r>
              <a:rPr lang="en-US" sz="1100" dirty="0" smtClean="0"/>
              <a:t> “</a:t>
            </a:r>
            <a:r>
              <a:rPr lang="en-US" sz="1100" kern="1200" dirty="0" smtClean="0"/>
              <a:t>Programs </a:t>
            </a:r>
            <a:r>
              <a:rPr lang="en-US" sz="1100" kern="1200" dirty="0"/>
              <a:t>to Help Employees Lose </a:t>
            </a:r>
            <a:r>
              <a:rPr lang="en-US" sz="1100" kern="1200" dirty="0" smtClean="0"/>
              <a:t>Weight”, or “Other </a:t>
            </a:r>
            <a:r>
              <a:rPr lang="en-US" sz="1100" kern="1200" dirty="0"/>
              <a:t>Lifestyle  or Behavioral </a:t>
            </a:r>
            <a:r>
              <a:rPr lang="en-US" sz="1100" kern="1200" dirty="0" smtClean="0"/>
              <a:t>Coaching</a:t>
            </a:r>
            <a:r>
              <a:rPr lang="en-US" sz="1100" dirty="0" smtClean="0"/>
              <a:t>“.</a:t>
            </a:r>
            <a:endParaRPr lang="en-US" sz="1100" dirty="0" smtClean="0">
              <a:latin typeface="Calibri" pitchFamily="34" charset="0"/>
            </a:endParaRPr>
          </a:p>
          <a:p>
            <a:pPr>
              <a:spcAft>
                <a:spcPts val="400"/>
              </a:spcAft>
            </a:pPr>
            <a:r>
              <a:rPr lang="en-US" sz="1100" dirty="0" smtClean="0">
                <a:latin typeface="Calibri" pitchFamily="34" charset="0"/>
              </a:rPr>
              <a:t>SOURCE: Kaiser/HRET Survey of Employer-Sponsored Health Benefits, 2015.</a:t>
            </a:r>
            <a:endParaRPr lang="en-US" sz="1100" dirty="0">
              <a:latin typeface="Calibri" pitchFamily="34" charset="0"/>
            </a:endParaRPr>
          </a:p>
        </p:txBody>
      </p:sp>
      <p:sp>
        <p:nvSpPr>
          <p:cNvPr id="4" name="Title 3"/>
          <p:cNvSpPr>
            <a:spLocks noGrp="1"/>
          </p:cNvSpPr>
          <p:nvPr>
            <p:ph type="title"/>
          </p:nvPr>
        </p:nvSpPr>
        <p:spPr>
          <a:xfrm>
            <a:off x="0" y="0"/>
            <a:ext cx="8961120" cy="594360"/>
          </a:xfrm>
        </p:spPr>
        <p:txBody>
          <a:bodyPr/>
          <a:lstStyle/>
          <a:p>
            <a:r>
              <a:rPr lang="en-US" sz="2400" dirty="0" smtClean="0">
                <a:latin typeface="+mj-lt"/>
              </a:rPr>
              <a:t>Among Large Firms (200 or </a:t>
            </a:r>
            <a:r>
              <a:rPr lang="en-US" sz="2400" dirty="0">
                <a:latin typeface="+mj-lt"/>
              </a:rPr>
              <a:t>M</a:t>
            </a:r>
            <a:r>
              <a:rPr lang="en-US" sz="2400" dirty="0" smtClean="0">
                <a:latin typeface="+mj-lt"/>
              </a:rPr>
              <a:t>ore </a:t>
            </a:r>
            <a:r>
              <a:rPr lang="en-US" sz="2400" dirty="0">
                <a:latin typeface="+mj-lt"/>
              </a:rPr>
              <a:t>W</a:t>
            </a:r>
            <a:r>
              <a:rPr lang="en-US" sz="2400" dirty="0" smtClean="0">
                <a:latin typeface="+mj-lt"/>
              </a:rPr>
              <a:t>orkers) Offering Health Benefits, Percentage of Firms Offering Incentives for Various Wellness and Health Promotion Activities, 2015</a:t>
            </a:r>
            <a:endParaRPr lang="en-US" sz="2400" dirty="0">
              <a:latin typeface="+mj-lt"/>
            </a:endParaRPr>
          </a:p>
        </p:txBody>
      </p:sp>
      <p:graphicFrame>
        <p:nvGraphicFramePr>
          <p:cNvPr id="6" name="Object 3"/>
          <p:cNvGraphicFramePr>
            <a:graphicFrameLocks noGrp="1" noChangeAspect="1"/>
          </p:cNvGraphicFramePr>
          <p:nvPr>
            <p:ph idx="1"/>
            <p:extLst>
              <p:ext uri="{D42A27DB-BD31-4B8C-83A1-F6EECF244321}">
                <p14:modId xmlns:p14="http://schemas.microsoft.com/office/powerpoint/2010/main" val="693160813"/>
              </p:ext>
            </p:extLst>
          </p:nvPr>
        </p:nvGraphicFramePr>
        <p:xfrm>
          <a:off x="1026" y="1864723"/>
          <a:ext cx="8892603"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3"/>
          <p:cNvSpPr txBox="1">
            <a:spLocks/>
          </p:cNvSpPr>
          <p:nvPr/>
        </p:nvSpPr>
        <p:spPr bwMode="auto">
          <a:xfrm>
            <a:off x="533400" y="1615447"/>
            <a:ext cx="1905000" cy="49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sz="1600" kern="0" dirty="0" smtClean="0">
                <a:latin typeface="Calibri" pitchFamily="34" charset="0"/>
              </a:rPr>
              <a:t>Health Risk Assessments</a:t>
            </a:r>
            <a:endParaRPr sz="1600" kern="0" dirty="0">
              <a:latin typeface="Calibri" pitchFamily="34" charset="0"/>
            </a:endParaRPr>
          </a:p>
        </p:txBody>
      </p:sp>
      <p:sp>
        <p:nvSpPr>
          <p:cNvPr id="7" name="Title 3"/>
          <p:cNvSpPr txBox="1">
            <a:spLocks/>
          </p:cNvSpPr>
          <p:nvPr/>
        </p:nvSpPr>
        <p:spPr bwMode="auto">
          <a:xfrm>
            <a:off x="3200400" y="1615447"/>
            <a:ext cx="2971800" cy="49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sz="1600" kern="0" dirty="0" smtClean="0">
                <a:latin typeface="Calibri" pitchFamily="34" charset="0"/>
              </a:rPr>
              <a:t>Biometric Screening</a:t>
            </a:r>
            <a:endParaRPr sz="1600" kern="0" dirty="0">
              <a:latin typeface="Calibri" pitchFamily="34" charset="0"/>
            </a:endParaRPr>
          </a:p>
        </p:txBody>
      </p:sp>
      <p:sp>
        <p:nvSpPr>
          <p:cNvPr id="9" name="Title 3"/>
          <p:cNvSpPr txBox="1">
            <a:spLocks/>
          </p:cNvSpPr>
          <p:nvPr/>
        </p:nvSpPr>
        <p:spPr bwMode="auto">
          <a:xfrm>
            <a:off x="5943600" y="1615447"/>
            <a:ext cx="2971800" cy="4931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600" b="1" i="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r>
              <a:rPr sz="1600" kern="0" dirty="0" smtClean="0">
                <a:latin typeface="Calibri" pitchFamily="34" charset="0"/>
              </a:rPr>
              <a:t>Wellness Programs</a:t>
            </a:r>
            <a:endParaRPr sz="1600" kern="0" dirty="0">
              <a:latin typeface="Calibri" pitchFamily="34" charset="0"/>
            </a:endParaRPr>
          </a:p>
        </p:txBody>
      </p:sp>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45885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4"/>
          <p:cNvSpPr>
            <a:spLocks noGrp="1"/>
          </p:cNvSpPr>
          <p:nvPr>
            <p:ph idx="1"/>
          </p:nvPr>
        </p:nvSpPr>
        <p:spPr bwMode="auto">
          <a:xfrm>
            <a:off x="4102100" y="3732408"/>
            <a:ext cx="4785360" cy="21640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8" tIns="45704" rIns="91408" bIns="45704" numCol="1" anchor="t" anchorCtr="0" compatLnSpc="1">
            <a:prstTxWarp prst="textNoShape">
              <a:avLst/>
            </a:prstTxWarp>
          </a:bodyPr>
          <a:lstStyle/>
          <a:p>
            <a:pPr marL="0" indent="0" algn="r">
              <a:buNone/>
            </a:pPr>
            <a:endParaRPr lang="en-US" altLang="en-US" sz="3000" dirty="0">
              <a:ea typeface="Calibri" pitchFamily="34" charset="0"/>
            </a:endParaRPr>
          </a:p>
          <a:p>
            <a:pPr marL="0" indent="0" algn="r">
              <a:buNone/>
            </a:pPr>
            <a:r>
              <a:rPr lang="en-US" altLang="en-US" sz="3000" dirty="0" smtClean="0">
                <a:latin typeface="+mn-lt"/>
                <a:ea typeface="Calibri" pitchFamily="34" charset="0"/>
              </a:rPr>
              <a:t>President and CEO</a:t>
            </a:r>
          </a:p>
          <a:p>
            <a:pPr marL="0" indent="0" algn="r">
              <a:buNone/>
            </a:pPr>
            <a:endParaRPr lang="en-US" altLang="en-US" sz="3000" dirty="0">
              <a:latin typeface="+mn-lt"/>
              <a:ea typeface="Calibri" pitchFamily="34" charset="0"/>
            </a:endParaRPr>
          </a:p>
          <a:p>
            <a:pPr marL="0" indent="0" algn="r">
              <a:buNone/>
            </a:pPr>
            <a:r>
              <a:rPr lang="en-US" altLang="en-US" sz="3000" i="1" dirty="0">
                <a:latin typeface="+mn-lt"/>
                <a:ea typeface="Calibri" pitchFamily="34" charset="0"/>
              </a:rPr>
              <a:t>Kaiser Family Foundation</a:t>
            </a:r>
          </a:p>
        </p:txBody>
      </p:sp>
      <p:sp>
        <p:nvSpPr>
          <p:cNvPr id="7" name="Title 6"/>
          <p:cNvSpPr>
            <a:spLocks noGrp="1"/>
          </p:cNvSpPr>
          <p:nvPr>
            <p:ph type="title"/>
          </p:nvPr>
        </p:nvSpPr>
        <p:spPr/>
        <p:txBody>
          <a:bodyPr/>
          <a:lstStyle/>
          <a:p>
            <a:pPr eaLnBrk="1" hangingPunct="1">
              <a:defRPr/>
            </a:pPr>
            <a:r>
              <a:rPr sz="3000" dirty="0" smtClean="0">
                <a:solidFill>
                  <a:schemeClr val="tx2">
                    <a:lumMod val="75000"/>
                  </a:schemeClr>
                </a:solidFill>
                <a:latin typeface="+mj-lt"/>
              </a:rPr>
              <a:t>Drew Altman</a:t>
            </a:r>
            <a:endParaRPr sz="3000" dirty="0">
              <a:solidFill>
                <a:schemeClr val="tx2">
                  <a:lumMod val="75000"/>
                </a:schemeClr>
              </a:solidFill>
              <a:latin typeface="+mj-lt"/>
            </a:endParaRPr>
          </a:p>
        </p:txBody>
      </p:sp>
      <p:pic>
        <p:nvPicPr>
          <p:cNvPr id="1026" name="Picture 2" descr="L:\COMMUNICATIONS\Online Communications\Kff.org Webcasts &amp; Multimedia\Webinars\bio photos\Drew Altman - staff phot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852612"/>
            <a:ext cx="2565400" cy="1703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54222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6217920"/>
            <a:ext cx="7248144" cy="548640"/>
          </a:xfrm>
        </p:spPr>
        <p:txBody>
          <a:bodyPr/>
          <a:lstStyle/>
          <a:p>
            <a:pPr eaLnBrk="0" hangingPunct="0">
              <a:spcAft>
                <a:spcPts val="400"/>
              </a:spcAft>
            </a:pPr>
            <a:r>
              <a:rPr lang="en-US" sz="1100" dirty="0" smtClean="0">
                <a:latin typeface="Calibri" pitchFamily="34" charset="0"/>
              </a:rPr>
              <a:t>* Estimate is statistically different between All Small Firms and All Large Firms (p&lt;.05). </a:t>
            </a:r>
            <a:endParaRPr lang="en-US" sz="1100" dirty="0"/>
          </a:p>
          <a:p>
            <a:pPr eaLnBrk="0" hangingPunct="0">
              <a:spcAft>
                <a:spcPts val="400"/>
              </a:spcAft>
            </a:pPr>
            <a:r>
              <a:rPr lang="en-US" sz="1100" dirty="0" smtClean="0">
                <a:latin typeface="Calibri" pitchFamily="34" charset="0"/>
              </a:rPr>
              <a:t>NOTE: “Other Lifestyle or Behavioral Coaching” can include health education classes, stress management, or substance abuse counseling. </a:t>
            </a:r>
          </a:p>
          <a:p>
            <a:pPr eaLnBrk="0" hangingPunct="0">
              <a:spcAft>
                <a:spcPts val="400"/>
              </a:spcAft>
            </a:pPr>
            <a:r>
              <a:rPr lang="en-US" sz="1100" dirty="0" smtClean="0">
                <a:latin typeface="Calibri" pitchFamily="34" charset="0"/>
              </a:rPr>
              <a:t>SOURCE:  Kaiser/HRET Survey of Employer-Sponsored Health Benefits, </a:t>
            </a:r>
            <a:r>
              <a:rPr lang="en-US" sz="1100" dirty="0" smtClean="0"/>
              <a:t>2015</a:t>
            </a:r>
            <a:r>
              <a:rPr lang="en-US" sz="1100" dirty="0" smtClean="0">
                <a:latin typeface="Calibri" pitchFamily="34" charset="0"/>
              </a:rPr>
              <a:t>.</a:t>
            </a:r>
            <a:endParaRPr lang="en-US" sz="1100" dirty="0">
              <a:latin typeface="Calibri" pitchFamily="34" charset="0"/>
            </a:endParaRPr>
          </a:p>
        </p:txBody>
      </p:sp>
      <p:sp>
        <p:nvSpPr>
          <p:cNvPr id="4" name="Title 3"/>
          <p:cNvSpPr>
            <a:spLocks noGrp="1"/>
          </p:cNvSpPr>
          <p:nvPr>
            <p:ph type="title"/>
          </p:nvPr>
        </p:nvSpPr>
        <p:spPr/>
        <p:txBody>
          <a:bodyPr/>
          <a:lstStyle/>
          <a:p>
            <a:r>
              <a:rPr lang="en-US" sz="2400" dirty="0" smtClean="0"/>
              <a:t>Among </a:t>
            </a:r>
            <a:r>
              <a:rPr lang="en-US" sz="2400" dirty="0"/>
              <a:t>Firms Offering Health Benefits, Percentage of Firms Offering Specific Wellness Program to Their Employees, by Firm Size, 2015</a:t>
            </a:r>
            <a:endParaRPr lang="en-US" sz="2400" dirty="0">
              <a:latin typeface="Calibri" pitchFamily="34" charset="0"/>
            </a:endParaRPr>
          </a:p>
        </p:txBody>
      </p:sp>
      <p:graphicFrame>
        <p:nvGraphicFramePr>
          <p:cNvPr id="5" name="Object 4"/>
          <p:cNvGraphicFramePr>
            <a:graphicFrameLocks noGrp="1" noChangeAspect="1"/>
          </p:cNvGraphicFramePr>
          <p:nvPr>
            <p:ph idx="1"/>
            <p:extLst>
              <p:ext uri="{D42A27DB-BD31-4B8C-83A1-F6EECF244321}">
                <p14:modId xmlns:p14="http://schemas.microsoft.com/office/powerpoint/2010/main" val="2333696346"/>
              </p:ext>
            </p:extLst>
          </p:nvPr>
        </p:nvGraphicFramePr>
        <p:xfrm>
          <a:off x="152400" y="1143000"/>
          <a:ext cx="8722760" cy="44196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47078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38100"/>
            <a:ext cx="9067800" cy="1676400"/>
          </a:xfrm>
          <a:prstGeom prst="rect">
            <a:avLst/>
          </a:prstGeom>
          <a:noFill/>
          <a:ln w="12700" algn="ctr">
            <a:noFill/>
            <a:miter lim="800000"/>
            <a:headEnd/>
            <a:tailEnd/>
          </a:ln>
          <a:effectLst/>
        </p:spPr>
        <p:txBody>
          <a:bodyPr anchor="ctr"/>
          <a:lstStyle/>
          <a:p>
            <a:r>
              <a:rPr lang="en-US" sz="2400" b="1" dirty="0" smtClean="0">
                <a:latin typeface="+mj-lt"/>
              </a:rPr>
              <a:t>Among </a:t>
            </a:r>
            <a:r>
              <a:rPr lang="en-US" sz="2400" b="1" dirty="0">
                <a:latin typeface="+mj-lt"/>
              </a:rPr>
              <a:t>Large Firms Offering Incentives for Workers Who Participate In or Complete Wellness Programs, Maximum Annual Value of the Reward </a:t>
            </a:r>
            <a:r>
              <a:rPr lang="en-US" sz="2400" b="1" dirty="0" smtClean="0">
                <a:latin typeface="+mj-lt"/>
              </a:rPr>
              <a:t>for </a:t>
            </a:r>
            <a:r>
              <a:rPr lang="en-US" sz="2400" b="1" dirty="0">
                <a:latin typeface="+mj-lt"/>
              </a:rPr>
              <a:t>Wellness and Health Promotion </a:t>
            </a:r>
            <a:r>
              <a:rPr lang="en-US" sz="2400" b="1" dirty="0" smtClean="0">
                <a:latin typeface="+mj-lt"/>
              </a:rPr>
              <a:t>Programs, </a:t>
            </a:r>
            <a:r>
              <a:rPr lang="en-US" sz="2400" b="1" dirty="0">
                <a:latin typeface="+mj-lt"/>
              </a:rPr>
              <a:t>Including </a:t>
            </a:r>
            <a:r>
              <a:rPr lang="en-US" sz="2400" b="1" dirty="0" smtClean="0">
                <a:latin typeface="+mj-lt"/>
              </a:rPr>
              <a:t>Incentives for Health </a:t>
            </a:r>
            <a:r>
              <a:rPr lang="en-US" sz="2400" b="1" dirty="0">
                <a:latin typeface="+mj-lt"/>
              </a:rPr>
              <a:t>Risk Assessment and Biometric Screening, 2015</a:t>
            </a:r>
          </a:p>
        </p:txBody>
      </p:sp>
      <p:graphicFrame>
        <p:nvGraphicFramePr>
          <p:cNvPr id="6" name="Object 4"/>
          <p:cNvGraphicFramePr>
            <a:graphicFrameLocks noChangeAspect="1"/>
          </p:cNvGraphicFramePr>
          <p:nvPr>
            <p:extLst>
              <p:ext uri="{D42A27DB-BD31-4B8C-83A1-F6EECF244321}">
                <p14:modId xmlns:p14="http://schemas.microsoft.com/office/powerpoint/2010/main" val="209599497"/>
              </p:ext>
            </p:extLst>
          </p:nvPr>
        </p:nvGraphicFramePr>
        <p:xfrm>
          <a:off x="273051" y="1981200"/>
          <a:ext cx="8566149"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8198" name="Text Box 6"/>
          <p:cNvSpPr txBox="1">
            <a:spLocks noChangeArrowheads="1"/>
          </p:cNvSpPr>
          <p:nvPr/>
        </p:nvSpPr>
        <p:spPr bwMode="auto">
          <a:xfrm>
            <a:off x="63858" y="5562601"/>
            <a:ext cx="7098942" cy="1159292"/>
          </a:xfrm>
          <a:prstGeom prst="rect">
            <a:avLst/>
          </a:prstGeom>
          <a:noFill/>
          <a:ln w="12700" algn="ctr">
            <a:noFill/>
            <a:miter lim="800000"/>
            <a:headEnd/>
            <a:tailEnd/>
          </a:ln>
          <a:effectLst/>
        </p:spPr>
        <p:txBody>
          <a:bodyPr wrap="square">
            <a:spAutoFit/>
          </a:bodyPr>
          <a:lstStyle/>
          <a:p>
            <a:pPr>
              <a:spcAft>
                <a:spcPts val="400"/>
              </a:spcAft>
            </a:pPr>
            <a:r>
              <a:rPr lang="en-US" sz="1100" dirty="0" smtClean="0"/>
              <a:t>NOTE: Firms with </a:t>
            </a:r>
            <a:r>
              <a:rPr lang="en-US" sz="1100" dirty="0"/>
              <a:t>at least one of the listed wellness programs were asked to report the maximum reward or penalty an employee could earn for all of the firm's health promotion activities combined.  For some employers, the maximum incentive may include rewards or penalties for activities related to health risk assessments and biometric screening</a:t>
            </a:r>
            <a:r>
              <a:rPr lang="en-US" sz="1100" dirty="0" smtClean="0"/>
              <a:t>.  Listed programs include: </a:t>
            </a:r>
            <a:r>
              <a:rPr lang="en-US" sz="1100" dirty="0" smtClean="0">
                <a:latin typeface="Calibri" pitchFamily="34" charset="0"/>
              </a:rPr>
              <a:t>“</a:t>
            </a:r>
            <a:r>
              <a:rPr lang="en-US" sz="1100" dirty="0"/>
              <a:t>Programs to Help Employees Stop Smoking”, “Programs to Help Employees Lose Weight”, or “Other Lifestyle  or Behavioral </a:t>
            </a:r>
            <a:r>
              <a:rPr lang="en-US" sz="1100" dirty="0" smtClean="0"/>
              <a:t>Coaching”.</a:t>
            </a:r>
          </a:p>
          <a:p>
            <a:pPr eaLnBrk="1" hangingPunct="1">
              <a:spcAft>
                <a:spcPts val="400"/>
              </a:spcAft>
            </a:pPr>
            <a:r>
              <a:rPr lang="en-US" sz="1100" dirty="0" smtClean="0"/>
              <a:t>SOURCE: </a:t>
            </a:r>
            <a:r>
              <a:rPr lang="en-US" sz="1100" dirty="0"/>
              <a:t>Kaiser/HRET Survey of Employer-Sponsored Health Benefits, </a:t>
            </a:r>
            <a:r>
              <a:rPr lang="en-US" sz="1100" dirty="0" smtClean="0"/>
              <a:t>2015. </a:t>
            </a:r>
            <a:endParaRPr lang="en-US" sz="1100" dirty="0"/>
          </a:p>
        </p:txBody>
      </p:sp>
      <p:pic>
        <p:nvPicPr>
          <p:cNvPr id="5" name="Picture 4"/>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4293758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943600"/>
            <a:ext cx="7248144" cy="822960"/>
          </a:xfrm>
        </p:spPr>
        <p:txBody>
          <a:bodyPr/>
          <a:lstStyle/>
          <a:p>
            <a:pPr>
              <a:spcAft>
                <a:spcPts val="400"/>
              </a:spcAft>
            </a:pPr>
            <a:r>
              <a:rPr lang="en-US" sz="1100" dirty="0">
                <a:latin typeface="Calibri" pitchFamily="34" charset="0"/>
              </a:rPr>
              <a:t>Note: A high performance network is one that groups providers within the network based on quality, cost, and/or efficiency of care they deliver.</a:t>
            </a:r>
          </a:p>
          <a:p>
            <a:pPr>
              <a:spcAft>
                <a:spcPts val="400"/>
              </a:spcAft>
            </a:pPr>
            <a:r>
              <a:rPr lang="en-US" sz="1100" dirty="0" smtClean="0">
                <a:latin typeface="Calibri" pitchFamily="34" charset="0"/>
              </a:rPr>
              <a:t>SOURCE: Kaiser/HRET Survey of Employer-Sponsored Health Benefits, 2015.</a:t>
            </a:r>
            <a:endParaRPr lang="en-US" sz="1100" dirty="0">
              <a:latin typeface="Calibri" pitchFamily="34" charset="0"/>
            </a:endParaRPr>
          </a:p>
        </p:txBody>
      </p:sp>
      <p:sp>
        <p:nvSpPr>
          <p:cNvPr id="4" name="Title 3"/>
          <p:cNvSpPr>
            <a:spLocks noGrp="1"/>
          </p:cNvSpPr>
          <p:nvPr>
            <p:ph type="title"/>
          </p:nvPr>
        </p:nvSpPr>
        <p:spPr>
          <a:xfrm>
            <a:off x="0" y="0"/>
            <a:ext cx="8961120" cy="594360"/>
          </a:xfrm>
        </p:spPr>
        <p:txBody>
          <a:bodyPr/>
          <a:lstStyle/>
          <a:p>
            <a:r>
              <a:rPr lang="en-US" sz="2400" dirty="0" smtClean="0">
                <a:latin typeface="+mj-lt"/>
              </a:rPr>
              <a:t>Among Firms Offering Health Benefits, Percentage of Firms Who Have Incorporated Various Features into Their Provider Networks, by Firm Size, 2015</a:t>
            </a:r>
            <a:endParaRPr lang="en-US" sz="2400" dirty="0">
              <a:latin typeface="+mj-lt"/>
            </a:endParaRPr>
          </a:p>
        </p:txBody>
      </p:sp>
      <p:graphicFrame>
        <p:nvGraphicFramePr>
          <p:cNvPr id="6" name="Object 3"/>
          <p:cNvGraphicFramePr>
            <a:graphicFrameLocks noGrp="1" noChangeAspect="1"/>
          </p:cNvGraphicFramePr>
          <p:nvPr>
            <p:ph idx="1"/>
            <p:extLst>
              <p:ext uri="{D42A27DB-BD31-4B8C-83A1-F6EECF244321}">
                <p14:modId xmlns:p14="http://schemas.microsoft.com/office/powerpoint/2010/main" val="1735554522"/>
              </p:ext>
            </p:extLst>
          </p:nvPr>
        </p:nvGraphicFramePr>
        <p:xfrm>
          <a:off x="1026" y="1295400"/>
          <a:ext cx="8892603" cy="4607923"/>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296454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8574" y="0"/>
            <a:ext cx="8734426" cy="838200"/>
          </a:xfrm>
          <a:noFill/>
          <a:ln/>
        </p:spPr>
        <p:txBody>
          <a:bodyPr/>
          <a:lstStyle/>
          <a:p>
            <a:r>
              <a:rPr lang="en-US" sz="2400" dirty="0">
                <a:latin typeface="Calibri" panose="020F0502020204030204" pitchFamily="34" charset="0"/>
              </a:rPr>
              <a:t>Among Firms Whose Plan with the Largest Enrollment Covers Specialty Drugs, Percentage of Firms Which Use the Following Strategies to Contain Specialty Drug Cost, by Firm Size, 2015</a:t>
            </a:r>
            <a:endParaRPr lang="en-US" sz="2400" b="1" dirty="0">
              <a:solidFill>
                <a:schemeClr val="tx1"/>
              </a:solidFill>
              <a:latin typeface="Calibri" panose="020F0502020204030204" pitchFamily="34" charset="0"/>
            </a:endParaRPr>
          </a:p>
        </p:txBody>
      </p:sp>
      <p:graphicFrame>
        <p:nvGraphicFramePr>
          <p:cNvPr id="8" name="Object 3"/>
          <p:cNvGraphicFramePr>
            <a:graphicFrameLocks noGrp="1" noChangeAspect="1"/>
          </p:cNvGraphicFramePr>
          <p:nvPr>
            <p:ph idx="1"/>
            <p:extLst>
              <p:ext uri="{D42A27DB-BD31-4B8C-83A1-F6EECF244321}">
                <p14:modId xmlns:p14="http://schemas.microsoft.com/office/powerpoint/2010/main" val="3436968864"/>
              </p:ext>
            </p:extLst>
          </p:nvPr>
        </p:nvGraphicFramePr>
        <p:xfrm>
          <a:off x="0" y="1270591"/>
          <a:ext cx="9144000" cy="4991557"/>
        </p:xfrm>
        <a:graphic>
          <a:graphicData uri="http://schemas.openxmlformats.org/drawingml/2006/chart">
            <c:chart xmlns:c="http://schemas.openxmlformats.org/drawingml/2006/chart" xmlns:r="http://schemas.openxmlformats.org/officeDocument/2006/relationships" r:id="rId3"/>
          </a:graphicData>
        </a:graphic>
      </p:graphicFrame>
      <p:sp>
        <p:nvSpPr>
          <p:cNvPr id="6148" name="Text Box 4"/>
          <p:cNvSpPr txBox="1">
            <a:spLocks noChangeArrowheads="1"/>
          </p:cNvSpPr>
          <p:nvPr/>
        </p:nvSpPr>
        <p:spPr bwMode="auto">
          <a:xfrm>
            <a:off x="42686" y="6262149"/>
            <a:ext cx="8429625" cy="482183"/>
          </a:xfrm>
          <a:prstGeom prst="rect">
            <a:avLst/>
          </a:prstGeom>
          <a:noFill/>
          <a:ln w="9525" cap="sq">
            <a:noFill/>
            <a:miter lim="800000"/>
            <a:headEnd type="none" w="sm" len="sm"/>
            <a:tailEnd type="none" w="sm" len="sm"/>
          </a:ln>
          <a:effectLst/>
        </p:spPr>
        <p:txBody>
          <a:bodyPr wrap="square">
            <a:spAutoFit/>
          </a:bodyPr>
          <a:lstStyle/>
          <a:p>
            <a:pPr eaLnBrk="0" hangingPunct="0">
              <a:spcBef>
                <a:spcPts val="0"/>
              </a:spcBef>
              <a:spcAft>
                <a:spcPts val="400"/>
              </a:spcAft>
            </a:pPr>
            <a:endParaRPr lang="en-US" sz="1100" dirty="0"/>
          </a:p>
          <a:p>
            <a:pPr eaLnBrk="0" hangingPunct="0">
              <a:spcBef>
                <a:spcPts val="0"/>
              </a:spcBef>
              <a:spcAft>
                <a:spcPts val="400"/>
              </a:spcAft>
            </a:pPr>
            <a:r>
              <a:rPr lang="en-US" sz="1100" dirty="0" smtClean="0">
                <a:latin typeface="+mn-lt"/>
              </a:rPr>
              <a:t>SOURCE: </a:t>
            </a:r>
            <a:r>
              <a:rPr lang="en-US" sz="1100" dirty="0">
                <a:latin typeface="+mn-lt"/>
              </a:rPr>
              <a:t>Kaiser/HRET Survey of Employer-Sponsored Health Benefits, </a:t>
            </a:r>
            <a:r>
              <a:rPr lang="en-US" sz="1100" dirty="0" smtClean="0">
                <a:latin typeface="+mn-lt"/>
              </a:rPr>
              <a:t>2015.</a:t>
            </a:r>
            <a:endParaRPr lang="en-US" sz="1100" dirty="0">
              <a:latin typeface="+mn-lt"/>
            </a:endParaRP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55590266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solidFill>
            <a:schemeClr val="bg1"/>
          </a:solidFill>
          <a:ln/>
        </p:spPr>
        <p:txBody>
          <a:bodyPr/>
          <a:lstStyle/>
          <a:p>
            <a:r>
              <a:rPr lang="en-US" sz="2200" dirty="0" smtClean="0">
                <a:latin typeface="Calibri" pitchFamily="34" charset="0"/>
              </a:rPr>
              <a:t>Among </a:t>
            </a:r>
            <a:r>
              <a:rPr lang="en-US" sz="2200" dirty="0">
                <a:latin typeface="Calibri" pitchFamily="34" charset="0"/>
              </a:rPr>
              <a:t>Firms Offering Health Benefits </a:t>
            </a:r>
            <a:r>
              <a:rPr lang="en-US" sz="2200" dirty="0" smtClean="0">
                <a:latin typeface="+mj-lt"/>
              </a:rPr>
              <a:t>with </a:t>
            </a:r>
            <a:r>
              <a:rPr lang="en-US" sz="2200" dirty="0">
                <a:latin typeface="+mj-lt"/>
              </a:rPr>
              <a:t>50 or More </a:t>
            </a:r>
            <a:r>
              <a:rPr lang="en-US" sz="2200" dirty="0" smtClean="0">
                <a:latin typeface="+mj-lt"/>
              </a:rPr>
              <a:t>Full-Time-</a:t>
            </a:r>
            <a:r>
              <a:rPr lang="en-US" sz="2200" dirty="0" err="1" smtClean="0">
                <a:latin typeface="+mj-lt"/>
              </a:rPr>
              <a:t>Equivalents</a:t>
            </a:r>
            <a:r>
              <a:rPr lang="en-US" sz="2000" b="0" baseline="30000" dirty="0" err="1">
                <a:latin typeface="Arial"/>
                <a:cs typeface="Arial"/>
              </a:rPr>
              <a:t>ǂ</a:t>
            </a:r>
            <a:r>
              <a:rPr lang="en-US" sz="2200" dirty="0" smtClean="0">
                <a:latin typeface="+mj-lt"/>
              </a:rPr>
              <a:t>, Percentage </a:t>
            </a:r>
            <a:r>
              <a:rPr lang="en-US" sz="2200" dirty="0">
                <a:latin typeface="+mj-lt"/>
              </a:rPr>
              <a:t>of Firms </a:t>
            </a:r>
            <a:r>
              <a:rPr lang="en-US" sz="2200" dirty="0" smtClean="0">
                <a:latin typeface="+mj-lt"/>
              </a:rPr>
              <a:t>That Took </a:t>
            </a:r>
            <a:r>
              <a:rPr lang="en-US" sz="2200" dirty="0">
                <a:latin typeface="+mj-lt"/>
              </a:rPr>
              <a:t>Various </a:t>
            </a:r>
            <a:r>
              <a:rPr lang="en-US" sz="2200" dirty="0" smtClean="0">
                <a:latin typeface="+mj-lt"/>
              </a:rPr>
              <a:t>Actions, </a:t>
            </a:r>
            <a:r>
              <a:rPr lang="en-US" sz="2200" dirty="0">
                <a:latin typeface="+mj-lt"/>
              </a:rPr>
              <a:t>by Firm Size, 2015</a:t>
            </a:r>
            <a:endParaRPr lang="en-US" sz="2200" b="1" dirty="0">
              <a:latin typeface="+mj-lt"/>
            </a:endParaRPr>
          </a:p>
        </p:txBody>
      </p:sp>
      <p:sp>
        <p:nvSpPr>
          <p:cNvPr id="4099" name="Rectangle 3"/>
          <p:cNvSpPr>
            <a:spLocks noChangeArrowheads="1"/>
          </p:cNvSpPr>
          <p:nvPr/>
        </p:nvSpPr>
        <p:spPr bwMode="auto">
          <a:xfrm>
            <a:off x="0" y="6020329"/>
            <a:ext cx="7339584" cy="820738"/>
          </a:xfrm>
          <a:prstGeom prst="rect">
            <a:avLst/>
          </a:prstGeom>
          <a:noFill/>
          <a:ln w="9525">
            <a:noFill/>
            <a:miter lim="800000"/>
            <a:headEnd/>
            <a:tailEnd/>
          </a:ln>
          <a:effectLst/>
        </p:spPr>
        <p:txBody>
          <a:bodyPr wrap="square">
            <a:spAutoFit/>
          </a:bodyPr>
          <a:lstStyle/>
          <a:p>
            <a:pPr>
              <a:spcBef>
                <a:spcPts val="400"/>
              </a:spcBef>
            </a:pPr>
            <a:r>
              <a:rPr lang="en-US" sz="1100" dirty="0">
                <a:solidFill>
                  <a:srgbClr val="000000"/>
                </a:solidFill>
                <a:latin typeface="Arial"/>
                <a:cs typeface="Arial"/>
              </a:rPr>
              <a:t>ǂ </a:t>
            </a:r>
            <a:r>
              <a:rPr lang="en-US" sz="1100" dirty="0" smtClean="0">
                <a:solidFill>
                  <a:srgbClr val="000000"/>
                </a:solidFill>
              </a:rPr>
              <a:t>Firms  were asked if they took the relevant action in response to the </a:t>
            </a:r>
            <a:r>
              <a:rPr lang="en-US" sz="1100" dirty="0">
                <a:solidFill>
                  <a:srgbClr val="000000"/>
                </a:solidFill>
              </a:rPr>
              <a:t>Employer-Shared Responsibility </a:t>
            </a:r>
            <a:r>
              <a:rPr lang="en-US" sz="1100" dirty="0" smtClean="0">
                <a:solidFill>
                  <a:srgbClr val="000000"/>
                </a:solidFill>
              </a:rPr>
              <a:t>Provisions. </a:t>
            </a:r>
            <a:r>
              <a:rPr lang="en-US" sz="1100" dirty="0">
                <a:solidFill>
                  <a:srgbClr val="000000"/>
                </a:solidFill>
              </a:rPr>
              <a:t>Firms with 50 or more full-time equivalents were asked these questions.  A significant number of employers, mostly large employers did not know how many FTEs they employed.  In these cases, firms with 50 or more </a:t>
            </a:r>
            <a:r>
              <a:rPr lang="en-US" sz="1100" dirty="0" smtClean="0">
                <a:solidFill>
                  <a:srgbClr val="000000"/>
                </a:solidFill>
              </a:rPr>
              <a:t>workers </a:t>
            </a:r>
            <a:r>
              <a:rPr lang="en-US" sz="1100" dirty="0">
                <a:solidFill>
                  <a:srgbClr val="000000"/>
                </a:solidFill>
              </a:rPr>
              <a:t>were asked these questions.</a:t>
            </a:r>
            <a:endParaRPr lang="en-US" sz="1100" dirty="0" smtClean="0">
              <a:solidFill>
                <a:srgbClr val="000000"/>
              </a:solidFill>
            </a:endParaRPr>
          </a:p>
          <a:p>
            <a:pPr>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2015.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3899539457"/>
              </p:ext>
            </p:extLst>
          </p:nvPr>
        </p:nvGraphicFramePr>
        <p:xfrm>
          <a:off x="68580" y="1295400"/>
          <a:ext cx="8999220" cy="43434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6704300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solidFill>
            <a:schemeClr val="bg1"/>
          </a:solidFill>
          <a:ln/>
        </p:spPr>
        <p:txBody>
          <a:bodyPr/>
          <a:lstStyle/>
          <a:p>
            <a:r>
              <a:rPr lang="en-US" sz="2200" dirty="0" smtClean="0">
                <a:latin typeface="Calibri" pitchFamily="34" charset="0"/>
              </a:rPr>
              <a:t>Among </a:t>
            </a:r>
            <a:r>
              <a:rPr lang="en-US" sz="2200" dirty="0">
                <a:latin typeface="Calibri" pitchFamily="34" charset="0"/>
              </a:rPr>
              <a:t>Firms Offering Health Benefits </a:t>
            </a:r>
            <a:r>
              <a:rPr lang="en-US" sz="2200" dirty="0" smtClean="0">
                <a:latin typeface="+mj-lt"/>
              </a:rPr>
              <a:t>with 100 or </a:t>
            </a:r>
            <a:r>
              <a:rPr lang="en-US" sz="2200" dirty="0">
                <a:latin typeface="+mj-lt"/>
              </a:rPr>
              <a:t>More </a:t>
            </a:r>
            <a:r>
              <a:rPr lang="en-US" sz="2200" dirty="0" smtClean="0">
                <a:latin typeface="+mj-lt"/>
              </a:rPr>
              <a:t>Full-Time-</a:t>
            </a:r>
            <a:r>
              <a:rPr lang="en-US" sz="2200" dirty="0" err="1" smtClean="0">
                <a:latin typeface="+mj-lt"/>
              </a:rPr>
              <a:t>Equivalents</a:t>
            </a:r>
            <a:r>
              <a:rPr lang="en-US" sz="2400" b="0" baseline="30000" dirty="0" err="1">
                <a:latin typeface="Arial"/>
                <a:cs typeface="Arial"/>
              </a:rPr>
              <a:t>ǂ</a:t>
            </a:r>
            <a:r>
              <a:rPr lang="en-US" sz="2200" dirty="0" smtClean="0">
                <a:latin typeface="+mj-lt"/>
              </a:rPr>
              <a:t>, Percentage </a:t>
            </a:r>
            <a:r>
              <a:rPr lang="en-US" sz="2200" dirty="0">
                <a:latin typeface="+mj-lt"/>
              </a:rPr>
              <a:t>of Firms </a:t>
            </a:r>
            <a:r>
              <a:rPr lang="en-US" sz="2200" dirty="0" smtClean="0">
                <a:latin typeface="+mj-lt"/>
              </a:rPr>
              <a:t>That Took </a:t>
            </a:r>
            <a:r>
              <a:rPr lang="en-US" sz="2200" dirty="0">
                <a:latin typeface="+mj-lt"/>
              </a:rPr>
              <a:t>Various </a:t>
            </a:r>
            <a:r>
              <a:rPr lang="en-US" sz="2200" dirty="0" smtClean="0">
                <a:latin typeface="+mj-lt"/>
              </a:rPr>
              <a:t>Actions, 2015</a:t>
            </a:r>
            <a:endParaRPr lang="en-US" sz="2200" b="1" dirty="0">
              <a:latin typeface="+mj-lt"/>
            </a:endParaRPr>
          </a:p>
        </p:txBody>
      </p:sp>
      <p:sp>
        <p:nvSpPr>
          <p:cNvPr id="4099" name="Rectangle 3"/>
          <p:cNvSpPr>
            <a:spLocks noChangeArrowheads="1"/>
          </p:cNvSpPr>
          <p:nvPr/>
        </p:nvSpPr>
        <p:spPr bwMode="auto">
          <a:xfrm>
            <a:off x="28222" y="5767141"/>
            <a:ext cx="7134578" cy="990015"/>
          </a:xfrm>
          <a:prstGeom prst="rect">
            <a:avLst/>
          </a:prstGeom>
          <a:noFill/>
          <a:ln w="9525">
            <a:noFill/>
            <a:miter lim="800000"/>
            <a:headEnd/>
            <a:tailEnd/>
          </a:ln>
          <a:effectLst/>
        </p:spPr>
        <p:txBody>
          <a:bodyPr wrap="square">
            <a:spAutoFit/>
          </a:bodyPr>
          <a:lstStyle/>
          <a:p>
            <a:pPr>
              <a:spcBef>
                <a:spcPts val="400"/>
              </a:spcBef>
            </a:pPr>
            <a:r>
              <a:rPr lang="en-US" sz="1100" dirty="0" smtClean="0">
                <a:solidFill>
                  <a:srgbClr val="000000"/>
                </a:solidFill>
                <a:latin typeface="Arial"/>
                <a:cs typeface="Arial"/>
              </a:rPr>
              <a:t>ǂ</a:t>
            </a:r>
            <a:r>
              <a:rPr lang="en-US" sz="1100" dirty="0" smtClean="0">
                <a:solidFill>
                  <a:srgbClr val="000000"/>
                </a:solidFill>
              </a:rPr>
              <a:t> Response are among firms </a:t>
            </a:r>
            <a:r>
              <a:rPr lang="en-US" sz="1100" dirty="0">
                <a:solidFill>
                  <a:srgbClr val="000000"/>
                </a:solidFill>
              </a:rPr>
              <a:t>with </a:t>
            </a:r>
            <a:r>
              <a:rPr lang="en-US" sz="1100" dirty="0" smtClean="0">
                <a:solidFill>
                  <a:srgbClr val="000000"/>
                </a:solidFill>
              </a:rPr>
              <a:t>100 </a:t>
            </a:r>
            <a:r>
              <a:rPr lang="en-US" sz="1100" dirty="0">
                <a:solidFill>
                  <a:srgbClr val="000000"/>
                </a:solidFill>
              </a:rPr>
              <a:t>or more full-time </a:t>
            </a:r>
            <a:r>
              <a:rPr lang="en-US" sz="1100" dirty="0" smtClean="0">
                <a:solidFill>
                  <a:srgbClr val="000000"/>
                </a:solidFill>
              </a:rPr>
              <a:t>equivalents.  </a:t>
            </a:r>
            <a:r>
              <a:rPr lang="en-US" sz="1100" dirty="0">
                <a:solidFill>
                  <a:srgbClr val="000000"/>
                </a:solidFill>
              </a:rPr>
              <a:t>A significant number of employers, mostly large employers did not know how many FTEs they employed.  In these cases, </a:t>
            </a:r>
            <a:r>
              <a:rPr lang="en-US" sz="1100" dirty="0" smtClean="0">
                <a:solidFill>
                  <a:srgbClr val="000000"/>
                </a:solidFill>
              </a:rPr>
              <a:t>the responses for firms </a:t>
            </a:r>
            <a:r>
              <a:rPr lang="en-US" sz="1100" dirty="0">
                <a:solidFill>
                  <a:srgbClr val="000000"/>
                </a:solidFill>
              </a:rPr>
              <a:t>with </a:t>
            </a:r>
            <a:r>
              <a:rPr lang="en-US" sz="1100" dirty="0" smtClean="0">
                <a:solidFill>
                  <a:srgbClr val="000000"/>
                </a:solidFill>
              </a:rPr>
              <a:t>100 </a:t>
            </a:r>
            <a:r>
              <a:rPr lang="en-US" sz="1100" dirty="0">
                <a:solidFill>
                  <a:srgbClr val="000000"/>
                </a:solidFill>
              </a:rPr>
              <a:t>or more </a:t>
            </a:r>
            <a:r>
              <a:rPr lang="en-US" sz="1100" dirty="0" smtClean="0">
                <a:solidFill>
                  <a:srgbClr val="000000"/>
                </a:solidFill>
              </a:rPr>
              <a:t>workers are included.  Two percent of firms did not offer a health plan that meets minimum standards for value and affordability and three percent of firms did not know.</a:t>
            </a:r>
          </a:p>
          <a:p>
            <a:pPr>
              <a:spcBef>
                <a:spcPts val="400"/>
              </a:spcBef>
            </a:pPr>
            <a:r>
              <a:rPr lang="en-US" sz="1100" dirty="0" smtClean="0">
                <a:solidFill>
                  <a:srgbClr val="000000"/>
                </a:solidFill>
              </a:rPr>
              <a:t>Source: </a:t>
            </a:r>
            <a:r>
              <a:rPr lang="en-US" sz="1100" dirty="0">
                <a:solidFill>
                  <a:srgbClr val="000000"/>
                </a:solidFill>
              </a:rPr>
              <a:t>Kaiser/HRET Survey of Employer-Sponsored Health Benefits, </a:t>
            </a:r>
            <a:r>
              <a:rPr lang="en-US" sz="1100" dirty="0" smtClean="0">
                <a:solidFill>
                  <a:srgbClr val="000000"/>
                </a:solidFill>
              </a:rPr>
              <a:t>2015. </a:t>
            </a:r>
            <a:endParaRPr lang="en-US" sz="1100" dirty="0">
              <a:solidFill>
                <a:srgbClr val="000000"/>
              </a:solidFill>
            </a:endParaRPr>
          </a:p>
        </p:txBody>
      </p:sp>
      <p:graphicFrame>
        <p:nvGraphicFramePr>
          <p:cNvPr id="2" name="Chart 1"/>
          <p:cNvGraphicFramePr/>
          <p:nvPr>
            <p:extLst>
              <p:ext uri="{D42A27DB-BD31-4B8C-83A1-F6EECF244321}">
                <p14:modId xmlns:p14="http://schemas.microsoft.com/office/powerpoint/2010/main" val="1034249024"/>
              </p:ext>
            </p:extLst>
          </p:nvPr>
        </p:nvGraphicFramePr>
        <p:xfrm>
          <a:off x="68580" y="1295400"/>
          <a:ext cx="8999220" cy="43434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0792344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943600"/>
            <a:ext cx="8321040" cy="822960"/>
          </a:xfrm>
        </p:spPr>
        <p:txBody>
          <a:bodyPr/>
          <a:lstStyle/>
          <a:p>
            <a:pPr>
              <a:spcAft>
                <a:spcPts val="400"/>
              </a:spcAft>
            </a:pPr>
            <a:endParaRPr lang="en-US" sz="1100" dirty="0" smtClean="0">
              <a:latin typeface="Calibri" pitchFamily="34" charset="0"/>
            </a:endParaRPr>
          </a:p>
          <a:p>
            <a:pPr>
              <a:spcAft>
                <a:spcPts val="400"/>
              </a:spcAft>
            </a:pPr>
            <a:r>
              <a:rPr lang="en-US" sz="1100" dirty="0" smtClean="0">
                <a:latin typeface="Calibri" pitchFamily="34" charset="0"/>
              </a:rPr>
              <a:t>SOURCE: Kaiser/HRET Survey of Employer-Sponsored Health Benefits, 2015.</a:t>
            </a:r>
            <a:endParaRPr lang="en-US" sz="1100" dirty="0">
              <a:latin typeface="Calibri" pitchFamily="34" charset="0"/>
            </a:endParaRPr>
          </a:p>
        </p:txBody>
      </p:sp>
      <p:sp>
        <p:nvSpPr>
          <p:cNvPr id="4" name="Title 3"/>
          <p:cNvSpPr>
            <a:spLocks noGrp="1"/>
          </p:cNvSpPr>
          <p:nvPr>
            <p:ph type="title"/>
          </p:nvPr>
        </p:nvSpPr>
        <p:spPr>
          <a:xfrm>
            <a:off x="0" y="0"/>
            <a:ext cx="8961120" cy="594360"/>
          </a:xfrm>
        </p:spPr>
        <p:txBody>
          <a:bodyPr/>
          <a:lstStyle/>
          <a:p>
            <a:r>
              <a:rPr lang="en-US" sz="2400" b="1" dirty="0">
                <a:latin typeface="Calibri" pitchFamily="34" charset="0"/>
              </a:rPr>
              <a:t>Among Firms Offering Health Benefits, Percentage of Firms T</a:t>
            </a:r>
            <a:r>
              <a:rPr lang="en-US" sz="2400" b="1" dirty="0" smtClean="0">
                <a:latin typeface="Calibri" pitchFamily="34" charset="0"/>
              </a:rPr>
              <a:t>hat Have </a:t>
            </a:r>
            <a:r>
              <a:rPr lang="en-US" sz="2400" b="1" dirty="0">
                <a:latin typeface="Calibri" pitchFamily="34" charset="0"/>
              </a:rPr>
              <a:t>Taken Various Actions in Anticipation of the Excise Tax on </a:t>
            </a:r>
            <a:r>
              <a:rPr lang="en-US" sz="2400" b="1" dirty="0" smtClean="0">
                <a:latin typeface="Calibri" pitchFamily="34" charset="0"/>
              </a:rPr>
              <a:t>High-Cost </a:t>
            </a:r>
            <a:r>
              <a:rPr lang="en-US" sz="2400" b="1" dirty="0">
                <a:latin typeface="Calibri" pitchFamily="34" charset="0"/>
              </a:rPr>
              <a:t>Plans, by Firm Size</a:t>
            </a:r>
            <a:r>
              <a:rPr lang="en-US" sz="2400" b="1" dirty="0" smtClean="0">
                <a:latin typeface="Calibri" pitchFamily="34" charset="0"/>
              </a:rPr>
              <a:t>, 2015</a:t>
            </a:r>
            <a:endParaRPr lang="en-US" sz="2400" b="1" dirty="0">
              <a:latin typeface="Calibri" pitchFamily="34" charset="0"/>
            </a:endParaRPr>
          </a:p>
        </p:txBody>
      </p:sp>
      <p:graphicFrame>
        <p:nvGraphicFramePr>
          <p:cNvPr id="6" name="Object 3"/>
          <p:cNvGraphicFramePr>
            <a:graphicFrameLocks noGrp="1" noChangeAspect="1"/>
          </p:cNvGraphicFramePr>
          <p:nvPr>
            <p:ph idx="1"/>
            <p:extLst>
              <p:ext uri="{D42A27DB-BD31-4B8C-83A1-F6EECF244321}">
                <p14:modId xmlns:p14="http://schemas.microsoft.com/office/powerpoint/2010/main" val="2862379605"/>
              </p:ext>
            </p:extLst>
          </p:nvPr>
        </p:nvGraphicFramePr>
        <p:xfrm>
          <a:off x="152400" y="1371600"/>
          <a:ext cx="8741229" cy="4531723"/>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1858288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6037"/>
            <a:ext cx="9144000" cy="1173163"/>
          </a:xfrm>
          <a:noFill/>
          <a:ln/>
        </p:spPr>
        <p:txBody>
          <a:bodyPr/>
          <a:lstStyle/>
          <a:p>
            <a:r>
              <a:rPr lang="en-US" sz="2200" dirty="0">
                <a:latin typeface="Calibri" panose="020F0502020204030204" pitchFamily="34" charset="0"/>
              </a:rPr>
              <a:t>Among Large Firms (200 or </a:t>
            </a:r>
            <a:r>
              <a:rPr lang="en-US" sz="2200" dirty="0" smtClean="0">
                <a:latin typeface="Calibri" panose="020F0502020204030204" pitchFamily="34" charset="0"/>
              </a:rPr>
              <a:t>More </a:t>
            </a:r>
            <a:r>
              <a:rPr lang="en-US" sz="2200" dirty="0">
                <a:latin typeface="Calibri" panose="020F0502020204030204" pitchFamily="34" charset="0"/>
              </a:rPr>
              <a:t>Workers) Offering Health Benefits Who Indicated That Have They Changed Their Plan or Switched Carriers In Anticipation of the Excise Tax on High-Cost Health Plans, Percentage of Firms Which Have Taken Various Actions, 2015</a:t>
            </a:r>
            <a:endParaRPr lang="en-US" sz="2200" b="1" dirty="0">
              <a:latin typeface="Calibri" panose="020F0502020204030204" pitchFamily="34" charset="0"/>
            </a:endParaRPr>
          </a:p>
        </p:txBody>
      </p:sp>
      <p:sp>
        <p:nvSpPr>
          <p:cNvPr id="4099" name="Rectangle 3"/>
          <p:cNvSpPr>
            <a:spLocks noChangeArrowheads="1"/>
          </p:cNvSpPr>
          <p:nvPr/>
        </p:nvSpPr>
        <p:spPr bwMode="auto">
          <a:xfrm>
            <a:off x="0" y="5741493"/>
            <a:ext cx="7339584" cy="1041311"/>
          </a:xfrm>
          <a:prstGeom prst="rect">
            <a:avLst/>
          </a:prstGeom>
          <a:noFill/>
          <a:ln w="9525">
            <a:noFill/>
            <a:miter lim="800000"/>
            <a:headEnd/>
            <a:tailEnd/>
          </a:ln>
          <a:effectLst/>
        </p:spPr>
        <p:txBody>
          <a:bodyPr wrap="square">
            <a:spAutoFit/>
          </a:bodyPr>
          <a:lstStyle/>
          <a:p>
            <a:pPr>
              <a:spcBef>
                <a:spcPts val="400"/>
              </a:spcBef>
            </a:pPr>
            <a:r>
              <a:rPr lang="en-US" sz="1100" dirty="0" smtClean="0"/>
              <a:t>‡ Among firms who offer either an HSA-qualified plan or a high deductible plan paired with a health reimbursement arrangement.</a:t>
            </a:r>
          </a:p>
          <a:p>
            <a:pPr>
              <a:spcBef>
                <a:spcPts val="400"/>
              </a:spcBef>
            </a:pPr>
            <a:r>
              <a:rPr lang="en-US" sz="1100" dirty="0" smtClean="0"/>
              <a:t>Note:  Sixteen </a:t>
            </a:r>
            <a:r>
              <a:rPr lang="en-US" sz="1100" dirty="0"/>
              <a:t>percent of large firms </a:t>
            </a:r>
            <a:r>
              <a:rPr lang="en-US" sz="1100" dirty="0" smtClean="0"/>
              <a:t> offering health benefits report </a:t>
            </a:r>
            <a:r>
              <a:rPr lang="en-US" sz="1100" dirty="0"/>
              <a:t>that they </a:t>
            </a:r>
            <a:r>
              <a:rPr lang="en-US" sz="1100" dirty="0" smtClean="0"/>
              <a:t>have </a:t>
            </a:r>
            <a:r>
              <a:rPr lang="en-US" sz="1100" dirty="0"/>
              <a:t>changed their benefit plans or moved to </a:t>
            </a:r>
            <a:r>
              <a:rPr lang="en-US" sz="1100" dirty="0" smtClean="0"/>
              <a:t>lower cost </a:t>
            </a:r>
            <a:r>
              <a:rPr lang="en-US" sz="1100" dirty="0"/>
              <a:t>plans in anticipation of the assessment</a:t>
            </a:r>
          </a:p>
          <a:p>
            <a:pPr>
              <a:spcBef>
                <a:spcPts val="400"/>
              </a:spcBef>
            </a:pPr>
            <a:r>
              <a:rPr lang="en-US" sz="1100" dirty="0" smtClean="0"/>
              <a:t>SOURCE</a:t>
            </a:r>
            <a:r>
              <a:rPr lang="en-US" sz="1100" dirty="0" smtClean="0">
                <a:latin typeface="+mn-lt"/>
              </a:rPr>
              <a:t>: </a:t>
            </a:r>
            <a:r>
              <a:rPr lang="en-US" sz="1100" dirty="0">
                <a:latin typeface="+mn-lt"/>
              </a:rPr>
              <a:t>Kaiser/HRET Survey of Employer-Sponsored Health Benefits, </a:t>
            </a:r>
            <a:r>
              <a:rPr lang="en-US" sz="1100" dirty="0" smtClean="0">
                <a:latin typeface="+mn-lt"/>
              </a:rPr>
              <a:t>2015. </a:t>
            </a:r>
            <a:endParaRPr lang="en-US" sz="1100" dirty="0">
              <a:latin typeface="+mn-lt"/>
            </a:endParaRPr>
          </a:p>
        </p:txBody>
      </p:sp>
      <p:graphicFrame>
        <p:nvGraphicFramePr>
          <p:cNvPr id="2" name="Chart 1"/>
          <p:cNvGraphicFramePr/>
          <p:nvPr>
            <p:extLst>
              <p:ext uri="{D42A27DB-BD31-4B8C-83A1-F6EECF244321}">
                <p14:modId xmlns:p14="http://schemas.microsoft.com/office/powerpoint/2010/main" val="1598311593"/>
              </p:ext>
            </p:extLst>
          </p:nvPr>
        </p:nvGraphicFramePr>
        <p:xfrm>
          <a:off x="152400" y="1735667"/>
          <a:ext cx="8610600" cy="41148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8940623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791200"/>
            <a:ext cx="7376160" cy="975360"/>
          </a:xfrm>
        </p:spPr>
        <p:txBody>
          <a:bodyPr/>
          <a:lstStyle/>
          <a:p>
            <a:pPr lvl="0"/>
            <a:r>
              <a:rPr lang="en-US" sz="1100" smtClean="0">
                <a:latin typeface="+mj-lt"/>
              </a:rPr>
              <a:t>SOURCE: K</a:t>
            </a:r>
            <a:r>
              <a:rPr lang="en-US" smtClean="0">
                <a:solidFill>
                  <a:srgbClr val="000000"/>
                </a:solidFill>
                <a:latin typeface="+mj-lt"/>
              </a:rPr>
              <a:t>aiser </a:t>
            </a:r>
            <a:r>
              <a:rPr lang="en-US" dirty="0" smtClean="0">
                <a:solidFill>
                  <a:srgbClr val="000000"/>
                </a:solidFill>
                <a:latin typeface="+mj-lt"/>
              </a:rPr>
              <a:t>Family Foundation analysis of National </a:t>
            </a:r>
            <a:r>
              <a:rPr lang="en-US" dirty="0">
                <a:solidFill>
                  <a:srgbClr val="000000"/>
                </a:solidFill>
                <a:latin typeface="+mj-lt"/>
              </a:rPr>
              <a:t>Health Expenditure (NHE) data from Centers for Medicare and Medicaid Services, Office of the Actuary, National Health Statistics </a:t>
            </a:r>
            <a:r>
              <a:rPr lang="en-US" dirty="0" smtClean="0">
                <a:solidFill>
                  <a:srgbClr val="000000"/>
                </a:solidFill>
                <a:latin typeface="+mj-lt"/>
              </a:rPr>
              <a:t>Group.</a:t>
            </a:r>
            <a:endParaRPr lang="en-US" dirty="0">
              <a:solidFill>
                <a:srgbClr val="000000"/>
              </a:solidFill>
              <a:latin typeface="+mj-lt"/>
            </a:endParaRPr>
          </a:p>
        </p:txBody>
      </p:sp>
      <p:sp>
        <p:nvSpPr>
          <p:cNvPr id="4" name="Title 3"/>
          <p:cNvSpPr>
            <a:spLocks noGrp="1"/>
          </p:cNvSpPr>
          <p:nvPr>
            <p:ph type="title"/>
          </p:nvPr>
        </p:nvSpPr>
        <p:spPr/>
        <p:txBody>
          <a:bodyPr/>
          <a:lstStyle/>
          <a:p>
            <a:r>
              <a:rPr lang="en-US" dirty="0" smtClean="0">
                <a:latin typeface="+mj-lt"/>
              </a:rPr>
              <a:t>U.S. </a:t>
            </a:r>
            <a:r>
              <a:rPr lang="en-US" dirty="0">
                <a:latin typeface="+mj-lt"/>
              </a:rPr>
              <a:t>h</a:t>
            </a:r>
            <a:r>
              <a:rPr lang="en-US" dirty="0" smtClean="0">
                <a:latin typeface="+mj-lt"/>
              </a:rPr>
              <a:t>ealth care </a:t>
            </a:r>
            <a:r>
              <a:rPr lang="en-US" dirty="0">
                <a:latin typeface="+mj-lt"/>
              </a:rPr>
              <a:t>s</a:t>
            </a:r>
            <a:r>
              <a:rPr lang="en-US" dirty="0" smtClean="0">
                <a:latin typeface="+mj-lt"/>
              </a:rPr>
              <a:t>pending per capita has risen at historically low rates recently, but is expected to pick up</a:t>
            </a:r>
            <a:endParaRPr lang="en-US" dirty="0">
              <a:latin typeface="+mj-lt"/>
            </a:endParaRPr>
          </a:p>
        </p:txBody>
      </p:sp>
      <p:sp>
        <p:nvSpPr>
          <p:cNvPr id="10" name="TextBox 9"/>
          <p:cNvSpPr txBox="1"/>
          <p:nvPr/>
        </p:nvSpPr>
        <p:spPr>
          <a:xfrm>
            <a:off x="0" y="1016913"/>
            <a:ext cx="7205819" cy="430887"/>
          </a:xfrm>
          <a:prstGeom prst="rect">
            <a:avLst/>
          </a:prstGeom>
          <a:noFill/>
        </p:spPr>
        <p:txBody>
          <a:bodyPr wrap="none" rtlCol="0">
            <a:spAutoFit/>
          </a:bodyPr>
          <a:lstStyle/>
          <a:p>
            <a:r>
              <a:rPr lang="en-US" sz="1100" b="1" dirty="0" smtClean="0">
                <a:solidFill>
                  <a:srgbClr val="D3D3D3">
                    <a:lumMod val="75000"/>
                  </a:srgbClr>
                </a:solidFill>
              </a:rPr>
              <a:t>Average annual growth rate of health spending per capita for 1970’s – 1990’s;</a:t>
            </a:r>
            <a:br>
              <a:rPr lang="en-US" sz="1100" b="1" dirty="0" smtClean="0">
                <a:solidFill>
                  <a:srgbClr val="D3D3D3">
                    <a:lumMod val="75000"/>
                  </a:srgbClr>
                </a:solidFill>
              </a:rPr>
            </a:br>
            <a:r>
              <a:rPr lang="en-US" sz="1100" b="1" dirty="0" smtClean="0">
                <a:solidFill>
                  <a:srgbClr val="D3D3D3">
                    <a:lumMod val="75000"/>
                  </a:srgbClr>
                </a:solidFill>
              </a:rPr>
              <a:t>Annual change in actual health spending per capita 2000 – 2013 and projected health spending per capita (2014 – 2024) </a:t>
            </a:r>
            <a:endParaRPr lang="en-US" sz="1100" b="1" dirty="0">
              <a:solidFill>
                <a:srgbClr val="D3D3D3">
                  <a:lumMod val="75000"/>
                </a:srgbClr>
              </a:solidFill>
            </a:endParaRPr>
          </a:p>
        </p:txBody>
      </p:sp>
      <p:graphicFrame>
        <p:nvGraphicFramePr>
          <p:cNvPr id="8" name="Content Placeholder 1"/>
          <p:cNvGraphicFramePr>
            <a:graphicFrameLocks noGrp="1"/>
          </p:cNvGraphicFramePr>
          <p:nvPr>
            <p:ph idx="1"/>
            <p:extLst>
              <p:ext uri="{D42A27DB-BD31-4B8C-83A1-F6EECF244321}">
                <p14:modId xmlns:p14="http://schemas.microsoft.com/office/powerpoint/2010/main" val="3914391354"/>
              </p:ext>
            </p:extLst>
          </p:nvPr>
        </p:nvGraphicFramePr>
        <p:xfrm>
          <a:off x="76200" y="1363750"/>
          <a:ext cx="8979408" cy="4389120"/>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Straight Connector 10"/>
          <p:cNvCxnSpPr/>
          <p:nvPr/>
        </p:nvCxnSpPr>
        <p:spPr>
          <a:xfrm>
            <a:off x="1429328" y="1863432"/>
            <a:ext cx="0" cy="3927768"/>
          </a:xfrm>
          <a:prstGeom prst="line">
            <a:avLst/>
          </a:prstGeom>
          <a:ln w="12700" cmpd="sng">
            <a:solidFill>
              <a:schemeClr val="bg1">
                <a:lumMod val="65000"/>
              </a:schemeClr>
            </a:solidFill>
            <a:prstDash val="lgDash"/>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6034261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7"/>
          <p:cNvSpPr>
            <a:spLocks noGrp="1"/>
          </p:cNvSpPr>
          <p:nvPr>
            <p:ph idx="1"/>
          </p:nvPr>
        </p:nvSpPr>
        <p:spPr bwMode="auto">
          <a:xfrm>
            <a:off x="92075" y="1371600"/>
            <a:ext cx="8959850" cy="47545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800100" lvl="2" indent="0" eaLnBrk="1" hangingPunct="1">
              <a:buFontTx/>
              <a:buNone/>
            </a:pPr>
            <a:endParaRPr lang="en-US" altLang="en-US" sz="3000" b="1" dirty="0" smtClean="0">
              <a:ea typeface="Calibri" pitchFamily="34" charset="0"/>
            </a:endParaRPr>
          </a:p>
          <a:p>
            <a:pPr marL="800100" lvl="2" indent="0" eaLnBrk="1" hangingPunct="1">
              <a:buFontTx/>
              <a:buNone/>
            </a:pPr>
            <a:r>
              <a:rPr lang="en-US" altLang="en-US" sz="3000" b="1" dirty="0" smtClean="0">
                <a:ea typeface="Calibri" pitchFamily="34" charset="0"/>
              </a:rPr>
              <a:t>Craig Palosky</a:t>
            </a:r>
            <a:r>
              <a:rPr lang="en-US" altLang="en-US" sz="3000" dirty="0" smtClean="0">
                <a:ea typeface="Calibri" pitchFamily="34" charset="0"/>
              </a:rPr>
              <a:t>, Communications Director</a:t>
            </a:r>
          </a:p>
          <a:p>
            <a:pPr marL="800100" lvl="2" indent="0" eaLnBrk="1" hangingPunct="1">
              <a:buFontTx/>
              <a:buNone/>
            </a:pPr>
            <a:r>
              <a:rPr lang="en-US" altLang="en-US" sz="3000" dirty="0" smtClean="0">
                <a:ea typeface="Calibri" pitchFamily="34" charset="0"/>
              </a:rPr>
              <a:t>Kaiser Family Foundation | Washington, D.C.</a:t>
            </a:r>
            <a:br>
              <a:rPr lang="en-US" altLang="en-US" sz="3000" dirty="0" smtClean="0">
                <a:ea typeface="Calibri" pitchFamily="34" charset="0"/>
              </a:rPr>
            </a:br>
            <a:r>
              <a:rPr lang="en-US" altLang="en-US" sz="3000" dirty="0" smtClean="0">
                <a:ea typeface="Calibri" pitchFamily="34" charset="0"/>
              </a:rPr>
              <a:t>Email: </a:t>
            </a:r>
            <a:r>
              <a:rPr lang="en-US" altLang="en-US" sz="3000" b="1" dirty="0" smtClean="0">
                <a:solidFill>
                  <a:srgbClr val="0070C0"/>
                </a:solidFill>
                <a:ea typeface="Calibri" pitchFamily="34" charset="0"/>
              </a:rPr>
              <a:t>CPalosky@KFF.org</a:t>
            </a:r>
          </a:p>
          <a:p>
            <a:pPr marL="800100" lvl="2" indent="0">
              <a:buNone/>
            </a:pPr>
            <a:r>
              <a:rPr lang="en-US" altLang="en-US" sz="3000" dirty="0" smtClean="0">
                <a:ea typeface="Calibri" pitchFamily="34" charset="0"/>
              </a:rPr>
              <a:t>Phone: 202-347-5270</a:t>
            </a:r>
            <a:endParaRPr lang="en-US" altLang="en-US" sz="3000" b="1" dirty="0" smtClean="0">
              <a:solidFill>
                <a:srgbClr val="0070C0"/>
              </a:solidFill>
              <a:ea typeface="Calibri" pitchFamily="34" charset="0"/>
            </a:endParaRPr>
          </a:p>
        </p:txBody>
      </p:sp>
      <p:sp>
        <p:nvSpPr>
          <p:cNvPr id="7" name="Title 6"/>
          <p:cNvSpPr>
            <a:spLocks noGrp="1"/>
          </p:cNvSpPr>
          <p:nvPr>
            <p:ph type="title"/>
          </p:nvPr>
        </p:nvSpPr>
        <p:spPr>
          <a:xfrm>
            <a:off x="92075" y="365125"/>
            <a:ext cx="8959850" cy="914400"/>
          </a:xfrm>
        </p:spPr>
        <p:txBody>
          <a:bodyPr/>
          <a:lstStyle/>
          <a:p>
            <a:pPr eaLnBrk="1" hangingPunct="1">
              <a:defRPr/>
            </a:pPr>
            <a:r>
              <a:rPr sz="3000" dirty="0" smtClean="0">
                <a:solidFill>
                  <a:schemeClr val="tx2">
                    <a:lumMod val="75000"/>
                  </a:schemeClr>
                </a:solidFill>
                <a:latin typeface="+mj-lt"/>
                <a:ea typeface="+mj-ea"/>
              </a:rPr>
              <a:t>Contact Information</a:t>
            </a:r>
            <a:endParaRPr sz="3000" dirty="0">
              <a:solidFill>
                <a:schemeClr val="tx2">
                  <a:lumMod val="75000"/>
                </a:schemeClr>
              </a:solidFill>
              <a:latin typeface="+mj-lt"/>
              <a:ea typeface="+mj-ea"/>
            </a:endParaRPr>
          </a:p>
        </p:txBody>
      </p:sp>
    </p:spTree>
    <p:extLst>
      <p:ext uri="{BB962C8B-B14F-4D97-AF65-F5344CB8AC3E}">
        <p14:creationId xmlns:p14="http://schemas.microsoft.com/office/powerpoint/2010/main" val="3734074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4"/>
          <p:cNvSpPr>
            <a:spLocks noGrp="1"/>
          </p:cNvSpPr>
          <p:nvPr>
            <p:ph idx="1"/>
          </p:nvPr>
        </p:nvSpPr>
        <p:spPr bwMode="auto">
          <a:xfrm>
            <a:off x="1752601" y="3732408"/>
            <a:ext cx="7134860" cy="21640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8" tIns="45704" rIns="91408" bIns="45704" numCol="1" anchor="t" anchorCtr="0" compatLnSpc="1">
            <a:prstTxWarp prst="textNoShape">
              <a:avLst/>
            </a:prstTxWarp>
          </a:bodyPr>
          <a:lstStyle/>
          <a:p>
            <a:pPr marL="0" indent="0" algn="r">
              <a:buNone/>
            </a:pPr>
            <a:endParaRPr lang="en-US" altLang="en-US" sz="3000" dirty="0">
              <a:ea typeface="Calibri" pitchFamily="34" charset="0"/>
            </a:endParaRPr>
          </a:p>
          <a:p>
            <a:pPr marL="0" indent="0" algn="r">
              <a:buNone/>
            </a:pPr>
            <a:r>
              <a:rPr lang="en-US" altLang="en-US" sz="3000" dirty="0" smtClean="0">
                <a:latin typeface="+mn-lt"/>
                <a:ea typeface="Calibri" pitchFamily="34" charset="0"/>
              </a:rPr>
              <a:t>President</a:t>
            </a:r>
            <a:endParaRPr lang="en-US" altLang="en-US" sz="3000" dirty="0">
              <a:latin typeface="+mn-lt"/>
              <a:ea typeface="Calibri" pitchFamily="34" charset="0"/>
            </a:endParaRPr>
          </a:p>
          <a:p>
            <a:pPr marL="0" indent="0" algn="r">
              <a:buNone/>
            </a:pPr>
            <a:endParaRPr lang="en-US" altLang="en-US" sz="3000" i="1" dirty="0" smtClean="0">
              <a:latin typeface="+mn-lt"/>
              <a:ea typeface="Calibri" pitchFamily="34" charset="0"/>
            </a:endParaRPr>
          </a:p>
          <a:p>
            <a:pPr marL="0" indent="0" algn="r">
              <a:buNone/>
            </a:pPr>
            <a:r>
              <a:rPr lang="en-US" altLang="en-US" sz="3000" i="1" dirty="0" smtClean="0">
                <a:latin typeface="+mn-lt"/>
                <a:ea typeface="Calibri" pitchFamily="34" charset="0"/>
              </a:rPr>
              <a:t>Health </a:t>
            </a:r>
            <a:r>
              <a:rPr lang="en-US" altLang="en-US" sz="3000" i="1" dirty="0">
                <a:latin typeface="+mn-lt"/>
                <a:ea typeface="Calibri" pitchFamily="34" charset="0"/>
              </a:rPr>
              <a:t>Research &amp; Educational </a:t>
            </a:r>
            <a:r>
              <a:rPr lang="en-US" altLang="en-US" sz="3000" i="1" dirty="0" smtClean="0">
                <a:latin typeface="+mn-lt"/>
                <a:ea typeface="Calibri" pitchFamily="34" charset="0"/>
              </a:rPr>
              <a:t>Trust (HRET)</a:t>
            </a:r>
            <a:endParaRPr lang="en-US" altLang="en-US" sz="3000" i="1" dirty="0">
              <a:latin typeface="+mn-lt"/>
              <a:ea typeface="Calibri" pitchFamily="34" charset="0"/>
            </a:endParaRPr>
          </a:p>
        </p:txBody>
      </p:sp>
      <p:sp>
        <p:nvSpPr>
          <p:cNvPr id="7" name="Title 6"/>
          <p:cNvSpPr>
            <a:spLocks noGrp="1"/>
          </p:cNvSpPr>
          <p:nvPr>
            <p:ph type="title"/>
          </p:nvPr>
        </p:nvSpPr>
        <p:spPr/>
        <p:txBody>
          <a:bodyPr/>
          <a:lstStyle/>
          <a:p>
            <a:pPr eaLnBrk="1" hangingPunct="1">
              <a:defRPr/>
            </a:pPr>
            <a:r>
              <a:rPr sz="3000" dirty="0" err="1" smtClean="0">
                <a:solidFill>
                  <a:schemeClr val="tx2">
                    <a:lumMod val="75000"/>
                  </a:schemeClr>
                </a:solidFill>
                <a:latin typeface="+mj-lt"/>
              </a:rPr>
              <a:t>Maulik</a:t>
            </a:r>
            <a:r>
              <a:rPr sz="3000" dirty="0" smtClean="0">
                <a:solidFill>
                  <a:schemeClr val="tx2">
                    <a:lumMod val="75000"/>
                  </a:schemeClr>
                </a:solidFill>
                <a:latin typeface="+mj-lt"/>
              </a:rPr>
              <a:t> S. Joshi</a:t>
            </a:r>
            <a:endParaRPr sz="3000" dirty="0">
              <a:solidFill>
                <a:schemeClr val="tx2">
                  <a:lumMod val="75000"/>
                </a:schemeClr>
              </a:solidFill>
              <a:latin typeface="+mj-lt"/>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95400"/>
            <a:ext cx="1901826"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43136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solidFill>
                  <a:schemeClr val="tx2">
                    <a:lumMod val="75000"/>
                  </a:schemeClr>
                </a:solidFill>
                <a:latin typeface="+mn-lt"/>
              </a:rPr>
              <a:t>Updated and Embeddable Interactive on kff.org</a:t>
            </a:r>
            <a:endParaRPr lang="en-US" dirty="0">
              <a:latin typeface="+mn-lt"/>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838200"/>
            <a:ext cx="7626884" cy="4858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228600" y="6096000"/>
            <a:ext cx="8686800" cy="523220"/>
          </a:xfrm>
          <a:prstGeom prst="rect">
            <a:avLst/>
          </a:prstGeom>
        </p:spPr>
        <p:txBody>
          <a:bodyPr wrap="square">
            <a:spAutoFit/>
          </a:bodyPr>
          <a:lstStyle/>
          <a:p>
            <a:r>
              <a:rPr lang="en-US" sz="2800" b="1" dirty="0" smtClean="0">
                <a:solidFill>
                  <a:schemeClr val="accent3"/>
                </a:solidFill>
              </a:rPr>
              <a:t>kff.org/interactive/premiums-and-worker-contributions</a:t>
            </a:r>
            <a:r>
              <a:rPr lang="en-US" sz="2800" b="1" dirty="0">
                <a:solidFill>
                  <a:schemeClr val="accent3"/>
                </a:solidFill>
              </a:rPr>
              <a:t>/</a:t>
            </a:r>
          </a:p>
        </p:txBody>
      </p:sp>
    </p:spTree>
    <p:extLst>
      <p:ext uri="{BB962C8B-B14F-4D97-AF65-F5344CB8AC3E}">
        <p14:creationId xmlns:p14="http://schemas.microsoft.com/office/powerpoint/2010/main" val="699013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solidFill>
                  <a:schemeClr val="tx2">
                    <a:lumMod val="75000"/>
                  </a:schemeClr>
                </a:solidFill>
                <a:latin typeface="+mn-lt"/>
              </a:rPr>
              <a:t>Also Released Today</a:t>
            </a:r>
            <a:endParaRPr lang="en-US" dirty="0">
              <a:latin typeface="+mn-lt"/>
            </a:endParaRPr>
          </a:p>
        </p:txBody>
      </p:sp>
      <p:sp>
        <p:nvSpPr>
          <p:cNvPr id="6" name="Rectangle 5"/>
          <p:cNvSpPr/>
          <p:nvPr/>
        </p:nvSpPr>
        <p:spPr>
          <a:xfrm>
            <a:off x="152400" y="6096000"/>
            <a:ext cx="8686800" cy="461665"/>
          </a:xfrm>
          <a:prstGeom prst="rect">
            <a:avLst/>
          </a:prstGeom>
        </p:spPr>
        <p:txBody>
          <a:bodyPr wrap="square">
            <a:spAutoFit/>
          </a:bodyPr>
          <a:lstStyle/>
          <a:p>
            <a:pPr algn="ctr"/>
            <a:r>
              <a:rPr lang="en-US" sz="2400" b="1" dirty="0" smtClean="0">
                <a:solidFill>
                  <a:schemeClr val="accent3"/>
                </a:solidFill>
              </a:rPr>
              <a:t>content.healthaffairs.org/lookup/</a:t>
            </a:r>
            <a:r>
              <a:rPr lang="en-US" sz="2400" b="1" dirty="0" err="1" smtClean="0">
                <a:solidFill>
                  <a:schemeClr val="accent3"/>
                </a:solidFill>
              </a:rPr>
              <a:t>doi</a:t>
            </a:r>
            <a:r>
              <a:rPr lang="en-US" sz="2400" b="1" dirty="0" smtClean="0">
                <a:solidFill>
                  <a:schemeClr val="accent3"/>
                </a:solidFill>
              </a:rPr>
              <a:t>/10.1377/hlthaff.2015.0885</a:t>
            </a:r>
            <a:endParaRPr lang="en-US" sz="2400" b="1" dirty="0">
              <a:solidFill>
                <a:schemeClr val="accent3"/>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876800"/>
            <a:ext cx="4295775" cy="105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0199" y="1107908"/>
            <a:ext cx="1194802" cy="18638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1638300" y="2971800"/>
            <a:ext cx="7239000" cy="523220"/>
          </a:xfrm>
          <a:prstGeom prst="rect">
            <a:avLst/>
          </a:prstGeom>
        </p:spPr>
        <p:txBody>
          <a:bodyPr wrap="square">
            <a:spAutoFit/>
          </a:bodyPr>
          <a:lstStyle/>
          <a:p>
            <a:pPr algn="ctr"/>
            <a:r>
              <a:rPr lang="en-US" sz="2800" b="1" dirty="0" smtClean="0">
                <a:solidFill>
                  <a:schemeClr val="accent3"/>
                </a:solidFill>
              </a:rPr>
              <a:t>blogs.wsj.com/</a:t>
            </a:r>
            <a:r>
              <a:rPr lang="en-US" sz="2800" b="1" dirty="0" err="1" smtClean="0">
                <a:solidFill>
                  <a:schemeClr val="accent3"/>
                </a:solidFill>
              </a:rPr>
              <a:t>washwire</a:t>
            </a:r>
            <a:r>
              <a:rPr lang="en-US" sz="2800" b="1" dirty="0" smtClean="0">
                <a:solidFill>
                  <a:schemeClr val="accent3"/>
                </a:solidFill>
              </a:rPr>
              <a:t>/tag/drew-</a:t>
            </a:r>
            <a:r>
              <a:rPr lang="en-US" sz="2800" b="1" dirty="0" err="1" smtClean="0">
                <a:solidFill>
                  <a:schemeClr val="accent3"/>
                </a:solidFill>
              </a:rPr>
              <a:t>altman</a:t>
            </a:r>
            <a:r>
              <a:rPr lang="en-US" sz="2800" b="1" dirty="0">
                <a:solidFill>
                  <a:schemeClr val="accent3"/>
                </a:solidFill>
              </a:rPr>
              <a:t>/</a:t>
            </a:r>
          </a:p>
        </p:txBody>
      </p:sp>
      <p:sp>
        <p:nvSpPr>
          <p:cNvPr id="9" name="Rectangle 8"/>
          <p:cNvSpPr/>
          <p:nvPr/>
        </p:nvSpPr>
        <p:spPr>
          <a:xfrm>
            <a:off x="1981200" y="1347356"/>
            <a:ext cx="4419600" cy="1384995"/>
          </a:xfrm>
          <a:prstGeom prst="rect">
            <a:avLst/>
          </a:prstGeom>
        </p:spPr>
        <p:txBody>
          <a:bodyPr wrap="square">
            <a:spAutoFit/>
          </a:bodyPr>
          <a:lstStyle/>
          <a:p>
            <a:pPr algn="ctr"/>
            <a:r>
              <a:rPr lang="en-US" sz="2800" dirty="0" smtClean="0"/>
              <a:t>New column from KFF CEO Drew Altman in </a:t>
            </a:r>
            <a:r>
              <a:rPr lang="en-US" sz="2800" i="1" dirty="0" smtClean="0"/>
              <a:t>Wall Street Journal</a:t>
            </a:r>
            <a:r>
              <a:rPr lang="en-US" sz="2800" dirty="0" smtClean="0"/>
              <a:t> Think Tank</a:t>
            </a:r>
            <a:endParaRPr lang="en-US" sz="2800" dirty="0"/>
          </a:p>
        </p:txBody>
      </p:sp>
      <p:sp>
        <p:nvSpPr>
          <p:cNvPr id="10" name="Rectangle 9"/>
          <p:cNvSpPr/>
          <p:nvPr/>
        </p:nvSpPr>
        <p:spPr>
          <a:xfrm>
            <a:off x="5029199" y="4876800"/>
            <a:ext cx="4050799" cy="954107"/>
          </a:xfrm>
          <a:prstGeom prst="rect">
            <a:avLst/>
          </a:prstGeom>
        </p:spPr>
        <p:txBody>
          <a:bodyPr wrap="square">
            <a:spAutoFit/>
          </a:bodyPr>
          <a:lstStyle/>
          <a:p>
            <a:pPr algn="ctr"/>
            <a:r>
              <a:rPr lang="en-US" sz="2800" dirty="0" smtClean="0"/>
              <a:t>New article in </a:t>
            </a:r>
            <a:r>
              <a:rPr lang="en-US" sz="2800" dirty="0" err="1" smtClean="0"/>
              <a:t>HealthAffairs</a:t>
            </a:r>
            <a:endParaRPr lang="en-US" sz="2800" dirty="0"/>
          </a:p>
        </p:txBody>
      </p:sp>
    </p:spTree>
    <p:extLst>
      <p:ext uri="{BB962C8B-B14F-4D97-AF65-F5344CB8AC3E}">
        <p14:creationId xmlns:p14="http://schemas.microsoft.com/office/powerpoint/2010/main" val="39622262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075" y="1371600"/>
            <a:ext cx="8959850" cy="4754563"/>
          </a:xfrm>
        </p:spPr>
        <p:txBody>
          <a:bodyPr/>
          <a:lstStyle/>
          <a:p>
            <a:pPr marL="0" indent="0" algn="ctr" eaLnBrk="1" hangingPunct="1">
              <a:buFontTx/>
              <a:buNone/>
              <a:defRPr/>
            </a:pPr>
            <a:r>
              <a:rPr lang="en-US" i="1" dirty="0" smtClean="0"/>
              <a:t>Until next time, keep up with us online: </a:t>
            </a:r>
          </a:p>
          <a:p>
            <a:pPr marL="0" indent="0" eaLnBrk="1" hangingPunct="1">
              <a:buFontTx/>
              <a:buNone/>
              <a:defRPr/>
            </a:pPr>
            <a:endParaRPr lang="en-US" dirty="0"/>
          </a:p>
          <a:p>
            <a:pPr marL="0" indent="0" eaLnBrk="1" hangingPunct="1">
              <a:buFontTx/>
              <a:buNone/>
              <a:defRPr/>
            </a:pPr>
            <a:r>
              <a:rPr lang="en-US" sz="3000" b="1" dirty="0" smtClean="0"/>
              <a:t>Twitter</a:t>
            </a:r>
            <a:r>
              <a:rPr lang="en-US" sz="3000" dirty="0" smtClean="0"/>
              <a:t>:	</a:t>
            </a:r>
            <a:r>
              <a:rPr lang="en-US" sz="3000" b="1" dirty="0" smtClean="0">
                <a:solidFill>
                  <a:srgbClr val="0070C0"/>
                </a:solidFill>
              </a:rPr>
              <a:t>@</a:t>
            </a:r>
            <a:r>
              <a:rPr lang="en-US" sz="3000" b="1" dirty="0" err="1" smtClean="0">
                <a:solidFill>
                  <a:srgbClr val="0070C0"/>
                </a:solidFill>
              </a:rPr>
              <a:t>KaiserFamFound</a:t>
            </a:r>
            <a:endParaRPr lang="en-US" sz="3000" b="1" dirty="0">
              <a:solidFill>
                <a:srgbClr val="0070C0"/>
              </a:solidFill>
            </a:endParaRPr>
          </a:p>
          <a:p>
            <a:pPr marL="0" indent="0" eaLnBrk="1" hangingPunct="1">
              <a:buFontTx/>
              <a:buNone/>
              <a:defRPr/>
            </a:pPr>
            <a:endParaRPr lang="en-US" sz="3000" b="1" dirty="0" smtClean="0"/>
          </a:p>
          <a:p>
            <a:pPr marL="0" indent="0" eaLnBrk="1" hangingPunct="1">
              <a:buFontTx/>
              <a:buNone/>
              <a:defRPr/>
            </a:pPr>
            <a:r>
              <a:rPr lang="en-US" sz="3000" b="1" dirty="0" smtClean="0"/>
              <a:t>Facebook</a:t>
            </a:r>
            <a:r>
              <a:rPr lang="en-US" sz="3000" dirty="0"/>
              <a:t>: 	</a:t>
            </a:r>
            <a:r>
              <a:rPr lang="en-US" sz="3000" b="1" dirty="0" smtClean="0">
                <a:solidFill>
                  <a:srgbClr val="0070C0"/>
                </a:solidFill>
              </a:rPr>
              <a:t> </a:t>
            </a:r>
            <a:r>
              <a:rPr lang="en-US" sz="3000" b="1" dirty="0">
                <a:solidFill>
                  <a:srgbClr val="0070C0"/>
                </a:solidFill>
              </a:rPr>
              <a:t>/</a:t>
            </a:r>
            <a:r>
              <a:rPr lang="en-US" sz="3000" b="1" dirty="0" err="1">
                <a:solidFill>
                  <a:srgbClr val="0070C0"/>
                </a:solidFill>
              </a:rPr>
              <a:t>KaiserFamilyFoundation</a:t>
            </a:r>
            <a:endParaRPr lang="en-US" sz="3000" b="1" dirty="0">
              <a:solidFill>
                <a:srgbClr val="0070C0"/>
              </a:solidFill>
            </a:endParaRPr>
          </a:p>
          <a:p>
            <a:pPr eaLnBrk="1" hangingPunct="1">
              <a:defRPr/>
            </a:pPr>
            <a:endParaRPr lang="en-US" sz="3000" dirty="0"/>
          </a:p>
          <a:p>
            <a:pPr marL="0" indent="0" eaLnBrk="1" hangingPunct="1">
              <a:buFontTx/>
              <a:buNone/>
              <a:defRPr/>
            </a:pPr>
            <a:r>
              <a:rPr lang="en-US" sz="3000" b="1" dirty="0"/>
              <a:t>LinkedIn</a:t>
            </a:r>
            <a:r>
              <a:rPr lang="en-US" sz="3000" dirty="0" smtClean="0"/>
              <a:t>:	</a:t>
            </a:r>
            <a:r>
              <a:rPr lang="en-US" sz="3000" b="1" dirty="0" smtClean="0">
                <a:solidFill>
                  <a:srgbClr val="0070C0"/>
                </a:solidFill>
              </a:rPr>
              <a:t>/</a:t>
            </a:r>
            <a:r>
              <a:rPr lang="en-US" sz="3000" b="1" dirty="0">
                <a:solidFill>
                  <a:srgbClr val="0070C0"/>
                </a:solidFill>
              </a:rPr>
              <a:t>company/</a:t>
            </a:r>
            <a:r>
              <a:rPr lang="en-US" sz="3000" b="1" dirty="0" err="1">
                <a:solidFill>
                  <a:srgbClr val="0070C0"/>
                </a:solidFill>
              </a:rPr>
              <a:t>kaiser</a:t>
            </a:r>
            <a:r>
              <a:rPr lang="en-US" sz="3000" b="1" dirty="0">
                <a:solidFill>
                  <a:srgbClr val="0070C0"/>
                </a:solidFill>
              </a:rPr>
              <a:t>-family-foundation</a:t>
            </a:r>
            <a:endParaRPr lang="en-US" sz="3000" b="1" dirty="0" smtClean="0">
              <a:solidFill>
                <a:srgbClr val="0070C0"/>
              </a:solidFill>
            </a:endParaRPr>
          </a:p>
          <a:p>
            <a:pPr marL="0" indent="0" eaLnBrk="1" hangingPunct="1">
              <a:buFontTx/>
              <a:buNone/>
              <a:defRPr/>
            </a:pPr>
            <a:endParaRPr lang="en-US" sz="3000" dirty="0"/>
          </a:p>
          <a:p>
            <a:pPr marL="0" indent="0" eaLnBrk="1" hangingPunct="1">
              <a:buFontTx/>
              <a:buNone/>
              <a:defRPr/>
            </a:pPr>
            <a:r>
              <a:rPr lang="en-US" sz="3000" b="1" dirty="0" smtClean="0"/>
              <a:t>Email Alerts</a:t>
            </a:r>
            <a:r>
              <a:rPr lang="en-US" sz="3000" dirty="0" smtClean="0"/>
              <a:t>:	</a:t>
            </a:r>
            <a:r>
              <a:rPr lang="en-US" sz="3000" b="1" dirty="0" smtClean="0">
                <a:solidFill>
                  <a:srgbClr val="0070C0"/>
                </a:solidFill>
              </a:rPr>
              <a:t>kff.org/email	</a:t>
            </a:r>
          </a:p>
        </p:txBody>
      </p:sp>
      <p:sp>
        <p:nvSpPr>
          <p:cNvPr id="4" name="Title 3"/>
          <p:cNvSpPr>
            <a:spLocks noGrp="1"/>
          </p:cNvSpPr>
          <p:nvPr>
            <p:ph type="title"/>
          </p:nvPr>
        </p:nvSpPr>
        <p:spPr>
          <a:xfrm>
            <a:off x="92075" y="365125"/>
            <a:ext cx="8959850" cy="914400"/>
          </a:xfrm>
        </p:spPr>
        <p:txBody>
          <a:bodyPr/>
          <a:lstStyle/>
          <a:p>
            <a:pPr algn="ctr" eaLnBrk="1" hangingPunct="1">
              <a:defRPr/>
            </a:pPr>
            <a:r>
              <a:rPr sz="3000" dirty="0">
                <a:solidFill>
                  <a:schemeClr val="tx2">
                    <a:lumMod val="75000"/>
                  </a:schemeClr>
                </a:solidFill>
                <a:latin typeface="+mj-lt"/>
                <a:ea typeface="+mj-ea"/>
              </a:rPr>
              <a:t>Thank you!</a:t>
            </a:r>
          </a:p>
        </p:txBody>
      </p:sp>
    </p:spTree>
    <p:extLst>
      <p:ext uri="{BB962C8B-B14F-4D97-AF65-F5344CB8AC3E}">
        <p14:creationId xmlns:p14="http://schemas.microsoft.com/office/powerpoint/2010/main" val="2266917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92075" y="1371600"/>
            <a:ext cx="8959850" cy="4754563"/>
          </a:xfrm>
        </p:spPr>
        <p:txBody>
          <a:bodyPr/>
          <a:lstStyle/>
          <a:p>
            <a:pPr marL="0" indent="0" algn="ctr">
              <a:buNone/>
              <a:defRPr/>
            </a:pPr>
            <a:r>
              <a:rPr lang="en-US" sz="2800" dirty="0">
                <a:latin typeface="+mn-lt"/>
              </a:rPr>
              <a:t>Read the report, and find a link to today’s </a:t>
            </a:r>
            <a:r>
              <a:rPr lang="en-US" sz="2800" dirty="0" smtClean="0">
                <a:latin typeface="+mn-lt"/>
              </a:rPr>
              <a:t>presentation, at</a:t>
            </a:r>
          </a:p>
          <a:p>
            <a:pPr marL="0" indent="0" algn="ctr">
              <a:buNone/>
              <a:defRPr/>
            </a:pPr>
            <a:endParaRPr lang="en-US" sz="3200" dirty="0" smtClean="0">
              <a:latin typeface="+mn-lt"/>
            </a:endParaRPr>
          </a:p>
          <a:p>
            <a:pPr marL="0" indent="0" algn="ctr">
              <a:buNone/>
              <a:defRPr/>
            </a:pPr>
            <a:r>
              <a:rPr lang="en-US" sz="6000" b="1" dirty="0" smtClean="0">
                <a:solidFill>
                  <a:srgbClr val="0070C0"/>
                </a:solidFill>
                <a:latin typeface="+mn-lt"/>
              </a:rPr>
              <a:t>kff.org/</a:t>
            </a:r>
            <a:r>
              <a:rPr lang="en-US" sz="6000" b="1" dirty="0" err="1" smtClean="0">
                <a:solidFill>
                  <a:srgbClr val="0070C0"/>
                </a:solidFill>
                <a:latin typeface="+mn-lt"/>
              </a:rPr>
              <a:t>ehbs</a:t>
            </a:r>
            <a:endParaRPr lang="en-US" sz="6000" dirty="0" smtClean="0">
              <a:latin typeface="+mn-lt"/>
            </a:endParaRPr>
          </a:p>
          <a:p>
            <a:pPr marL="0" indent="0" algn="ctr" eaLnBrk="1" hangingPunct="1">
              <a:buFontTx/>
              <a:buNone/>
              <a:defRPr/>
            </a:pPr>
            <a:endParaRPr lang="en-US" sz="3200" dirty="0" smtClean="0">
              <a:latin typeface="+mn-lt"/>
            </a:endParaRPr>
          </a:p>
          <a:p>
            <a:pPr marL="0" indent="0" algn="ctr" eaLnBrk="1" hangingPunct="1">
              <a:buFontTx/>
              <a:buNone/>
              <a:defRPr/>
            </a:pPr>
            <a:r>
              <a:rPr lang="en-US" sz="2800" dirty="0" smtClean="0">
                <a:latin typeface="+mn-lt"/>
              </a:rPr>
              <a:t>A transcript will be available in the coming week. </a:t>
            </a:r>
          </a:p>
        </p:txBody>
      </p:sp>
      <p:sp>
        <p:nvSpPr>
          <p:cNvPr id="6" name="Title 5"/>
          <p:cNvSpPr>
            <a:spLocks noGrp="1"/>
          </p:cNvSpPr>
          <p:nvPr>
            <p:ph type="title"/>
          </p:nvPr>
        </p:nvSpPr>
        <p:spPr>
          <a:xfrm>
            <a:off x="92075" y="365125"/>
            <a:ext cx="8959850" cy="914400"/>
          </a:xfrm>
        </p:spPr>
        <p:txBody>
          <a:bodyPr/>
          <a:lstStyle/>
          <a:p>
            <a:pPr eaLnBrk="1" hangingPunct="1">
              <a:defRPr/>
            </a:pPr>
            <a:r>
              <a:rPr sz="3000" dirty="0" smtClean="0">
                <a:solidFill>
                  <a:schemeClr val="tx2">
                    <a:lumMod val="75000"/>
                  </a:schemeClr>
                </a:solidFill>
                <a:latin typeface="+mj-lt"/>
                <a:ea typeface="+mj-ea"/>
              </a:rPr>
              <a:t>Today’s Web Briefing Will Be Recorded</a:t>
            </a:r>
            <a:endParaRPr sz="3000" dirty="0">
              <a:solidFill>
                <a:schemeClr val="tx2">
                  <a:lumMod val="75000"/>
                </a:schemeClr>
              </a:solidFill>
              <a:latin typeface="+mj-lt"/>
              <a:ea typeface="+mj-ea"/>
            </a:endParaRPr>
          </a:p>
        </p:txBody>
      </p:sp>
    </p:spTree>
    <p:extLst>
      <p:ext uri="{BB962C8B-B14F-4D97-AF65-F5344CB8AC3E}">
        <p14:creationId xmlns:p14="http://schemas.microsoft.com/office/powerpoint/2010/main" val="1416211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4"/>
          <p:cNvSpPr>
            <a:spLocks noGrp="1"/>
          </p:cNvSpPr>
          <p:nvPr>
            <p:ph idx="1"/>
          </p:nvPr>
        </p:nvSpPr>
        <p:spPr bwMode="auto">
          <a:xfrm>
            <a:off x="5375009" y="3886200"/>
            <a:ext cx="1851378" cy="22704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dirty="0">
                <a:latin typeface="+mn-lt"/>
                <a:ea typeface="Calibri" pitchFamily="34" charset="0"/>
              </a:rPr>
              <a:t>Senior </a:t>
            </a:r>
            <a:r>
              <a:rPr lang="en-US" altLang="en-US" dirty="0" smtClean="0">
                <a:latin typeface="+mn-lt"/>
                <a:ea typeface="Calibri" pitchFamily="34" charset="0"/>
              </a:rPr>
              <a:t>Policy Analyst and study co-author</a:t>
            </a:r>
          </a:p>
          <a:p>
            <a:pPr marL="0" indent="0">
              <a:buNone/>
            </a:pPr>
            <a:endParaRPr lang="en-US" altLang="en-US" i="1" dirty="0">
              <a:latin typeface="+mn-lt"/>
              <a:ea typeface="Calibri" pitchFamily="34" charset="0"/>
            </a:endParaRPr>
          </a:p>
          <a:p>
            <a:pPr marL="0" indent="0">
              <a:buNone/>
            </a:pPr>
            <a:r>
              <a:rPr lang="en-US" altLang="en-US" i="1" dirty="0" smtClean="0">
                <a:latin typeface="+mn-lt"/>
                <a:ea typeface="Calibri" pitchFamily="34" charset="0"/>
              </a:rPr>
              <a:t>Kaiser Family Foundation</a:t>
            </a:r>
            <a:endParaRPr lang="en-US" altLang="en-US" i="1" dirty="0">
              <a:latin typeface="+mn-lt"/>
              <a:ea typeface="Calibri" pitchFamily="34" charset="0"/>
            </a:endParaRPr>
          </a:p>
        </p:txBody>
      </p:sp>
      <p:sp>
        <p:nvSpPr>
          <p:cNvPr id="7" name="Title 6"/>
          <p:cNvSpPr>
            <a:spLocks noGrp="1"/>
          </p:cNvSpPr>
          <p:nvPr>
            <p:ph type="title"/>
          </p:nvPr>
        </p:nvSpPr>
        <p:spPr>
          <a:xfrm>
            <a:off x="4724400" y="505176"/>
            <a:ext cx="2837402" cy="828324"/>
          </a:xfrm>
        </p:spPr>
        <p:txBody>
          <a:bodyPr/>
          <a:lstStyle/>
          <a:p>
            <a:pPr algn="ctr" eaLnBrk="1" hangingPunct="1">
              <a:defRPr/>
            </a:pPr>
            <a:r>
              <a:rPr sz="3000" dirty="0" smtClean="0">
                <a:solidFill>
                  <a:schemeClr val="tx2">
                    <a:lumMod val="75000"/>
                  </a:schemeClr>
                </a:solidFill>
                <a:latin typeface="+mj-lt"/>
                <a:ea typeface="+mj-ea"/>
              </a:rPr>
              <a:t>Matthew Rae</a:t>
            </a:r>
            <a:endParaRPr sz="3000" dirty="0">
              <a:solidFill>
                <a:schemeClr val="tx2">
                  <a:lumMod val="75000"/>
                </a:schemeClr>
              </a:solidFill>
              <a:latin typeface="+mj-lt"/>
              <a:ea typeface="+mj-ea"/>
            </a:endParaRPr>
          </a:p>
        </p:txBody>
      </p:sp>
      <p:sp>
        <p:nvSpPr>
          <p:cNvPr id="9" name="Content Placeholder 4"/>
          <p:cNvSpPr txBox="1">
            <a:spLocks/>
          </p:cNvSpPr>
          <p:nvPr/>
        </p:nvSpPr>
        <p:spPr bwMode="auto">
          <a:xfrm>
            <a:off x="1462070" y="3962400"/>
            <a:ext cx="1966930" cy="2895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000" b="0" i="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1800" b="0" i="0">
                <a:solidFill>
                  <a:schemeClr val="tx1"/>
                </a:solidFill>
                <a:latin typeface="Calibri" pitchFamily="34" charset="0"/>
                <a:cs typeface="Calibri" pitchFamily="34" charset="0"/>
              </a:defRPr>
            </a:lvl2pPr>
            <a:lvl3pPr marL="1143000" indent="-228600" algn="l" rtl="0" eaLnBrk="1" fontAlgn="base" hangingPunct="1">
              <a:spcBef>
                <a:spcPct val="20000"/>
              </a:spcBef>
              <a:spcAft>
                <a:spcPct val="0"/>
              </a:spcAft>
              <a:buChar char="•"/>
              <a:defRPr sz="1600" b="0" i="0">
                <a:solidFill>
                  <a:schemeClr val="tx1"/>
                </a:solidFill>
                <a:latin typeface="Calibri" pitchFamily="34" charset="0"/>
                <a:cs typeface="Calibri" pitchFamily="34" charset="0"/>
              </a:defRPr>
            </a:lvl3pPr>
            <a:lvl4pPr marL="1600200" indent="-228600" algn="l" rtl="0" eaLnBrk="1" fontAlgn="base" hangingPunct="1">
              <a:spcBef>
                <a:spcPct val="20000"/>
              </a:spcBef>
              <a:spcAft>
                <a:spcPct val="0"/>
              </a:spcAft>
              <a:buChar char="–"/>
              <a:defRPr sz="1400" b="0" i="0">
                <a:solidFill>
                  <a:schemeClr val="tx1"/>
                </a:solidFill>
                <a:latin typeface="Calibri" pitchFamily="34" charset="0"/>
                <a:cs typeface="Calibri" pitchFamily="34" charset="0"/>
              </a:defRPr>
            </a:lvl4pPr>
            <a:lvl5pPr marL="2057400" indent="-228600" algn="l" rtl="0" eaLnBrk="1" fontAlgn="base" hangingPunct="1">
              <a:spcBef>
                <a:spcPct val="20000"/>
              </a:spcBef>
              <a:spcAft>
                <a:spcPct val="0"/>
              </a:spcAft>
              <a:buChar char="»"/>
              <a:defRPr sz="1300" b="0" i="0">
                <a:solidFill>
                  <a:schemeClr val="tx1"/>
                </a:solidFill>
                <a:latin typeface="Calibri" pitchFamily="34" charset="0"/>
                <a:cs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buFontTx/>
              <a:buNone/>
            </a:pPr>
            <a:r>
              <a:rPr lang="en-US" altLang="en-US" kern="0" dirty="0">
                <a:ea typeface="Calibri" pitchFamily="34" charset="0"/>
              </a:rPr>
              <a:t>Vice </a:t>
            </a:r>
            <a:r>
              <a:rPr lang="en-US" altLang="en-US" kern="0" dirty="0" smtClean="0">
                <a:ea typeface="Calibri" pitchFamily="34" charset="0"/>
              </a:rPr>
              <a:t>President</a:t>
            </a:r>
            <a:r>
              <a:rPr lang="en-US" altLang="en-US" kern="0" dirty="0">
                <a:ea typeface="Calibri" pitchFamily="34" charset="0"/>
              </a:rPr>
              <a:t> </a:t>
            </a:r>
            <a:r>
              <a:rPr lang="en-US" altLang="en-US" kern="0" dirty="0" smtClean="0">
                <a:ea typeface="Calibri" pitchFamily="34" charset="0"/>
              </a:rPr>
              <a:t>and long-time study director</a:t>
            </a:r>
          </a:p>
          <a:p>
            <a:pPr marL="0" indent="0">
              <a:buFontTx/>
              <a:buNone/>
            </a:pPr>
            <a:endParaRPr lang="en-US" altLang="en-US" kern="0" dirty="0">
              <a:ea typeface="Calibri" pitchFamily="34" charset="0"/>
            </a:endParaRPr>
          </a:p>
          <a:p>
            <a:pPr marL="0" indent="0">
              <a:buFontTx/>
              <a:buNone/>
            </a:pPr>
            <a:r>
              <a:rPr lang="en-US" altLang="en-US" i="1" kern="0" dirty="0" smtClean="0">
                <a:ea typeface="Calibri" pitchFamily="34" charset="0"/>
              </a:rPr>
              <a:t>Kaiser Family Foundation</a:t>
            </a:r>
          </a:p>
        </p:txBody>
      </p:sp>
      <p:sp>
        <p:nvSpPr>
          <p:cNvPr id="10" name="Title 6"/>
          <p:cNvSpPr txBox="1">
            <a:spLocks/>
          </p:cNvSpPr>
          <p:nvPr/>
        </p:nvSpPr>
        <p:spPr bwMode="auto">
          <a:xfrm>
            <a:off x="1202425" y="381000"/>
            <a:ext cx="2449689"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lang="en-US" sz="2800" b="1" i="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pPr algn="ctr">
              <a:defRPr/>
            </a:pPr>
            <a:r>
              <a:rPr lang="en-US" sz="3000" kern="0" dirty="0" smtClean="0">
                <a:solidFill>
                  <a:schemeClr val="tx2">
                    <a:lumMod val="75000"/>
                  </a:schemeClr>
                </a:solidFill>
                <a:latin typeface="+mj-lt"/>
              </a:rPr>
              <a:t>Gary Claxton</a:t>
            </a:r>
            <a:endParaRPr lang="en-US" sz="3000" kern="0" dirty="0">
              <a:solidFill>
                <a:schemeClr val="tx2">
                  <a:lumMod val="75000"/>
                </a:schemeClr>
              </a:solidFill>
              <a:latin typeface="+mj-lt"/>
            </a:endParaRPr>
          </a:p>
        </p:txBody>
      </p:sp>
      <p:pic>
        <p:nvPicPr>
          <p:cNvPr id="2051" name="Picture 3" descr="L:\COMMUNICATIONS\Online Communications\Kff.org Webcasts &amp; Multimedia\Webinars\bio photos\gar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8900" y="1384300"/>
            <a:ext cx="1413270" cy="21971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L:\COMMUNICATIONS\Online Communications\Kff.org Webcasts &amp; Multimedia\Webinars\bio photos\matthew_ra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7204" y="1612900"/>
            <a:ext cx="2616392" cy="1739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7320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7" name="Object 2"/>
          <p:cNvGraphicFramePr>
            <a:graphicFrameLocks noChangeAspect="1"/>
          </p:cNvGraphicFramePr>
          <p:nvPr>
            <p:extLst>
              <p:ext uri="{D42A27DB-BD31-4B8C-83A1-F6EECF244321}">
                <p14:modId xmlns:p14="http://schemas.microsoft.com/office/powerpoint/2010/main" val="519865203"/>
              </p:ext>
            </p:extLst>
          </p:nvPr>
        </p:nvGraphicFramePr>
        <p:xfrm>
          <a:off x="0" y="1229605"/>
          <a:ext cx="9685020" cy="5092527"/>
        </p:xfrm>
        <a:graphic>
          <a:graphicData uri="http://schemas.openxmlformats.org/drawingml/2006/chart">
            <c:chart xmlns:c="http://schemas.openxmlformats.org/drawingml/2006/chart" xmlns:r="http://schemas.openxmlformats.org/officeDocument/2006/relationships" r:id="rId2"/>
          </a:graphicData>
        </a:graphic>
      </p:graphicFrame>
      <p:sp>
        <p:nvSpPr>
          <p:cNvPr id="33795" name="Text Box 3"/>
          <p:cNvSpPr txBox="1">
            <a:spLocks noChangeArrowheads="1"/>
          </p:cNvSpPr>
          <p:nvPr/>
        </p:nvSpPr>
        <p:spPr bwMode="auto">
          <a:xfrm>
            <a:off x="0" y="0"/>
            <a:ext cx="8534400" cy="830997"/>
          </a:xfrm>
          <a:prstGeom prst="rect">
            <a:avLst/>
          </a:prstGeom>
          <a:noFill/>
          <a:ln w="9525" algn="ctr">
            <a:noFill/>
            <a:miter lim="800000"/>
            <a:headEnd/>
            <a:tailEnd/>
          </a:ln>
          <a:effectLst/>
        </p:spPr>
        <p:txBody>
          <a:bodyPr wrap="square">
            <a:spAutoFit/>
          </a:bodyPr>
          <a:lstStyle/>
          <a:p>
            <a:r>
              <a:rPr lang="en-US" sz="2400" b="1" dirty="0" smtClean="0">
                <a:latin typeface="+mj-lt"/>
              </a:rPr>
              <a:t>Average </a:t>
            </a:r>
            <a:r>
              <a:rPr lang="en-US" sz="2400" b="1" dirty="0">
                <a:latin typeface="+mj-lt"/>
              </a:rPr>
              <a:t>Annual Worker and Employer Contributions to Premiums and Total Premiums for Family Coverage, </a:t>
            </a:r>
            <a:r>
              <a:rPr lang="en-US" sz="2400" b="1" dirty="0" smtClean="0">
                <a:latin typeface="+mj-lt"/>
              </a:rPr>
              <a:t>1999-2015</a:t>
            </a:r>
            <a:endParaRPr lang="en-US" sz="2400" b="1" dirty="0">
              <a:latin typeface="+mj-lt"/>
            </a:endParaRPr>
          </a:p>
        </p:txBody>
      </p:sp>
      <p:sp>
        <p:nvSpPr>
          <p:cNvPr id="33796" name="Text Box 4"/>
          <p:cNvSpPr txBox="1">
            <a:spLocks noChangeArrowheads="1"/>
          </p:cNvSpPr>
          <p:nvPr/>
        </p:nvSpPr>
        <p:spPr bwMode="auto">
          <a:xfrm>
            <a:off x="21771" y="6342474"/>
            <a:ext cx="8305800" cy="515526"/>
          </a:xfrm>
          <a:prstGeom prst="rect">
            <a:avLst/>
          </a:prstGeom>
          <a:noFill/>
          <a:ln w="9525" algn="ctr">
            <a:noFill/>
            <a:miter lim="800000"/>
            <a:headEnd/>
            <a:tailEnd/>
          </a:ln>
          <a:effectLst/>
        </p:spPr>
        <p:txBody>
          <a:bodyPr>
            <a:spAutoFit/>
          </a:bodyPr>
          <a:lstStyle/>
          <a:p>
            <a:pPr>
              <a:spcBef>
                <a:spcPct val="50000"/>
              </a:spcBef>
            </a:pPr>
            <a:r>
              <a:rPr lang="en-US" sz="1100" dirty="0">
                <a:latin typeface="+mj-lt"/>
              </a:rPr>
              <a:t>* Estimate is statistically different from estimate for the previous year shown (p&lt;.05). </a:t>
            </a:r>
          </a:p>
          <a:p>
            <a:pPr>
              <a:spcBef>
                <a:spcPct val="50000"/>
              </a:spcBef>
            </a:pPr>
            <a:r>
              <a:rPr lang="en-US" sz="1100" dirty="0" smtClean="0">
                <a:latin typeface="+mj-lt"/>
              </a:rPr>
              <a:t>SOURCE:  </a:t>
            </a:r>
            <a:r>
              <a:rPr lang="en-US" sz="1100" dirty="0">
                <a:latin typeface="+mj-lt"/>
              </a:rPr>
              <a:t>Kaiser/HRET Survey of Employer-Sponsored Health Benefits, </a:t>
            </a:r>
            <a:r>
              <a:rPr lang="en-US" sz="1100" dirty="0" smtClean="0">
                <a:latin typeface="+mj-lt"/>
              </a:rPr>
              <a:t>1999-2015.</a:t>
            </a:r>
            <a:endParaRPr lang="en-US" sz="1100" dirty="0">
              <a:latin typeface="+mj-lt"/>
            </a:endParaRPr>
          </a:p>
        </p:txBody>
      </p:sp>
      <p:sp>
        <p:nvSpPr>
          <p:cNvPr id="33797" name="Text Box 5"/>
          <p:cNvSpPr txBox="1">
            <a:spLocks noChangeArrowheads="1"/>
          </p:cNvSpPr>
          <p:nvPr/>
        </p:nvSpPr>
        <p:spPr bwMode="auto">
          <a:xfrm>
            <a:off x="3054655" y="1277203"/>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a:latin typeface="+mj-lt"/>
              </a:rPr>
              <a:t>5,791</a:t>
            </a:r>
            <a:endParaRPr lang="en-US" sz="1100" b="1" dirty="0">
              <a:latin typeface="+mj-lt"/>
            </a:endParaRPr>
          </a:p>
        </p:txBody>
      </p:sp>
      <p:sp>
        <p:nvSpPr>
          <p:cNvPr id="33798" name="Text Box 6"/>
          <p:cNvSpPr txBox="1">
            <a:spLocks noChangeArrowheads="1"/>
          </p:cNvSpPr>
          <p:nvPr/>
        </p:nvSpPr>
        <p:spPr bwMode="auto">
          <a:xfrm>
            <a:off x="3381962" y="1546973"/>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$6,438*</a:t>
            </a:r>
          </a:p>
        </p:txBody>
      </p:sp>
      <p:sp>
        <p:nvSpPr>
          <p:cNvPr id="33799" name="Text Box 7"/>
          <p:cNvSpPr txBox="1">
            <a:spLocks noChangeArrowheads="1"/>
          </p:cNvSpPr>
          <p:nvPr/>
        </p:nvSpPr>
        <p:spPr bwMode="auto">
          <a:xfrm>
            <a:off x="3588055" y="1822036"/>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$7,061*</a:t>
            </a:r>
          </a:p>
        </p:txBody>
      </p:sp>
      <p:sp>
        <p:nvSpPr>
          <p:cNvPr id="33800" name="Text Box 8"/>
          <p:cNvSpPr txBox="1">
            <a:spLocks noChangeArrowheads="1"/>
          </p:cNvSpPr>
          <p:nvPr/>
        </p:nvSpPr>
        <p:spPr bwMode="auto">
          <a:xfrm>
            <a:off x="3970020" y="2111915"/>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$8,003*</a:t>
            </a:r>
          </a:p>
        </p:txBody>
      </p:sp>
      <p:sp>
        <p:nvSpPr>
          <p:cNvPr id="33801" name="Text Box 9"/>
          <p:cNvSpPr txBox="1">
            <a:spLocks noChangeArrowheads="1"/>
          </p:cNvSpPr>
          <p:nvPr/>
        </p:nvSpPr>
        <p:spPr bwMode="auto">
          <a:xfrm>
            <a:off x="4448762" y="2375812"/>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$9,068*</a:t>
            </a:r>
          </a:p>
        </p:txBody>
      </p:sp>
      <p:sp>
        <p:nvSpPr>
          <p:cNvPr id="33802" name="Text Box 10"/>
          <p:cNvSpPr txBox="1">
            <a:spLocks noChangeArrowheads="1"/>
          </p:cNvSpPr>
          <p:nvPr/>
        </p:nvSpPr>
        <p:spPr bwMode="auto">
          <a:xfrm>
            <a:off x="4876800" y="2696610"/>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$9,950*</a:t>
            </a:r>
          </a:p>
        </p:txBody>
      </p:sp>
      <p:sp>
        <p:nvSpPr>
          <p:cNvPr id="33803" name="Text Box 11"/>
          <p:cNvSpPr txBox="1">
            <a:spLocks noChangeArrowheads="1"/>
          </p:cNvSpPr>
          <p:nvPr/>
        </p:nvSpPr>
        <p:spPr bwMode="auto">
          <a:xfrm>
            <a:off x="5221877" y="2952249"/>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$10,880*</a:t>
            </a:r>
          </a:p>
        </p:txBody>
      </p:sp>
      <p:sp>
        <p:nvSpPr>
          <p:cNvPr id="33804" name="Text Box 12"/>
          <p:cNvSpPr txBox="1">
            <a:spLocks noChangeArrowheads="1"/>
          </p:cNvSpPr>
          <p:nvPr/>
        </p:nvSpPr>
        <p:spPr bwMode="auto">
          <a:xfrm>
            <a:off x="5519420" y="3213396"/>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$11,480*</a:t>
            </a:r>
          </a:p>
        </p:txBody>
      </p:sp>
      <p:sp>
        <p:nvSpPr>
          <p:cNvPr id="33805" name="Text Box 13"/>
          <p:cNvSpPr txBox="1">
            <a:spLocks noChangeArrowheads="1"/>
          </p:cNvSpPr>
          <p:nvPr/>
        </p:nvSpPr>
        <p:spPr bwMode="auto">
          <a:xfrm>
            <a:off x="5755277" y="3501271"/>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$12,106*</a:t>
            </a:r>
          </a:p>
        </p:txBody>
      </p:sp>
      <p:sp>
        <p:nvSpPr>
          <p:cNvPr id="33807" name="Text Box 15"/>
          <p:cNvSpPr txBox="1">
            <a:spLocks noChangeArrowheads="1"/>
          </p:cNvSpPr>
          <p:nvPr/>
        </p:nvSpPr>
        <p:spPr bwMode="auto">
          <a:xfrm>
            <a:off x="6031049" y="3763410"/>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$12,680*</a:t>
            </a:r>
          </a:p>
        </p:txBody>
      </p:sp>
      <p:sp>
        <p:nvSpPr>
          <p:cNvPr id="33808" name="Text Box 16"/>
          <p:cNvSpPr txBox="1">
            <a:spLocks noChangeArrowheads="1"/>
          </p:cNvSpPr>
          <p:nvPr/>
        </p:nvSpPr>
        <p:spPr bwMode="auto">
          <a:xfrm>
            <a:off x="6324600" y="4019811"/>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$13,375*</a:t>
            </a:r>
          </a:p>
        </p:txBody>
      </p:sp>
      <p:sp>
        <p:nvSpPr>
          <p:cNvPr id="18" name="Text Box 16"/>
          <p:cNvSpPr txBox="1">
            <a:spLocks noChangeArrowheads="1"/>
          </p:cNvSpPr>
          <p:nvPr/>
        </p:nvSpPr>
        <p:spPr bwMode="auto">
          <a:xfrm>
            <a:off x="6561555" y="4297402"/>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smtClean="0">
                <a:latin typeface="+mj-lt"/>
              </a:rPr>
              <a:t>13,770</a:t>
            </a:r>
            <a:r>
              <a:rPr lang="en-US" sz="1100" b="1" dirty="0" smtClean="0">
                <a:latin typeface="+mj-lt"/>
              </a:rPr>
              <a:t>*</a:t>
            </a:r>
            <a:endParaRPr lang="en-US" sz="1100" b="1" dirty="0">
              <a:latin typeface="+mj-lt"/>
            </a:endParaRPr>
          </a:p>
        </p:txBody>
      </p:sp>
      <p:sp>
        <p:nvSpPr>
          <p:cNvPr id="19" name="Text Box 16"/>
          <p:cNvSpPr txBox="1">
            <a:spLocks noChangeArrowheads="1"/>
          </p:cNvSpPr>
          <p:nvPr/>
        </p:nvSpPr>
        <p:spPr bwMode="auto">
          <a:xfrm>
            <a:off x="7094955" y="4570195"/>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smtClean="0">
                <a:latin typeface="+mj-lt"/>
              </a:rPr>
              <a:t>15,073</a:t>
            </a:r>
            <a:r>
              <a:rPr lang="en-US" sz="1100" b="1" dirty="0" smtClean="0">
                <a:latin typeface="+mj-lt"/>
              </a:rPr>
              <a:t>*</a:t>
            </a:r>
            <a:endParaRPr lang="en-US" sz="1100" b="1" dirty="0">
              <a:latin typeface="+mj-lt"/>
            </a:endParaRPr>
          </a:p>
        </p:txBody>
      </p:sp>
      <p:sp>
        <p:nvSpPr>
          <p:cNvPr id="20" name="Text Box 16"/>
          <p:cNvSpPr txBox="1">
            <a:spLocks noChangeArrowheads="1"/>
          </p:cNvSpPr>
          <p:nvPr/>
        </p:nvSpPr>
        <p:spPr bwMode="auto">
          <a:xfrm>
            <a:off x="7312670" y="4830210"/>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smtClean="0">
                <a:latin typeface="+mj-lt"/>
              </a:rPr>
              <a:t>15,745</a:t>
            </a:r>
            <a:r>
              <a:rPr lang="en-US" sz="1100" b="1" dirty="0" smtClean="0">
                <a:latin typeface="+mj-lt"/>
              </a:rPr>
              <a:t>*</a:t>
            </a:r>
            <a:endParaRPr lang="en-US" sz="1100" b="1" dirty="0">
              <a:latin typeface="+mj-lt"/>
            </a:endParaRPr>
          </a:p>
        </p:txBody>
      </p:sp>
      <p:sp>
        <p:nvSpPr>
          <p:cNvPr id="21" name="Text Box 16"/>
          <p:cNvSpPr txBox="1">
            <a:spLocks noChangeArrowheads="1"/>
          </p:cNvSpPr>
          <p:nvPr/>
        </p:nvSpPr>
        <p:spPr bwMode="auto">
          <a:xfrm>
            <a:off x="7620639" y="5135010"/>
            <a:ext cx="1066800" cy="276999"/>
          </a:xfrm>
          <a:prstGeom prst="rect">
            <a:avLst/>
          </a:prstGeom>
          <a:noFill/>
          <a:ln w="9525" algn="ctr">
            <a:noFill/>
            <a:miter lim="800000"/>
            <a:headEnd/>
            <a:tailEnd/>
          </a:ln>
          <a:effectLst/>
        </p:spPr>
        <p:txBody>
          <a:bodyPr>
            <a:spAutoFit/>
          </a:bodyPr>
          <a:lstStyle/>
          <a:p>
            <a:pPr algn="ctr">
              <a:spcBef>
                <a:spcPct val="50000"/>
              </a:spcBef>
            </a:pPr>
            <a:r>
              <a:rPr lang="en-US" sz="1100" b="1" dirty="0">
                <a:latin typeface="+mj-lt"/>
              </a:rPr>
              <a:t>$</a:t>
            </a:r>
            <a:r>
              <a:rPr lang="en-US" sz="1200" b="1" dirty="0" smtClean="0">
                <a:latin typeface="+mj-lt"/>
              </a:rPr>
              <a:t>16,351</a:t>
            </a:r>
            <a:r>
              <a:rPr lang="en-US" sz="1100" b="1" dirty="0" smtClean="0">
                <a:latin typeface="+mj-lt"/>
              </a:rPr>
              <a:t>*</a:t>
            </a:r>
            <a:endParaRPr lang="en-US" sz="1100" b="1" dirty="0">
              <a:latin typeface="+mj-lt"/>
            </a:endParaRPr>
          </a:p>
        </p:txBody>
      </p:sp>
      <p:sp>
        <p:nvSpPr>
          <p:cNvPr id="22" name="Text Box 16"/>
          <p:cNvSpPr txBox="1">
            <a:spLocks noChangeArrowheads="1"/>
          </p:cNvSpPr>
          <p:nvPr/>
        </p:nvSpPr>
        <p:spPr bwMode="auto">
          <a:xfrm>
            <a:off x="7846070" y="5415072"/>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a:t>
            </a:r>
            <a:r>
              <a:rPr lang="en-US" sz="1200" b="1" dirty="0" smtClean="0">
                <a:latin typeface="+mj-lt"/>
              </a:rPr>
              <a:t>16,834*</a:t>
            </a:r>
            <a:endParaRPr lang="en-US" sz="1200" b="1" dirty="0">
              <a:latin typeface="+mj-lt"/>
            </a:endParaRPr>
          </a:p>
        </p:txBody>
      </p:sp>
      <p:sp>
        <p:nvSpPr>
          <p:cNvPr id="23" name="Text Box 16"/>
          <p:cNvSpPr txBox="1">
            <a:spLocks noChangeArrowheads="1"/>
          </p:cNvSpPr>
          <p:nvPr/>
        </p:nvSpPr>
        <p:spPr bwMode="auto">
          <a:xfrm>
            <a:off x="8077200" y="5733842"/>
            <a:ext cx="1066800" cy="276999"/>
          </a:xfrm>
          <a:prstGeom prst="rect">
            <a:avLst/>
          </a:prstGeom>
          <a:noFill/>
          <a:ln w="9525" algn="ctr">
            <a:noFill/>
            <a:miter lim="800000"/>
            <a:headEnd/>
            <a:tailEnd/>
          </a:ln>
          <a:effectLst/>
        </p:spPr>
        <p:txBody>
          <a:bodyPr>
            <a:spAutoFit/>
          </a:bodyPr>
          <a:lstStyle/>
          <a:p>
            <a:pPr algn="ctr">
              <a:spcBef>
                <a:spcPct val="50000"/>
              </a:spcBef>
            </a:pPr>
            <a:r>
              <a:rPr lang="en-US" sz="1200" b="1" dirty="0">
                <a:latin typeface="+mj-lt"/>
              </a:rPr>
              <a:t>$</a:t>
            </a:r>
            <a:r>
              <a:rPr lang="en-US" sz="1200" b="1" dirty="0" smtClean="0">
                <a:latin typeface="+mj-lt"/>
              </a:rPr>
              <a:t>17,545*</a:t>
            </a:r>
            <a:endParaRPr lang="en-US" sz="1200" b="1" dirty="0">
              <a:latin typeface="+mj-lt"/>
            </a:endParaRPr>
          </a:p>
        </p:txBody>
      </p:sp>
      <p:pic>
        <p:nvPicPr>
          <p:cNvPr id="24" name="Picture 23"/>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1393437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898576406"/>
              </p:ext>
            </p:extLst>
          </p:nvPr>
        </p:nvGraphicFramePr>
        <p:xfrm>
          <a:off x="76200" y="1295400"/>
          <a:ext cx="8915400" cy="449579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11"/>
          </p:nvPr>
        </p:nvSpPr>
        <p:spPr/>
        <p:txBody>
          <a:bodyPr/>
          <a:lstStyle/>
          <a:p>
            <a:pPr>
              <a:spcBef>
                <a:spcPct val="50000"/>
              </a:spcBef>
            </a:pPr>
            <a:r>
              <a:rPr lang="en-US" sz="1100" dirty="0" smtClean="0">
                <a:latin typeface="Calibri" pitchFamily="34" charset="0"/>
              </a:rPr>
              <a:t>SOURCE</a:t>
            </a:r>
            <a:r>
              <a:rPr lang="en-US" sz="1100" dirty="0">
                <a:latin typeface="Calibri" pitchFamily="34" charset="0"/>
              </a:rPr>
              <a:t>:  Kaiser/HRET Survey of Employer-Sponsored Health Benefits, </a:t>
            </a:r>
            <a:r>
              <a:rPr lang="en-US" sz="1100" dirty="0" smtClean="0">
                <a:latin typeface="Calibri" pitchFamily="34" charset="0"/>
              </a:rPr>
              <a:t>1999-2015</a:t>
            </a:r>
            <a:endParaRPr lang="en-US" sz="1100" dirty="0">
              <a:latin typeface="Calibri" pitchFamily="34" charset="0"/>
            </a:endParaRPr>
          </a:p>
        </p:txBody>
      </p:sp>
      <p:sp>
        <p:nvSpPr>
          <p:cNvPr id="6" name="Title 5"/>
          <p:cNvSpPr>
            <a:spLocks noGrp="1"/>
          </p:cNvSpPr>
          <p:nvPr>
            <p:ph type="title"/>
          </p:nvPr>
        </p:nvSpPr>
        <p:spPr/>
        <p:txBody>
          <a:bodyPr/>
          <a:lstStyle/>
          <a:p>
            <a:r>
              <a:rPr lang="en-US" sz="2400" dirty="0" smtClean="0">
                <a:solidFill>
                  <a:schemeClr val="tx1"/>
                </a:solidFill>
                <a:latin typeface="Calibri" pitchFamily="34" charset="0"/>
              </a:rPr>
              <a:t>Average Annual Premium Increases for Family Coverage, 1999-2015</a:t>
            </a:r>
            <a:r>
              <a:rPr lang="en-US" sz="2400" dirty="0">
                <a:solidFill>
                  <a:srgbClr val="C00000"/>
                </a:solidFill>
                <a:latin typeface="Calibri" pitchFamily="34" charset="0"/>
              </a:rPr>
              <a:t/>
            </a:r>
            <a:br>
              <a:rPr lang="en-US" sz="2400" dirty="0">
                <a:solidFill>
                  <a:srgbClr val="C00000"/>
                </a:solidFill>
                <a:latin typeface="Calibri" pitchFamily="34" charset="0"/>
              </a:rPr>
            </a:br>
            <a:endParaRPr lang="en-US" sz="2400" dirty="0">
              <a:solidFill>
                <a:srgbClr val="C00000"/>
              </a:solidFill>
              <a:latin typeface="Calibri" pitchFamily="34" charset="0"/>
            </a:endParaRP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3585148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0"/>
            <a:ext cx="8610600" cy="868362"/>
          </a:xfrm>
        </p:spPr>
        <p:txBody>
          <a:bodyPr/>
          <a:lstStyle/>
          <a:p>
            <a:r>
              <a:rPr lang="en-US" sz="2400" b="1" dirty="0" smtClean="0">
                <a:latin typeface="Calibri" panose="020F0502020204030204" pitchFamily="34" charset="0"/>
              </a:rPr>
              <a:t>Cumulative Increases in Health Insurance Premiums, Workers’ Contributions to Premiums, Inflation, and Workers’ Earnings, 1999-2015</a:t>
            </a:r>
          </a:p>
        </p:txBody>
      </p:sp>
      <p:graphicFrame>
        <p:nvGraphicFramePr>
          <p:cNvPr id="7" name="Object 3"/>
          <p:cNvGraphicFramePr>
            <a:graphicFrameLocks noGrp="1" noChangeAspect="1"/>
          </p:cNvGraphicFramePr>
          <p:nvPr>
            <p:ph type="chart" idx="4294967295"/>
            <p:extLst>
              <p:ext uri="{D42A27DB-BD31-4B8C-83A1-F6EECF244321}">
                <p14:modId xmlns:p14="http://schemas.microsoft.com/office/powerpoint/2010/main" val="2791681492"/>
              </p:ext>
            </p:extLst>
          </p:nvPr>
        </p:nvGraphicFramePr>
        <p:xfrm>
          <a:off x="152400" y="1295401"/>
          <a:ext cx="8610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2052" name="Text Box 4"/>
          <p:cNvSpPr txBox="1">
            <a:spLocks noChangeArrowheads="1"/>
          </p:cNvSpPr>
          <p:nvPr/>
        </p:nvSpPr>
        <p:spPr bwMode="auto">
          <a:xfrm>
            <a:off x="0" y="6062832"/>
            <a:ext cx="7339584" cy="754053"/>
          </a:xfrm>
          <a:prstGeom prst="rect">
            <a:avLst/>
          </a:prstGeom>
          <a:noFill/>
          <a:ln w="9525">
            <a:noFill/>
            <a:miter lim="800000"/>
            <a:headEnd/>
            <a:tailEnd/>
          </a:ln>
        </p:spPr>
        <p:txBody>
          <a:bodyPr wrap="square">
            <a:spAutoFit/>
          </a:bodyPr>
          <a:lstStyle/>
          <a:p>
            <a:pPr eaLnBrk="1" hangingPunct="1"/>
            <a:endParaRPr lang="en-US" sz="1000" dirty="0">
              <a:latin typeface="Calibri" panose="020F0502020204030204" pitchFamily="34" charset="0"/>
            </a:endParaRPr>
          </a:p>
          <a:p>
            <a:pPr eaLnBrk="1" hangingPunct="1"/>
            <a:r>
              <a:rPr lang="en-US" sz="1100" dirty="0" smtClean="0">
                <a:latin typeface="Calibri" panose="020F0502020204030204" pitchFamily="34" charset="0"/>
              </a:rPr>
              <a:t>SOURCE:  </a:t>
            </a:r>
            <a:r>
              <a:rPr lang="en-US" sz="1100" dirty="0">
                <a:latin typeface="Calibri" panose="020F0502020204030204" pitchFamily="34" charset="0"/>
              </a:rPr>
              <a:t>Kaiser/HRET Survey of Employer-Sponsored Health Benefits, </a:t>
            </a:r>
            <a:r>
              <a:rPr lang="en-US" sz="1100" dirty="0" smtClean="0">
                <a:latin typeface="Calibri" panose="020F0502020204030204" pitchFamily="34" charset="0"/>
              </a:rPr>
              <a:t>1999-2015.  </a:t>
            </a:r>
            <a:r>
              <a:rPr lang="en-US" sz="1100" dirty="0">
                <a:latin typeface="Calibri" panose="020F0502020204030204" pitchFamily="34" charset="0"/>
              </a:rPr>
              <a:t>Bureau of Labor Statistics, Consumer Price Index, U.S. City Average of Annual Inflation (April to April), </a:t>
            </a:r>
            <a:r>
              <a:rPr lang="en-US" sz="1100" dirty="0" smtClean="0">
                <a:latin typeface="Calibri" panose="020F0502020204030204" pitchFamily="34" charset="0"/>
              </a:rPr>
              <a:t>1999-2015; </a:t>
            </a:r>
            <a:r>
              <a:rPr lang="en-US" sz="1100" dirty="0">
                <a:latin typeface="Calibri" panose="020F0502020204030204" pitchFamily="34" charset="0"/>
              </a:rPr>
              <a:t>Bureau of Labor Statistics, Seasonally Adjusted Data from the Current Employment Statistics Survey, </a:t>
            </a:r>
            <a:r>
              <a:rPr lang="en-US" sz="1100" dirty="0" smtClean="0">
                <a:latin typeface="Calibri" panose="020F0502020204030204" pitchFamily="34" charset="0"/>
              </a:rPr>
              <a:t>1999-2015 </a:t>
            </a:r>
            <a:r>
              <a:rPr lang="en-US" sz="1100" dirty="0">
                <a:latin typeface="Calibri" panose="020F0502020204030204" pitchFamily="34" charset="0"/>
              </a:rPr>
              <a:t>(April to April). </a:t>
            </a:r>
          </a:p>
        </p:txBody>
      </p:sp>
      <p:pic>
        <p:nvPicPr>
          <p:cNvPr id="5" name="Picture 4"/>
          <p:cNvPicPr>
            <a:picLocks noChangeAspect="1"/>
          </p:cNvPicPr>
          <p:nvPr/>
        </p:nvPicPr>
        <p:blipFill>
          <a:blip r:embed="rId4">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2904796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pPr>
              <a:spcAft>
                <a:spcPts val="400"/>
              </a:spcAft>
            </a:pPr>
            <a:r>
              <a:rPr lang="en-US" sz="1100" dirty="0">
                <a:latin typeface="+mj-lt"/>
              </a:rPr>
              <a:t>* Estimate is statistically different </a:t>
            </a:r>
            <a:r>
              <a:rPr lang="en-US" sz="1100" dirty="0" smtClean="0">
                <a:latin typeface="+mj-lt"/>
              </a:rPr>
              <a:t>between All Large Firms and All Small Firms estimate </a:t>
            </a:r>
            <a:r>
              <a:rPr lang="en-US" sz="1100" dirty="0">
                <a:latin typeface="+mj-lt"/>
              </a:rPr>
              <a:t>(p&lt;.05). </a:t>
            </a:r>
          </a:p>
          <a:p>
            <a:pPr>
              <a:spcAft>
                <a:spcPts val="400"/>
              </a:spcAft>
            </a:pPr>
            <a:r>
              <a:rPr lang="en-US" sz="1100" dirty="0" smtClean="0">
                <a:latin typeface="+mj-lt"/>
              </a:rPr>
              <a:t>SOURCE:  </a:t>
            </a:r>
            <a:r>
              <a:rPr lang="en-US" sz="1100" dirty="0">
                <a:latin typeface="+mj-lt"/>
              </a:rPr>
              <a:t>Kaiser/HRET Survey of Employer-Sponsored Health Benefits, </a:t>
            </a:r>
            <a:r>
              <a:rPr lang="en-US" sz="1100" dirty="0" smtClean="0">
                <a:latin typeface="+mj-lt"/>
              </a:rPr>
              <a:t>2015.</a:t>
            </a:r>
            <a:endParaRPr lang="en-US" sz="1100" dirty="0">
              <a:latin typeface="+mj-lt"/>
            </a:endParaRPr>
          </a:p>
        </p:txBody>
      </p:sp>
      <p:sp>
        <p:nvSpPr>
          <p:cNvPr id="3" name="Title 2"/>
          <p:cNvSpPr>
            <a:spLocks noGrp="1"/>
          </p:cNvSpPr>
          <p:nvPr>
            <p:ph type="title"/>
          </p:nvPr>
        </p:nvSpPr>
        <p:spPr>
          <a:xfrm>
            <a:off x="5644" y="-11289"/>
            <a:ext cx="9052560" cy="914400"/>
          </a:xfrm>
        </p:spPr>
        <p:txBody>
          <a:bodyPr/>
          <a:lstStyle/>
          <a:p>
            <a:r>
              <a:rPr lang="en-US" sz="2400" dirty="0" smtClean="0">
                <a:latin typeface="+mn-lt"/>
              </a:rPr>
              <a:t>Average </a:t>
            </a:r>
            <a:r>
              <a:rPr lang="en-US" sz="2400" dirty="0">
                <a:latin typeface="+mn-lt"/>
              </a:rPr>
              <a:t>Annual Worker and Employer Contributions to Premiums and Total Premiums for </a:t>
            </a:r>
            <a:r>
              <a:rPr lang="en-US" sz="2400" dirty="0" smtClean="0">
                <a:latin typeface="+mn-lt"/>
              </a:rPr>
              <a:t>Single and Family </a:t>
            </a:r>
            <a:r>
              <a:rPr lang="en-US" sz="2400" dirty="0">
                <a:latin typeface="+mn-lt"/>
              </a:rPr>
              <a:t>Coverage, </a:t>
            </a:r>
            <a:r>
              <a:rPr lang="en-US" sz="2400" dirty="0" smtClean="0">
                <a:latin typeface="+mn-lt"/>
              </a:rPr>
              <a:t>by Firm Size, 2015</a:t>
            </a:r>
            <a:endParaRPr lang="en-US" sz="24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6729127"/>
              </p:ext>
            </p:extLst>
          </p:nvPr>
        </p:nvGraphicFramePr>
        <p:xfrm>
          <a:off x="304800" y="1371600"/>
          <a:ext cx="9220200" cy="484632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878048" y="3995978"/>
            <a:ext cx="838200" cy="276999"/>
          </a:xfrm>
          <a:prstGeom prst="rect">
            <a:avLst/>
          </a:prstGeom>
          <a:noFill/>
        </p:spPr>
        <p:txBody>
          <a:bodyPr wrap="square" rtlCol="0">
            <a:spAutoFit/>
          </a:bodyPr>
          <a:lstStyle/>
          <a:p>
            <a:pPr algn="ctr"/>
            <a:r>
              <a:rPr lang="en-US" sz="1200" dirty="0" smtClean="0">
                <a:solidFill>
                  <a:srgbClr val="000000"/>
                </a:solidFill>
                <a:cs typeface="Meta Offc Pro"/>
              </a:rPr>
              <a:t>$6,163</a:t>
            </a:r>
          </a:p>
        </p:txBody>
      </p:sp>
      <p:sp>
        <p:nvSpPr>
          <p:cNvPr id="7" name="TextBox 6"/>
          <p:cNvSpPr txBox="1"/>
          <p:nvPr/>
        </p:nvSpPr>
        <p:spPr>
          <a:xfrm>
            <a:off x="2057400" y="3982272"/>
            <a:ext cx="838200" cy="276999"/>
          </a:xfrm>
          <a:prstGeom prst="rect">
            <a:avLst/>
          </a:prstGeom>
          <a:noFill/>
        </p:spPr>
        <p:txBody>
          <a:bodyPr wrap="square" rtlCol="0">
            <a:spAutoFit/>
          </a:bodyPr>
          <a:lstStyle/>
          <a:p>
            <a:pPr algn="ctr"/>
            <a:r>
              <a:rPr lang="en-US" sz="1200" dirty="0" smtClean="0">
                <a:solidFill>
                  <a:srgbClr val="000000"/>
                </a:solidFill>
                <a:cs typeface="Meta Offc Pro"/>
              </a:rPr>
              <a:t>$6,289</a:t>
            </a:r>
          </a:p>
        </p:txBody>
      </p:sp>
      <p:sp>
        <p:nvSpPr>
          <p:cNvPr id="8" name="TextBox 7"/>
          <p:cNvSpPr txBox="1"/>
          <p:nvPr/>
        </p:nvSpPr>
        <p:spPr>
          <a:xfrm>
            <a:off x="3124200" y="3976255"/>
            <a:ext cx="838200" cy="276999"/>
          </a:xfrm>
          <a:prstGeom prst="rect">
            <a:avLst/>
          </a:prstGeom>
          <a:noFill/>
        </p:spPr>
        <p:txBody>
          <a:bodyPr wrap="square" rtlCol="0">
            <a:spAutoFit/>
          </a:bodyPr>
          <a:lstStyle/>
          <a:p>
            <a:pPr algn="ctr"/>
            <a:r>
              <a:rPr lang="en-US" sz="1200" dirty="0" smtClean="0">
                <a:solidFill>
                  <a:srgbClr val="000000"/>
                </a:solidFill>
                <a:cs typeface="Meta Offc Pro"/>
              </a:rPr>
              <a:t>$6,251</a:t>
            </a:r>
          </a:p>
        </p:txBody>
      </p:sp>
      <p:sp>
        <p:nvSpPr>
          <p:cNvPr id="9" name="TextBox 8"/>
          <p:cNvSpPr txBox="1"/>
          <p:nvPr/>
        </p:nvSpPr>
        <p:spPr>
          <a:xfrm>
            <a:off x="1066800" y="1530991"/>
            <a:ext cx="2819400" cy="338554"/>
          </a:xfrm>
          <a:prstGeom prst="rect">
            <a:avLst/>
          </a:prstGeom>
          <a:noFill/>
        </p:spPr>
        <p:txBody>
          <a:bodyPr wrap="square" rtlCol="0">
            <a:spAutoFit/>
          </a:bodyPr>
          <a:lstStyle/>
          <a:p>
            <a:pPr algn="ctr"/>
            <a:r>
              <a:rPr lang="en-US" sz="1600" b="1" dirty="0" smtClean="0">
                <a:solidFill>
                  <a:srgbClr val="000000"/>
                </a:solidFill>
                <a:cs typeface="Meta Offc Pro"/>
              </a:rPr>
              <a:t>Single Coverage</a:t>
            </a:r>
          </a:p>
        </p:txBody>
      </p:sp>
      <p:sp>
        <p:nvSpPr>
          <p:cNvPr id="10" name="TextBox 9"/>
          <p:cNvSpPr txBox="1"/>
          <p:nvPr/>
        </p:nvSpPr>
        <p:spPr>
          <a:xfrm>
            <a:off x="5257800" y="1530991"/>
            <a:ext cx="2819400" cy="338554"/>
          </a:xfrm>
          <a:prstGeom prst="rect">
            <a:avLst/>
          </a:prstGeom>
          <a:noFill/>
        </p:spPr>
        <p:txBody>
          <a:bodyPr wrap="square" rtlCol="0">
            <a:spAutoFit/>
          </a:bodyPr>
          <a:lstStyle/>
          <a:p>
            <a:pPr algn="ctr"/>
            <a:r>
              <a:rPr lang="en-US" sz="1600" b="1" dirty="0" smtClean="0">
                <a:solidFill>
                  <a:srgbClr val="000000"/>
                </a:solidFill>
                <a:cs typeface="Meta Offc Pro"/>
              </a:rPr>
              <a:t>Family Coverage</a:t>
            </a:r>
          </a:p>
        </p:txBody>
      </p:sp>
      <p:cxnSp>
        <p:nvCxnSpPr>
          <p:cNvPr id="11" name="Straight Connector 10"/>
          <p:cNvCxnSpPr/>
          <p:nvPr/>
        </p:nvCxnSpPr>
        <p:spPr>
          <a:xfrm flipV="1">
            <a:off x="2971800" y="3657600"/>
            <a:ext cx="0" cy="1600200"/>
          </a:xfrm>
          <a:prstGeom prst="line">
            <a:avLst/>
          </a:prstGeom>
          <a:ln w="127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467600" y="1981200"/>
            <a:ext cx="0" cy="3318677"/>
          </a:xfrm>
          <a:prstGeom prst="line">
            <a:avLst/>
          </a:prstGeom>
          <a:ln w="12700" cmpd="sng">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a:clrChange>
              <a:clrFrom>
                <a:srgbClr val="FCFCFA"/>
              </a:clrFrom>
              <a:clrTo>
                <a:srgbClr val="FCFCFA">
                  <a:alpha val="0"/>
                </a:srgbClr>
              </a:clrTo>
            </a:clrChange>
            <a:extLst>
              <a:ext uri="{28A0092B-C50C-407E-A947-70E740481C1C}">
                <a14:useLocalDpi xmlns:a14="http://schemas.microsoft.com/office/drawing/2010/main" val="0"/>
              </a:ext>
            </a:extLst>
          </a:blip>
          <a:stretch>
            <a:fillRect/>
          </a:stretch>
        </p:blipFill>
        <p:spPr>
          <a:xfrm>
            <a:off x="7339584" y="6262149"/>
            <a:ext cx="1804416" cy="554736"/>
          </a:xfrm>
          <a:prstGeom prst="rect">
            <a:avLst/>
          </a:prstGeom>
        </p:spPr>
      </p:pic>
    </p:spTree>
    <p:extLst>
      <p:ext uri="{BB962C8B-B14F-4D97-AF65-F5344CB8AC3E}">
        <p14:creationId xmlns:p14="http://schemas.microsoft.com/office/powerpoint/2010/main" val="488881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KFF Slide Templat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Blank">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5180</TotalTime>
  <Words>2145</Words>
  <Application>Microsoft Office PowerPoint</Application>
  <PresentationFormat>On-screen Show (4:3)</PresentationFormat>
  <Paragraphs>234</Paragraphs>
  <Slides>32</Slides>
  <Notes>20</Notes>
  <HiddenSlides>0</HiddenSlides>
  <MMClips>0</MMClips>
  <ScaleCrop>false</ScaleCrop>
  <HeadingPairs>
    <vt:vector size="4" baseType="variant">
      <vt:variant>
        <vt:lpstr>Theme</vt:lpstr>
      </vt:variant>
      <vt:variant>
        <vt:i4>6</vt:i4>
      </vt:variant>
      <vt:variant>
        <vt:lpstr>Slide Titles</vt:lpstr>
      </vt:variant>
      <vt:variant>
        <vt:i4>32</vt:i4>
      </vt:variant>
    </vt:vector>
  </HeadingPairs>
  <TitlesOfParts>
    <vt:vector size="38" baseType="lpstr">
      <vt:lpstr>KFF Slide Template</vt:lpstr>
      <vt:lpstr>Custom Design</vt:lpstr>
      <vt:lpstr>1_Blank</vt:lpstr>
      <vt:lpstr>blank</vt:lpstr>
      <vt:lpstr>2_blank</vt:lpstr>
      <vt:lpstr>3_Blank</vt:lpstr>
      <vt:lpstr>Web Briefing for Media: 2015 Kaiser/HRET Employer Health Benefits Survey</vt:lpstr>
      <vt:lpstr>Drew Altman</vt:lpstr>
      <vt:lpstr>Maulik S. Joshi</vt:lpstr>
      <vt:lpstr>Today’s Web Briefing Will Be Recorded</vt:lpstr>
      <vt:lpstr>Matthew Rae</vt:lpstr>
      <vt:lpstr>PowerPoint Presentation</vt:lpstr>
      <vt:lpstr>Average Annual Premium Increases for Family Coverage, 1999-2015 </vt:lpstr>
      <vt:lpstr>Cumulative Increases in Health Insurance Premiums, Workers’ Contributions to Premiums, Inflation, and Workers’ Earnings, 1999-2015</vt:lpstr>
      <vt:lpstr>Average Annual Worker and Employer Contributions to Premiums and Total Premiums for Single and Family Coverage, by Firm Size, 2015</vt:lpstr>
      <vt:lpstr>Average Annual Worker and Employer Contributions to Premiums and Total Premiums for Single and Family Coverage, by Firm Wage Level, 2015</vt:lpstr>
      <vt:lpstr>Percentage of Covered Workers With a General Annual Deductible for Single Coverage, 2006-2015</vt:lpstr>
      <vt:lpstr>Average General Annual Deductible for Covered Workers Enrolled in Single Coverage, 2006-2015</vt:lpstr>
      <vt:lpstr>Cumulative Increases in Health Insurance Premiums, General Annual Deductibles, Inflation, and Workers’ Earnings, 2010-2015</vt:lpstr>
      <vt:lpstr>Percentage of Covered Workers Enrolled in a Plan with a General Annual Deductible of $1,000 or More for Single Coverage, By Firm Size, 2006-2015 </vt:lpstr>
      <vt:lpstr>Distribution of Health Plan Enrollment for Covered Workers, by  Plan Type, 1988-2015</vt:lpstr>
      <vt:lpstr>Percentage of Firms Offering Health Benefits, by Firm Size, 1999-2015</vt:lpstr>
      <vt:lpstr>Eligibility, Take-Up Rate, and Coverage for Workers in Firms Offering Health Benefits, 1999-2015</vt:lpstr>
      <vt:lpstr>Among Firms with More Than 50 Employees and Who Offer Health Benefits, The Percentage of Firms Considering Offering Benefits Through a Private Exchange, 2015</vt:lpstr>
      <vt:lpstr>Among Large Firms (200 or More Workers) Offering Health Benefits, Percentage of Firms Offering Incentives for Various Wellness and Health Promotion Activities, 2015</vt:lpstr>
      <vt:lpstr>Among Firms Offering Health Benefits, Percentage of Firms Offering Specific Wellness Program to Their Employees, by Firm Size, 2015</vt:lpstr>
      <vt:lpstr>PowerPoint Presentation</vt:lpstr>
      <vt:lpstr>Among Firms Offering Health Benefits, Percentage of Firms Who Have Incorporated Various Features into Their Provider Networks, by Firm Size, 2015</vt:lpstr>
      <vt:lpstr>Among Firms Whose Plan with the Largest Enrollment Covers Specialty Drugs, Percentage of Firms Which Use the Following Strategies to Contain Specialty Drug Cost, by Firm Size, 2015</vt:lpstr>
      <vt:lpstr>Among Firms Offering Health Benefits with 50 or More Full-Time-Equivalentsǂ, Percentage of Firms That Took Various Actions, by Firm Size, 2015</vt:lpstr>
      <vt:lpstr>Among Firms Offering Health Benefits with 100 or More Full-Time-Equivalentsǂ, Percentage of Firms That Took Various Actions, 2015</vt:lpstr>
      <vt:lpstr>Among Firms Offering Health Benefits, Percentage of Firms That Have Taken Various Actions in Anticipation of the Excise Tax on High-Cost Plans, by Firm Size, 2015</vt:lpstr>
      <vt:lpstr>Among Large Firms (200 or More Workers) Offering Health Benefits Who Indicated That Have They Changed Their Plan or Switched Carriers In Anticipation of the Excise Tax on High-Cost Health Plans, Percentage of Firms Which Have Taken Various Actions, 2015</vt:lpstr>
      <vt:lpstr>U.S. health care spending per capita has risen at historically low rates recently, but is expected to pick up</vt:lpstr>
      <vt:lpstr>Contact Information</vt:lpstr>
      <vt:lpstr>Updated and Embeddable Interactive on kff.org</vt:lpstr>
      <vt:lpstr>Also Released Today</vt:lpstr>
      <vt:lpstr>Thank you!</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Employer Health Benefit Survey 2015</dc:title>
  <dc:creator>Matthew Rae</dc:creator>
  <cp:lastModifiedBy>Amanda Keammerer</cp:lastModifiedBy>
  <cp:revision>165</cp:revision>
  <cp:lastPrinted>2015-09-17T13:48:14Z</cp:lastPrinted>
  <dcterms:created xsi:type="dcterms:W3CDTF">2015-08-19T00:41:21Z</dcterms:created>
  <dcterms:modified xsi:type="dcterms:W3CDTF">2015-09-22T18:15:47Z</dcterms:modified>
</cp:coreProperties>
</file>