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ppt/charts/chart7.xml" ContentType="application/vnd.openxmlformats-officedocument.drawingml.chart+xml"/>
  <Override PartName="/ppt/notesSlides/notesSlide3.xml" ContentType="application/vnd.openxmlformats-officedocument.presentationml.notesSlide+xml"/>
  <Override PartName="/ppt/charts/chart8.xml" ContentType="application/vnd.openxmlformats-officedocument.drawingml.chart+xml"/>
  <Override PartName="/ppt/drawings/drawing3.xml" ContentType="application/vnd.openxmlformats-officedocument.drawingml.chartshapes+xml"/>
  <Override PartName="/ppt/notesSlides/notesSlide4.xml" ContentType="application/vnd.openxmlformats-officedocument.presentationml.notesSlide+xml"/>
  <Override PartName="/ppt/charts/chart9.xml" ContentType="application/vnd.openxmlformats-officedocument.drawingml.chart+xml"/>
  <Override PartName="/ppt/notesSlides/notesSlide5.xml" ContentType="application/vnd.openxmlformats-officedocument.presentationml.notesSlide+xml"/>
  <Override PartName="/ppt/charts/chart10.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8" r:id="rId2"/>
    <p:sldMasterId id="2147483673" r:id="rId3"/>
    <p:sldMasterId id="2147483666" r:id="rId4"/>
    <p:sldMasterId id="2147483678" r:id="rId5"/>
    <p:sldMasterId id="2147483686" r:id="rId6"/>
    <p:sldMasterId id="2147483692" r:id="rId7"/>
    <p:sldMasterId id="2147483698" r:id="rId8"/>
  </p:sldMasterIdLst>
  <p:notesMasterIdLst>
    <p:notesMasterId r:id="rId21"/>
  </p:notesMasterIdLst>
  <p:handoutMasterIdLst>
    <p:handoutMasterId r:id="rId22"/>
  </p:handoutMasterIdLst>
  <p:sldIdLst>
    <p:sldId id="277" r:id="rId9"/>
    <p:sldId id="335" r:id="rId10"/>
    <p:sldId id="308" r:id="rId11"/>
    <p:sldId id="339" r:id="rId12"/>
    <p:sldId id="287" r:id="rId13"/>
    <p:sldId id="310" r:id="rId14"/>
    <p:sldId id="318" r:id="rId15"/>
    <p:sldId id="341" r:id="rId16"/>
    <p:sldId id="313" r:id="rId17"/>
    <p:sldId id="337" r:id="rId18"/>
    <p:sldId id="338" r:id="rId19"/>
    <p:sldId id="340"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B444BE-4EA6-4F69-AFF5-BE4418165CB7}">
          <p14:sldIdLst>
            <p14:sldId id="277"/>
            <p14:sldId id="335"/>
            <p14:sldId id="308"/>
            <p14:sldId id="339"/>
            <p14:sldId id="287"/>
            <p14:sldId id="310"/>
            <p14:sldId id="318"/>
            <p14:sldId id="341"/>
            <p14:sldId id="313"/>
            <p14:sldId id="337"/>
            <p14:sldId id="338"/>
            <p14:sldId id="34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834" autoAdjust="0"/>
  </p:normalViewPr>
  <p:slideViewPr>
    <p:cSldViewPr>
      <p:cViewPr>
        <p:scale>
          <a:sx n="70" d="100"/>
          <a:sy n="70" d="100"/>
        </p:scale>
        <p:origin x="-822" y="-5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Health Insurance Coverage, </a:t>
            </a:r>
            <a:r>
              <a:rPr lang="en-US" dirty="0" smtClean="0"/>
              <a:t>2013</a:t>
            </a:r>
          </a:p>
          <a:p>
            <a:pPr>
              <a:defRPr/>
            </a:pPr>
            <a:r>
              <a:rPr lang="en-US" dirty="0" smtClean="0"/>
              <a:t>313.4 Million</a:t>
            </a:r>
            <a:endParaRPr lang="en-US" dirty="0"/>
          </a:p>
        </c:rich>
      </c:tx>
      <c:layout>
        <c:manualLayout>
          <c:xMode val="edge"/>
          <c:yMode val="edge"/>
          <c:x val="0.29650250841252923"/>
          <c:y val="0.85926767676767679"/>
        </c:manualLayout>
      </c:layout>
      <c:overlay val="0"/>
    </c:title>
    <c:autoTitleDeleted val="0"/>
    <c:plotArea>
      <c:layout>
        <c:manualLayout>
          <c:layoutTarget val="inner"/>
          <c:xMode val="edge"/>
          <c:yMode val="edge"/>
          <c:x val="0.26114957281650919"/>
          <c:y val="9.860415175375805E-3"/>
          <c:w val="0.48489762663437447"/>
          <c:h val="0.86387695856199798"/>
        </c:manualLayout>
      </c:layout>
      <c:doughnutChart>
        <c:varyColors val="1"/>
        <c:ser>
          <c:idx val="0"/>
          <c:order val="0"/>
          <c:tx>
            <c:strRef>
              <c:f>Sheet1!$B$1</c:f>
              <c:strCache>
                <c:ptCount val="1"/>
                <c:pt idx="0">
                  <c:v>Health Insurance Coverage, 2013</c:v>
                </c:pt>
              </c:strCache>
            </c:strRef>
          </c:tx>
          <c:spPr>
            <a:ln w="12700">
              <a:solidFill>
                <a:schemeClr val="tx1"/>
              </a:solidFill>
            </a:ln>
          </c:spPr>
          <c:dPt>
            <c:idx val="0"/>
            <c:bubble3D val="0"/>
            <c:spPr>
              <a:solidFill>
                <a:schemeClr val="bg2"/>
              </a:solidFill>
              <a:ln w="12700">
                <a:solidFill>
                  <a:schemeClr val="tx1"/>
                </a:solidFill>
              </a:ln>
            </c:spPr>
          </c:dPt>
          <c:dPt>
            <c:idx val="1"/>
            <c:bubble3D val="0"/>
            <c:spPr>
              <a:solidFill>
                <a:schemeClr val="tx2"/>
              </a:solidFill>
              <a:ln w="12700">
                <a:solidFill>
                  <a:schemeClr val="tx1"/>
                </a:solidFill>
              </a:ln>
            </c:spPr>
          </c:dPt>
          <c:dPt>
            <c:idx val="2"/>
            <c:bubble3D val="0"/>
            <c:spPr>
              <a:solidFill>
                <a:schemeClr val="accent1"/>
              </a:solidFill>
              <a:ln w="12700">
                <a:solidFill>
                  <a:schemeClr val="tx1"/>
                </a:solidFill>
              </a:ln>
            </c:spPr>
          </c:dPt>
          <c:dPt>
            <c:idx val="3"/>
            <c:bubble3D val="0"/>
            <c:spPr>
              <a:solidFill>
                <a:schemeClr val="accent3"/>
              </a:solidFill>
              <a:ln w="12700">
                <a:solidFill>
                  <a:schemeClr val="tx1"/>
                </a:solidFill>
              </a:ln>
            </c:spPr>
          </c:dPt>
          <c:dPt>
            <c:idx val="5"/>
            <c:bubble3D val="0"/>
            <c:spPr>
              <a:solidFill>
                <a:schemeClr val="bg1">
                  <a:lumMod val="75000"/>
                </a:schemeClr>
              </a:solidFill>
              <a:ln w="12700">
                <a:solidFill>
                  <a:schemeClr val="tx1"/>
                </a:solidFill>
              </a:ln>
            </c:spPr>
          </c:dPt>
          <c:dLbls>
            <c:dLbl>
              <c:idx val="2"/>
              <c:layout/>
              <c:spPr/>
              <c:txPr>
                <a:bodyPr/>
                <a:lstStyle/>
                <a:p>
                  <a:pPr>
                    <a:defRPr b="1">
                      <a:solidFill>
                        <a:schemeClr val="bg1"/>
                      </a:solidFill>
                    </a:defRPr>
                  </a:pPr>
                  <a:endParaRPr lang="en-US"/>
                </a:p>
              </c:txPr>
              <c:showLegendKey val="0"/>
              <c:showVal val="1"/>
              <c:showCatName val="1"/>
              <c:showSerName val="0"/>
              <c:showPercent val="0"/>
              <c:showBubbleSize val="0"/>
            </c:dLbl>
            <c:dLbl>
              <c:idx val="3"/>
              <c:layout>
                <c:manualLayout>
                  <c:x val="-0.13749114103472715"/>
                  <c:y val="-7.8282828282828287E-2"/>
                </c:manualLayout>
              </c:layout>
              <c:showLegendKey val="0"/>
              <c:showVal val="1"/>
              <c:showCatName val="1"/>
              <c:showSerName val="0"/>
              <c:showPercent val="0"/>
              <c:showBubbleSize val="0"/>
              <c:separator>
</c:separator>
            </c:dLbl>
            <c:dLbl>
              <c:idx val="4"/>
              <c:layout>
                <c:manualLayout>
                  <c:x val="-0.11764717043254073"/>
                  <c:y val="-0.15656565656565655"/>
                </c:manualLayout>
              </c:layout>
              <c:showLegendKey val="0"/>
              <c:showVal val="1"/>
              <c:showCatName val="1"/>
              <c:showSerName val="0"/>
              <c:showPercent val="0"/>
              <c:showBubbleSize val="0"/>
              <c:separator>
</c:separator>
            </c:dLbl>
            <c:dLbl>
              <c:idx val="5"/>
              <c:layout>
                <c:manualLayout>
                  <c:x val="-7.0871722182849041E-3"/>
                  <c:y val="-2.5252525252525367E-3"/>
                </c:manualLayout>
              </c:layout>
              <c:showLegendKey val="0"/>
              <c:showVal val="1"/>
              <c:showCatName val="1"/>
              <c:showSerName val="0"/>
              <c:showPercent val="0"/>
              <c:showBubbleSize val="0"/>
              <c:separator>
</c:separator>
            </c:dLbl>
            <c:txPr>
              <a:bodyPr/>
              <a:lstStyle/>
              <a:p>
                <a:pPr>
                  <a:defRPr b="1"/>
                </a:pPr>
                <a:endParaRPr lang="en-US"/>
              </a:p>
            </c:txPr>
            <c:showLegendKey val="0"/>
            <c:showVal val="1"/>
            <c:showCatName val="1"/>
            <c:showSerName val="0"/>
            <c:showPercent val="0"/>
            <c:showBubbleSize val="0"/>
            <c:separator>
</c:separator>
            <c:showLeaderLines val="1"/>
          </c:dLbls>
          <c:cat>
            <c:strRef>
              <c:f>Sheet1!$A$2:$A$7</c:f>
              <c:strCache>
                <c:ptCount val="6"/>
                <c:pt idx="0">
                  <c:v>Medicaid</c:v>
                </c:pt>
                <c:pt idx="1">
                  <c:v>Medicare</c:v>
                </c:pt>
                <c:pt idx="2">
                  <c:v>Employer</c:v>
                </c:pt>
                <c:pt idx="3">
                  <c:v>Other Private</c:v>
                </c:pt>
                <c:pt idx="4">
                  <c:v>Other Public</c:v>
                </c:pt>
                <c:pt idx="5">
                  <c:v>Uninsured</c:v>
                </c:pt>
              </c:strCache>
            </c:strRef>
          </c:cat>
          <c:val>
            <c:numRef>
              <c:f>Sheet1!$B$2:$B$7</c:f>
              <c:numCache>
                <c:formatCode>0%</c:formatCode>
                <c:ptCount val="6"/>
                <c:pt idx="0">
                  <c:v>0.16</c:v>
                </c:pt>
                <c:pt idx="1">
                  <c:v>0.15</c:v>
                </c:pt>
                <c:pt idx="2">
                  <c:v>0.48</c:v>
                </c:pt>
                <c:pt idx="3">
                  <c:v>0.06</c:v>
                </c:pt>
                <c:pt idx="4">
                  <c:v>0.02</c:v>
                </c:pt>
                <c:pt idx="5">
                  <c:v>0.13</c:v>
                </c:pt>
              </c:numCache>
            </c:numRef>
          </c:val>
        </c:ser>
        <c:dLbls>
          <c:showLegendKey val="0"/>
          <c:showVal val="0"/>
          <c:showCatName val="0"/>
          <c:showSerName val="0"/>
          <c:showPercent val="0"/>
          <c:showBubbleSize val="0"/>
          <c:showLeaderLines val="1"/>
        </c:dLbls>
        <c:firstSliceAng val="360"/>
        <c:holeSize val="50"/>
      </c:doughnut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Per Enrollee Spending, FFY 2011</a:t>
            </a:r>
            <a:endParaRPr lang="en-US" dirty="0"/>
          </a:p>
        </c:rich>
      </c:tx>
      <c:layout>
        <c:manualLayout>
          <c:xMode val="edge"/>
          <c:yMode val="edge"/>
          <c:x val="0"/>
          <c:y val="0"/>
        </c:manualLayout>
      </c:layout>
      <c:overlay val="0"/>
    </c:title>
    <c:autoTitleDeleted val="0"/>
    <c:plotArea>
      <c:layout>
        <c:manualLayout>
          <c:layoutTarget val="inner"/>
          <c:xMode val="edge"/>
          <c:yMode val="edge"/>
          <c:x val="1.559177888022679E-2"/>
          <c:y val="0.10544241628887298"/>
          <c:w val="0.96881644223954644"/>
          <c:h val="0.75385846655531696"/>
        </c:manualLayout>
      </c:layout>
      <c:barChart>
        <c:barDir val="col"/>
        <c:grouping val="stacked"/>
        <c:varyColors val="0"/>
        <c:ser>
          <c:idx val="0"/>
          <c:order val="0"/>
          <c:tx>
            <c:strRef>
              <c:f>Sheet1!$B$1</c:f>
              <c:strCache>
                <c:ptCount val="1"/>
                <c:pt idx="0">
                  <c:v>Acute Care</c:v>
                </c:pt>
              </c:strCache>
            </c:strRef>
          </c:tx>
          <c:spPr>
            <a:solidFill>
              <a:schemeClr val="accent5"/>
            </a:solidFill>
            <a:ln w="12700">
              <a:solidFill>
                <a:schemeClr val="accent1"/>
              </a:solidFill>
            </a:ln>
          </c:spPr>
          <c:invertIfNegative val="0"/>
          <c:dLbls>
            <c:showLegendKey val="0"/>
            <c:showVal val="1"/>
            <c:showCatName val="0"/>
            <c:showSerName val="0"/>
            <c:showPercent val="0"/>
            <c:showBubbleSize val="0"/>
            <c:showLeaderLines val="0"/>
          </c:dLbls>
          <c:cat>
            <c:strRef>
              <c:f>Sheet1!$A$2:$A$6</c:f>
              <c:strCache>
                <c:ptCount val="5"/>
                <c:pt idx="0">
                  <c:v>Total</c:v>
                </c:pt>
                <c:pt idx="1">
                  <c:v>Children</c:v>
                </c:pt>
                <c:pt idx="2">
                  <c:v>Adults</c:v>
                </c:pt>
                <c:pt idx="3">
                  <c:v>Individuals with Disabilities</c:v>
                </c:pt>
                <c:pt idx="4">
                  <c:v>Elderly</c:v>
                </c:pt>
              </c:strCache>
            </c:strRef>
          </c:cat>
          <c:val>
            <c:numRef>
              <c:f>Sheet1!$B$2:$B$6</c:f>
              <c:numCache>
                <c:formatCode>"$"#,##0</c:formatCode>
                <c:ptCount val="5"/>
                <c:pt idx="0">
                  <c:v>3985</c:v>
                </c:pt>
                <c:pt idx="1">
                  <c:v>2399</c:v>
                </c:pt>
                <c:pt idx="2">
                  <c:v>3234</c:v>
                </c:pt>
                <c:pt idx="3">
                  <c:v>10505</c:v>
                </c:pt>
                <c:pt idx="4">
                  <c:v>4091</c:v>
                </c:pt>
              </c:numCache>
            </c:numRef>
          </c:val>
        </c:ser>
        <c:ser>
          <c:idx val="1"/>
          <c:order val="1"/>
          <c:tx>
            <c:strRef>
              <c:f>Sheet1!$C$1</c:f>
              <c:strCache>
                <c:ptCount val="1"/>
                <c:pt idx="0">
                  <c:v>Long-Term Care</c:v>
                </c:pt>
              </c:strCache>
            </c:strRef>
          </c:tx>
          <c:spPr>
            <a:solidFill>
              <a:schemeClr val="accent1"/>
            </a:solidFill>
            <a:ln w="12700">
              <a:solidFill>
                <a:schemeClr val="accent1"/>
              </a:solidFill>
            </a:ln>
          </c:spPr>
          <c:invertIfNegative val="0"/>
          <c:dLbls>
            <c:dLbl>
              <c:idx val="0"/>
              <c:layout>
                <c:manualLayout>
                  <c:x val="2.8347572783026373E-3"/>
                  <c:y val="-2.5252525252525255E-3"/>
                </c:manualLayout>
              </c:layout>
              <c:spPr/>
              <c:txPr>
                <a:bodyPr/>
                <a:lstStyle/>
                <a:p>
                  <a:pPr>
                    <a:defRPr>
                      <a:solidFill>
                        <a:schemeClr val="bg1"/>
                      </a:solidFill>
                    </a:defRPr>
                  </a:pPr>
                  <a:endParaRPr lang="en-US"/>
                </a:p>
              </c:txPr>
              <c:showLegendKey val="0"/>
              <c:showVal val="1"/>
              <c:showCatName val="0"/>
              <c:showSerName val="0"/>
              <c:showPercent val="0"/>
              <c:showBubbleSize val="0"/>
            </c:dLbl>
            <c:dLbl>
              <c:idx val="1"/>
              <c:layout>
                <c:manualLayout>
                  <c:x val="9.0715692785035468E-2"/>
                  <c:y val="-2.7777976616559293E-2"/>
                </c:manualLayout>
              </c:layout>
              <c:showLegendKey val="0"/>
              <c:showVal val="1"/>
              <c:showCatName val="0"/>
              <c:showSerName val="0"/>
              <c:showPercent val="0"/>
              <c:showBubbleSize val="0"/>
            </c:dLbl>
            <c:dLbl>
              <c:idx val="2"/>
              <c:layout>
                <c:manualLayout>
                  <c:x val="9.9220411055988667E-2"/>
                  <c:y val="-2.7777976616559293E-2"/>
                </c:manualLayout>
              </c:layout>
              <c:showLegendKey val="0"/>
              <c:showVal val="1"/>
              <c:showCatName val="0"/>
              <c:showSerName val="0"/>
              <c:showPercent val="0"/>
              <c:showBubbleSize val="0"/>
            </c:dLbl>
            <c:dLbl>
              <c:idx val="3"/>
              <c:spPr/>
              <c:txPr>
                <a:bodyPr/>
                <a:lstStyle/>
                <a:p>
                  <a:pPr>
                    <a:defRPr>
                      <a:solidFill>
                        <a:schemeClr val="bg1"/>
                      </a:solidFill>
                    </a:defRPr>
                  </a:pPr>
                  <a:endParaRPr lang="en-US"/>
                </a:p>
              </c:txPr>
              <c:showLegendKey val="0"/>
              <c:showVal val="1"/>
              <c:showCatName val="0"/>
              <c:showSerName val="0"/>
              <c:showPercent val="0"/>
              <c:showBubbleSize val="0"/>
            </c:dLbl>
            <c:dLbl>
              <c:idx val="4"/>
              <c:spPr/>
              <c:txPr>
                <a:bodyPr/>
                <a:lstStyle/>
                <a:p>
                  <a:pPr>
                    <a:defRPr>
                      <a:solidFill>
                        <a:schemeClr val="bg1"/>
                      </a:solidFill>
                    </a:defRPr>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Sheet1!$A$2:$A$6</c:f>
              <c:strCache>
                <c:ptCount val="5"/>
                <c:pt idx="0">
                  <c:v>Total</c:v>
                </c:pt>
                <c:pt idx="1">
                  <c:v>Children</c:v>
                </c:pt>
                <c:pt idx="2">
                  <c:v>Adults</c:v>
                </c:pt>
                <c:pt idx="3">
                  <c:v>Individuals with Disabilities</c:v>
                </c:pt>
                <c:pt idx="4">
                  <c:v>Elderly</c:v>
                </c:pt>
              </c:strCache>
            </c:strRef>
          </c:cat>
          <c:val>
            <c:numRef>
              <c:f>Sheet1!$C$2:$C$6</c:f>
              <c:numCache>
                <c:formatCode>"$"#,##0</c:formatCode>
                <c:ptCount val="5"/>
                <c:pt idx="0">
                  <c:v>1805</c:v>
                </c:pt>
                <c:pt idx="1">
                  <c:v>64</c:v>
                </c:pt>
                <c:pt idx="2">
                  <c:v>13</c:v>
                </c:pt>
                <c:pt idx="3">
                  <c:v>6137</c:v>
                </c:pt>
                <c:pt idx="4">
                  <c:v>9158</c:v>
                </c:pt>
              </c:numCache>
            </c:numRef>
          </c:val>
        </c:ser>
        <c:ser>
          <c:idx val="2"/>
          <c:order val="2"/>
          <c:tx>
            <c:strRef>
              <c:f>Sheet1!$D$1</c:f>
              <c:strCache>
                <c:ptCount val="1"/>
                <c:pt idx="0">
                  <c:v>Column1</c:v>
                </c:pt>
              </c:strCache>
            </c:strRef>
          </c:tx>
          <c:spPr>
            <a:noFill/>
            <a:ln>
              <a:noFill/>
            </a:ln>
          </c:spPr>
          <c:invertIfNegative val="0"/>
          <c:dLbls>
            <c:dLblPos val="inBase"/>
            <c:showLegendKey val="0"/>
            <c:showVal val="1"/>
            <c:showCatName val="0"/>
            <c:showSerName val="0"/>
            <c:showPercent val="0"/>
            <c:showBubbleSize val="0"/>
            <c:showLeaderLines val="0"/>
          </c:dLbls>
          <c:cat>
            <c:strRef>
              <c:f>Sheet1!$A$2:$A$6</c:f>
              <c:strCache>
                <c:ptCount val="5"/>
                <c:pt idx="0">
                  <c:v>Total</c:v>
                </c:pt>
                <c:pt idx="1">
                  <c:v>Children</c:v>
                </c:pt>
                <c:pt idx="2">
                  <c:v>Adults</c:v>
                </c:pt>
                <c:pt idx="3">
                  <c:v>Individuals with Disabilities</c:v>
                </c:pt>
                <c:pt idx="4">
                  <c:v>Elderly</c:v>
                </c:pt>
              </c:strCache>
            </c:strRef>
          </c:cat>
          <c:val>
            <c:numRef>
              <c:f>Sheet1!$D$2:$D$6</c:f>
              <c:numCache>
                <c:formatCode>"$"#,##0</c:formatCode>
                <c:ptCount val="5"/>
                <c:pt idx="0">
                  <c:v>5790</c:v>
                </c:pt>
                <c:pt idx="1">
                  <c:v>2463</c:v>
                </c:pt>
                <c:pt idx="2">
                  <c:v>3247</c:v>
                </c:pt>
                <c:pt idx="3">
                  <c:v>16643</c:v>
                </c:pt>
                <c:pt idx="4">
                  <c:v>13249</c:v>
                </c:pt>
              </c:numCache>
            </c:numRef>
          </c:val>
        </c:ser>
        <c:dLbls>
          <c:showLegendKey val="0"/>
          <c:showVal val="0"/>
          <c:showCatName val="0"/>
          <c:showSerName val="0"/>
          <c:showPercent val="0"/>
          <c:showBubbleSize val="0"/>
        </c:dLbls>
        <c:gapWidth val="55"/>
        <c:overlap val="100"/>
        <c:axId val="100667392"/>
        <c:axId val="100668928"/>
      </c:barChart>
      <c:catAx>
        <c:axId val="100667392"/>
        <c:scaling>
          <c:orientation val="minMax"/>
        </c:scaling>
        <c:delete val="0"/>
        <c:axPos val="b"/>
        <c:majorTickMark val="none"/>
        <c:minorTickMark val="none"/>
        <c:tickLblPos val="nextTo"/>
        <c:spPr>
          <a:ln w="12700">
            <a:solidFill>
              <a:schemeClr val="accent1"/>
            </a:solidFill>
          </a:ln>
        </c:spPr>
        <c:txPr>
          <a:bodyPr/>
          <a:lstStyle/>
          <a:p>
            <a:pPr>
              <a:defRPr sz="1600" b="1"/>
            </a:pPr>
            <a:endParaRPr lang="en-US"/>
          </a:p>
        </c:txPr>
        <c:crossAx val="100668928"/>
        <c:crosses val="autoZero"/>
        <c:auto val="1"/>
        <c:lblAlgn val="ctr"/>
        <c:lblOffset val="100"/>
        <c:noMultiLvlLbl val="0"/>
      </c:catAx>
      <c:valAx>
        <c:axId val="100668928"/>
        <c:scaling>
          <c:orientation val="minMax"/>
          <c:max val="17000"/>
          <c:min val="0"/>
        </c:scaling>
        <c:delete val="1"/>
        <c:axPos val="l"/>
        <c:numFmt formatCode="&quot;$&quot;#,##0" sourceLinked="1"/>
        <c:majorTickMark val="none"/>
        <c:minorTickMark val="none"/>
        <c:tickLblPos val="nextTo"/>
        <c:crossAx val="100667392"/>
        <c:crosses val="autoZero"/>
        <c:crossBetween val="between"/>
      </c:valAx>
      <c:spPr>
        <a:noFill/>
        <a:ln w="25400">
          <a:noFill/>
        </a:ln>
      </c:spPr>
    </c:plotArea>
    <c:legend>
      <c:legendPos val="t"/>
      <c:legendEntry>
        <c:idx val="2"/>
        <c:delete val="1"/>
      </c:legendEntry>
      <c:layout>
        <c:manualLayout>
          <c:xMode val="edge"/>
          <c:yMode val="edge"/>
          <c:x val="0.78511370168027372"/>
          <c:y val="9.2181659110792964E-4"/>
          <c:w val="0.20212938832681351"/>
          <c:h val="0.18119999204644874"/>
        </c:manualLayout>
      </c:layout>
      <c:overlay val="0"/>
      <c:txPr>
        <a:bodyPr/>
        <a:lstStyle/>
        <a:p>
          <a:pPr>
            <a:defRPr sz="18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000" b="1" dirty="0" smtClean="0">
                <a:effectLst/>
              </a:rPr>
              <a:t>Actual FY 2014 Total Federal Outlays = $3.5 Trillion</a:t>
            </a:r>
            <a:endParaRPr lang="en-US" sz="2400" dirty="0">
              <a:effectLst/>
            </a:endParaRPr>
          </a:p>
        </c:rich>
      </c:tx>
      <c:layout>
        <c:manualLayout>
          <c:xMode val="edge"/>
          <c:yMode val="edge"/>
          <c:x val="0.1925765498306333"/>
          <c:y val="0.82871212121212123"/>
        </c:manualLayout>
      </c:layout>
      <c:overlay val="0"/>
    </c:title>
    <c:autoTitleDeleted val="0"/>
    <c:plotArea>
      <c:layout>
        <c:manualLayout>
          <c:layoutTarget val="inner"/>
          <c:xMode val="edge"/>
          <c:yMode val="edge"/>
          <c:x val="3.0737131835535763E-2"/>
          <c:y val="2.6135767120019089E-2"/>
          <c:w val="0.87477987716424055"/>
          <c:h val="0.77123120973514669"/>
        </c:manualLayout>
      </c:layout>
      <c:doughnutChart>
        <c:varyColors val="1"/>
        <c:ser>
          <c:idx val="0"/>
          <c:order val="0"/>
          <c:spPr>
            <a:solidFill>
              <a:schemeClr val="accent1"/>
            </a:solidFill>
            <a:ln w="12700">
              <a:solidFill>
                <a:schemeClr val="tx1"/>
              </a:solidFill>
            </a:ln>
          </c:spPr>
          <c:dPt>
            <c:idx val="0"/>
            <c:bubble3D val="0"/>
            <c:spPr>
              <a:solidFill>
                <a:schemeClr val="accent5"/>
              </a:solidFill>
              <a:ln w="12700">
                <a:solidFill>
                  <a:schemeClr val="tx1"/>
                </a:solidFill>
              </a:ln>
            </c:spPr>
          </c:dPt>
          <c:dPt>
            <c:idx val="1"/>
            <c:bubble3D val="0"/>
            <c:spPr>
              <a:solidFill>
                <a:schemeClr val="accent4"/>
              </a:solidFill>
              <a:ln w="12700">
                <a:solidFill>
                  <a:schemeClr val="tx1"/>
                </a:solidFill>
              </a:ln>
            </c:spPr>
          </c:dPt>
          <c:dPt>
            <c:idx val="2"/>
            <c:bubble3D val="0"/>
            <c:spPr>
              <a:solidFill>
                <a:schemeClr val="accent3"/>
              </a:solidFill>
              <a:ln w="12700">
                <a:solidFill>
                  <a:schemeClr val="tx1"/>
                </a:solidFill>
              </a:ln>
            </c:spPr>
          </c:dPt>
          <c:dPt>
            <c:idx val="3"/>
            <c:bubble3D val="0"/>
          </c:dPt>
          <c:dPt>
            <c:idx val="4"/>
            <c:bubble3D val="0"/>
            <c:spPr>
              <a:solidFill>
                <a:schemeClr val="bg2"/>
              </a:solidFill>
              <a:ln w="12700">
                <a:solidFill>
                  <a:schemeClr val="tx1"/>
                </a:solidFill>
              </a:ln>
            </c:spPr>
          </c:dPt>
          <c:dPt>
            <c:idx val="5"/>
            <c:bubble3D val="0"/>
            <c:spPr>
              <a:solidFill>
                <a:schemeClr val="tx2"/>
              </a:solidFill>
              <a:ln w="12700">
                <a:solidFill>
                  <a:schemeClr val="tx1"/>
                </a:solidFill>
              </a:ln>
            </c:spPr>
          </c:dPt>
          <c:dPt>
            <c:idx val="6"/>
            <c:bubble3D val="0"/>
            <c:spPr>
              <a:solidFill>
                <a:schemeClr val="accent6"/>
              </a:solidFill>
              <a:ln w="12700">
                <a:solidFill>
                  <a:schemeClr val="tx1"/>
                </a:solidFill>
              </a:ln>
            </c:spPr>
          </c:dPt>
          <c:dLbls>
            <c:dLbl>
              <c:idx val="0"/>
              <c:layout/>
              <c:tx>
                <c:rich>
                  <a:bodyPr/>
                  <a:lstStyle/>
                  <a:p>
                    <a:r>
                      <a:rPr lang="en-US"/>
                      <a:t>Other </a:t>
                    </a:r>
                    <a:endParaRPr lang="en-US" smtClean="0"/>
                  </a:p>
                  <a:p>
                    <a:r>
                      <a:rPr lang="en-US" smtClean="0"/>
                      <a:t>Mandatory</a:t>
                    </a:r>
                    <a:r>
                      <a:rPr lang="en-US" baseline="30000" smtClean="0"/>
                      <a:t>2</a:t>
                    </a:r>
                    <a:r>
                      <a:rPr lang="en-US"/>
                      <a:t>
13%</a:t>
                    </a:r>
                  </a:p>
                </c:rich>
              </c:tx>
              <c:showLegendKey val="0"/>
              <c:showVal val="0"/>
              <c:showCatName val="1"/>
              <c:showSerName val="0"/>
              <c:showPercent val="1"/>
              <c:showBubbleSize val="0"/>
            </c:dLbl>
            <c:dLbl>
              <c:idx val="1"/>
              <c:layout/>
              <c:tx>
                <c:rich>
                  <a:bodyPr/>
                  <a:lstStyle/>
                  <a:p>
                    <a:pPr>
                      <a:defRPr sz="1400">
                        <a:solidFill>
                          <a:schemeClr val="bg1"/>
                        </a:solidFill>
                      </a:defRPr>
                    </a:pPr>
                    <a:r>
                      <a:rPr lang="en-US"/>
                      <a:t>Discretionary </a:t>
                    </a:r>
                    <a:endParaRPr lang="en-US" smtClean="0"/>
                  </a:p>
                  <a:p>
                    <a:pPr>
                      <a:defRPr sz="1400">
                        <a:solidFill>
                          <a:schemeClr val="bg1"/>
                        </a:solidFill>
                      </a:defRPr>
                    </a:pPr>
                    <a:r>
                      <a:rPr lang="en-US" smtClean="0"/>
                      <a:t>Defense</a:t>
                    </a:r>
                    <a:r>
                      <a:rPr lang="en-US"/>
                      <a:t>
17%</a:t>
                    </a:r>
                  </a:p>
                </c:rich>
              </c:tx>
              <c:spPr/>
              <c:showLegendKey val="0"/>
              <c:showVal val="0"/>
              <c:showCatName val="1"/>
              <c:showSerName val="0"/>
              <c:showPercent val="1"/>
              <c:showBubbleSize val="0"/>
            </c:dLbl>
            <c:dLbl>
              <c:idx val="2"/>
              <c:layout/>
              <c:tx>
                <c:rich>
                  <a:bodyPr/>
                  <a:lstStyle/>
                  <a:p>
                    <a:pPr>
                      <a:defRPr sz="1400">
                        <a:solidFill>
                          <a:schemeClr val="bg1"/>
                        </a:solidFill>
                      </a:defRPr>
                    </a:pPr>
                    <a:r>
                      <a:rPr lang="en-US"/>
                      <a:t>Discretionary </a:t>
                    </a:r>
                    <a:endParaRPr lang="en-US" smtClean="0"/>
                  </a:p>
                  <a:p>
                    <a:pPr>
                      <a:defRPr sz="1400">
                        <a:solidFill>
                          <a:schemeClr val="bg1"/>
                        </a:solidFill>
                      </a:defRPr>
                    </a:pPr>
                    <a:r>
                      <a:rPr lang="en-US" smtClean="0"/>
                      <a:t>Non-Defense</a:t>
                    </a:r>
                    <a:r>
                      <a:rPr lang="en-US"/>
                      <a:t>
17%</a:t>
                    </a:r>
                  </a:p>
                </c:rich>
              </c:tx>
              <c:spPr/>
              <c:showLegendKey val="0"/>
              <c:showVal val="0"/>
              <c:showCatName val="1"/>
              <c:showSerName val="0"/>
              <c:showPercent val="1"/>
              <c:showBubbleSize val="0"/>
            </c:dLbl>
            <c:dLbl>
              <c:idx val="3"/>
              <c:spPr/>
              <c:txPr>
                <a:bodyPr/>
                <a:lstStyle/>
                <a:p>
                  <a:pPr>
                    <a:defRPr sz="1400">
                      <a:solidFill>
                        <a:schemeClr val="bg1"/>
                      </a:solidFill>
                    </a:defRPr>
                  </a:pPr>
                  <a:endParaRPr lang="en-US"/>
                </a:p>
              </c:txPr>
              <c:showLegendKey val="0"/>
              <c:showVal val="0"/>
              <c:showCatName val="1"/>
              <c:showSerName val="0"/>
              <c:showPercent val="1"/>
              <c:showBubbleSize val="0"/>
            </c:dLbl>
            <c:dLbl>
              <c:idx val="4"/>
              <c:layout/>
              <c:tx>
                <c:rich>
                  <a:bodyPr/>
                  <a:lstStyle/>
                  <a:p>
                    <a:r>
                      <a:rPr lang="en-US" dirty="0"/>
                      <a:t>Medicare</a:t>
                    </a:r>
                    <a:r>
                      <a:rPr lang="en-US" baseline="30000" dirty="0"/>
                      <a:t>1</a:t>
                    </a:r>
                    <a:r>
                      <a:rPr lang="en-US" dirty="0"/>
                      <a:t>
14%</a:t>
                    </a:r>
                  </a:p>
                </c:rich>
              </c:tx>
              <c:showLegendKey val="0"/>
              <c:showVal val="0"/>
              <c:showCatName val="1"/>
              <c:showSerName val="0"/>
              <c:showPercent val="1"/>
              <c:showBubbleSize val="0"/>
            </c:dLbl>
            <c:dLbl>
              <c:idx val="5"/>
              <c:layout>
                <c:manualLayout>
                  <c:x val="1.4174344436569808E-2"/>
                  <c:y val="1.5105782231766484E-2"/>
                </c:manualLayout>
              </c:layout>
              <c:showLegendKey val="0"/>
              <c:showVal val="0"/>
              <c:showCatName val="1"/>
              <c:showSerName val="0"/>
              <c:showPercent val="1"/>
              <c:showBubbleSize val="0"/>
            </c:dLbl>
            <c:dLbl>
              <c:idx val="6"/>
              <c:layout/>
              <c:tx>
                <c:rich>
                  <a:bodyPr/>
                  <a:lstStyle/>
                  <a:p>
                    <a:r>
                      <a:rPr lang="en-US"/>
                      <a:t>Net </a:t>
                    </a:r>
                    <a:endParaRPr lang="en-US" smtClean="0"/>
                  </a:p>
                  <a:p>
                    <a:r>
                      <a:rPr lang="en-US" smtClean="0"/>
                      <a:t>Interest</a:t>
                    </a:r>
                    <a:r>
                      <a:rPr lang="en-US"/>
                      <a:t>
6%</a:t>
                    </a:r>
                  </a:p>
                </c:rich>
              </c:tx>
              <c:showLegendKey val="0"/>
              <c:showVal val="0"/>
              <c:showCatName val="1"/>
              <c:showSerName val="0"/>
              <c:showPercent val="1"/>
              <c:showBubbleSize val="0"/>
            </c:dLbl>
            <c:txPr>
              <a:bodyPr/>
              <a:lstStyle/>
              <a:p>
                <a:pPr>
                  <a:defRPr sz="1400"/>
                </a:pPr>
                <a:endParaRPr lang="en-US"/>
              </a:p>
            </c:txPr>
            <c:showLegendKey val="0"/>
            <c:showVal val="0"/>
            <c:showCatName val="1"/>
            <c:showSerName val="0"/>
            <c:showPercent val="1"/>
            <c:showBubbleSize val="0"/>
            <c:showLeaderLines val="1"/>
          </c:dLbls>
          <c:cat>
            <c:strRef>
              <c:f>Sheet1!$B$1:$H$1</c:f>
              <c:strCache>
                <c:ptCount val="7"/>
                <c:pt idx="0">
                  <c:v>Other Mandatory2</c:v>
                </c:pt>
                <c:pt idx="1">
                  <c:v>Discretionary Defense</c:v>
                </c:pt>
                <c:pt idx="2">
                  <c:v>Discretionary Non-Defense</c:v>
                </c:pt>
                <c:pt idx="3">
                  <c:v>Social Security</c:v>
                </c:pt>
                <c:pt idx="4">
                  <c:v>Medicare1</c:v>
                </c:pt>
                <c:pt idx="5">
                  <c:v>Medicaid</c:v>
                </c:pt>
                <c:pt idx="6">
                  <c:v>Net Interest</c:v>
                </c:pt>
              </c:strCache>
            </c:strRef>
          </c:cat>
          <c:val>
            <c:numRef>
              <c:f>Sheet1!$B$2:$H$2</c:f>
              <c:numCache>
                <c:formatCode>General</c:formatCode>
                <c:ptCount val="7"/>
                <c:pt idx="0">
                  <c:v>0.12671232876712329</c:v>
                </c:pt>
                <c:pt idx="1">
                  <c:v>0.17011804320996984</c:v>
                </c:pt>
                <c:pt idx="2">
                  <c:v>0.16604940718846556</c:v>
                </c:pt>
                <c:pt idx="3">
                  <c:v>0.24115296803652969</c:v>
                </c:pt>
                <c:pt idx="4">
                  <c:v>0.14383561643835616</c:v>
                </c:pt>
                <c:pt idx="5">
                  <c:v>8.590182648401827E-2</c:v>
                </c:pt>
                <c:pt idx="6">
                  <c:v>6.535388127853882E-2</c:v>
                </c:pt>
              </c:numCache>
            </c:numRef>
          </c:val>
        </c:ser>
        <c:dLbls>
          <c:showLegendKey val="0"/>
          <c:showVal val="0"/>
          <c:showCatName val="0"/>
          <c:showSerName val="0"/>
          <c:showPercent val="0"/>
          <c:showBubbleSize val="0"/>
          <c:showLeaderLines val="1"/>
        </c:dLbls>
        <c:firstSliceAng val="159"/>
        <c:holeSize val="36"/>
      </c:doughnut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59177888022679E-2"/>
          <c:y val="2.7777777777777776E-2"/>
          <c:w val="0.82541794784510902"/>
          <c:h val="0.66205360693549675"/>
        </c:manualLayout>
      </c:layout>
      <c:barChart>
        <c:barDir val="col"/>
        <c:grouping val="stacked"/>
        <c:varyColors val="0"/>
        <c:ser>
          <c:idx val="0"/>
          <c:order val="0"/>
          <c:tx>
            <c:strRef>
              <c:f>Sheet1!$A$2</c:f>
              <c:strCache>
                <c:ptCount val="1"/>
                <c:pt idx="0">
                  <c:v>Medicaid</c:v>
                </c:pt>
              </c:strCache>
            </c:strRef>
          </c:tx>
          <c:spPr>
            <a:solidFill>
              <a:schemeClr val="accent1"/>
            </a:solidFill>
            <a:ln w="12700">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Sheet1!$B$1:$F$1</c:f>
              <c:strCache>
                <c:ptCount val="5"/>
                <c:pt idx="0">
                  <c:v>Total Health Services &amp; Supplies
$2,469 Billion</c:v>
                </c:pt>
                <c:pt idx="1">
                  <c:v>Hospital 
Care
$937 Billion</c:v>
                </c:pt>
                <c:pt idx="2">
                  <c:v>Physicians
$587 Billion</c:v>
                </c:pt>
                <c:pt idx="3">
                  <c:v>Nursing Home Care
$156 Billion</c:v>
                </c:pt>
                <c:pt idx="4">
                  <c:v>Prescription Drugs
$271 Billion</c:v>
                </c:pt>
              </c:strCache>
            </c:strRef>
          </c:cat>
          <c:val>
            <c:numRef>
              <c:f>Sheet1!$B$2:$F$2</c:f>
              <c:numCache>
                <c:formatCode>0%</c:formatCode>
                <c:ptCount val="5"/>
                <c:pt idx="0">
                  <c:v>0.17</c:v>
                </c:pt>
                <c:pt idx="1">
                  <c:v>0.17455412561228006</c:v>
                </c:pt>
                <c:pt idx="2">
                  <c:v>0.09</c:v>
                </c:pt>
                <c:pt idx="3">
                  <c:v>0.30075916549551113</c:v>
                </c:pt>
                <c:pt idx="4">
                  <c:v>7.8101484345029074E-2</c:v>
                </c:pt>
              </c:numCache>
            </c:numRef>
          </c:val>
        </c:ser>
        <c:ser>
          <c:idx val="1"/>
          <c:order val="1"/>
          <c:tx>
            <c:strRef>
              <c:f>Sheet1!$A$3</c:f>
              <c:strCache>
                <c:ptCount val="1"/>
                <c:pt idx="0">
                  <c:v>Medicare</c:v>
                </c:pt>
              </c:strCache>
            </c:strRef>
          </c:tx>
          <c:spPr>
            <a:solidFill>
              <a:schemeClr val="bg2"/>
            </a:solidFill>
            <a:ln w="12700">
              <a:solidFill>
                <a:schemeClr val="tx1"/>
              </a:solidFill>
            </a:ln>
          </c:spPr>
          <c:invertIfNegative val="0"/>
          <c:dLbls>
            <c:showLegendKey val="0"/>
            <c:showVal val="1"/>
            <c:showCatName val="0"/>
            <c:showSerName val="0"/>
            <c:showPercent val="0"/>
            <c:showBubbleSize val="0"/>
            <c:showLeaderLines val="0"/>
          </c:dLbls>
          <c:cat>
            <c:strRef>
              <c:f>Sheet1!$B$1:$F$1</c:f>
              <c:strCache>
                <c:ptCount val="5"/>
                <c:pt idx="0">
                  <c:v>Total Health Services &amp; Supplies
$2,469 Billion</c:v>
                </c:pt>
                <c:pt idx="1">
                  <c:v>Hospital 
Care
$937 Billion</c:v>
                </c:pt>
                <c:pt idx="2">
                  <c:v>Physicians
$587 Billion</c:v>
                </c:pt>
                <c:pt idx="3">
                  <c:v>Nursing Home Care
$156 Billion</c:v>
                </c:pt>
                <c:pt idx="4">
                  <c:v>Prescription Drugs
$271 Billion</c:v>
                </c:pt>
              </c:strCache>
            </c:strRef>
          </c:cat>
          <c:val>
            <c:numRef>
              <c:f>Sheet1!$B$3:$F$3</c:f>
              <c:numCache>
                <c:formatCode>0%</c:formatCode>
                <c:ptCount val="5"/>
                <c:pt idx="0">
                  <c:v>0.22</c:v>
                </c:pt>
                <c:pt idx="1">
                  <c:v>0.26</c:v>
                </c:pt>
                <c:pt idx="2">
                  <c:v>0.22</c:v>
                </c:pt>
                <c:pt idx="3">
                  <c:v>0.22</c:v>
                </c:pt>
                <c:pt idx="4">
                  <c:v>0.28000000000000003</c:v>
                </c:pt>
              </c:numCache>
            </c:numRef>
          </c:val>
        </c:ser>
        <c:ser>
          <c:idx val="2"/>
          <c:order val="2"/>
          <c:tx>
            <c:strRef>
              <c:f>Sheet1!$A$4</c:f>
              <c:strCache>
                <c:ptCount val="1"/>
                <c:pt idx="0">
                  <c:v>combined</c:v>
                </c:pt>
              </c:strCache>
            </c:strRef>
          </c:tx>
          <c:spPr>
            <a:noFill/>
            <a:ln>
              <a:noFill/>
            </a:ln>
          </c:spPr>
          <c:invertIfNegative val="0"/>
          <c:dLbls>
            <c:txPr>
              <a:bodyPr/>
              <a:lstStyle/>
              <a:p>
                <a:pPr>
                  <a:defRPr b="1"/>
                </a:pPr>
                <a:endParaRPr lang="en-US"/>
              </a:p>
            </c:txPr>
            <c:dLblPos val="inBase"/>
            <c:showLegendKey val="0"/>
            <c:showVal val="1"/>
            <c:showCatName val="0"/>
            <c:showSerName val="0"/>
            <c:showPercent val="0"/>
            <c:showBubbleSize val="0"/>
            <c:showLeaderLines val="0"/>
          </c:dLbls>
          <c:cat>
            <c:strRef>
              <c:f>Sheet1!$B$1:$F$1</c:f>
              <c:strCache>
                <c:ptCount val="5"/>
                <c:pt idx="0">
                  <c:v>Total Health Services &amp; Supplies
$2,469 Billion</c:v>
                </c:pt>
                <c:pt idx="1">
                  <c:v>Hospital 
Care
$937 Billion</c:v>
                </c:pt>
                <c:pt idx="2">
                  <c:v>Physicians
$587 Billion</c:v>
                </c:pt>
                <c:pt idx="3">
                  <c:v>Nursing Home Care
$156 Billion</c:v>
                </c:pt>
                <c:pt idx="4">
                  <c:v>Prescription Drugs
$271 Billion</c:v>
                </c:pt>
              </c:strCache>
            </c:strRef>
          </c:cat>
          <c:val>
            <c:numRef>
              <c:f>Sheet1!$B$4:$F$4</c:f>
              <c:numCache>
                <c:formatCode>0%</c:formatCode>
                <c:ptCount val="5"/>
                <c:pt idx="0">
                  <c:v>0.39</c:v>
                </c:pt>
                <c:pt idx="1">
                  <c:v>0.43</c:v>
                </c:pt>
                <c:pt idx="2">
                  <c:v>0.31</c:v>
                </c:pt>
                <c:pt idx="3">
                  <c:v>0.52</c:v>
                </c:pt>
                <c:pt idx="4">
                  <c:v>0.35</c:v>
                </c:pt>
              </c:numCache>
            </c:numRef>
          </c:val>
        </c:ser>
        <c:dLbls>
          <c:showLegendKey val="0"/>
          <c:showVal val="0"/>
          <c:showCatName val="0"/>
          <c:showSerName val="0"/>
          <c:showPercent val="0"/>
          <c:showBubbleSize val="0"/>
        </c:dLbls>
        <c:gapWidth val="150"/>
        <c:overlap val="100"/>
        <c:axId val="100500224"/>
        <c:axId val="100501760"/>
      </c:barChart>
      <c:catAx>
        <c:axId val="100500224"/>
        <c:scaling>
          <c:orientation val="minMax"/>
        </c:scaling>
        <c:delete val="0"/>
        <c:axPos val="b"/>
        <c:majorTickMark val="out"/>
        <c:minorTickMark val="none"/>
        <c:tickLblPos val="nextTo"/>
        <c:spPr>
          <a:ln w="12700">
            <a:solidFill>
              <a:schemeClr val="tx1"/>
            </a:solidFill>
          </a:ln>
        </c:spPr>
        <c:txPr>
          <a:bodyPr/>
          <a:lstStyle/>
          <a:p>
            <a:pPr>
              <a:defRPr b="0"/>
            </a:pPr>
            <a:endParaRPr lang="en-US"/>
          </a:p>
        </c:txPr>
        <c:crossAx val="100501760"/>
        <c:crosses val="autoZero"/>
        <c:auto val="1"/>
        <c:lblAlgn val="ctr"/>
        <c:lblOffset val="100"/>
        <c:noMultiLvlLbl val="0"/>
      </c:catAx>
      <c:valAx>
        <c:axId val="100501760"/>
        <c:scaling>
          <c:orientation val="minMax"/>
          <c:max val="0.75000000000000011"/>
          <c:min val="0"/>
        </c:scaling>
        <c:delete val="1"/>
        <c:axPos val="l"/>
        <c:numFmt formatCode="0%" sourceLinked="1"/>
        <c:majorTickMark val="out"/>
        <c:minorTickMark val="none"/>
        <c:tickLblPos val="nextTo"/>
        <c:crossAx val="100500224"/>
        <c:crosses val="autoZero"/>
        <c:crossBetween val="between"/>
      </c:valAx>
      <c:spPr>
        <a:noFill/>
        <a:ln w="25400">
          <a:noFill/>
        </a:ln>
      </c:spPr>
    </c:plotArea>
    <c:legend>
      <c:legendPos val="r"/>
      <c:legendEntry>
        <c:idx val="0"/>
        <c:delete val="1"/>
      </c:legendEntry>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160" b="1" i="0" u="none" strike="noStrike" baseline="0" dirty="0" smtClean="0">
                <a:effectLst/>
              </a:rPr>
              <a:t>Projected Average Annual Increase </a:t>
            </a:r>
          </a:p>
          <a:p>
            <a:pPr>
              <a:defRPr/>
            </a:pPr>
            <a:r>
              <a:rPr lang="en-US" sz="2160" b="1" i="0" u="none" strike="noStrike" baseline="0" dirty="0" smtClean="0">
                <a:effectLst/>
              </a:rPr>
              <a:t>in per capita spending, 2013-2023</a:t>
            </a:r>
            <a:endParaRPr lang="en-US" dirty="0"/>
          </a:p>
        </c:rich>
      </c:tx>
      <c:layout>
        <c:manualLayout>
          <c:xMode val="edge"/>
          <c:yMode val="edge"/>
          <c:x val="7.9837274061507722E-3"/>
          <c:y val="1.0101010101010102E-2"/>
        </c:manualLayout>
      </c:layout>
      <c:overlay val="0"/>
    </c:title>
    <c:autoTitleDeleted val="0"/>
    <c:plotArea>
      <c:layout/>
      <c:barChart>
        <c:barDir val="col"/>
        <c:grouping val="stacked"/>
        <c:varyColors val="0"/>
        <c:ser>
          <c:idx val="0"/>
          <c:order val="0"/>
          <c:tx>
            <c:strRef>
              <c:f>Sheet1!$B$1</c:f>
              <c:strCache>
                <c:ptCount val="1"/>
                <c:pt idx="0">
                  <c:v>Series 1</c:v>
                </c:pt>
              </c:strCache>
            </c:strRef>
          </c:tx>
          <c:spPr>
            <a:ln w="12700">
              <a:solidFill>
                <a:schemeClr val="tx1"/>
              </a:solidFill>
            </a:ln>
          </c:spPr>
          <c:invertIfNegative val="0"/>
          <c:dPt>
            <c:idx val="0"/>
            <c:invertIfNegative val="0"/>
            <c:bubble3D val="0"/>
            <c:spPr>
              <a:solidFill>
                <a:schemeClr val="bg2"/>
              </a:solidFill>
              <a:ln w="12700">
                <a:solidFill>
                  <a:schemeClr val="tx1"/>
                </a:solidFill>
              </a:ln>
            </c:spPr>
          </c:dPt>
          <c:dPt>
            <c:idx val="1"/>
            <c:invertIfNegative val="0"/>
            <c:bubble3D val="0"/>
            <c:spPr>
              <a:solidFill>
                <a:schemeClr val="tx2"/>
              </a:solidFill>
              <a:ln w="12700">
                <a:solidFill>
                  <a:schemeClr val="tx1"/>
                </a:solidFill>
              </a:ln>
            </c:spPr>
          </c:dPt>
          <c:dLbls>
            <c:txPr>
              <a:bodyPr/>
              <a:lstStyle/>
              <a:p>
                <a:pPr>
                  <a:defRPr b="1">
                    <a:solidFill>
                      <a:schemeClr val="bg1"/>
                    </a:solidFill>
                  </a:defRPr>
                </a:pPr>
                <a:endParaRPr lang="en-US"/>
              </a:p>
            </c:txPr>
            <c:showLegendKey val="0"/>
            <c:showVal val="1"/>
            <c:showCatName val="0"/>
            <c:showSerName val="0"/>
            <c:showPercent val="0"/>
            <c:showBubbleSize val="0"/>
            <c:showLeaderLines val="0"/>
          </c:dLbls>
          <c:cat>
            <c:strRef>
              <c:f>Sheet1!$A$2:$A$4</c:f>
              <c:strCache>
                <c:ptCount val="3"/>
                <c:pt idx="0">
                  <c:v>Medicare</c:v>
                </c:pt>
                <c:pt idx="1">
                  <c:v>Medicaid</c:v>
                </c:pt>
                <c:pt idx="2">
                  <c:v>Private Insurance</c:v>
                </c:pt>
              </c:strCache>
            </c:strRef>
          </c:cat>
          <c:val>
            <c:numRef>
              <c:f>Sheet1!$B$2:$B$4</c:f>
              <c:numCache>
                <c:formatCode>0.00%</c:formatCode>
                <c:ptCount val="3"/>
                <c:pt idx="0">
                  <c:v>3.4000000000000002E-2</c:v>
                </c:pt>
                <c:pt idx="1">
                  <c:v>4.1000000000000002E-2</c:v>
                </c:pt>
                <c:pt idx="2">
                  <c:v>4.8000000000000001E-2</c:v>
                </c:pt>
              </c:numCache>
            </c:numRef>
          </c:val>
        </c:ser>
        <c:dLbls>
          <c:showLegendKey val="0"/>
          <c:showVal val="0"/>
          <c:showCatName val="0"/>
          <c:showSerName val="0"/>
          <c:showPercent val="0"/>
          <c:showBubbleSize val="0"/>
        </c:dLbls>
        <c:gapWidth val="150"/>
        <c:overlap val="100"/>
        <c:axId val="100422784"/>
        <c:axId val="100424320"/>
      </c:barChart>
      <c:catAx>
        <c:axId val="100422784"/>
        <c:scaling>
          <c:orientation val="minMax"/>
        </c:scaling>
        <c:delete val="0"/>
        <c:axPos val="b"/>
        <c:majorTickMark val="out"/>
        <c:minorTickMark val="none"/>
        <c:tickLblPos val="nextTo"/>
        <c:txPr>
          <a:bodyPr/>
          <a:lstStyle/>
          <a:p>
            <a:pPr>
              <a:defRPr b="1"/>
            </a:pPr>
            <a:endParaRPr lang="en-US"/>
          </a:p>
        </c:txPr>
        <c:crossAx val="100424320"/>
        <c:crosses val="autoZero"/>
        <c:auto val="1"/>
        <c:lblAlgn val="ctr"/>
        <c:lblOffset val="100"/>
        <c:noMultiLvlLbl val="0"/>
      </c:catAx>
      <c:valAx>
        <c:axId val="100424320"/>
        <c:scaling>
          <c:orientation val="minMax"/>
        </c:scaling>
        <c:delete val="1"/>
        <c:axPos val="l"/>
        <c:numFmt formatCode="0.00%" sourceLinked="1"/>
        <c:majorTickMark val="out"/>
        <c:minorTickMark val="none"/>
        <c:tickLblPos val="nextTo"/>
        <c:crossAx val="10042278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3315345681010288E-2"/>
          <c:y val="0.17531116950180278"/>
          <c:w val="0.82467831492714727"/>
          <c:h val="0.70988353714105801"/>
        </c:manualLayout>
      </c:layout>
      <c:barChart>
        <c:barDir val="bar"/>
        <c:grouping val="stacked"/>
        <c:varyColors val="0"/>
        <c:ser>
          <c:idx val="0"/>
          <c:order val="0"/>
          <c:tx>
            <c:strRef>
              <c:f>Sheet1!$B$1</c:f>
              <c:strCache>
                <c:ptCount val="1"/>
                <c:pt idx="0">
                  <c:v>Premiums</c:v>
                </c:pt>
              </c:strCache>
            </c:strRef>
          </c:tx>
          <c:spPr>
            <a:solidFill>
              <a:schemeClr val="tx2"/>
            </a:solidFill>
            <a:ln>
              <a:noFill/>
            </a:ln>
          </c:spPr>
          <c:invertIfNegative val="0"/>
          <c:dLbls>
            <c:txPr>
              <a:bodyPr/>
              <a:lstStyle/>
              <a:p>
                <a:pPr>
                  <a:defRPr sz="1400" b="1">
                    <a:solidFill>
                      <a:schemeClr val="bg1"/>
                    </a:solidFill>
                  </a:defRPr>
                </a:pPr>
                <a:endParaRPr lang="en-US"/>
              </a:p>
            </c:txPr>
            <c:showLegendKey val="0"/>
            <c:showVal val="1"/>
            <c:showCatName val="0"/>
            <c:showSerName val="0"/>
            <c:showPercent val="0"/>
            <c:showBubbleSize val="0"/>
            <c:showLeaderLines val="0"/>
          </c:dLbls>
          <c:cat>
            <c:strRef>
              <c:f>Sheet1!$A$8:$A$11</c:f>
              <c:strCache>
                <c:ptCount val="4"/>
                <c:pt idx="0">
                  <c:v>Ages 85+</c:v>
                </c:pt>
                <c:pt idx="1">
                  <c:v>Ages 75-84</c:v>
                </c:pt>
                <c:pt idx="2">
                  <c:v>Ages 65-74</c:v>
                </c:pt>
                <c:pt idx="3">
                  <c:v>Under age 65</c:v>
                </c:pt>
              </c:strCache>
            </c:strRef>
          </c:cat>
          <c:val>
            <c:numRef>
              <c:f>Sheet1!$B$8:$B$11</c:f>
              <c:numCache>
                <c:formatCode>_("$"* #,##0_);_("$"* \(#,##0\);_("$"* "-"??_);_(@_)</c:formatCode>
                <c:ptCount val="4"/>
                <c:pt idx="0">
                  <c:v>2263.6170000000002</c:v>
                </c:pt>
                <c:pt idx="1">
                  <c:v>2402.0529999999999</c:v>
                </c:pt>
                <c:pt idx="2">
                  <c:v>2098.4589999999998</c:v>
                </c:pt>
                <c:pt idx="3">
                  <c:v>948.37199999999996</c:v>
                </c:pt>
              </c:numCache>
            </c:numRef>
          </c:val>
        </c:ser>
        <c:ser>
          <c:idx val="1"/>
          <c:order val="1"/>
          <c:tx>
            <c:strRef>
              <c:f>Sheet1!$C$1</c:f>
              <c:strCache>
                <c:ptCount val="1"/>
                <c:pt idx="0">
                  <c:v>Services</c:v>
                </c:pt>
              </c:strCache>
            </c:strRef>
          </c:tx>
          <c:spPr>
            <a:solidFill>
              <a:schemeClr val="accent1"/>
            </a:solidFill>
            <a:ln>
              <a:noFill/>
            </a:ln>
          </c:spPr>
          <c:invertIfNegative val="0"/>
          <c:dLbls>
            <c:txPr>
              <a:bodyPr/>
              <a:lstStyle/>
              <a:p>
                <a:pPr>
                  <a:defRPr sz="1400" b="1" i="0">
                    <a:solidFill>
                      <a:schemeClr val="bg1"/>
                    </a:solidFill>
                  </a:defRPr>
                </a:pPr>
                <a:endParaRPr lang="en-US"/>
              </a:p>
            </c:txPr>
            <c:showLegendKey val="0"/>
            <c:showVal val="1"/>
            <c:showCatName val="0"/>
            <c:showSerName val="0"/>
            <c:showPercent val="0"/>
            <c:showBubbleSize val="0"/>
            <c:showLeaderLines val="0"/>
          </c:dLbls>
          <c:cat>
            <c:strRef>
              <c:f>Sheet1!$A$8:$A$11</c:f>
              <c:strCache>
                <c:ptCount val="4"/>
                <c:pt idx="0">
                  <c:v>Ages 85+</c:v>
                </c:pt>
                <c:pt idx="1">
                  <c:v>Ages 75-84</c:v>
                </c:pt>
                <c:pt idx="2">
                  <c:v>Ages 65-74</c:v>
                </c:pt>
                <c:pt idx="3">
                  <c:v>Under age 65</c:v>
                </c:pt>
              </c:strCache>
            </c:strRef>
          </c:cat>
          <c:val>
            <c:numRef>
              <c:f>Sheet1!$C$8:$C$11</c:f>
              <c:numCache>
                <c:formatCode>_("$"* #,##0_);_("$"* \(#,##0\);_("$"* "-"??_);_(@_)</c:formatCode>
                <c:ptCount val="4"/>
                <c:pt idx="0">
                  <c:v>6012.19</c:v>
                </c:pt>
                <c:pt idx="1">
                  <c:v>2844.5279999999998</c:v>
                </c:pt>
                <c:pt idx="2">
                  <c:v>1955.8119999999999</c:v>
                </c:pt>
                <c:pt idx="3">
                  <c:v>2074.2950000000001</c:v>
                </c:pt>
              </c:numCache>
            </c:numRef>
          </c:val>
        </c:ser>
        <c:ser>
          <c:idx val="2"/>
          <c:order val="2"/>
          <c:tx>
            <c:strRef>
              <c:f>Sheet1!$D$1</c:f>
              <c:strCache>
                <c:ptCount val="1"/>
                <c:pt idx="0">
                  <c:v>Total</c:v>
                </c:pt>
              </c:strCache>
            </c:strRef>
          </c:tx>
          <c:spPr>
            <a:noFill/>
            <a:ln>
              <a:noFill/>
            </a:ln>
          </c:spPr>
          <c:invertIfNegative val="0"/>
          <c:dLbls>
            <c:txPr>
              <a:bodyPr anchor="b"/>
              <a:lstStyle/>
              <a:p>
                <a:pPr>
                  <a:defRPr sz="1800" b="1" i="0"/>
                </a:pPr>
                <a:endParaRPr lang="en-US"/>
              </a:p>
            </c:txPr>
            <c:dLblPos val="inBase"/>
            <c:showLegendKey val="0"/>
            <c:showVal val="1"/>
            <c:showCatName val="0"/>
            <c:showSerName val="0"/>
            <c:showPercent val="0"/>
            <c:showBubbleSize val="0"/>
            <c:showLeaderLines val="0"/>
          </c:dLbls>
          <c:cat>
            <c:strRef>
              <c:f>Sheet1!$A$8:$A$11</c:f>
              <c:strCache>
                <c:ptCount val="4"/>
                <c:pt idx="0">
                  <c:v>Ages 85+</c:v>
                </c:pt>
                <c:pt idx="1">
                  <c:v>Ages 75-84</c:v>
                </c:pt>
                <c:pt idx="2">
                  <c:v>Ages 65-74</c:v>
                </c:pt>
                <c:pt idx="3">
                  <c:v>Under age 65</c:v>
                </c:pt>
              </c:strCache>
            </c:strRef>
          </c:cat>
          <c:val>
            <c:numRef>
              <c:f>Sheet1!$D$8:$D$11</c:f>
              <c:numCache>
                <c:formatCode>_("$"* #,##0_);_("$"* \(#,##0\);_("$"* "-"??_);_(@_)</c:formatCode>
                <c:ptCount val="4"/>
                <c:pt idx="0">
                  <c:v>8275.8070000000007</c:v>
                </c:pt>
                <c:pt idx="1">
                  <c:v>5246.5810000000001</c:v>
                </c:pt>
                <c:pt idx="2">
                  <c:v>4054.2710000000002</c:v>
                </c:pt>
                <c:pt idx="3">
                  <c:v>3022.6669999999999</c:v>
                </c:pt>
              </c:numCache>
            </c:numRef>
          </c:val>
        </c:ser>
        <c:dLbls>
          <c:showLegendKey val="0"/>
          <c:showVal val="1"/>
          <c:showCatName val="0"/>
          <c:showSerName val="0"/>
          <c:showPercent val="0"/>
          <c:showBubbleSize val="0"/>
        </c:dLbls>
        <c:gapWidth val="40"/>
        <c:overlap val="100"/>
        <c:axId val="100461184"/>
        <c:axId val="100553088"/>
      </c:barChart>
      <c:catAx>
        <c:axId val="100461184"/>
        <c:scaling>
          <c:orientation val="minMax"/>
        </c:scaling>
        <c:delete val="0"/>
        <c:axPos val="l"/>
        <c:majorTickMark val="none"/>
        <c:minorTickMark val="none"/>
        <c:tickLblPos val="nextTo"/>
        <c:txPr>
          <a:bodyPr/>
          <a:lstStyle/>
          <a:p>
            <a:pPr>
              <a:defRPr sz="1400" b="1"/>
            </a:pPr>
            <a:endParaRPr lang="en-US"/>
          </a:p>
        </c:txPr>
        <c:crossAx val="100553088"/>
        <c:crosses val="autoZero"/>
        <c:auto val="1"/>
        <c:lblAlgn val="ctr"/>
        <c:lblOffset val="100"/>
        <c:noMultiLvlLbl val="0"/>
      </c:catAx>
      <c:valAx>
        <c:axId val="100553088"/>
        <c:scaling>
          <c:orientation val="minMax"/>
          <c:max val="8500"/>
        </c:scaling>
        <c:delete val="1"/>
        <c:axPos val="b"/>
        <c:numFmt formatCode="&quot;$&quot;#,##0" sourceLinked="0"/>
        <c:majorTickMark val="out"/>
        <c:minorTickMark val="none"/>
        <c:tickLblPos val="nextTo"/>
        <c:crossAx val="100461184"/>
        <c:crosses val="autoZero"/>
        <c:crossBetween val="between"/>
      </c:valAx>
    </c:plotArea>
    <c:legend>
      <c:legendPos val="r"/>
      <c:legendEntry>
        <c:idx val="2"/>
        <c:delete val="1"/>
      </c:legendEntry>
      <c:layout>
        <c:manualLayout>
          <c:xMode val="edge"/>
          <c:yMode val="edge"/>
          <c:x val="0.2012456681752485"/>
          <c:y val="3.4289586656018653E-2"/>
          <c:w val="0.17190231979330012"/>
          <c:h val="0.11900290476940602"/>
        </c:manualLayout>
      </c:layout>
      <c:overlay val="0"/>
      <c:txPr>
        <a:bodyPr/>
        <a:lstStyle/>
        <a:p>
          <a:pPr>
            <a:defRPr sz="1600" b="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284163210653151E-3"/>
          <c:y val="0.11880353487924102"/>
          <c:w val="0.85440806045340045"/>
          <c:h val="0.78453726311733973"/>
        </c:manualLayout>
      </c:layout>
      <c:barChart>
        <c:barDir val="col"/>
        <c:grouping val="percentStacked"/>
        <c:varyColors val="0"/>
        <c:ser>
          <c:idx val="1"/>
          <c:order val="0"/>
          <c:tx>
            <c:strRef>
              <c:f>Sheet1!$C$1</c:f>
              <c:strCache>
                <c:ptCount val="1"/>
                <c:pt idx="0">
                  <c:v>Column2</c:v>
                </c:pt>
              </c:strCache>
            </c:strRef>
          </c:tx>
          <c:spPr>
            <a:solidFill>
              <a:schemeClr val="accent1"/>
            </a:solidFill>
            <a:ln>
              <a:solidFill>
                <a:schemeClr val="accent1"/>
              </a:solidFill>
            </a:ln>
          </c:spPr>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numRef>
              <c:f>Sheet1!$A$2:$A$18</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Sheet1!$C$2:$C$18</c:f>
              <c:numCache>
                <c:formatCode>0%</c:formatCode>
                <c:ptCount val="17"/>
                <c:pt idx="0">
                  <c:v>0.18</c:v>
                </c:pt>
                <c:pt idx="1">
                  <c:v>0.17</c:v>
                </c:pt>
                <c:pt idx="2">
                  <c:v>0.15</c:v>
                </c:pt>
                <c:pt idx="3">
                  <c:v>0.14000000000000001</c:v>
                </c:pt>
                <c:pt idx="4">
                  <c:v>0.13</c:v>
                </c:pt>
                <c:pt idx="5">
                  <c:v>0.13</c:v>
                </c:pt>
                <c:pt idx="6">
                  <c:v>0.13</c:v>
                </c:pt>
                <c:pt idx="7">
                  <c:v>0.16</c:v>
                </c:pt>
                <c:pt idx="8">
                  <c:v>0.19</c:v>
                </c:pt>
                <c:pt idx="9">
                  <c:v>0.22</c:v>
                </c:pt>
                <c:pt idx="10">
                  <c:v>0.23</c:v>
                </c:pt>
                <c:pt idx="11">
                  <c:v>0.24</c:v>
                </c:pt>
                <c:pt idx="12">
                  <c:v>0.25</c:v>
                </c:pt>
                <c:pt idx="13">
                  <c:v>0.27</c:v>
                </c:pt>
                <c:pt idx="14">
                  <c:v>0.28000000000000003</c:v>
                </c:pt>
                <c:pt idx="15">
                  <c:v>0.3</c:v>
                </c:pt>
                <c:pt idx="16">
                  <c:v>0.31</c:v>
                </c:pt>
              </c:numCache>
            </c:numRef>
          </c:val>
        </c:ser>
        <c:ser>
          <c:idx val="0"/>
          <c:order val="1"/>
          <c:tx>
            <c:strRef>
              <c:f>Sheet1!$B$1</c:f>
              <c:strCache>
                <c:ptCount val="1"/>
                <c:pt idx="0">
                  <c:v>Total</c:v>
                </c:pt>
              </c:strCache>
            </c:strRef>
          </c:tx>
          <c:spPr>
            <a:solidFill>
              <a:schemeClr val="accent5"/>
            </a:solidFill>
            <a:ln>
              <a:solidFill>
                <a:schemeClr val="accent1"/>
              </a:solidFill>
            </a:ln>
          </c:spPr>
          <c:invertIfNegative val="0"/>
          <c:dLbls>
            <c:txPr>
              <a:bodyPr/>
              <a:lstStyle/>
              <a:p>
                <a:pPr>
                  <a:defRPr sz="1400"/>
                </a:pPr>
                <a:endParaRPr lang="en-US"/>
              </a:p>
            </c:txPr>
            <c:showLegendKey val="0"/>
            <c:showVal val="1"/>
            <c:showCatName val="0"/>
            <c:showSerName val="0"/>
            <c:showPercent val="0"/>
            <c:showBubbleSize val="0"/>
            <c:showLeaderLines val="0"/>
          </c:dLbls>
          <c:cat>
            <c:numRef>
              <c:f>Sheet1!$A$2:$A$18</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Sheet1!$B$2:$B$18</c:f>
              <c:numCache>
                <c:formatCode>0%</c:formatCode>
                <c:ptCount val="17"/>
                <c:pt idx="0">
                  <c:v>0.82000000000000006</c:v>
                </c:pt>
                <c:pt idx="1">
                  <c:v>0.83</c:v>
                </c:pt>
                <c:pt idx="2">
                  <c:v>0.85</c:v>
                </c:pt>
                <c:pt idx="3">
                  <c:v>0.86</c:v>
                </c:pt>
                <c:pt idx="4">
                  <c:v>0.87</c:v>
                </c:pt>
                <c:pt idx="5">
                  <c:v>0.87</c:v>
                </c:pt>
                <c:pt idx="6">
                  <c:v>0.87</c:v>
                </c:pt>
                <c:pt idx="7">
                  <c:v>0.84</c:v>
                </c:pt>
                <c:pt idx="8">
                  <c:v>0.81</c:v>
                </c:pt>
                <c:pt idx="9">
                  <c:v>0.78</c:v>
                </c:pt>
                <c:pt idx="10">
                  <c:v>0.77</c:v>
                </c:pt>
                <c:pt idx="11">
                  <c:v>0.76</c:v>
                </c:pt>
                <c:pt idx="12">
                  <c:v>0.75</c:v>
                </c:pt>
                <c:pt idx="13">
                  <c:v>0.73</c:v>
                </c:pt>
                <c:pt idx="14">
                  <c:v>0.72</c:v>
                </c:pt>
                <c:pt idx="15">
                  <c:v>0.7</c:v>
                </c:pt>
                <c:pt idx="16">
                  <c:v>0.69</c:v>
                </c:pt>
              </c:numCache>
            </c:numRef>
          </c:val>
        </c:ser>
        <c:dLbls>
          <c:showLegendKey val="0"/>
          <c:showVal val="0"/>
          <c:showCatName val="0"/>
          <c:showSerName val="0"/>
          <c:showPercent val="0"/>
          <c:showBubbleSize val="0"/>
        </c:dLbls>
        <c:gapWidth val="30"/>
        <c:overlap val="100"/>
        <c:axId val="93220224"/>
        <c:axId val="93234304"/>
      </c:barChart>
      <c:catAx>
        <c:axId val="93220224"/>
        <c:scaling>
          <c:orientation val="minMax"/>
        </c:scaling>
        <c:delete val="0"/>
        <c:axPos val="b"/>
        <c:numFmt formatCode="General" sourceLinked="1"/>
        <c:majorTickMark val="none"/>
        <c:minorTickMark val="none"/>
        <c:tickLblPos val="nextTo"/>
        <c:txPr>
          <a:bodyPr/>
          <a:lstStyle/>
          <a:p>
            <a:pPr>
              <a:defRPr sz="1400"/>
            </a:pPr>
            <a:endParaRPr lang="en-US"/>
          </a:p>
        </c:txPr>
        <c:crossAx val="93234304"/>
        <c:crosses val="autoZero"/>
        <c:auto val="1"/>
        <c:lblAlgn val="ctr"/>
        <c:lblOffset val="100"/>
        <c:noMultiLvlLbl val="0"/>
      </c:catAx>
      <c:valAx>
        <c:axId val="93234304"/>
        <c:scaling>
          <c:orientation val="minMax"/>
        </c:scaling>
        <c:delete val="1"/>
        <c:axPos val="l"/>
        <c:numFmt formatCode="0%" sourceLinked="1"/>
        <c:majorTickMark val="out"/>
        <c:minorTickMark val="none"/>
        <c:tickLblPos val="nextTo"/>
        <c:crossAx val="9322022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a:lstStyle/>
          <a:p>
            <a:pPr>
              <a:defRPr sz="1800" i="1"/>
            </a:pPr>
            <a:r>
              <a:rPr lang="en-US" sz="1800" i="1" dirty="0"/>
              <a:t>Number of </a:t>
            </a:r>
            <a:r>
              <a:rPr lang="en-US" sz="1800" i="1" dirty="0" smtClean="0"/>
              <a:t>Medicare beneficiaries </a:t>
            </a:r>
            <a:r>
              <a:rPr lang="en-US" sz="1800" i="1" dirty="0"/>
              <a:t>(in millions)</a:t>
            </a:r>
          </a:p>
        </c:rich>
      </c:tx>
      <c:layout/>
      <c:overlay val="0"/>
    </c:title>
    <c:autoTitleDeleted val="0"/>
    <c:plotArea>
      <c:layout>
        <c:manualLayout>
          <c:layoutTarget val="inner"/>
          <c:xMode val="edge"/>
          <c:yMode val="edge"/>
          <c:x val="7.3251942286348501E-2"/>
          <c:y val="0.12670565302144249"/>
          <c:w val="0.8657047724750323"/>
          <c:h val="0.78012574446905003"/>
        </c:manualLayout>
      </c:layout>
      <c:barChart>
        <c:barDir val="col"/>
        <c:grouping val="clustered"/>
        <c:varyColors val="0"/>
        <c:ser>
          <c:idx val="1"/>
          <c:order val="0"/>
          <c:tx>
            <c:strRef>
              <c:f>Sheet1!$A$2</c:f>
              <c:strCache>
                <c:ptCount val="1"/>
                <c:pt idx="0">
                  <c:v>Number of beneficiaries (in millions)</c:v>
                </c:pt>
              </c:strCache>
            </c:strRef>
          </c:tx>
          <c:spPr>
            <a:solidFill>
              <a:schemeClr val="accent4"/>
            </a:solidFill>
            <a:ln>
              <a:solidFill>
                <a:schemeClr val="accent1"/>
              </a:solidFill>
            </a:ln>
          </c:spPr>
          <c:invertIfNegative val="0"/>
          <c:dLbls>
            <c:showLegendKey val="0"/>
            <c:showVal val="1"/>
            <c:showCatName val="0"/>
            <c:showSerName val="0"/>
            <c:showPercent val="0"/>
            <c:showBubbleSize val="0"/>
            <c:showLeaderLines val="0"/>
          </c:dLbls>
          <c:cat>
            <c:numRef>
              <c:f>Sheet1!$B$1:$G$1</c:f>
              <c:numCache>
                <c:formatCode>General</c:formatCode>
                <c:ptCount val="6"/>
                <c:pt idx="0">
                  <c:v>2000</c:v>
                </c:pt>
                <c:pt idx="1">
                  <c:v>2010</c:v>
                </c:pt>
                <c:pt idx="2">
                  <c:v>2020</c:v>
                </c:pt>
                <c:pt idx="3">
                  <c:v>2030</c:v>
                </c:pt>
                <c:pt idx="4">
                  <c:v>2040</c:v>
                </c:pt>
                <c:pt idx="5">
                  <c:v>2050</c:v>
                </c:pt>
              </c:numCache>
            </c:numRef>
          </c:cat>
          <c:val>
            <c:numRef>
              <c:f>Sheet1!$B$2:$G$2</c:f>
              <c:numCache>
                <c:formatCode>0.0</c:formatCode>
                <c:ptCount val="6"/>
                <c:pt idx="0">
                  <c:v>39.688000000000002</c:v>
                </c:pt>
                <c:pt idx="1">
                  <c:v>47.72</c:v>
                </c:pt>
                <c:pt idx="2">
                  <c:v>64.361999999999995</c:v>
                </c:pt>
                <c:pt idx="3">
                  <c:v>81.759</c:v>
                </c:pt>
                <c:pt idx="4">
                  <c:v>89.206999999999994</c:v>
                </c:pt>
                <c:pt idx="5">
                  <c:v>92.772000000000006</c:v>
                </c:pt>
              </c:numCache>
            </c:numRef>
          </c:val>
        </c:ser>
        <c:dLbls>
          <c:showLegendKey val="0"/>
          <c:showVal val="0"/>
          <c:showCatName val="0"/>
          <c:showSerName val="0"/>
          <c:showPercent val="0"/>
          <c:showBubbleSize val="0"/>
        </c:dLbls>
        <c:gapWidth val="95"/>
        <c:axId val="93252608"/>
        <c:axId val="93373184"/>
      </c:barChart>
      <c:catAx>
        <c:axId val="93252608"/>
        <c:scaling>
          <c:orientation val="minMax"/>
        </c:scaling>
        <c:delete val="0"/>
        <c:axPos val="b"/>
        <c:numFmt formatCode="General" sourceLinked="1"/>
        <c:majorTickMark val="none"/>
        <c:minorTickMark val="none"/>
        <c:tickLblPos val="nextTo"/>
        <c:txPr>
          <a:bodyPr rot="0" vert="horz"/>
          <a:lstStyle/>
          <a:p>
            <a:pPr>
              <a:defRPr b="0"/>
            </a:pPr>
            <a:endParaRPr lang="en-US"/>
          </a:p>
        </c:txPr>
        <c:crossAx val="93373184"/>
        <c:crosses val="autoZero"/>
        <c:auto val="0"/>
        <c:lblAlgn val="ctr"/>
        <c:lblOffset val="0"/>
        <c:tickLblSkip val="1"/>
        <c:tickMarkSkip val="1"/>
        <c:noMultiLvlLbl val="0"/>
      </c:catAx>
      <c:valAx>
        <c:axId val="93373184"/>
        <c:scaling>
          <c:orientation val="minMax"/>
        </c:scaling>
        <c:delete val="0"/>
        <c:axPos val="l"/>
        <c:numFmt formatCode="0" sourceLinked="0"/>
        <c:majorTickMark val="cross"/>
        <c:minorTickMark val="none"/>
        <c:tickLblPos val="nextTo"/>
        <c:txPr>
          <a:bodyPr rot="0" vert="horz"/>
          <a:lstStyle/>
          <a:p>
            <a:pPr>
              <a:defRPr b="0"/>
            </a:pPr>
            <a:endParaRPr lang="en-US"/>
          </a:p>
        </c:txPr>
        <c:crossAx val="93252608"/>
        <c:crosses val="autoZero"/>
        <c:crossBetween val="between"/>
      </c:valAx>
      <c:spPr>
        <a:noFill/>
        <a:ln w="25382">
          <a:noFill/>
        </a:ln>
      </c:spPr>
    </c:plotArea>
    <c:plotVisOnly val="1"/>
    <c:dispBlanksAs val="gap"/>
    <c:showDLblsOverMax val="0"/>
  </c:chart>
  <c:txPr>
    <a:bodyPr/>
    <a:lstStyle/>
    <a:p>
      <a:pPr>
        <a:defRPr sz="1799" b="1">
          <a:latin typeface="Calibri" pitchFamily="34" charset="0"/>
          <a:cs typeface="Calibri"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99097676801941"/>
          <c:y val="6.5178019515147886E-2"/>
          <c:w val="0.77350645753794411"/>
          <c:h val="0.72133674535388426"/>
        </c:manualLayout>
      </c:layout>
      <c:pieChart>
        <c:varyColors val="1"/>
        <c:ser>
          <c:idx val="0"/>
          <c:order val="0"/>
          <c:spPr>
            <a:solidFill>
              <a:schemeClr val="tx2"/>
            </a:solidFill>
            <a:ln w="12700">
              <a:solidFill>
                <a:schemeClr val="tx1"/>
              </a:solidFill>
            </a:ln>
          </c:spPr>
          <c:dPt>
            <c:idx val="0"/>
            <c:bubble3D val="0"/>
            <c:spPr>
              <a:solidFill>
                <a:schemeClr val="accent1"/>
              </a:solidFill>
              <a:ln w="12700">
                <a:solidFill>
                  <a:schemeClr val="tx1"/>
                </a:solidFill>
              </a:ln>
            </c:spPr>
          </c:dPt>
          <c:dPt>
            <c:idx val="1"/>
            <c:bubble3D val="0"/>
            <c:spPr>
              <a:solidFill>
                <a:schemeClr val="accent2"/>
              </a:solidFill>
              <a:ln w="12700">
                <a:solidFill>
                  <a:schemeClr val="tx1"/>
                </a:solidFill>
              </a:ln>
            </c:spPr>
          </c:dPt>
          <c:dPt>
            <c:idx val="2"/>
            <c:bubble3D val="0"/>
            <c:spPr>
              <a:solidFill>
                <a:schemeClr val="accent4"/>
              </a:solidFill>
              <a:ln w="12700">
                <a:solidFill>
                  <a:schemeClr val="tx1"/>
                </a:solidFill>
              </a:ln>
            </c:spPr>
          </c:dPt>
          <c:dPt>
            <c:idx val="3"/>
            <c:bubble3D val="0"/>
            <c:spPr>
              <a:solidFill>
                <a:schemeClr val="accent6"/>
              </a:solidFill>
              <a:ln w="12700">
                <a:solidFill>
                  <a:schemeClr val="tx1"/>
                </a:solidFill>
              </a:ln>
            </c:spPr>
          </c:dPt>
          <c:dPt>
            <c:idx val="4"/>
            <c:bubble3D val="0"/>
            <c:spPr>
              <a:solidFill>
                <a:schemeClr val="bg2"/>
              </a:solidFill>
              <a:ln w="12700">
                <a:solidFill>
                  <a:schemeClr val="tx1"/>
                </a:solidFill>
              </a:ln>
            </c:spPr>
          </c:dPt>
          <c:dPt>
            <c:idx val="5"/>
            <c:bubble3D val="0"/>
          </c:dPt>
          <c:dPt>
            <c:idx val="6"/>
            <c:bubble3D val="0"/>
          </c:dPt>
          <c:dLbls>
            <c:dLbl>
              <c:idx val="0"/>
              <c:layout/>
              <c:numFmt formatCode="0%" sourceLinked="0"/>
              <c:spPr/>
              <c:txPr>
                <a:bodyPr/>
                <a:lstStyle/>
                <a:p>
                  <a:pPr>
                    <a:defRPr sz="1400" b="1">
                      <a:solidFill>
                        <a:schemeClr val="bg1"/>
                      </a:solidFill>
                    </a:defRPr>
                  </a:pPr>
                  <a:endParaRPr lang="en-US"/>
                </a:p>
              </c:txPr>
              <c:dLblPos val="ctr"/>
              <c:showLegendKey val="0"/>
              <c:showVal val="1"/>
              <c:showCatName val="1"/>
              <c:showSerName val="0"/>
              <c:showPercent val="0"/>
              <c:showBubbleSize val="0"/>
            </c:dLbl>
            <c:dLbl>
              <c:idx val="1"/>
              <c:layout/>
              <c:numFmt formatCode="0%" sourceLinked="0"/>
              <c:spPr/>
              <c:txPr>
                <a:bodyPr/>
                <a:lstStyle/>
                <a:p>
                  <a:pPr>
                    <a:defRPr sz="1400" b="1">
                      <a:solidFill>
                        <a:schemeClr val="bg1"/>
                      </a:solidFill>
                    </a:defRPr>
                  </a:pPr>
                  <a:endParaRPr lang="en-US"/>
                </a:p>
              </c:txPr>
              <c:dLblPos val="ctr"/>
              <c:showLegendKey val="0"/>
              <c:showVal val="1"/>
              <c:showCatName val="1"/>
              <c:showSerName val="0"/>
              <c:showPercent val="0"/>
              <c:showBubbleSize val="0"/>
            </c:dLbl>
            <c:dLbl>
              <c:idx val="2"/>
              <c:layout>
                <c:manualLayout>
                  <c:x val="-3.4330592022171064E-2"/>
                  <c:y val="-0.16065619490161345"/>
                </c:manualLayout>
              </c:layout>
              <c:numFmt formatCode="0%" sourceLinked="0"/>
              <c:spPr/>
              <c:txPr>
                <a:bodyPr/>
                <a:lstStyle/>
                <a:p>
                  <a:pPr>
                    <a:defRPr sz="1400" b="1">
                      <a:solidFill>
                        <a:schemeClr val="tx1"/>
                      </a:solidFill>
                    </a:defRPr>
                  </a:pPr>
                  <a:endParaRPr lang="en-US"/>
                </a:p>
              </c:txPr>
              <c:dLblPos val="bestFit"/>
              <c:showLegendKey val="0"/>
              <c:showVal val="1"/>
              <c:showCatName val="1"/>
              <c:showSerName val="0"/>
              <c:showPercent val="0"/>
              <c:showBubbleSize val="0"/>
            </c:dLbl>
            <c:dLbl>
              <c:idx val="3"/>
              <c:layout>
                <c:manualLayout>
                  <c:x val="4.5512480677689919E-2"/>
                  <c:y val="-0.16380478008430766"/>
                </c:manualLayout>
              </c:layout>
              <c:dLblPos val="bestFit"/>
              <c:showLegendKey val="0"/>
              <c:showVal val="1"/>
              <c:showCatName val="1"/>
              <c:showSerName val="0"/>
              <c:showPercent val="0"/>
              <c:showBubbleSize val="0"/>
              <c:separator>
</c:separator>
            </c:dLbl>
            <c:numFmt formatCode="0%" sourceLinked="0"/>
            <c:txPr>
              <a:bodyPr/>
              <a:lstStyle/>
              <a:p>
                <a:pPr>
                  <a:defRPr sz="1400" b="1"/>
                </a:pPr>
                <a:endParaRPr lang="en-US"/>
              </a:p>
            </c:txPr>
            <c:dLblPos val="ctr"/>
            <c:showLegendKey val="0"/>
            <c:showVal val="1"/>
            <c:showCatName val="1"/>
            <c:showSerName val="0"/>
            <c:showPercent val="0"/>
            <c:showBubbleSize val="0"/>
            <c:separator>
</c:separator>
            <c:showLeaderLines val="1"/>
          </c:dLbls>
          <c:cat>
            <c:strRef>
              <c:f>Sheet1!$B$1:$F$1</c:f>
              <c:strCache>
                <c:ptCount val="5"/>
                <c:pt idx="0">
                  <c:v>TX</c:v>
                </c:pt>
                <c:pt idx="1">
                  <c:v>FL</c:v>
                </c:pt>
                <c:pt idx="2">
                  <c:v>NC</c:v>
                </c:pt>
                <c:pt idx="3">
                  <c:v>GA</c:v>
                </c:pt>
                <c:pt idx="4">
                  <c:v>Other States Not Moving Forward</c:v>
                </c:pt>
              </c:strCache>
            </c:strRef>
          </c:cat>
          <c:val>
            <c:numRef>
              <c:f>Sheet1!$B$2:$F$2</c:f>
              <c:numCache>
                <c:formatCode>0.0%</c:formatCode>
                <c:ptCount val="5"/>
                <c:pt idx="0">
                  <c:v>0.25566343042071199</c:v>
                </c:pt>
                <c:pt idx="1">
                  <c:v>0.18042071197411003</c:v>
                </c:pt>
                <c:pt idx="2">
                  <c:v>9.6278317152103554E-2</c:v>
                </c:pt>
                <c:pt idx="3">
                  <c:v>7.605177993527508E-2</c:v>
                </c:pt>
                <c:pt idx="4" formatCode="0%">
                  <c:v>0.39158576051779925</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Sheet1!$A$4</c:f>
              <c:strCache>
                <c:ptCount val="1"/>
                <c:pt idx="0">
                  <c:v>percentage</c:v>
                </c:pt>
              </c:strCache>
            </c:strRef>
          </c:tx>
          <c:invertIfNegative val="0"/>
          <c:dLbls>
            <c:showLegendKey val="0"/>
            <c:showVal val="1"/>
            <c:showCatName val="0"/>
            <c:showSerName val="0"/>
            <c:showPercent val="0"/>
            <c:showBubbleSize val="0"/>
            <c:showLeaderLines val="0"/>
          </c:dLbls>
          <c:cat>
            <c:strRef>
              <c:f>Sheet1!$B$1:$K$1</c:f>
              <c:strCache>
                <c:ptCount val="10"/>
                <c:pt idx="0">
                  <c:v>2002</c:v>
                </c:pt>
                <c:pt idx="1">
                  <c:v>2003</c:v>
                </c:pt>
                <c:pt idx="2">
                  <c:v>2004</c:v>
                </c:pt>
                <c:pt idx="3">
                  <c:v>2005</c:v>
                </c:pt>
                <c:pt idx="4">
                  <c:v>2006</c:v>
                </c:pt>
                <c:pt idx="5">
                  <c:v>2007</c:v>
                </c:pt>
                <c:pt idx="6">
                  <c:v>2008</c:v>
                </c:pt>
                <c:pt idx="7">
                  <c:v>2009</c:v>
                </c:pt>
                <c:pt idx="8">
                  <c:v>2010</c:v>
                </c:pt>
                <c:pt idx="9">
                  <c:v>2011</c:v>
                </c:pt>
              </c:strCache>
            </c:strRef>
          </c:cat>
          <c:val>
            <c:numRef>
              <c:f>Sheet1!$B$4:$K$4</c:f>
              <c:numCache>
                <c:formatCode>0%</c:formatCode>
                <c:ptCount val="10"/>
                <c:pt idx="0">
                  <c:v>0.37655860349127179</c:v>
                </c:pt>
                <c:pt idx="1">
                  <c:v>0.38407494145199056</c:v>
                </c:pt>
                <c:pt idx="2">
                  <c:v>0.38738738738738737</c:v>
                </c:pt>
                <c:pt idx="3">
                  <c:v>0.39647577092511016</c:v>
                </c:pt>
                <c:pt idx="4">
                  <c:v>0.41356673960612683</c:v>
                </c:pt>
                <c:pt idx="5">
                  <c:v>0.43478260869565216</c:v>
                </c:pt>
                <c:pt idx="6">
                  <c:v>0.43949044585987257</c:v>
                </c:pt>
                <c:pt idx="7">
                  <c:v>0.45742574257425744</c:v>
                </c:pt>
                <c:pt idx="8">
                  <c:v>0.47069597069597069</c:v>
                </c:pt>
                <c:pt idx="9">
                  <c:v>0.49211908931698778</c:v>
                </c:pt>
              </c:numCache>
            </c:numRef>
          </c:val>
        </c:ser>
        <c:dLbls>
          <c:showLegendKey val="0"/>
          <c:showVal val="0"/>
          <c:showCatName val="0"/>
          <c:showSerName val="0"/>
          <c:showPercent val="0"/>
          <c:showBubbleSize val="0"/>
        </c:dLbls>
        <c:gapWidth val="68"/>
        <c:axId val="93446528"/>
        <c:axId val="93448064"/>
      </c:barChart>
      <c:catAx>
        <c:axId val="93446528"/>
        <c:scaling>
          <c:orientation val="minMax"/>
        </c:scaling>
        <c:delete val="0"/>
        <c:axPos val="b"/>
        <c:majorTickMark val="none"/>
        <c:minorTickMark val="none"/>
        <c:tickLblPos val="nextTo"/>
        <c:txPr>
          <a:bodyPr/>
          <a:lstStyle/>
          <a:p>
            <a:pPr>
              <a:defRPr sz="1600" b="0"/>
            </a:pPr>
            <a:endParaRPr lang="en-US"/>
          </a:p>
        </c:txPr>
        <c:crossAx val="93448064"/>
        <c:crosses val="autoZero"/>
        <c:auto val="1"/>
        <c:lblAlgn val="ctr"/>
        <c:lblOffset val="100"/>
        <c:noMultiLvlLbl val="0"/>
      </c:catAx>
      <c:valAx>
        <c:axId val="93448064"/>
        <c:scaling>
          <c:orientation val="minMax"/>
        </c:scaling>
        <c:delete val="1"/>
        <c:axPos val="l"/>
        <c:numFmt formatCode="0%" sourceLinked="1"/>
        <c:majorTickMark val="out"/>
        <c:minorTickMark val="none"/>
        <c:tickLblPos val="nextTo"/>
        <c:crossAx val="934465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0.27038</cdr:x>
      <cdr:y>0.11521</cdr:y>
    </cdr:from>
    <cdr:to>
      <cdr:x>0.3214</cdr:x>
      <cdr:y>0.16249</cdr:y>
    </cdr:to>
    <cdr:cxnSp macro="">
      <cdr:nvCxnSpPr>
        <cdr:cNvPr id="3" name="Straight Connector 2"/>
        <cdr:cNvCxnSpPr/>
      </cdr:nvCxnSpPr>
      <cdr:spPr>
        <a:xfrm xmlns:a="http://schemas.openxmlformats.org/drawingml/2006/main">
          <a:off x="2422525" y="579437"/>
          <a:ext cx="457200" cy="237744"/>
        </a:xfrm>
        <a:prstGeom xmlns:a="http://schemas.openxmlformats.org/drawingml/2006/main" prst="line">
          <a:avLst/>
        </a:prstGeom>
        <a:ln xmlns:a="http://schemas.openxmlformats.org/drawingml/2006/main" w="12700" cmpd="sng">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0.23636</cdr:x>
      <cdr:y>0.25158</cdr:y>
    </cdr:from>
    <cdr:to>
      <cdr:x>0.27888</cdr:x>
      <cdr:y>0.28188</cdr:y>
    </cdr:to>
    <cdr:cxnSp macro="">
      <cdr:nvCxnSpPr>
        <cdr:cNvPr id="4" name="Straight Connector 3"/>
        <cdr:cNvCxnSpPr/>
      </cdr:nvCxnSpPr>
      <cdr:spPr>
        <a:xfrm xmlns:a="http://schemas.openxmlformats.org/drawingml/2006/main">
          <a:off x="2117725" y="1265237"/>
          <a:ext cx="381000" cy="152400"/>
        </a:xfrm>
        <a:prstGeom xmlns:a="http://schemas.openxmlformats.org/drawingml/2006/main" prst="line">
          <a:avLst/>
        </a:prstGeom>
        <a:ln xmlns:a="http://schemas.openxmlformats.org/drawingml/2006/main" w="12700" cmpd="sng">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0.01524</cdr:x>
      <cdr:y>0.32734</cdr:y>
    </cdr:from>
    <cdr:to>
      <cdr:x>0.88271</cdr:x>
      <cdr:y>0.32734</cdr:y>
    </cdr:to>
    <cdr:cxnSp macro="">
      <cdr:nvCxnSpPr>
        <cdr:cNvPr id="4" name="Straight Connector 3"/>
        <cdr:cNvCxnSpPr/>
      </cdr:nvCxnSpPr>
      <cdr:spPr>
        <a:xfrm xmlns:a="http://schemas.openxmlformats.org/drawingml/2006/main">
          <a:off x="136525" y="1646237"/>
          <a:ext cx="7772401" cy="0"/>
        </a:xfrm>
        <a:prstGeom xmlns:a="http://schemas.openxmlformats.org/drawingml/2006/main" prst="line">
          <a:avLst/>
        </a:prstGeom>
        <a:ln xmlns:a="http://schemas.openxmlformats.org/drawingml/2006/main" w="28575" cmpd="sng">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0.10049</cdr:x>
      <cdr:y>0.08013</cdr:y>
    </cdr:from>
    <cdr:to>
      <cdr:x>0.12111</cdr:x>
      <cdr:y>0.13516</cdr:y>
    </cdr:to>
    <cdr:sp macro="" textlink="">
      <cdr:nvSpPr>
        <cdr:cNvPr id="9" name="TextBox 8"/>
        <cdr:cNvSpPr txBox="1"/>
      </cdr:nvSpPr>
      <cdr:spPr>
        <a:xfrm xmlns:a="http://schemas.openxmlformats.org/drawingml/2006/main">
          <a:off x="900371" y="381000"/>
          <a:ext cx="184731" cy="261610"/>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pPr algn="ctr"/>
          <a:endParaRPr lang="en-US" sz="1100" dirty="0" smtClean="0">
            <a:latin typeface="Calibri" pitchFamily="34" charset="0"/>
            <a:cs typeface="Meta Offc Pro"/>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0.35294</cdr:x>
      <cdr:y>0.74242</cdr:y>
    </cdr:from>
    <cdr:to>
      <cdr:x>0.37845</cdr:x>
      <cdr:y>0.75758</cdr:y>
    </cdr:to>
    <cdr:cxnSp macro="">
      <cdr:nvCxnSpPr>
        <cdr:cNvPr id="3" name="Straight Connector 2"/>
        <cdr:cNvCxnSpPr/>
      </cdr:nvCxnSpPr>
      <cdr:spPr>
        <a:xfrm xmlns:a="http://schemas.openxmlformats.org/drawingml/2006/main" flipV="1">
          <a:off x="3162300" y="3733800"/>
          <a:ext cx="228600" cy="76236"/>
        </a:xfrm>
        <a:prstGeom xmlns:a="http://schemas.openxmlformats.org/drawingml/2006/main" prst="line">
          <a:avLst/>
        </a:prstGeom>
        <a:ln xmlns:a="http://schemas.openxmlformats.org/drawingml/2006/main" w="12700" cmpd="sng">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0.55705</cdr:x>
      <cdr:y>0.71212</cdr:y>
    </cdr:from>
    <cdr:to>
      <cdr:x>0.58257</cdr:x>
      <cdr:y>0.72727</cdr:y>
    </cdr:to>
    <cdr:cxnSp macro="">
      <cdr:nvCxnSpPr>
        <cdr:cNvPr id="5" name="Straight Connector 4"/>
        <cdr:cNvCxnSpPr/>
      </cdr:nvCxnSpPr>
      <cdr:spPr>
        <a:xfrm xmlns:a="http://schemas.openxmlformats.org/drawingml/2006/main" flipV="1">
          <a:off x="4991100" y="3581400"/>
          <a:ext cx="228600" cy="76184"/>
        </a:xfrm>
        <a:prstGeom xmlns:a="http://schemas.openxmlformats.org/drawingml/2006/main" prst="line">
          <a:avLst/>
        </a:prstGeom>
        <a:ln xmlns:a="http://schemas.openxmlformats.org/drawingml/2006/main" w="12700" cmpd="sng">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7CF4CFB-04F7-4CDF-809E-E525F3BBCA82}" type="datetimeFigureOut">
              <a:rPr lang="en-US" smtClean="0"/>
              <a:t>7/8/2015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D9B90CC-4594-44F4-BD5B-5102007171CC}" type="slidenum">
              <a:rPr lang="en-US" smtClean="0"/>
              <a:t>‹#›</a:t>
            </a:fld>
            <a:endParaRPr lang="en-US"/>
          </a:p>
        </p:txBody>
      </p:sp>
    </p:spTree>
    <p:extLst>
      <p:ext uri="{BB962C8B-B14F-4D97-AF65-F5344CB8AC3E}">
        <p14:creationId xmlns:p14="http://schemas.microsoft.com/office/powerpoint/2010/main" val="1104325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7/8/2015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Updated 3/2/15 (RR, LS)</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a:t>
            </a:fld>
            <a:endParaRPr lang="en-US" dirty="0"/>
          </a:p>
        </p:txBody>
      </p:sp>
    </p:spTree>
    <p:extLst>
      <p:ext uri="{BB962C8B-B14F-4D97-AF65-F5344CB8AC3E}">
        <p14:creationId xmlns:p14="http://schemas.microsoft.com/office/powerpoint/2010/main" val="1925082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txBox="1">
            <a:spLocks noGrp="1" noChangeArrowheads="1"/>
          </p:cNvSpPr>
          <p:nvPr/>
        </p:nvSpPr>
        <p:spPr bwMode="auto">
          <a:xfrm>
            <a:off x="3970341" y="8829676"/>
            <a:ext cx="3038475" cy="465138"/>
          </a:xfrm>
          <a:prstGeom prst="rect">
            <a:avLst/>
          </a:prstGeom>
          <a:noFill/>
          <a:ln w="9525">
            <a:noFill/>
            <a:miter lim="800000"/>
            <a:headEnd/>
            <a:tailEnd/>
          </a:ln>
        </p:spPr>
        <p:txBody>
          <a:bodyPr lIns="91089" tIns="45544" rIns="91089" bIns="45544" anchor="b"/>
          <a:lstStyle/>
          <a:p>
            <a:pPr algn="r"/>
            <a:fld id="{CCE304C5-C6C8-42F5-9AA7-AF4537F44F2C}" type="slidenum">
              <a:rPr lang="en-US" sz="1200"/>
              <a:pPr algn="r"/>
              <a:t>8</a:t>
            </a:fld>
            <a:endParaRPr lang="en-US" sz="1200"/>
          </a:p>
        </p:txBody>
      </p:sp>
      <p:sp>
        <p:nvSpPr>
          <p:cNvPr id="32770" name="Rectangle 2"/>
          <p:cNvSpPr>
            <a:spLocks noGrp="1" noRot="1" noChangeAspect="1" noChangeArrowheads="1" noTextEdit="1"/>
          </p:cNvSpPr>
          <p:nvPr>
            <p:ph type="sldImg"/>
          </p:nvPr>
        </p:nvSpPr>
        <p:spPr>
          <a:xfrm>
            <a:off x="1487488" y="74613"/>
            <a:ext cx="3960812" cy="2970212"/>
          </a:xfrm>
          <a:ln/>
        </p:spPr>
      </p:sp>
      <p:sp>
        <p:nvSpPr>
          <p:cNvPr id="32771" name="Rectangle 3"/>
          <p:cNvSpPr>
            <a:spLocks noGrp="1" noChangeArrowheads="1"/>
          </p:cNvSpPr>
          <p:nvPr>
            <p:ph type="body" idx="1"/>
          </p:nvPr>
        </p:nvSpPr>
        <p:spPr>
          <a:xfrm>
            <a:off x="0" y="3048001"/>
            <a:ext cx="7010400" cy="6248399"/>
          </a:xfrm>
          <a:noFill/>
          <a:ln/>
        </p:spPr>
        <p:txBody>
          <a:bodyPr/>
          <a:lstStyle/>
          <a:p>
            <a:pPr eaLnBrk="1" hangingPunct="1"/>
            <a:endParaRPr lang="en-US" b="0" dirty="0" smtClean="0">
              <a:latin typeface="+mj-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Created 9/3/13 (AV)</a:t>
            </a:r>
          </a:p>
          <a:p>
            <a:r>
              <a:rPr lang="en-US" dirty="0" smtClean="0"/>
              <a:t>Updated 2/13/2015 (LS) </a:t>
            </a:r>
          </a:p>
        </p:txBody>
      </p:sp>
      <p:sp>
        <p:nvSpPr>
          <p:cNvPr id="4" name="Slide Number Placeholder 3"/>
          <p:cNvSpPr>
            <a:spLocks noGrp="1"/>
          </p:cNvSpPr>
          <p:nvPr>
            <p:ph type="sldNum" sz="quarter" idx="10"/>
          </p:nvPr>
        </p:nvSpPr>
        <p:spPr/>
        <p:txBody>
          <a:bodyPr/>
          <a:lstStyle/>
          <a:p>
            <a:fld id="{F3E76084-7007-4F9A-9BF5-85CA96B02EE7}" type="slidenum">
              <a:rPr lang="en-US" smtClean="0"/>
              <a:t>9</a:t>
            </a:fld>
            <a:endParaRPr lang="en-US" dirty="0"/>
          </a:p>
        </p:txBody>
      </p:sp>
    </p:spTree>
    <p:extLst>
      <p:ext uri="{BB962C8B-B14F-4D97-AF65-F5344CB8AC3E}">
        <p14:creationId xmlns:p14="http://schemas.microsoft.com/office/powerpoint/2010/main" val="1925082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10</a:t>
            </a:fld>
            <a:endParaRPr lang="en-US" dirty="0"/>
          </a:p>
        </p:txBody>
      </p:sp>
    </p:spTree>
    <p:extLst>
      <p:ext uri="{BB962C8B-B14F-4D97-AF65-F5344CB8AC3E}">
        <p14:creationId xmlns:p14="http://schemas.microsoft.com/office/powerpoint/2010/main" val="4265998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Updated 9/25/13 (KY) 2011</a:t>
            </a:r>
            <a:r>
              <a:rPr lang="en-US" baseline="0" dirty="0" smtClean="0"/>
              <a:t> MSIS expected fall 2014</a:t>
            </a:r>
            <a:endParaRPr lang="en-US" dirty="0" smtClean="0"/>
          </a:p>
          <a:p>
            <a:endParaRPr lang="en-US" dirty="0" smtClean="0"/>
          </a:p>
          <a:p>
            <a:endParaRPr lang="en-US" dirty="0" smtClean="0"/>
          </a:p>
          <a:p>
            <a:r>
              <a:rPr lang="en-US" dirty="0" smtClean="0"/>
              <a:t>NOTE:</a:t>
            </a:r>
            <a:r>
              <a:rPr lang="en-US" baseline="0" dirty="0" smtClean="0"/>
              <a:t> Due to data quality issues, individuals with disabilities in Maine who were enrolled in Medicaid only in Q4 of FY 2010 are not included in payment per enrollee calculations.</a:t>
            </a:r>
          </a:p>
          <a:p>
            <a:endParaRPr lang="en-US" dirty="0"/>
          </a:p>
        </p:txBody>
      </p:sp>
      <p:sp>
        <p:nvSpPr>
          <p:cNvPr id="4" name="Slide Number Placeholder 3"/>
          <p:cNvSpPr>
            <a:spLocks noGrp="1"/>
          </p:cNvSpPr>
          <p:nvPr>
            <p:ph type="sldNum" sz="quarter" idx="10"/>
          </p:nvPr>
        </p:nvSpPr>
        <p:spPr/>
        <p:txBody>
          <a:bodyPr/>
          <a:lstStyle/>
          <a:p>
            <a:fld id="{7FA49FDF-C895-44C3-93D8-40FC7B6C1F9F}" type="slidenum">
              <a:rPr lang="en-US" smtClean="0"/>
              <a:t>11</a:t>
            </a:fld>
            <a:endParaRPr lang="en-US"/>
          </a:p>
        </p:txBody>
      </p:sp>
    </p:spTree>
    <p:extLst>
      <p:ext uri="{BB962C8B-B14F-4D97-AF65-F5344CB8AC3E}">
        <p14:creationId xmlns:p14="http://schemas.microsoft.com/office/powerpoint/2010/main" val="2326619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409124037"/>
      </p:ext>
    </p:extLst>
  </p:cSld>
  <p:clrMapOvr>
    <a:masterClrMapping/>
  </p:clrMapOvr>
  <p:transition spd="slow">
    <p:fade thruBlk="1"/>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504564667"/>
      </p:ext>
    </p:extLst>
  </p:cSld>
  <p:clrMapOvr>
    <a:masterClrMapping/>
  </p:clrMapOvr>
  <p:transition spd="slow">
    <p:fade thruBlk="1"/>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728331109"/>
      </p:ext>
    </p:extLst>
  </p:cSld>
  <p:clrMapOvr>
    <a:masterClrMapping/>
  </p:clrMapOvr>
  <p:transition spd="slow">
    <p:fade thruBlk="1"/>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092245500"/>
      </p:ext>
    </p:extLst>
  </p:cSld>
  <p:clrMapOvr>
    <a:masterClrMapping/>
  </p:clrMapOvr>
  <p:transition spd="slow">
    <p:fade thruBlk="1"/>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648569101"/>
      </p:ext>
    </p:extLst>
  </p:cSld>
  <p:clrMapOvr>
    <a:masterClrMapping/>
  </p:clrMapOvr>
  <p:transition spd="slow">
    <p:fade thruBlk="1"/>
  </p:transition>
  <p:timing>
    <p:tnLst>
      <p:par>
        <p:cTn id="1" dur="indefinite" restart="never" nodeType="tmRoot"/>
      </p:par>
    </p:tnLst>
  </p:timing>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8229600" cy="18669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4000500"/>
            <a:ext cx="8229600" cy="18669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a:prstGeom prst="rect">
            <a:avLst/>
          </a:prstGeom>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1"/>
          </p:nvPr>
        </p:nvSpPr>
        <p:spPr>
          <a:xfrm>
            <a:off x="6553200" y="6248400"/>
            <a:ext cx="2133600" cy="457200"/>
          </a:xfrm>
          <a:prstGeom prst="rect">
            <a:avLst/>
          </a:prstGeom>
        </p:spPr>
        <p:txBody>
          <a:bodyPr/>
          <a:lstStyle>
            <a:lvl1pPr>
              <a:defRPr/>
            </a:lvl1pPr>
          </a:lstStyle>
          <a:p>
            <a:pPr>
              <a:defRPr/>
            </a:pPr>
            <a:fld id="{7703AC24-5717-49DA-AFB6-D907EEBD4900}" type="slidenum">
              <a:rPr lang="en-US">
                <a:solidFill>
                  <a:srgbClr val="000000"/>
                </a:solidFill>
              </a:rPr>
              <a:pPr>
                <a:defRPr/>
              </a:pPr>
              <a:t>‹#›</a:t>
            </a:fld>
            <a:endParaRPr lang="en-US">
              <a:solidFill>
                <a:srgbClr val="000000"/>
              </a:solidFill>
            </a:endParaRPr>
          </a:p>
        </p:txBody>
      </p:sp>
      <p:sp>
        <p:nvSpPr>
          <p:cNvPr id="7" name="Date Placeholder 6"/>
          <p:cNvSpPr>
            <a:spLocks noGrp="1"/>
          </p:cNvSpPr>
          <p:nvPr>
            <p:ph type="dt" sz="half" idx="12"/>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6515634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rIns="0"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30308807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7884271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37494118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19568494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1271896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76400"/>
            <a:ext cx="7772400" cy="4114800"/>
          </a:xfrm>
          <a:prstGeom prst="rect">
            <a:avLst/>
          </a:prstGeom>
        </p:spPr>
        <p:txBody>
          <a:bodyPr/>
          <a:lstStyle/>
          <a:p>
            <a:pPr lvl="0"/>
            <a:endParaRPr lang="en-US" noProof="0" dirty="0" smtClean="0"/>
          </a:p>
        </p:txBody>
      </p:sp>
      <p:sp>
        <p:nvSpPr>
          <p:cNvPr id="4" name="Rectangle 5"/>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ftr" sz="quarter" idx="11"/>
          </p:nvPr>
        </p:nvSpPr>
        <p:spPr>
          <a:xfrm>
            <a:off x="2895600" y="6248400"/>
            <a:ext cx="2895600" cy="45720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sldNum" sz="quarter" idx="12"/>
          </p:nvPr>
        </p:nvSpPr>
        <p:spPr>
          <a:xfrm>
            <a:off x="3276600" y="914400"/>
            <a:ext cx="2362200" cy="457200"/>
          </a:xfrm>
          <a:prstGeom prst="rect">
            <a:avLst/>
          </a:prstGeom>
          <a:ln/>
        </p:spPr>
        <p:txBody>
          <a:bodyPr/>
          <a:lstStyle>
            <a:lvl1pPr>
              <a:defRPr/>
            </a:lvl1pPr>
          </a:lstStyle>
          <a:p>
            <a:pPr>
              <a:defRPr/>
            </a:pPr>
            <a:r>
              <a:rPr lang="en-US" dirty="0">
                <a:solidFill>
                  <a:srgbClr val="000000"/>
                </a:solidFill>
              </a:rPr>
              <a:t>Figure</a:t>
            </a:r>
          </a:p>
        </p:txBody>
      </p:sp>
    </p:spTree>
    <p:extLst>
      <p:ext uri="{BB962C8B-B14F-4D97-AF65-F5344CB8AC3E}">
        <p14:creationId xmlns:p14="http://schemas.microsoft.com/office/powerpoint/2010/main" val="38514136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79154358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226303748"/>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17669178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2549654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76400"/>
            <a:ext cx="7772400" cy="4114800"/>
          </a:xfrm>
          <a:prstGeom prst="rect">
            <a:avLst/>
          </a:prstGeom>
        </p:spPr>
        <p:txBody>
          <a:bodyPr/>
          <a:lstStyle/>
          <a:p>
            <a:pPr lvl="0"/>
            <a:endParaRPr lang="en-US" noProof="0" dirty="0" smtClean="0"/>
          </a:p>
        </p:txBody>
      </p:sp>
      <p:sp>
        <p:nvSpPr>
          <p:cNvPr id="4" name="Rectangle 5"/>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ftr" sz="quarter" idx="11"/>
          </p:nvPr>
        </p:nvSpPr>
        <p:spPr>
          <a:xfrm>
            <a:off x="2895600" y="6248400"/>
            <a:ext cx="2895600" cy="45720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sldNum" sz="quarter" idx="12"/>
          </p:nvPr>
        </p:nvSpPr>
        <p:spPr>
          <a:xfrm>
            <a:off x="3276600" y="914400"/>
            <a:ext cx="2362200" cy="457200"/>
          </a:xfrm>
          <a:prstGeom prst="rect">
            <a:avLst/>
          </a:prstGeom>
          <a:ln/>
        </p:spPr>
        <p:txBody>
          <a:bodyPr/>
          <a:lstStyle>
            <a:lvl1pPr>
              <a:defRPr/>
            </a:lvl1pPr>
          </a:lstStyle>
          <a:p>
            <a:pPr>
              <a:defRPr/>
            </a:pPr>
            <a:r>
              <a:rPr lang="en-US" dirty="0">
                <a:solidFill>
                  <a:srgbClr val="000000"/>
                </a:solidFill>
              </a:rPr>
              <a:t>Figure</a:t>
            </a:r>
          </a:p>
        </p:txBody>
      </p:sp>
    </p:spTree>
    <p:extLst>
      <p:ext uri="{BB962C8B-B14F-4D97-AF65-F5344CB8AC3E}">
        <p14:creationId xmlns:p14="http://schemas.microsoft.com/office/powerpoint/2010/main" val="3365908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854916033"/>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110829820"/>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728291261"/>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01075146"/>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76400"/>
            <a:ext cx="7772400" cy="4114800"/>
          </a:xfrm>
          <a:prstGeom prst="rect">
            <a:avLst/>
          </a:prstGeom>
        </p:spPr>
        <p:txBody>
          <a:bodyPr/>
          <a:lstStyle/>
          <a:p>
            <a:pPr lvl="0"/>
            <a:endParaRPr lang="en-US" noProof="0" dirty="0" smtClean="0"/>
          </a:p>
        </p:txBody>
      </p:sp>
      <p:sp>
        <p:nvSpPr>
          <p:cNvPr id="4" name="Rectangle 5"/>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ftr" sz="quarter" idx="11"/>
          </p:nvPr>
        </p:nvSpPr>
        <p:spPr>
          <a:xfrm>
            <a:off x="2895600" y="6248400"/>
            <a:ext cx="2895600" cy="45720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sldNum" sz="quarter" idx="12"/>
          </p:nvPr>
        </p:nvSpPr>
        <p:spPr>
          <a:xfrm>
            <a:off x="3276600" y="914400"/>
            <a:ext cx="2362200" cy="457200"/>
          </a:xfrm>
          <a:prstGeom prst="rect">
            <a:avLst/>
          </a:prstGeom>
          <a:ln/>
        </p:spPr>
        <p:txBody>
          <a:bodyPr/>
          <a:lstStyle>
            <a:lvl1pPr>
              <a:defRPr/>
            </a:lvl1pPr>
          </a:lstStyle>
          <a:p>
            <a:pPr>
              <a:defRPr/>
            </a:pPr>
            <a:r>
              <a:rPr lang="en-US" dirty="0">
                <a:solidFill>
                  <a:srgbClr val="000000"/>
                </a:solidFill>
              </a:rPr>
              <a:t>Figure</a:t>
            </a:r>
          </a:p>
        </p:txBody>
      </p:sp>
    </p:spTree>
    <p:extLst>
      <p:ext uri="{BB962C8B-B14F-4D97-AF65-F5344CB8AC3E}">
        <p14:creationId xmlns:p14="http://schemas.microsoft.com/office/powerpoint/2010/main" val="47887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3.xml"/><Relationship Id="rId7" Type="http://schemas.openxmlformats.org/officeDocument/2006/relationships/image" Target="../media/image1.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7" Type="http://schemas.openxmlformats.org/officeDocument/2006/relationships/image" Target="../media/image1.png"/><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theme" Target="../theme/theme7.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3.xml"/><Relationship Id="rId7" Type="http://schemas.openxmlformats.org/officeDocument/2006/relationships/image" Target="../media/image1.pn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theme" Target="../theme/theme8.xml"/><Relationship Id="rId5" Type="http://schemas.openxmlformats.org/officeDocument/2006/relationships/slideLayout" Target="../slideLayouts/slideLayout35.xml"/><Relationship Id="rId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1">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9"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Exhibit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1785478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Lst>
  <p:transition spd="slow">
    <p:fade thruBlk="1"/>
  </p:transition>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Figure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251094735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Figure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1672999373"/>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Figure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252492183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kff.org/other/state-indicator/total-population/" TargetMode="Externa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kff.org/health-reform/state-indicator/number-of-poor-uninsured-nonelderly-adults-in-the-aca-coverage-gap/" TargetMode="Externa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cms.gov/Research-Statistics-Data-and-Systems/Statistics-Trends-and-Reports/NationalHealthExpendData/NationalHealthAccountsHistorical.html" TargetMode="External"/><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883674467"/>
              </p:ext>
            </p:extLst>
          </p:nvPr>
        </p:nvGraphicFramePr>
        <p:xfrm>
          <a:off x="92075" y="1096963"/>
          <a:ext cx="895985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p:cNvSpPr>
            <a:spLocks noGrp="1"/>
          </p:cNvSpPr>
          <p:nvPr>
            <p:ph type="body" sz="quarter" idx="11"/>
          </p:nvPr>
        </p:nvSpPr>
        <p:spPr/>
        <p:txBody>
          <a:bodyPr/>
          <a:lstStyle/>
          <a:p>
            <a:r>
              <a:rPr lang="en-US" dirty="0" smtClean="0"/>
              <a:t>SOURCE: Kaiser </a:t>
            </a:r>
            <a:r>
              <a:rPr lang="en-US" dirty="0"/>
              <a:t>Family Foundation estimates based on the Census Bureau's March 2014 Current Population Survey (CPS: Annual Social and Economic Supplements). </a:t>
            </a:r>
            <a:r>
              <a:rPr lang="en-US" dirty="0">
                <a:hlinkClick r:id="rId3"/>
              </a:rPr>
              <a:t>http://kff.org/other/state-indicator/total-population</a:t>
            </a:r>
            <a:r>
              <a:rPr lang="en-US" dirty="0" smtClean="0">
                <a:hlinkClick r:id="rId3"/>
              </a:rPr>
              <a:t>/</a:t>
            </a:r>
            <a:r>
              <a:rPr lang="en-US" dirty="0" smtClean="0"/>
              <a:t>. </a:t>
            </a:r>
            <a:endParaRPr lang="en-US" dirty="0"/>
          </a:p>
        </p:txBody>
      </p:sp>
      <p:sp>
        <p:nvSpPr>
          <p:cNvPr id="5" name="Title 4"/>
          <p:cNvSpPr>
            <a:spLocks noGrp="1"/>
          </p:cNvSpPr>
          <p:nvPr>
            <p:ph type="title"/>
          </p:nvPr>
        </p:nvSpPr>
        <p:spPr/>
        <p:txBody>
          <a:bodyPr/>
          <a:lstStyle/>
          <a:p>
            <a:r>
              <a:rPr lang="en-US" dirty="0" smtClean="0"/>
              <a:t>Medicaid and Medicare Together </a:t>
            </a:r>
            <a:r>
              <a:rPr lang="en-US" dirty="0"/>
              <a:t>P</a:t>
            </a:r>
            <a:r>
              <a:rPr lang="en-US" dirty="0" smtClean="0"/>
              <a:t>rovide </a:t>
            </a:r>
            <a:r>
              <a:rPr lang="en-US" dirty="0"/>
              <a:t>H</a:t>
            </a:r>
            <a:r>
              <a:rPr lang="en-US" dirty="0" smtClean="0"/>
              <a:t>ealth </a:t>
            </a:r>
            <a:r>
              <a:rPr lang="en-US" dirty="0"/>
              <a:t>I</a:t>
            </a:r>
            <a:r>
              <a:rPr lang="en-US" dirty="0" smtClean="0"/>
              <a:t>nsurance </a:t>
            </a:r>
            <a:r>
              <a:rPr lang="en-US" dirty="0"/>
              <a:t>C</a:t>
            </a:r>
            <a:r>
              <a:rPr lang="en-US" dirty="0" smtClean="0"/>
              <a:t>overage for More than 3 in 10 Americans</a:t>
            </a:r>
            <a:endParaRPr lang="en-US" dirty="0"/>
          </a:p>
        </p:txBody>
      </p:sp>
    </p:spTree>
    <p:extLst>
      <p:ext uri="{BB962C8B-B14F-4D97-AF65-F5344CB8AC3E}">
        <p14:creationId xmlns:p14="http://schemas.microsoft.com/office/powerpoint/2010/main" val="276241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07152798"/>
              </p:ext>
            </p:extLst>
          </p:nvPr>
        </p:nvGraphicFramePr>
        <p:xfrm>
          <a:off x="92075" y="1096963"/>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r>
              <a:rPr lang="en-US" dirty="0"/>
              <a:t>Notes: Excludes legal immigrants who have been in the country for five years or less and immigrants who are </a:t>
            </a:r>
            <a:r>
              <a:rPr lang="en-US" dirty="0" smtClean="0"/>
              <a:t>undocumented. </a:t>
            </a:r>
          </a:p>
          <a:p>
            <a:r>
              <a:rPr lang="en-US" dirty="0" smtClean="0"/>
              <a:t>The poverty level for a family of three in 2015 is $20,090. Totals may not sum to 100% due to rounding.</a:t>
            </a:r>
            <a:endParaRPr lang="en-US" dirty="0"/>
          </a:p>
          <a:p>
            <a:r>
              <a:rPr lang="en-US" dirty="0"/>
              <a:t>Source: </a:t>
            </a:r>
            <a:r>
              <a:rPr lang="en-US" dirty="0" smtClean="0"/>
              <a:t>“Number of Poor Uninsured Nonelderly Adults in the ACA Coverage Gap,” </a:t>
            </a:r>
            <a:r>
              <a:rPr lang="en-US" dirty="0"/>
              <a:t>KFF State Health Facts.</a:t>
            </a:r>
          </a:p>
          <a:p>
            <a:r>
              <a:rPr lang="en-US" dirty="0">
                <a:hlinkClick r:id="rId4"/>
              </a:rPr>
              <a:t>http://kff.org/health-reform/state-indicator/number-of-poor-uninsured-nonelderly-adults-in-the-aca-coverage-gap</a:t>
            </a:r>
            <a:r>
              <a:rPr lang="en-US" dirty="0" smtClean="0">
                <a:hlinkClick r:id="rId4"/>
              </a:rPr>
              <a:t>/#</a:t>
            </a:r>
            <a:r>
              <a:rPr lang="en-US" dirty="0" smtClean="0"/>
              <a:t>. </a:t>
            </a:r>
            <a:endParaRPr lang="en-US" dirty="0"/>
          </a:p>
        </p:txBody>
      </p:sp>
      <p:sp>
        <p:nvSpPr>
          <p:cNvPr id="4" name="Title 3"/>
          <p:cNvSpPr>
            <a:spLocks noGrp="1"/>
          </p:cNvSpPr>
          <p:nvPr>
            <p:ph type="title"/>
          </p:nvPr>
        </p:nvSpPr>
        <p:spPr/>
        <p:txBody>
          <a:bodyPr/>
          <a:lstStyle/>
          <a:p>
            <a:r>
              <a:rPr lang="en-US" sz="2500" dirty="0" smtClean="0"/>
              <a:t>Addressing the Coverage Gap in States that Have Not Expanded Medicaid</a:t>
            </a:r>
            <a:endParaRPr lang="en-US" sz="2500" dirty="0"/>
          </a:p>
        </p:txBody>
      </p:sp>
      <p:sp>
        <p:nvSpPr>
          <p:cNvPr id="7" name="TextBox 6"/>
          <p:cNvSpPr txBox="1"/>
          <p:nvPr/>
        </p:nvSpPr>
        <p:spPr>
          <a:xfrm>
            <a:off x="1981200" y="5257800"/>
            <a:ext cx="5562600" cy="369332"/>
          </a:xfrm>
          <a:prstGeom prst="rect">
            <a:avLst/>
          </a:prstGeom>
          <a:noFill/>
        </p:spPr>
        <p:txBody>
          <a:bodyPr wrap="square" rtlCol="0">
            <a:spAutoFit/>
          </a:bodyPr>
          <a:lstStyle/>
          <a:p>
            <a:pPr algn="ctr"/>
            <a:r>
              <a:rPr lang="en-US" b="1" dirty="0" smtClean="0">
                <a:latin typeface="Calibri" pitchFamily="34" charset="0"/>
                <a:cs typeface="Meta Offc Pro"/>
              </a:rPr>
              <a:t>3.7 Million Uninsured Low-Income</a:t>
            </a:r>
          </a:p>
        </p:txBody>
      </p:sp>
      <p:sp>
        <p:nvSpPr>
          <p:cNvPr id="9" name="TextBox 8"/>
          <p:cNvSpPr txBox="1"/>
          <p:nvPr/>
        </p:nvSpPr>
        <p:spPr>
          <a:xfrm>
            <a:off x="5751" y="914400"/>
            <a:ext cx="4114800" cy="646331"/>
          </a:xfrm>
          <a:prstGeom prst="rect">
            <a:avLst/>
          </a:prstGeom>
          <a:noFill/>
        </p:spPr>
        <p:txBody>
          <a:bodyPr wrap="square" rtlCol="0">
            <a:spAutoFit/>
          </a:bodyPr>
          <a:lstStyle/>
          <a:p>
            <a:pPr algn="ctr"/>
            <a:r>
              <a:rPr lang="en-US" b="1" dirty="0" smtClean="0">
                <a:latin typeface="Calibri" pitchFamily="34" charset="0"/>
                <a:cs typeface="Meta Offc Pro"/>
              </a:rPr>
              <a:t>Share of Low-Income Uninsured Adults in the Coverage Gap By State: </a:t>
            </a:r>
          </a:p>
        </p:txBody>
      </p:sp>
    </p:spTree>
    <p:extLst>
      <p:ext uri="{BB962C8B-B14F-4D97-AF65-F5344CB8AC3E}">
        <p14:creationId xmlns:p14="http://schemas.microsoft.com/office/powerpoint/2010/main" val="2871938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1"/>
          </p:nvPr>
        </p:nvSpPr>
        <p:spPr/>
        <p:txBody>
          <a:bodyPr/>
          <a:lstStyle/>
          <a:p>
            <a:r>
              <a:rPr lang="en-US" sz="1200" dirty="0"/>
              <a:t>SOURCE: </a:t>
            </a:r>
            <a:r>
              <a:rPr lang="en-US" sz="1200" dirty="0" smtClean="0"/>
              <a:t>Medicaid Managed </a:t>
            </a:r>
            <a:r>
              <a:rPr lang="en-US" sz="1200" dirty="0"/>
              <a:t>Care Enrollment Reports, </a:t>
            </a:r>
            <a:r>
              <a:rPr lang="en-US" sz="1200" dirty="0" smtClean="0"/>
              <a:t>2000-2011, </a:t>
            </a:r>
            <a:r>
              <a:rPr lang="en-US" sz="1200" dirty="0"/>
              <a:t>CMS</a:t>
            </a:r>
            <a:r>
              <a:rPr lang="en-US" sz="1200" dirty="0" smtClean="0"/>
              <a:t>.</a:t>
            </a:r>
            <a:endParaRPr lang="en-US" sz="1200" dirty="0"/>
          </a:p>
        </p:txBody>
      </p:sp>
      <p:sp>
        <p:nvSpPr>
          <p:cNvPr id="6" name="Title 5"/>
          <p:cNvSpPr>
            <a:spLocks noGrp="1"/>
          </p:cNvSpPr>
          <p:nvPr>
            <p:ph type="title"/>
          </p:nvPr>
        </p:nvSpPr>
        <p:spPr/>
        <p:txBody>
          <a:bodyPr/>
          <a:lstStyle/>
          <a:p>
            <a:r>
              <a:rPr lang="en-US" dirty="0" smtClean="0"/>
              <a:t>The Increasing Role of Managed Care in Medicaid</a:t>
            </a:r>
            <a:endParaRPr lang="en-US" dirty="0"/>
          </a:p>
        </p:txBody>
      </p:sp>
      <p:graphicFrame>
        <p:nvGraphicFramePr>
          <p:cNvPr id="17" name="Content Placeholder 16"/>
          <p:cNvGraphicFramePr>
            <a:graphicFrameLocks noGrp="1"/>
          </p:cNvGraphicFramePr>
          <p:nvPr>
            <p:ph idx="1"/>
            <p:extLst>
              <p:ext uri="{D42A27DB-BD31-4B8C-83A1-F6EECF244321}">
                <p14:modId xmlns:p14="http://schemas.microsoft.com/office/powerpoint/2010/main" val="3154595649"/>
              </p:ext>
            </p:extLst>
          </p:nvPr>
        </p:nvGraphicFramePr>
        <p:xfrm>
          <a:off x="158062" y="1296388"/>
          <a:ext cx="8747125" cy="4830763"/>
        </p:xfrm>
        <a:graphic>
          <a:graphicData uri="http://schemas.openxmlformats.org/drawingml/2006/chart">
            <c:chart xmlns:c="http://schemas.openxmlformats.org/drawingml/2006/chart" xmlns:r="http://schemas.openxmlformats.org/officeDocument/2006/relationships" r:id="rId3"/>
          </a:graphicData>
        </a:graphic>
      </p:graphicFrame>
      <p:sp>
        <p:nvSpPr>
          <p:cNvPr id="31" name="TextBox 1"/>
          <p:cNvSpPr txBox="1"/>
          <p:nvPr/>
        </p:nvSpPr>
        <p:spPr>
          <a:xfrm>
            <a:off x="152400" y="1219200"/>
            <a:ext cx="38683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1600" b="1" dirty="0" smtClean="0">
                <a:latin typeface="Calibri" pitchFamily="34" charset="0"/>
                <a:cs typeface="Meta Offc Pro"/>
              </a:rPr>
              <a:t>Share of Medicaid Enrollment in comprehensive MCOs: </a:t>
            </a:r>
          </a:p>
        </p:txBody>
      </p:sp>
    </p:spTree>
    <p:extLst>
      <p:ext uri="{BB962C8B-B14F-4D97-AF65-F5344CB8AC3E}">
        <p14:creationId xmlns:p14="http://schemas.microsoft.com/office/powerpoint/2010/main" val="3738274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26048448"/>
              </p:ext>
            </p:extLst>
          </p:nvPr>
        </p:nvGraphicFramePr>
        <p:xfrm>
          <a:off x="38100" y="1219200"/>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5"/>
          <p:cNvSpPr txBox="1">
            <a:spLocks noGrp="1"/>
          </p:cNvSpPr>
          <p:nvPr>
            <p:ph type="body" sz="quarter" idx="11"/>
          </p:nvPr>
        </p:nvSpPr>
        <p:spPr/>
        <p:txBody>
          <a:bodyPr/>
          <a:lstStyle>
            <a:lvl1pPr marL="0" indent="0" algn="l" rtl="0" eaLnBrk="1" fontAlgn="base" hangingPunct="1">
              <a:spcBef>
                <a:spcPts val="0"/>
              </a:spcBef>
              <a:spcAft>
                <a:spcPct val="0"/>
              </a:spcAft>
              <a:buNone/>
              <a:defRPr sz="115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dirty="0" smtClean="0"/>
              <a:t>Source</a:t>
            </a:r>
            <a:r>
              <a:rPr lang="en-US" dirty="0"/>
              <a:t>: Kaiser Commission on Medicaid and the Uninsured and Urban Institute estimates based on data from FY 2011 MSIS and CMS-64 reports. </a:t>
            </a:r>
            <a:r>
              <a:rPr lang="en-US" dirty="0" smtClean="0"/>
              <a:t>Because </a:t>
            </a:r>
            <a:r>
              <a:rPr lang="en-US" dirty="0"/>
              <a:t>2011 data were unavailable, 2010 data was used for Florida, Kansas, Maine, Maryland, Montana, New Mexico, New Jersey, Oklahoma, Texas, and Utah. </a:t>
            </a:r>
            <a:r>
              <a:rPr lang="en-US" dirty="0" smtClean="0"/>
              <a:t>Data </a:t>
            </a:r>
            <a:r>
              <a:rPr lang="en-US" dirty="0"/>
              <a:t>for these 10 states were adjusted to 2010 spending levels.</a:t>
            </a:r>
          </a:p>
        </p:txBody>
      </p:sp>
      <p:sp>
        <p:nvSpPr>
          <p:cNvPr id="2" name="Title 1"/>
          <p:cNvSpPr>
            <a:spLocks noGrp="1"/>
          </p:cNvSpPr>
          <p:nvPr>
            <p:ph type="title"/>
          </p:nvPr>
        </p:nvSpPr>
        <p:spPr/>
        <p:txBody>
          <a:bodyPr/>
          <a:lstStyle/>
          <a:p>
            <a:r>
              <a:rPr lang="en-US" dirty="0"/>
              <a:t>Meeting the Varied Needs of Populations Covered in Medicaid</a:t>
            </a:r>
          </a:p>
        </p:txBody>
      </p:sp>
      <p:cxnSp>
        <p:nvCxnSpPr>
          <p:cNvPr id="4" name="Straight Connector 3"/>
          <p:cNvCxnSpPr/>
          <p:nvPr/>
        </p:nvCxnSpPr>
        <p:spPr>
          <a:xfrm>
            <a:off x="1905000" y="1752600"/>
            <a:ext cx="0" cy="3733800"/>
          </a:xfrm>
          <a:prstGeom prst="line">
            <a:avLst/>
          </a:prstGeom>
          <a:ln w="28575"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8733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92842639"/>
              </p:ext>
            </p:extLst>
          </p:nvPr>
        </p:nvGraphicFramePr>
        <p:xfrm>
          <a:off x="92075" y="1096963"/>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r>
              <a:rPr lang="en-US" sz="1100" dirty="0" smtClean="0">
                <a:sym typeface="Tahoma" pitchFamily="34" charset="0"/>
              </a:rPr>
              <a:t>NOTE: FY is fiscal year. </a:t>
            </a:r>
            <a:r>
              <a:rPr lang="en-US" sz="1100" baseline="30000" dirty="0" smtClean="0">
                <a:sym typeface="Tahoma" pitchFamily="34" charset="0"/>
              </a:rPr>
              <a:t>1 </a:t>
            </a:r>
            <a:r>
              <a:rPr lang="en-US" sz="1100" dirty="0" smtClean="0">
                <a:sym typeface="Tahoma" pitchFamily="34" charset="0"/>
              </a:rPr>
              <a:t>Amount for Medicare is mandatory spending minus income from premiums and other offsetting receipts such as state contribution (clawback) payments to Medicare Part D). </a:t>
            </a:r>
            <a:r>
              <a:rPr lang="en-US" sz="1100" baseline="30000" dirty="0" smtClean="0">
                <a:sym typeface="Tahoma" pitchFamily="34" charset="0"/>
              </a:rPr>
              <a:t>2 </a:t>
            </a:r>
            <a:r>
              <a:rPr lang="en-US" sz="1100" dirty="0" smtClean="0">
                <a:sym typeface="Tahoma" pitchFamily="34" charset="0"/>
              </a:rPr>
              <a:t>”Other” category includes other mandatory </a:t>
            </a:r>
            <a:r>
              <a:rPr lang="en-US" sz="1100" dirty="0">
                <a:sym typeface="Tahoma" pitchFamily="34" charset="0"/>
              </a:rPr>
              <a:t>outlays (such as CHIP and Health Insurance Marketplace premium subsidies</a:t>
            </a:r>
            <a:r>
              <a:rPr lang="en-US" sz="1100" dirty="0" smtClean="0">
                <a:sym typeface="Tahoma" pitchFamily="34" charset="0"/>
              </a:rPr>
              <a:t>) minus income from offsetting receipts.</a:t>
            </a:r>
          </a:p>
          <a:p>
            <a:r>
              <a:rPr lang="en-US" sz="1100" dirty="0" smtClean="0">
                <a:sym typeface="Tahoma" pitchFamily="34" charset="0"/>
              </a:rPr>
              <a:t>SOURCE:  Kaiser Family Foundation based on Congressional Budget Office, Budget and Economic Outlook Fiscal Years 2015-2025, January 2015.</a:t>
            </a:r>
            <a:r>
              <a:rPr lang="en-US" sz="1100" dirty="0"/>
              <a:t> </a:t>
            </a:r>
          </a:p>
        </p:txBody>
      </p:sp>
      <p:sp>
        <p:nvSpPr>
          <p:cNvPr id="4" name="Title 3"/>
          <p:cNvSpPr>
            <a:spLocks noGrp="1"/>
          </p:cNvSpPr>
          <p:nvPr>
            <p:ph type="title"/>
          </p:nvPr>
        </p:nvSpPr>
        <p:spPr/>
        <p:txBody>
          <a:bodyPr/>
          <a:lstStyle/>
          <a:p>
            <a:r>
              <a:rPr lang="en-US" dirty="0" smtClean="0"/>
              <a:t>Medicare and Medicaid Comprise Nearly One-</a:t>
            </a:r>
            <a:r>
              <a:rPr lang="en-US" dirty="0"/>
              <a:t>F</a:t>
            </a:r>
            <a:r>
              <a:rPr lang="en-US" dirty="0" smtClean="0"/>
              <a:t>ourth of Federal Spending</a:t>
            </a:r>
            <a:endParaRPr lang="en-US" dirty="0"/>
          </a:p>
        </p:txBody>
      </p:sp>
    </p:spTree>
    <p:extLst>
      <p:ext uri="{BB962C8B-B14F-4D97-AF65-F5344CB8AC3E}">
        <p14:creationId xmlns:p14="http://schemas.microsoft.com/office/powerpoint/2010/main" val="1864878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dirty="0"/>
              <a:t>NOTE: FPL-- Federal Poverty Level. The FPL was $19,530 for a family of three in 2013. </a:t>
            </a:r>
          </a:p>
          <a:p>
            <a:r>
              <a:rPr lang="en-US" dirty="0"/>
              <a:t>SOURCES: Kaiser Commission on Medicaid and the Uninsured (KCMU) and Urban Institute analysis of 2013 CPS/ASEC Supplement; Birth data - Maternal and Child Health Update, National Governors Association, 2012; Medicare data - Medicare Payment Advisory Commission, </a:t>
            </a:r>
            <a:r>
              <a:rPr lang="en-US" i="1" dirty="0"/>
              <a:t>Data Book: Beneficiaries Dually Eligible for Medicare and Medicaid</a:t>
            </a:r>
            <a:r>
              <a:rPr lang="en-US" dirty="0"/>
              <a:t> (January 2015), 2010 data; Functional Limitations - KCMU Analysis of 2012 NHIS data; Nonelderly with HIV - 2009 CDC MMP; Nursing Home Residents - 2012 OSCAR data</a:t>
            </a:r>
            <a:r>
              <a:rPr lang="en-US" dirty="0" smtClean="0"/>
              <a:t>.</a:t>
            </a:r>
            <a:endParaRPr lang="en-US" dirty="0"/>
          </a:p>
        </p:txBody>
      </p:sp>
      <p:sp>
        <p:nvSpPr>
          <p:cNvPr id="6" name="Title 5"/>
          <p:cNvSpPr>
            <a:spLocks noGrp="1"/>
          </p:cNvSpPr>
          <p:nvPr>
            <p:ph type="title"/>
          </p:nvPr>
        </p:nvSpPr>
        <p:spPr/>
        <p:txBody>
          <a:bodyPr/>
          <a:lstStyle/>
          <a:p>
            <a:r>
              <a:rPr lang="en-US" dirty="0"/>
              <a:t>Medicaid’s </a:t>
            </a:r>
            <a:r>
              <a:rPr lang="en-US" dirty="0" smtClean="0"/>
              <a:t>Role </a:t>
            </a:r>
            <a:r>
              <a:rPr lang="en-US" dirty="0"/>
              <a:t>for </a:t>
            </a:r>
            <a:r>
              <a:rPr lang="en-US" dirty="0" smtClean="0"/>
              <a:t>Selected Populations</a:t>
            </a:r>
            <a:endParaRPr lang="en-US" dirty="0"/>
          </a:p>
        </p:txBody>
      </p:sp>
      <p:grpSp>
        <p:nvGrpSpPr>
          <p:cNvPr id="8" name="Group 7"/>
          <p:cNvGrpSpPr/>
          <p:nvPr/>
        </p:nvGrpSpPr>
        <p:grpSpPr>
          <a:xfrm>
            <a:off x="3871116" y="1219814"/>
            <a:ext cx="854013" cy="945510"/>
            <a:chOff x="3654352" y="2923878"/>
            <a:chExt cx="1782870" cy="1986999"/>
          </a:xfrm>
          <a:solidFill>
            <a:schemeClr val="accent2"/>
          </a:solidFill>
        </p:grpSpPr>
        <p:grpSp>
          <p:nvGrpSpPr>
            <p:cNvPr id="9" name="Group 8"/>
            <p:cNvGrpSpPr/>
            <p:nvPr/>
          </p:nvGrpSpPr>
          <p:grpSpPr>
            <a:xfrm>
              <a:off x="3654352" y="2923878"/>
              <a:ext cx="890968" cy="1986999"/>
              <a:chOff x="3654352" y="2923878"/>
              <a:chExt cx="890968" cy="1986999"/>
            </a:xfrm>
            <a:grpFill/>
          </p:grpSpPr>
          <p:sp>
            <p:nvSpPr>
              <p:cNvPr id="20" name="Oval 19"/>
              <p:cNvSpPr/>
              <p:nvPr/>
            </p:nvSpPr>
            <p:spPr>
              <a:xfrm>
                <a:off x="3939816" y="2923878"/>
                <a:ext cx="320040" cy="32004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Rounded Rectangle 20"/>
              <p:cNvSpPr/>
              <p:nvPr/>
            </p:nvSpPr>
            <p:spPr>
              <a:xfrm>
                <a:off x="3899017"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Rounded Rectangle 21"/>
              <p:cNvSpPr/>
              <p:nvPr/>
            </p:nvSpPr>
            <p:spPr>
              <a:xfrm>
                <a:off x="4118571"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 name="Rounded Rectangle 22"/>
              <p:cNvSpPr/>
              <p:nvPr/>
            </p:nvSpPr>
            <p:spPr>
              <a:xfrm>
                <a:off x="3898619" y="3475015"/>
                <a:ext cx="402434" cy="73098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Round Same Side Corner Rectangle 23"/>
              <p:cNvSpPr/>
              <p:nvPr/>
            </p:nvSpPr>
            <p:spPr>
              <a:xfrm>
                <a:off x="3781109" y="3303697"/>
                <a:ext cx="637454" cy="256032"/>
              </a:xfrm>
              <a:prstGeom prst="round2SameRect">
                <a:avLst>
                  <a:gd name="adj1" fmla="val 50000"/>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5" name="Group 24"/>
              <p:cNvGrpSpPr/>
              <p:nvPr/>
            </p:nvGrpSpPr>
            <p:grpSpPr>
              <a:xfrm>
                <a:off x="3654352" y="3333672"/>
                <a:ext cx="890968" cy="712284"/>
                <a:chOff x="3654352" y="3350339"/>
                <a:chExt cx="890968" cy="712284"/>
              </a:xfrm>
              <a:grpFill/>
            </p:grpSpPr>
            <p:sp>
              <p:nvSpPr>
                <p:cNvPr id="26" name="Rounded Rectangle 25"/>
                <p:cNvSpPr/>
                <p:nvPr/>
              </p:nvSpPr>
              <p:spPr>
                <a:xfrm rot="17700000" flipH="1">
                  <a:off x="3380506"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Rounded Rectangle 26"/>
                <p:cNvSpPr/>
                <p:nvPr/>
              </p:nvSpPr>
              <p:spPr>
                <a:xfrm rot="3900000">
                  <a:off x="4106882"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nvGrpSpPr>
            <p:cNvPr id="10" name="Group 9"/>
            <p:cNvGrpSpPr/>
            <p:nvPr/>
          </p:nvGrpSpPr>
          <p:grpSpPr>
            <a:xfrm>
              <a:off x="4644231" y="2940149"/>
              <a:ext cx="792991" cy="1970728"/>
              <a:chOff x="5287084" y="2926861"/>
              <a:chExt cx="792991" cy="1970728"/>
            </a:xfrm>
            <a:grpFill/>
          </p:grpSpPr>
          <p:sp>
            <p:nvSpPr>
              <p:cNvPr id="11" name="Oval 10"/>
              <p:cNvSpPr/>
              <p:nvPr/>
            </p:nvSpPr>
            <p:spPr>
              <a:xfrm>
                <a:off x="5523559" y="2926861"/>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p:nvPr/>
            </p:nvGrpSpPr>
            <p:grpSpPr>
              <a:xfrm>
                <a:off x="5508901" y="4114392"/>
                <a:ext cx="349356" cy="783197"/>
                <a:chOff x="5351796" y="5908768"/>
                <a:chExt cx="349356" cy="783197"/>
              </a:xfrm>
              <a:grpFill/>
            </p:grpSpPr>
            <p:sp>
              <p:nvSpPr>
                <p:cNvPr id="18" name="Rounded Rectangle 17"/>
                <p:cNvSpPr/>
                <p:nvPr/>
              </p:nvSpPr>
              <p:spPr>
                <a:xfrm>
                  <a:off x="5351796"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Rounded Rectangle 18"/>
                <p:cNvSpPr/>
                <p:nvPr/>
              </p:nvSpPr>
              <p:spPr>
                <a:xfrm>
                  <a:off x="5554848"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13" name="Trapezoid 12"/>
              <p:cNvSpPr/>
              <p:nvPr/>
            </p:nvSpPr>
            <p:spPr>
              <a:xfrm>
                <a:off x="5340195" y="3459869"/>
                <a:ext cx="686768" cy="884395"/>
              </a:xfrm>
              <a:prstGeom prst="trapezoid">
                <a:avLst>
                  <a:gd name="adj" fmla="val 2532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ounded Rectangle 13"/>
              <p:cNvSpPr/>
              <p:nvPr/>
            </p:nvSpPr>
            <p:spPr>
              <a:xfrm>
                <a:off x="5427132" y="3342174"/>
                <a:ext cx="512895" cy="217555"/>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5" name="Group 14"/>
              <p:cNvGrpSpPr/>
              <p:nvPr/>
            </p:nvGrpSpPr>
            <p:grpSpPr>
              <a:xfrm>
                <a:off x="5287084" y="3357795"/>
                <a:ext cx="792991" cy="712285"/>
                <a:chOff x="5287084" y="3357795"/>
                <a:chExt cx="792991" cy="712285"/>
              </a:xfrm>
              <a:grpFill/>
            </p:grpSpPr>
            <p:sp>
              <p:nvSpPr>
                <p:cNvPr id="16" name="Rounded Rectangle 15"/>
                <p:cNvSpPr/>
                <p:nvPr/>
              </p:nvSpPr>
              <p:spPr>
                <a:xfrm rot="17700000" flipH="1">
                  <a:off x="4994949"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Rounded Rectangle 16"/>
                <p:cNvSpPr/>
                <p:nvPr/>
              </p:nvSpPr>
              <p:spPr>
                <a:xfrm rot="3900000">
                  <a:off x="5659924"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grpSp>
        <p:nvGrpSpPr>
          <p:cNvPr id="28" name="Group 27"/>
          <p:cNvGrpSpPr/>
          <p:nvPr/>
        </p:nvGrpSpPr>
        <p:grpSpPr>
          <a:xfrm>
            <a:off x="4764259" y="1219200"/>
            <a:ext cx="854013" cy="945510"/>
            <a:chOff x="3654352" y="2923878"/>
            <a:chExt cx="1782870" cy="1986999"/>
          </a:xfrm>
          <a:solidFill>
            <a:schemeClr val="accent2"/>
          </a:solidFill>
        </p:grpSpPr>
        <p:grpSp>
          <p:nvGrpSpPr>
            <p:cNvPr id="29" name="Group 28"/>
            <p:cNvGrpSpPr/>
            <p:nvPr/>
          </p:nvGrpSpPr>
          <p:grpSpPr>
            <a:xfrm>
              <a:off x="3654352" y="2923878"/>
              <a:ext cx="890968" cy="1986999"/>
              <a:chOff x="3654352" y="2923878"/>
              <a:chExt cx="890968" cy="1986999"/>
            </a:xfrm>
            <a:grpFill/>
          </p:grpSpPr>
          <p:sp>
            <p:nvSpPr>
              <p:cNvPr id="40" name="Oval 39"/>
              <p:cNvSpPr/>
              <p:nvPr/>
            </p:nvSpPr>
            <p:spPr>
              <a:xfrm>
                <a:off x="3939816" y="2923878"/>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1" name="Rounded Rectangle 40"/>
              <p:cNvSpPr/>
              <p:nvPr/>
            </p:nvSpPr>
            <p:spPr>
              <a:xfrm>
                <a:off x="3899017" y="3975391"/>
                <a:ext cx="182880" cy="93548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2" name="Rounded Rectangle 41"/>
              <p:cNvSpPr/>
              <p:nvPr/>
            </p:nvSpPr>
            <p:spPr>
              <a:xfrm>
                <a:off x="4118571" y="3975391"/>
                <a:ext cx="182880" cy="93548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3" name="Rounded Rectangle 42"/>
              <p:cNvSpPr/>
              <p:nvPr/>
            </p:nvSpPr>
            <p:spPr>
              <a:xfrm>
                <a:off x="3898619" y="3475015"/>
                <a:ext cx="402434" cy="73098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4" name="Round Same Side Corner Rectangle 43"/>
              <p:cNvSpPr/>
              <p:nvPr/>
            </p:nvSpPr>
            <p:spPr>
              <a:xfrm>
                <a:off x="3781109" y="3303697"/>
                <a:ext cx="637454" cy="256032"/>
              </a:xfrm>
              <a:prstGeom prst="round2Same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45" name="Group 44"/>
              <p:cNvGrpSpPr/>
              <p:nvPr/>
            </p:nvGrpSpPr>
            <p:grpSpPr>
              <a:xfrm>
                <a:off x="3654352" y="3333672"/>
                <a:ext cx="890968" cy="712284"/>
                <a:chOff x="3654352" y="3350339"/>
                <a:chExt cx="890968" cy="712284"/>
              </a:xfrm>
              <a:grpFill/>
            </p:grpSpPr>
            <p:sp>
              <p:nvSpPr>
                <p:cNvPr id="46" name="Rounded Rectangle 45"/>
                <p:cNvSpPr/>
                <p:nvPr/>
              </p:nvSpPr>
              <p:spPr>
                <a:xfrm rot="17700000" flipH="1">
                  <a:off x="3380506" y="3624185"/>
                  <a:ext cx="712284" cy="164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7" name="Rounded Rectangle 46"/>
                <p:cNvSpPr/>
                <p:nvPr/>
              </p:nvSpPr>
              <p:spPr>
                <a:xfrm rot="3900000">
                  <a:off x="4106882" y="3624185"/>
                  <a:ext cx="712284" cy="164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nvGrpSpPr>
            <p:cNvPr id="30" name="Group 29"/>
            <p:cNvGrpSpPr/>
            <p:nvPr/>
          </p:nvGrpSpPr>
          <p:grpSpPr>
            <a:xfrm>
              <a:off x="4644230" y="2940151"/>
              <a:ext cx="792992" cy="1970726"/>
              <a:chOff x="5287083" y="2926863"/>
              <a:chExt cx="792992" cy="1970726"/>
            </a:xfrm>
            <a:grpFill/>
          </p:grpSpPr>
          <p:sp>
            <p:nvSpPr>
              <p:cNvPr id="31" name="Oval 30"/>
              <p:cNvSpPr/>
              <p:nvPr/>
            </p:nvSpPr>
            <p:spPr>
              <a:xfrm>
                <a:off x="5523558" y="2926863"/>
                <a:ext cx="320041" cy="3200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2" name="Group 31"/>
              <p:cNvGrpSpPr/>
              <p:nvPr/>
            </p:nvGrpSpPr>
            <p:grpSpPr>
              <a:xfrm>
                <a:off x="5508901" y="4114392"/>
                <a:ext cx="349356" cy="783197"/>
                <a:chOff x="5351796" y="5908768"/>
                <a:chExt cx="349356" cy="783197"/>
              </a:xfrm>
              <a:grpFill/>
            </p:grpSpPr>
            <p:sp>
              <p:nvSpPr>
                <p:cNvPr id="38" name="Rounded Rectangle 37"/>
                <p:cNvSpPr/>
                <p:nvPr/>
              </p:nvSpPr>
              <p:spPr>
                <a:xfrm>
                  <a:off x="5351796"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9" name="Rounded Rectangle 38"/>
                <p:cNvSpPr/>
                <p:nvPr/>
              </p:nvSpPr>
              <p:spPr>
                <a:xfrm>
                  <a:off x="5554848"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33" name="Trapezoid 32"/>
              <p:cNvSpPr/>
              <p:nvPr/>
            </p:nvSpPr>
            <p:spPr>
              <a:xfrm>
                <a:off x="5340194" y="3459869"/>
                <a:ext cx="686768" cy="884395"/>
              </a:xfrm>
              <a:prstGeom prst="trapezoid">
                <a:avLst>
                  <a:gd name="adj" fmla="val 2532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4" name="Rounded Rectangle 33"/>
              <p:cNvSpPr/>
              <p:nvPr/>
            </p:nvSpPr>
            <p:spPr>
              <a:xfrm>
                <a:off x="5427132" y="3342174"/>
                <a:ext cx="512895" cy="217555"/>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5" name="Group 34"/>
              <p:cNvGrpSpPr/>
              <p:nvPr/>
            </p:nvGrpSpPr>
            <p:grpSpPr>
              <a:xfrm>
                <a:off x="5287083" y="3357794"/>
                <a:ext cx="792992" cy="712287"/>
                <a:chOff x="5287083" y="3357794"/>
                <a:chExt cx="792992" cy="712287"/>
              </a:xfrm>
              <a:grpFill/>
            </p:grpSpPr>
            <p:sp>
              <p:nvSpPr>
                <p:cNvPr id="36" name="Rounded Rectangle 35"/>
                <p:cNvSpPr/>
                <p:nvPr/>
              </p:nvSpPr>
              <p:spPr>
                <a:xfrm rot="17700000" flipH="1">
                  <a:off x="4994948" y="3649929"/>
                  <a:ext cx="712286"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7" name="Rounded Rectangle 36"/>
                <p:cNvSpPr/>
                <p:nvPr/>
              </p:nvSpPr>
              <p:spPr>
                <a:xfrm rot="3900000">
                  <a:off x="5659924" y="3649930"/>
                  <a:ext cx="712286"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sp>
        <p:nvSpPr>
          <p:cNvPr id="348" name="TextBox 347"/>
          <p:cNvSpPr txBox="1"/>
          <p:nvPr/>
        </p:nvSpPr>
        <p:spPr>
          <a:xfrm>
            <a:off x="1072625" y="1407078"/>
            <a:ext cx="2143215" cy="369332"/>
          </a:xfrm>
          <a:prstGeom prst="rect">
            <a:avLst/>
          </a:prstGeom>
          <a:noFill/>
        </p:spPr>
        <p:txBody>
          <a:bodyPr wrap="none" rtlCol="0">
            <a:spAutoFit/>
          </a:bodyPr>
          <a:lstStyle/>
          <a:p>
            <a:pPr algn="ctr"/>
            <a:r>
              <a:rPr lang="en-US" b="1" dirty="0" smtClean="0">
                <a:latin typeface="Calibri" pitchFamily="34" charset="0"/>
                <a:cs typeface="Meta Offc Pro"/>
              </a:rPr>
              <a:t>1 in 5 </a:t>
            </a:r>
            <a:r>
              <a:rPr lang="en-US" dirty="0" smtClean="0">
                <a:latin typeface="Calibri" pitchFamily="34" charset="0"/>
                <a:cs typeface="Meta Offc Pro"/>
              </a:rPr>
              <a:t>Americans &lt;65</a:t>
            </a:r>
          </a:p>
        </p:txBody>
      </p:sp>
      <p:sp>
        <p:nvSpPr>
          <p:cNvPr id="350" name="TextBox 349"/>
          <p:cNvSpPr txBox="1"/>
          <p:nvPr/>
        </p:nvSpPr>
        <p:spPr>
          <a:xfrm>
            <a:off x="1641910" y="2936673"/>
            <a:ext cx="1518556" cy="369332"/>
          </a:xfrm>
          <a:prstGeom prst="rect">
            <a:avLst/>
          </a:prstGeom>
          <a:noFill/>
        </p:spPr>
        <p:txBody>
          <a:bodyPr wrap="none" rtlCol="0">
            <a:spAutoFit/>
          </a:bodyPr>
          <a:lstStyle/>
          <a:p>
            <a:pPr algn="ctr"/>
            <a:r>
              <a:rPr lang="en-US" b="1" dirty="0" smtClean="0">
                <a:latin typeface="Calibri" pitchFamily="34" charset="0"/>
                <a:cs typeface="Meta Offc Pro"/>
              </a:rPr>
              <a:t>1 in 3 </a:t>
            </a:r>
            <a:r>
              <a:rPr lang="en-US" dirty="0">
                <a:latin typeface="Calibri" pitchFamily="34" charset="0"/>
                <a:cs typeface="Meta Offc Pro"/>
              </a:rPr>
              <a:t>c</a:t>
            </a:r>
            <a:r>
              <a:rPr lang="en-US" dirty="0" smtClean="0">
                <a:latin typeface="Calibri" pitchFamily="34" charset="0"/>
                <a:cs typeface="Meta Offc Pro"/>
              </a:rPr>
              <a:t>hildren</a:t>
            </a:r>
          </a:p>
        </p:txBody>
      </p:sp>
      <p:sp>
        <p:nvSpPr>
          <p:cNvPr id="351" name="TextBox 350"/>
          <p:cNvSpPr txBox="1"/>
          <p:nvPr/>
        </p:nvSpPr>
        <p:spPr>
          <a:xfrm>
            <a:off x="740029" y="4305125"/>
            <a:ext cx="2958374" cy="369332"/>
          </a:xfrm>
          <a:prstGeom prst="rect">
            <a:avLst/>
          </a:prstGeom>
          <a:noFill/>
        </p:spPr>
        <p:txBody>
          <a:bodyPr wrap="none" rtlCol="0">
            <a:spAutoFit/>
          </a:bodyPr>
          <a:lstStyle/>
          <a:p>
            <a:pPr algn="ctr"/>
            <a:r>
              <a:rPr lang="en-US" b="1" dirty="0">
                <a:latin typeface="Calibri" pitchFamily="34" charset="0"/>
                <a:cs typeface="Meta Offc Pro"/>
              </a:rPr>
              <a:t>2</a:t>
            </a:r>
            <a:r>
              <a:rPr lang="en-US" b="1" dirty="0" smtClean="0">
                <a:latin typeface="Calibri" pitchFamily="34" charset="0"/>
                <a:cs typeface="Meta Offc Pro"/>
              </a:rPr>
              <a:t> in 3 </a:t>
            </a:r>
            <a:r>
              <a:rPr lang="en-US" dirty="0">
                <a:latin typeface="Calibri" pitchFamily="34" charset="0"/>
                <a:cs typeface="Meta Offc Pro"/>
              </a:rPr>
              <a:t>n</a:t>
            </a:r>
            <a:r>
              <a:rPr lang="en-US" dirty="0" smtClean="0">
                <a:latin typeface="Calibri" pitchFamily="34" charset="0"/>
                <a:cs typeface="Meta Offc Pro"/>
              </a:rPr>
              <a:t>ursing </a:t>
            </a:r>
            <a:r>
              <a:rPr lang="en-US" dirty="0">
                <a:latin typeface="Calibri" pitchFamily="34" charset="0"/>
                <a:cs typeface="Meta Offc Pro"/>
              </a:rPr>
              <a:t>h</a:t>
            </a:r>
            <a:r>
              <a:rPr lang="en-US" dirty="0" smtClean="0">
                <a:latin typeface="Calibri" pitchFamily="34" charset="0"/>
                <a:cs typeface="Meta Offc Pro"/>
              </a:rPr>
              <a:t>ome </a:t>
            </a:r>
            <a:r>
              <a:rPr lang="en-US" dirty="0">
                <a:latin typeface="Calibri" pitchFamily="34" charset="0"/>
                <a:cs typeface="Meta Offc Pro"/>
              </a:rPr>
              <a:t>r</a:t>
            </a:r>
            <a:r>
              <a:rPr lang="en-US" dirty="0" smtClean="0">
                <a:latin typeface="Calibri" pitchFamily="34" charset="0"/>
                <a:cs typeface="Meta Offc Pro"/>
              </a:rPr>
              <a:t>esidents</a:t>
            </a:r>
          </a:p>
        </p:txBody>
      </p:sp>
      <p:grpSp>
        <p:nvGrpSpPr>
          <p:cNvPr id="5" name="Group 4"/>
          <p:cNvGrpSpPr/>
          <p:nvPr/>
        </p:nvGrpSpPr>
        <p:grpSpPr>
          <a:xfrm>
            <a:off x="3896880" y="2743200"/>
            <a:ext cx="1325463" cy="949404"/>
            <a:chOff x="3932313" y="4015582"/>
            <a:chExt cx="1325463" cy="949404"/>
          </a:xfrm>
        </p:grpSpPr>
        <p:grpSp>
          <p:nvGrpSpPr>
            <p:cNvPr id="199" name="Group 198"/>
            <p:cNvGrpSpPr/>
            <p:nvPr/>
          </p:nvGrpSpPr>
          <p:grpSpPr>
            <a:xfrm>
              <a:off x="3932313" y="4015582"/>
              <a:ext cx="854013" cy="945510"/>
              <a:chOff x="3654352" y="2923878"/>
              <a:chExt cx="1782870" cy="1986999"/>
            </a:xfrm>
            <a:solidFill>
              <a:schemeClr val="accent2"/>
            </a:solidFill>
          </p:grpSpPr>
          <p:grpSp>
            <p:nvGrpSpPr>
              <p:cNvPr id="208" name="Group 207"/>
              <p:cNvGrpSpPr/>
              <p:nvPr/>
            </p:nvGrpSpPr>
            <p:grpSpPr>
              <a:xfrm>
                <a:off x="3654352" y="2923878"/>
                <a:ext cx="890968" cy="1986999"/>
                <a:chOff x="3654352" y="2923878"/>
                <a:chExt cx="890968" cy="1986999"/>
              </a:xfrm>
              <a:grpFill/>
            </p:grpSpPr>
            <p:sp>
              <p:nvSpPr>
                <p:cNvPr id="219" name="Oval 218"/>
                <p:cNvSpPr/>
                <p:nvPr/>
              </p:nvSpPr>
              <p:spPr>
                <a:xfrm>
                  <a:off x="3939816" y="2923878"/>
                  <a:ext cx="320040" cy="32004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0" name="Rounded Rectangle 219"/>
                <p:cNvSpPr/>
                <p:nvPr/>
              </p:nvSpPr>
              <p:spPr>
                <a:xfrm>
                  <a:off x="3899017"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1" name="Rounded Rectangle 220"/>
                <p:cNvSpPr/>
                <p:nvPr/>
              </p:nvSpPr>
              <p:spPr>
                <a:xfrm>
                  <a:off x="4118571"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2" name="Rounded Rectangle 221"/>
                <p:cNvSpPr/>
                <p:nvPr/>
              </p:nvSpPr>
              <p:spPr>
                <a:xfrm>
                  <a:off x="3898619" y="3475015"/>
                  <a:ext cx="402434" cy="73098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3" name="Round Same Side Corner Rectangle 222"/>
                <p:cNvSpPr/>
                <p:nvPr/>
              </p:nvSpPr>
              <p:spPr>
                <a:xfrm>
                  <a:off x="3781109" y="3303697"/>
                  <a:ext cx="637454" cy="256032"/>
                </a:xfrm>
                <a:prstGeom prst="round2SameRect">
                  <a:avLst>
                    <a:gd name="adj1" fmla="val 50000"/>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24" name="Group 223"/>
                <p:cNvGrpSpPr/>
                <p:nvPr/>
              </p:nvGrpSpPr>
              <p:grpSpPr>
                <a:xfrm>
                  <a:off x="3654352" y="3333672"/>
                  <a:ext cx="890968" cy="712284"/>
                  <a:chOff x="3654352" y="3350339"/>
                  <a:chExt cx="890968" cy="712284"/>
                </a:xfrm>
                <a:grpFill/>
              </p:grpSpPr>
              <p:sp>
                <p:nvSpPr>
                  <p:cNvPr id="225" name="Rounded Rectangle 224"/>
                  <p:cNvSpPr/>
                  <p:nvPr/>
                </p:nvSpPr>
                <p:spPr>
                  <a:xfrm rot="17700000" flipH="1">
                    <a:off x="3380506"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6" name="Rounded Rectangle 225"/>
                  <p:cNvSpPr/>
                  <p:nvPr/>
                </p:nvSpPr>
                <p:spPr>
                  <a:xfrm rot="3900000">
                    <a:off x="4106882"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nvGrpSpPr>
              <p:cNvPr id="209" name="Group 208"/>
              <p:cNvGrpSpPr/>
              <p:nvPr/>
            </p:nvGrpSpPr>
            <p:grpSpPr>
              <a:xfrm>
                <a:off x="4644231" y="2940149"/>
                <a:ext cx="792991" cy="1970728"/>
                <a:chOff x="5287084" y="2926861"/>
                <a:chExt cx="792991" cy="1970728"/>
              </a:xfrm>
              <a:grpFill/>
            </p:grpSpPr>
            <p:sp>
              <p:nvSpPr>
                <p:cNvPr id="210" name="Oval 209"/>
                <p:cNvSpPr/>
                <p:nvPr/>
              </p:nvSpPr>
              <p:spPr>
                <a:xfrm>
                  <a:off x="5523559" y="2926861"/>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11" name="Group 210"/>
                <p:cNvGrpSpPr/>
                <p:nvPr/>
              </p:nvGrpSpPr>
              <p:grpSpPr>
                <a:xfrm>
                  <a:off x="5508901" y="4114392"/>
                  <a:ext cx="349356" cy="783197"/>
                  <a:chOff x="5351796" y="5908768"/>
                  <a:chExt cx="349356" cy="783197"/>
                </a:xfrm>
                <a:grpFill/>
              </p:grpSpPr>
              <p:sp>
                <p:nvSpPr>
                  <p:cNvPr id="217" name="Rounded Rectangle 216"/>
                  <p:cNvSpPr/>
                  <p:nvPr/>
                </p:nvSpPr>
                <p:spPr>
                  <a:xfrm>
                    <a:off x="5351796"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8" name="Rounded Rectangle 217"/>
                  <p:cNvSpPr/>
                  <p:nvPr/>
                </p:nvSpPr>
                <p:spPr>
                  <a:xfrm>
                    <a:off x="5554848"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212" name="Trapezoid 211"/>
                <p:cNvSpPr/>
                <p:nvPr/>
              </p:nvSpPr>
              <p:spPr>
                <a:xfrm>
                  <a:off x="5340195" y="3459869"/>
                  <a:ext cx="686768" cy="884395"/>
                </a:xfrm>
                <a:prstGeom prst="trapezoid">
                  <a:avLst>
                    <a:gd name="adj" fmla="val 2532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3" name="Rounded Rectangle 212"/>
                <p:cNvSpPr/>
                <p:nvPr/>
              </p:nvSpPr>
              <p:spPr>
                <a:xfrm>
                  <a:off x="5427132" y="3342174"/>
                  <a:ext cx="512895" cy="217555"/>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14" name="Group 213"/>
                <p:cNvGrpSpPr/>
                <p:nvPr/>
              </p:nvGrpSpPr>
              <p:grpSpPr>
                <a:xfrm>
                  <a:off x="5287084" y="3357795"/>
                  <a:ext cx="792991" cy="712285"/>
                  <a:chOff x="5287084" y="3357795"/>
                  <a:chExt cx="792991" cy="712285"/>
                </a:xfrm>
                <a:grpFill/>
              </p:grpSpPr>
              <p:sp>
                <p:nvSpPr>
                  <p:cNvPr id="215" name="Rounded Rectangle 214"/>
                  <p:cNvSpPr/>
                  <p:nvPr/>
                </p:nvSpPr>
                <p:spPr>
                  <a:xfrm rot="17700000" flipH="1">
                    <a:off x="4994949"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6" name="Rounded Rectangle 215"/>
                  <p:cNvSpPr/>
                  <p:nvPr/>
                </p:nvSpPr>
                <p:spPr>
                  <a:xfrm rot="3900000">
                    <a:off x="5659924"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grpSp>
          <p:nvGrpSpPr>
            <p:cNvPr id="227" name="Group 226"/>
            <p:cNvGrpSpPr/>
            <p:nvPr/>
          </p:nvGrpSpPr>
          <p:grpSpPr>
            <a:xfrm>
              <a:off x="4830770" y="4019476"/>
              <a:ext cx="427006" cy="945510"/>
              <a:chOff x="3654352" y="2923878"/>
              <a:chExt cx="890968" cy="1986999"/>
            </a:xfrm>
            <a:solidFill>
              <a:schemeClr val="accent2"/>
            </a:solidFill>
          </p:grpSpPr>
          <p:sp>
            <p:nvSpPr>
              <p:cNvPr id="228" name="Oval 227"/>
              <p:cNvSpPr/>
              <p:nvPr/>
            </p:nvSpPr>
            <p:spPr>
              <a:xfrm>
                <a:off x="3939816" y="2923878"/>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9" name="Rounded Rectangle 228"/>
              <p:cNvSpPr/>
              <p:nvPr/>
            </p:nvSpPr>
            <p:spPr>
              <a:xfrm>
                <a:off x="3899017" y="3975391"/>
                <a:ext cx="182880" cy="93548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0" name="Rounded Rectangle 229"/>
              <p:cNvSpPr/>
              <p:nvPr/>
            </p:nvSpPr>
            <p:spPr>
              <a:xfrm>
                <a:off x="4118571" y="3975391"/>
                <a:ext cx="182880" cy="93548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1" name="Rounded Rectangle 230"/>
              <p:cNvSpPr/>
              <p:nvPr/>
            </p:nvSpPr>
            <p:spPr>
              <a:xfrm>
                <a:off x="3898619" y="3475015"/>
                <a:ext cx="402434" cy="73098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2" name="Round Same Side Corner Rectangle 231"/>
              <p:cNvSpPr/>
              <p:nvPr/>
            </p:nvSpPr>
            <p:spPr>
              <a:xfrm>
                <a:off x="3781109" y="3303697"/>
                <a:ext cx="637454" cy="256032"/>
              </a:xfrm>
              <a:prstGeom prst="round2Same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33" name="Group 232"/>
              <p:cNvGrpSpPr/>
              <p:nvPr/>
            </p:nvGrpSpPr>
            <p:grpSpPr>
              <a:xfrm>
                <a:off x="3654352" y="3333672"/>
                <a:ext cx="890968" cy="712284"/>
                <a:chOff x="3654352" y="3350339"/>
                <a:chExt cx="890968" cy="712284"/>
              </a:xfrm>
              <a:grpFill/>
            </p:grpSpPr>
            <p:sp>
              <p:nvSpPr>
                <p:cNvPr id="234" name="Rounded Rectangle 233"/>
                <p:cNvSpPr/>
                <p:nvPr/>
              </p:nvSpPr>
              <p:spPr>
                <a:xfrm rot="17700000" flipH="1">
                  <a:off x="3380506" y="3624185"/>
                  <a:ext cx="712284" cy="164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5" name="Rounded Rectangle 234"/>
                <p:cNvSpPr/>
                <p:nvPr/>
              </p:nvSpPr>
              <p:spPr>
                <a:xfrm rot="3900000">
                  <a:off x="4106882" y="3624185"/>
                  <a:ext cx="712284" cy="164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grpSp>
        <p:nvGrpSpPr>
          <p:cNvPr id="360" name="Group 359"/>
          <p:cNvGrpSpPr/>
          <p:nvPr/>
        </p:nvGrpSpPr>
        <p:grpSpPr>
          <a:xfrm>
            <a:off x="5688509" y="1247420"/>
            <a:ext cx="427006" cy="945510"/>
            <a:chOff x="3654352" y="2923878"/>
            <a:chExt cx="890968" cy="1986999"/>
          </a:xfrm>
          <a:solidFill>
            <a:schemeClr val="accent2"/>
          </a:solidFill>
        </p:grpSpPr>
        <p:sp>
          <p:nvSpPr>
            <p:cNvPr id="361" name="Oval 360"/>
            <p:cNvSpPr/>
            <p:nvPr/>
          </p:nvSpPr>
          <p:spPr>
            <a:xfrm>
              <a:off x="3939816" y="2923878"/>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62" name="Rounded Rectangle 361"/>
            <p:cNvSpPr/>
            <p:nvPr/>
          </p:nvSpPr>
          <p:spPr>
            <a:xfrm>
              <a:off x="3899017" y="3975391"/>
              <a:ext cx="182880" cy="93548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63" name="Rounded Rectangle 362"/>
            <p:cNvSpPr/>
            <p:nvPr/>
          </p:nvSpPr>
          <p:spPr>
            <a:xfrm>
              <a:off x="4118571" y="3975391"/>
              <a:ext cx="182880" cy="93548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64" name="Rounded Rectangle 363"/>
            <p:cNvSpPr/>
            <p:nvPr/>
          </p:nvSpPr>
          <p:spPr>
            <a:xfrm>
              <a:off x="3898619" y="3475015"/>
              <a:ext cx="402434" cy="73098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65" name="Round Same Side Corner Rectangle 364"/>
            <p:cNvSpPr/>
            <p:nvPr/>
          </p:nvSpPr>
          <p:spPr>
            <a:xfrm>
              <a:off x="3781109" y="3303697"/>
              <a:ext cx="637454" cy="256032"/>
            </a:xfrm>
            <a:prstGeom prst="round2Same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66" name="Group 365"/>
            <p:cNvGrpSpPr/>
            <p:nvPr/>
          </p:nvGrpSpPr>
          <p:grpSpPr>
            <a:xfrm>
              <a:off x="3654352" y="3333672"/>
              <a:ext cx="890968" cy="712284"/>
              <a:chOff x="3654352" y="3350339"/>
              <a:chExt cx="890968" cy="712284"/>
            </a:xfrm>
            <a:grpFill/>
          </p:grpSpPr>
          <p:sp>
            <p:nvSpPr>
              <p:cNvPr id="367" name="Rounded Rectangle 366"/>
              <p:cNvSpPr/>
              <p:nvPr/>
            </p:nvSpPr>
            <p:spPr>
              <a:xfrm rot="17700000" flipH="1">
                <a:off x="3380506" y="3624185"/>
                <a:ext cx="712284" cy="164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68" name="Rounded Rectangle 367"/>
              <p:cNvSpPr/>
              <p:nvPr/>
            </p:nvSpPr>
            <p:spPr>
              <a:xfrm rot="3900000">
                <a:off x="4106882" y="3624185"/>
                <a:ext cx="712284" cy="164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nvGrpSpPr>
          <p:cNvPr id="157" name="Group 156"/>
          <p:cNvGrpSpPr/>
          <p:nvPr/>
        </p:nvGrpSpPr>
        <p:grpSpPr>
          <a:xfrm>
            <a:off x="3932337" y="4003596"/>
            <a:ext cx="1325463" cy="949404"/>
            <a:chOff x="3932313" y="4015582"/>
            <a:chExt cx="1325463" cy="949404"/>
          </a:xfrm>
        </p:grpSpPr>
        <p:grpSp>
          <p:nvGrpSpPr>
            <p:cNvPr id="168" name="Group 167"/>
            <p:cNvGrpSpPr/>
            <p:nvPr/>
          </p:nvGrpSpPr>
          <p:grpSpPr>
            <a:xfrm>
              <a:off x="3932313" y="4015582"/>
              <a:ext cx="854013" cy="945510"/>
              <a:chOff x="3654352" y="2923878"/>
              <a:chExt cx="1782870" cy="1986999"/>
            </a:xfrm>
            <a:solidFill>
              <a:schemeClr val="accent2"/>
            </a:solidFill>
          </p:grpSpPr>
          <p:grpSp>
            <p:nvGrpSpPr>
              <p:cNvPr id="178" name="Group 177"/>
              <p:cNvGrpSpPr/>
              <p:nvPr/>
            </p:nvGrpSpPr>
            <p:grpSpPr>
              <a:xfrm>
                <a:off x="3654352" y="2923878"/>
                <a:ext cx="890968" cy="1986999"/>
                <a:chOff x="3654352" y="2923878"/>
                <a:chExt cx="890968" cy="1986999"/>
              </a:xfrm>
              <a:grpFill/>
            </p:grpSpPr>
            <p:sp>
              <p:nvSpPr>
                <p:cNvPr id="200" name="Oval 199"/>
                <p:cNvSpPr/>
                <p:nvPr/>
              </p:nvSpPr>
              <p:spPr>
                <a:xfrm>
                  <a:off x="3939816" y="2923878"/>
                  <a:ext cx="320040" cy="32004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1" name="Rounded Rectangle 200"/>
                <p:cNvSpPr/>
                <p:nvPr/>
              </p:nvSpPr>
              <p:spPr>
                <a:xfrm>
                  <a:off x="3899017"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2" name="Rounded Rectangle 201"/>
                <p:cNvSpPr/>
                <p:nvPr/>
              </p:nvSpPr>
              <p:spPr>
                <a:xfrm>
                  <a:off x="4118571"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3" name="Rounded Rectangle 202"/>
                <p:cNvSpPr/>
                <p:nvPr/>
              </p:nvSpPr>
              <p:spPr>
                <a:xfrm>
                  <a:off x="3898619" y="3475015"/>
                  <a:ext cx="402434" cy="73098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4" name="Round Same Side Corner Rectangle 203"/>
                <p:cNvSpPr/>
                <p:nvPr/>
              </p:nvSpPr>
              <p:spPr>
                <a:xfrm>
                  <a:off x="3781109" y="3303697"/>
                  <a:ext cx="637454" cy="256032"/>
                </a:xfrm>
                <a:prstGeom prst="round2SameRect">
                  <a:avLst>
                    <a:gd name="adj1" fmla="val 50000"/>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05" name="Group 204"/>
                <p:cNvGrpSpPr/>
                <p:nvPr/>
              </p:nvGrpSpPr>
              <p:grpSpPr>
                <a:xfrm>
                  <a:off x="3654352" y="3333672"/>
                  <a:ext cx="890968" cy="712284"/>
                  <a:chOff x="3654352" y="3350339"/>
                  <a:chExt cx="890968" cy="712284"/>
                </a:xfrm>
                <a:grpFill/>
              </p:grpSpPr>
              <p:sp>
                <p:nvSpPr>
                  <p:cNvPr id="206" name="Rounded Rectangle 205"/>
                  <p:cNvSpPr/>
                  <p:nvPr/>
                </p:nvSpPr>
                <p:spPr>
                  <a:xfrm rot="17700000" flipH="1">
                    <a:off x="3380506"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7" name="Rounded Rectangle 206"/>
                  <p:cNvSpPr/>
                  <p:nvPr/>
                </p:nvSpPr>
                <p:spPr>
                  <a:xfrm rot="3900000">
                    <a:off x="4106882"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nvGrpSpPr>
              <p:cNvPr id="179" name="Group 178"/>
              <p:cNvGrpSpPr/>
              <p:nvPr/>
            </p:nvGrpSpPr>
            <p:grpSpPr>
              <a:xfrm>
                <a:off x="4644231" y="2940149"/>
                <a:ext cx="792991" cy="1970728"/>
                <a:chOff x="5287084" y="2926861"/>
                <a:chExt cx="792991" cy="1970728"/>
              </a:xfrm>
              <a:grpFill/>
            </p:grpSpPr>
            <p:sp>
              <p:nvSpPr>
                <p:cNvPr id="180" name="Oval 179"/>
                <p:cNvSpPr/>
                <p:nvPr/>
              </p:nvSpPr>
              <p:spPr>
                <a:xfrm>
                  <a:off x="5523559" y="2926861"/>
                  <a:ext cx="320040" cy="32004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81" name="Group 180"/>
                <p:cNvGrpSpPr/>
                <p:nvPr/>
              </p:nvGrpSpPr>
              <p:grpSpPr>
                <a:xfrm>
                  <a:off x="5508901" y="4114392"/>
                  <a:ext cx="349356" cy="783197"/>
                  <a:chOff x="5351796" y="5908768"/>
                  <a:chExt cx="349356" cy="783197"/>
                </a:xfrm>
                <a:grpFill/>
              </p:grpSpPr>
              <p:sp>
                <p:nvSpPr>
                  <p:cNvPr id="187" name="Rounded Rectangle 186"/>
                  <p:cNvSpPr/>
                  <p:nvPr/>
                </p:nvSpPr>
                <p:spPr>
                  <a:xfrm>
                    <a:off x="5351796" y="5908768"/>
                    <a:ext cx="146304" cy="78319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9" name="Rounded Rectangle 188"/>
                  <p:cNvSpPr/>
                  <p:nvPr/>
                </p:nvSpPr>
                <p:spPr>
                  <a:xfrm>
                    <a:off x="5554848" y="5908768"/>
                    <a:ext cx="146304" cy="78319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182" name="Trapezoid 181"/>
                <p:cNvSpPr/>
                <p:nvPr/>
              </p:nvSpPr>
              <p:spPr>
                <a:xfrm>
                  <a:off x="5340195" y="3459869"/>
                  <a:ext cx="686768" cy="884395"/>
                </a:xfrm>
                <a:prstGeom prst="trapezoid">
                  <a:avLst>
                    <a:gd name="adj" fmla="val 25329"/>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3" name="Rounded Rectangle 182"/>
                <p:cNvSpPr/>
                <p:nvPr/>
              </p:nvSpPr>
              <p:spPr>
                <a:xfrm>
                  <a:off x="5427132" y="3342174"/>
                  <a:ext cx="512895" cy="217555"/>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84" name="Group 183"/>
                <p:cNvGrpSpPr/>
                <p:nvPr/>
              </p:nvGrpSpPr>
              <p:grpSpPr>
                <a:xfrm>
                  <a:off x="5287084" y="3357795"/>
                  <a:ext cx="792991" cy="712285"/>
                  <a:chOff x="5287084" y="3357795"/>
                  <a:chExt cx="792991" cy="712285"/>
                </a:xfrm>
                <a:grpFill/>
              </p:grpSpPr>
              <p:sp>
                <p:nvSpPr>
                  <p:cNvPr id="185" name="Rounded Rectangle 184"/>
                  <p:cNvSpPr/>
                  <p:nvPr/>
                </p:nvSpPr>
                <p:spPr>
                  <a:xfrm rot="17700000" flipH="1">
                    <a:off x="4994949" y="3649930"/>
                    <a:ext cx="712285" cy="12801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6" name="Rounded Rectangle 185"/>
                  <p:cNvSpPr/>
                  <p:nvPr/>
                </p:nvSpPr>
                <p:spPr>
                  <a:xfrm rot="3900000">
                    <a:off x="5659924" y="3649930"/>
                    <a:ext cx="712285" cy="12801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grpSp>
          <p:nvGrpSpPr>
            <p:cNvPr id="169" name="Group 168"/>
            <p:cNvGrpSpPr/>
            <p:nvPr/>
          </p:nvGrpSpPr>
          <p:grpSpPr>
            <a:xfrm>
              <a:off x="4830770" y="4019476"/>
              <a:ext cx="427006" cy="945510"/>
              <a:chOff x="3654352" y="2923878"/>
              <a:chExt cx="890968" cy="1986999"/>
            </a:xfrm>
            <a:solidFill>
              <a:schemeClr val="accent2"/>
            </a:solidFill>
          </p:grpSpPr>
          <p:sp>
            <p:nvSpPr>
              <p:cNvPr id="170" name="Oval 169"/>
              <p:cNvSpPr/>
              <p:nvPr/>
            </p:nvSpPr>
            <p:spPr>
              <a:xfrm>
                <a:off x="3939816" y="2923878"/>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1" name="Rounded Rectangle 170"/>
              <p:cNvSpPr/>
              <p:nvPr/>
            </p:nvSpPr>
            <p:spPr>
              <a:xfrm>
                <a:off x="3899017" y="3975391"/>
                <a:ext cx="182880" cy="93548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2" name="Rounded Rectangle 171"/>
              <p:cNvSpPr/>
              <p:nvPr/>
            </p:nvSpPr>
            <p:spPr>
              <a:xfrm>
                <a:off x="4118571" y="3975391"/>
                <a:ext cx="182880" cy="93548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3" name="Rounded Rectangle 172"/>
              <p:cNvSpPr/>
              <p:nvPr/>
            </p:nvSpPr>
            <p:spPr>
              <a:xfrm>
                <a:off x="3898619" y="3475015"/>
                <a:ext cx="402434" cy="73098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4" name="Round Same Side Corner Rectangle 173"/>
              <p:cNvSpPr/>
              <p:nvPr/>
            </p:nvSpPr>
            <p:spPr>
              <a:xfrm>
                <a:off x="3781109" y="3303697"/>
                <a:ext cx="637454" cy="256032"/>
              </a:xfrm>
              <a:prstGeom prst="round2Same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75" name="Group 174"/>
              <p:cNvGrpSpPr/>
              <p:nvPr/>
            </p:nvGrpSpPr>
            <p:grpSpPr>
              <a:xfrm>
                <a:off x="3654352" y="3333672"/>
                <a:ext cx="890968" cy="712284"/>
                <a:chOff x="3654352" y="3350339"/>
                <a:chExt cx="890968" cy="712284"/>
              </a:xfrm>
              <a:grpFill/>
            </p:grpSpPr>
            <p:sp>
              <p:nvSpPr>
                <p:cNvPr id="176" name="Rounded Rectangle 175"/>
                <p:cNvSpPr/>
                <p:nvPr/>
              </p:nvSpPr>
              <p:spPr>
                <a:xfrm rot="17700000" flipH="1">
                  <a:off x="3380506" y="3624185"/>
                  <a:ext cx="712284" cy="164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7" name="Rounded Rectangle 176"/>
                <p:cNvSpPr/>
                <p:nvPr/>
              </p:nvSpPr>
              <p:spPr>
                <a:xfrm rot="3900000">
                  <a:off x="4106882" y="3624185"/>
                  <a:ext cx="712284" cy="164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spTree>
    <p:extLst>
      <p:ext uri="{BB962C8B-B14F-4D97-AF65-F5344CB8AC3E}">
        <p14:creationId xmlns:p14="http://schemas.microsoft.com/office/powerpoint/2010/main" val="268940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dirty="0"/>
              <a:t>SOURCE: Kaiser Family Foundation analysis of the Medicare Current Beneficiary Survey 2010 Cost and Use </a:t>
            </a:r>
            <a:r>
              <a:rPr lang="en-US" dirty="0" smtClean="0"/>
              <a:t>file.</a:t>
            </a:r>
            <a:endParaRPr lang="en-US" dirty="0"/>
          </a:p>
        </p:txBody>
      </p:sp>
      <p:sp>
        <p:nvSpPr>
          <p:cNvPr id="6" name="Title 5"/>
          <p:cNvSpPr>
            <a:spLocks noGrp="1"/>
          </p:cNvSpPr>
          <p:nvPr>
            <p:ph type="title"/>
          </p:nvPr>
        </p:nvSpPr>
        <p:spPr/>
        <p:txBody>
          <a:bodyPr/>
          <a:lstStyle/>
          <a:p>
            <a:r>
              <a:rPr lang="en-US" dirty="0"/>
              <a:t>Characteristics of the Medicare </a:t>
            </a:r>
            <a:r>
              <a:rPr lang="en-US" dirty="0" smtClean="0"/>
              <a:t>Population</a:t>
            </a:r>
            <a:endParaRPr lang="en-US" dirty="0"/>
          </a:p>
        </p:txBody>
      </p:sp>
      <p:grpSp>
        <p:nvGrpSpPr>
          <p:cNvPr id="8" name="Group 7"/>
          <p:cNvGrpSpPr/>
          <p:nvPr/>
        </p:nvGrpSpPr>
        <p:grpSpPr>
          <a:xfrm>
            <a:off x="4461201" y="1219814"/>
            <a:ext cx="854013" cy="945510"/>
            <a:chOff x="3654352" y="2923878"/>
            <a:chExt cx="1782870" cy="1986999"/>
          </a:xfrm>
          <a:solidFill>
            <a:schemeClr val="accent2"/>
          </a:solidFill>
        </p:grpSpPr>
        <p:grpSp>
          <p:nvGrpSpPr>
            <p:cNvPr id="9" name="Group 8"/>
            <p:cNvGrpSpPr/>
            <p:nvPr/>
          </p:nvGrpSpPr>
          <p:grpSpPr>
            <a:xfrm>
              <a:off x="3654352" y="2923878"/>
              <a:ext cx="890968" cy="1986999"/>
              <a:chOff x="3654352" y="2923878"/>
              <a:chExt cx="890968" cy="1986999"/>
            </a:xfrm>
            <a:grpFill/>
          </p:grpSpPr>
          <p:sp>
            <p:nvSpPr>
              <p:cNvPr id="20" name="Oval 19"/>
              <p:cNvSpPr/>
              <p:nvPr/>
            </p:nvSpPr>
            <p:spPr>
              <a:xfrm>
                <a:off x="3939816" y="2923878"/>
                <a:ext cx="320040" cy="32004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Rounded Rectangle 20"/>
              <p:cNvSpPr/>
              <p:nvPr/>
            </p:nvSpPr>
            <p:spPr>
              <a:xfrm>
                <a:off x="3899017"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Rounded Rectangle 21"/>
              <p:cNvSpPr/>
              <p:nvPr/>
            </p:nvSpPr>
            <p:spPr>
              <a:xfrm>
                <a:off x="4118571"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 name="Rounded Rectangle 22"/>
              <p:cNvSpPr/>
              <p:nvPr/>
            </p:nvSpPr>
            <p:spPr>
              <a:xfrm>
                <a:off x="3898619" y="3475015"/>
                <a:ext cx="402434" cy="73098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Round Same Side Corner Rectangle 23"/>
              <p:cNvSpPr/>
              <p:nvPr/>
            </p:nvSpPr>
            <p:spPr>
              <a:xfrm>
                <a:off x="3781109" y="3303697"/>
                <a:ext cx="637454" cy="256032"/>
              </a:xfrm>
              <a:prstGeom prst="round2SameRect">
                <a:avLst>
                  <a:gd name="adj1" fmla="val 50000"/>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5" name="Group 24"/>
              <p:cNvGrpSpPr/>
              <p:nvPr/>
            </p:nvGrpSpPr>
            <p:grpSpPr>
              <a:xfrm>
                <a:off x="3654352" y="3333672"/>
                <a:ext cx="890968" cy="712284"/>
                <a:chOff x="3654352" y="3350339"/>
                <a:chExt cx="890968" cy="712284"/>
              </a:xfrm>
              <a:grpFill/>
            </p:grpSpPr>
            <p:sp>
              <p:nvSpPr>
                <p:cNvPr id="26" name="Rounded Rectangle 25"/>
                <p:cNvSpPr/>
                <p:nvPr/>
              </p:nvSpPr>
              <p:spPr>
                <a:xfrm rot="17700000" flipH="1">
                  <a:off x="3380506"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Rounded Rectangle 26"/>
                <p:cNvSpPr/>
                <p:nvPr/>
              </p:nvSpPr>
              <p:spPr>
                <a:xfrm rot="3900000">
                  <a:off x="4106882"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nvGrpSpPr>
            <p:cNvPr id="10" name="Group 9"/>
            <p:cNvGrpSpPr/>
            <p:nvPr/>
          </p:nvGrpSpPr>
          <p:grpSpPr>
            <a:xfrm>
              <a:off x="4644231" y="2940149"/>
              <a:ext cx="792991" cy="1970728"/>
              <a:chOff x="5287084" y="2926861"/>
              <a:chExt cx="792991" cy="1970728"/>
            </a:xfrm>
            <a:grpFill/>
          </p:grpSpPr>
          <p:sp>
            <p:nvSpPr>
              <p:cNvPr id="11" name="Oval 10"/>
              <p:cNvSpPr/>
              <p:nvPr/>
            </p:nvSpPr>
            <p:spPr>
              <a:xfrm>
                <a:off x="5523559" y="2926861"/>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p:cNvGrpSpPr/>
              <p:nvPr/>
            </p:nvGrpSpPr>
            <p:grpSpPr>
              <a:xfrm>
                <a:off x="5508901" y="4114392"/>
                <a:ext cx="349356" cy="783197"/>
                <a:chOff x="5351796" y="5908768"/>
                <a:chExt cx="349356" cy="783197"/>
              </a:xfrm>
              <a:grpFill/>
            </p:grpSpPr>
            <p:sp>
              <p:nvSpPr>
                <p:cNvPr id="18" name="Rounded Rectangle 17"/>
                <p:cNvSpPr/>
                <p:nvPr/>
              </p:nvSpPr>
              <p:spPr>
                <a:xfrm>
                  <a:off x="5351796"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Rounded Rectangle 18"/>
                <p:cNvSpPr/>
                <p:nvPr/>
              </p:nvSpPr>
              <p:spPr>
                <a:xfrm>
                  <a:off x="5554848"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13" name="Trapezoid 12"/>
              <p:cNvSpPr/>
              <p:nvPr/>
            </p:nvSpPr>
            <p:spPr>
              <a:xfrm>
                <a:off x="5340195" y="3459869"/>
                <a:ext cx="686768" cy="884395"/>
              </a:xfrm>
              <a:prstGeom prst="trapezoid">
                <a:avLst>
                  <a:gd name="adj" fmla="val 2532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ounded Rectangle 13"/>
              <p:cNvSpPr/>
              <p:nvPr/>
            </p:nvSpPr>
            <p:spPr>
              <a:xfrm>
                <a:off x="5427132" y="3342174"/>
                <a:ext cx="512895" cy="217555"/>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5" name="Group 14"/>
              <p:cNvGrpSpPr/>
              <p:nvPr/>
            </p:nvGrpSpPr>
            <p:grpSpPr>
              <a:xfrm>
                <a:off x="5287084" y="3357795"/>
                <a:ext cx="792991" cy="712285"/>
                <a:chOff x="5287084" y="3357795"/>
                <a:chExt cx="792991" cy="712285"/>
              </a:xfrm>
              <a:grpFill/>
            </p:grpSpPr>
            <p:sp>
              <p:nvSpPr>
                <p:cNvPr id="16" name="Rounded Rectangle 15"/>
                <p:cNvSpPr/>
                <p:nvPr/>
              </p:nvSpPr>
              <p:spPr>
                <a:xfrm rot="17700000" flipH="1">
                  <a:off x="4994949"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Rounded Rectangle 16"/>
                <p:cNvSpPr/>
                <p:nvPr/>
              </p:nvSpPr>
              <p:spPr>
                <a:xfrm rot="3900000">
                  <a:off x="5659924"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sp>
        <p:nvSpPr>
          <p:cNvPr id="348" name="TextBox 347"/>
          <p:cNvSpPr txBox="1"/>
          <p:nvPr/>
        </p:nvSpPr>
        <p:spPr>
          <a:xfrm>
            <a:off x="152400" y="1407078"/>
            <a:ext cx="4074532" cy="646331"/>
          </a:xfrm>
          <a:prstGeom prst="rect">
            <a:avLst/>
          </a:prstGeom>
          <a:noFill/>
        </p:spPr>
        <p:txBody>
          <a:bodyPr wrap="square" rtlCol="0">
            <a:spAutoFit/>
          </a:bodyPr>
          <a:lstStyle/>
          <a:p>
            <a:pPr algn="ctr"/>
            <a:r>
              <a:rPr lang="en-US" b="1" dirty="0" smtClean="0">
                <a:latin typeface="Calibri" pitchFamily="34" charset="0"/>
                <a:cs typeface="Meta Offc Pro"/>
              </a:rPr>
              <a:t>1 in 2 </a:t>
            </a:r>
            <a:r>
              <a:rPr lang="en-US" dirty="0" smtClean="0">
                <a:latin typeface="Calibri" pitchFamily="34" charset="0"/>
                <a:cs typeface="Meta Offc Pro"/>
              </a:rPr>
              <a:t>Medicare Beneficiaries </a:t>
            </a:r>
          </a:p>
          <a:p>
            <a:pPr algn="ctr"/>
            <a:r>
              <a:rPr lang="en-US" dirty="0" smtClean="0">
                <a:latin typeface="Calibri" pitchFamily="34" charset="0"/>
                <a:cs typeface="Meta Offc Pro"/>
              </a:rPr>
              <a:t>              with incomes &lt; $23,500</a:t>
            </a:r>
          </a:p>
        </p:txBody>
      </p:sp>
      <p:sp>
        <p:nvSpPr>
          <p:cNvPr id="350" name="TextBox 349"/>
          <p:cNvSpPr txBox="1"/>
          <p:nvPr/>
        </p:nvSpPr>
        <p:spPr>
          <a:xfrm>
            <a:off x="574799" y="2936673"/>
            <a:ext cx="3652795" cy="646331"/>
          </a:xfrm>
          <a:prstGeom prst="rect">
            <a:avLst/>
          </a:prstGeom>
          <a:noFill/>
        </p:spPr>
        <p:txBody>
          <a:bodyPr wrap="none" rtlCol="0">
            <a:spAutoFit/>
          </a:bodyPr>
          <a:lstStyle/>
          <a:p>
            <a:pPr algn="ctr"/>
            <a:r>
              <a:rPr lang="en-US" b="1" dirty="0" smtClean="0">
                <a:latin typeface="Calibri" pitchFamily="34" charset="0"/>
                <a:cs typeface="Meta Offc Pro"/>
              </a:rPr>
              <a:t>1 in 3 </a:t>
            </a:r>
            <a:r>
              <a:rPr lang="en-US" dirty="0" smtClean="0">
                <a:latin typeface="Calibri" pitchFamily="34" charset="0"/>
                <a:cs typeface="Meta Offc Pro"/>
              </a:rPr>
              <a:t>Medicare Beneficiaries</a:t>
            </a:r>
          </a:p>
          <a:p>
            <a:pPr algn="ctr"/>
            <a:r>
              <a:rPr lang="en-US" dirty="0" smtClean="0">
                <a:latin typeface="Calibri" pitchFamily="34" charset="0"/>
                <a:cs typeface="Meta Offc Pro"/>
              </a:rPr>
              <a:t>                  with 5+ chronic conditions</a:t>
            </a:r>
          </a:p>
        </p:txBody>
      </p:sp>
      <p:sp>
        <p:nvSpPr>
          <p:cNvPr id="351" name="TextBox 350"/>
          <p:cNvSpPr txBox="1"/>
          <p:nvPr/>
        </p:nvSpPr>
        <p:spPr>
          <a:xfrm>
            <a:off x="-185947" y="4305125"/>
            <a:ext cx="4810356" cy="646331"/>
          </a:xfrm>
          <a:prstGeom prst="rect">
            <a:avLst/>
          </a:prstGeom>
          <a:noFill/>
        </p:spPr>
        <p:txBody>
          <a:bodyPr wrap="none" rtlCol="0">
            <a:spAutoFit/>
          </a:bodyPr>
          <a:lstStyle/>
          <a:p>
            <a:pPr algn="ctr"/>
            <a:r>
              <a:rPr lang="en-US" b="1" dirty="0" smtClean="0">
                <a:latin typeface="Calibri" pitchFamily="34" charset="0"/>
                <a:cs typeface="Meta Offc Pro"/>
              </a:rPr>
              <a:t>1 in </a:t>
            </a:r>
            <a:r>
              <a:rPr lang="en-US" b="1" dirty="0">
                <a:latin typeface="Calibri" pitchFamily="34" charset="0"/>
                <a:cs typeface="Meta Offc Pro"/>
              </a:rPr>
              <a:t>4</a:t>
            </a:r>
            <a:r>
              <a:rPr lang="en-US" b="1" dirty="0" smtClean="0">
                <a:latin typeface="Calibri" pitchFamily="34" charset="0"/>
                <a:cs typeface="Meta Offc Pro"/>
              </a:rPr>
              <a:t> </a:t>
            </a:r>
            <a:r>
              <a:rPr lang="en-US" dirty="0" smtClean="0">
                <a:latin typeface="Calibri" pitchFamily="34" charset="0"/>
                <a:cs typeface="Meta Offc Pro"/>
              </a:rPr>
              <a:t>Medicare Beneficiaries</a:t>
            </a:r>
          </a:p>
          <a:p>
            <a:pPr algn="ctr"/>
            <a:r>
              <a:rPr lang="en-US" dirty="0" smtClean="0">
                <a:latin typeface="Calibri" pitchFamily="34" charset="0"/>
                <a:cs typeface="Meta Offc Pro"/>
              </a:rPr>
              <a:t>                            reporting fair/poor health status</a:t>
            </a:r>
          </a:p>
        </p:txBody>
      </p:sp>
      <p:grpSp>
        <p:nvGrpSpPr>
          <p:cNvPr id="5" name="Group 4"/>
          <p:cNvGrpSpPr/>
          <p:nvPr/>
        </p:nvGrpSpPr>
        <p:grpSpPr>
          <a:xfrm>
            <a:off x="4465737" y="2743200"/>
            <a:ext cx="1325463" cy="949404"/>
            <a:chOff x="3932313" y="4015582"/>
            <a:chExt cx="1325463" cy="949404"/>
          </a:xfrm>
        </p:grpSpPr>
        <p:grpSp>
          <p:nvGrpSpPr>
            <p:cNvPr id="199" name="Group 198"/>
            <p:cNvGrpSpPr/>
            <p:nvPr/>
          </p:nvGrpSpPr>
          <p:grpSpPr>
            <a:xfrm>
              <a:off x="3932313" y="4015582"/>
              <a:ext cx="854013" cy="945510"/>
              <a:chOff x="3654352" y="2923878"/>
              <a:chExt cx="1782870" cy="1986999"/>
            </a:xfrm>
            <a:solidFill>
              <a:schemeClr val="accent2"/>
            </a:solidFill>
          </p:grpSpPr>
          <p:grpSp>
            <p:nvGrpSpPr>
              <p:cNvPr id="208" name="Group 207"/>
              <p:cNvGrpSpPr/>
              <p:nvPr/>
            </p:nvGrpSpPr>
            <p:grpSpPr>
              <a:xfrm>
                <a:off x="3654352" y="2923878"/>
                <a:ext cx="890968" cy="1986999"/>
                <a:chOff x="3654352" y="2923878"/>
                <a:chExt cx="890968" cy="1986999"/>
              </a:xfrm>
              <a:grpFill/>
            </p:grpSpPr>
            <p:sp>
              <p:nvSpPr>
                <p:cNvPr id="219" name="Oval 218"/>
                <p:cNvSpPr/>
                <p:nvPr/>
              </p:nvSpPr>
              <p:spPr>
                <a:xfrm>
                  <a:off x="3939816" y="2923878"/>
                  <a:ext cx="320040" cy="32004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0" name="Rounded Rectangle 219"/>
                <p:cNvSpPr/>
                <p:nvPr/>
              </p:nvSpPr>
              <p:spPr>
                <a:xfrm>
                  <a:off x="3899017"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1" name="Rounded Rectangle 220"/>
                <p:cNvSpPr/>
                <p:nvPr/>
              </p:nvSpPr>
              <p:spPr>
                <a:xfrm>
                  <a:off x="4118571"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2" name="Rounded Rectangle 221"/>
                <p:cNvSpPr/>
                <p:nvPr/>
              </p:nvSpPr>
              <p:spPr>
                <a:xfrm>
                  <a:off x="3898619" y="3475015"/>
                  <a:ext cx="402434" cy="73098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3" name="Round Same Side Corner Rectangle 222"/>
                <p:cNvSpPr/>
                <p:nvPr/>
              </p:nvSpPr>
              <p:spPr>
                <a:xfrm>
                  <a:off x="3781109" y="3303697"/>
                  <a:ext cx="637454" cy="256032"/>
                </a:xfrm>
                <a:prstGeom prst="round2SameRect">
                  <a:avLst>
                    <a:gd name="adj1" fmla="val 50000"/>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24" name="Group 223"/>
                <p:cNvGrpSpPr/>
                <p:nvPr/>
              </p:nvGrpSpPr>
              <p:grpSpPr>
                <a:xfrm>
                  <a:off x="3654352" y="3333672"/>
                  <a:ext cx="890968" cy="712284"/>
                  <a:chOff x="3654352" y="3350339"/>
                  <a:chExt cx="890968" cy="712284"/>
                </a:xfrm>
                <a:grpFill/>
              </p:grpSpPr>
              <p:sp>
                <p:nvSpPr>
                  <p:cNvPr id="225" name="Rounded Rectangle 224"/>
                  <p:cNvSpPr/>
                  <p:nvPr/>
                </p:nvSpPr>
                <p:spPr>
                  <a:xfrm rot="17700000" flipH="1">
                    <a:off x="3380506"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6" name="Rounded Rectangle 225"/>
                  <p:cNvSpPr/>
                  <p:nvPr/>
                </p:nvSpPr>
                <p:spPr>
                  <a:xfrm rot="3900000">
                    <a:off x="4106882"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nvGrpSpPr>
              <p:cNvPr id="209" name="Group 208"/>
              <p:cNvGrpSpPr/>
              <p:nvPr/>
            </p:nvGrpSpPr>
            <p:grpSpPr>
              <a:xfrm>
                <a:off x="4644231" y="2940149"/>
                <a:ext cx="792991" cy="1970728"/>
                <a:chOff x="5287084" y="2926861"/>
                <a:chExt cx="792991" cy="1970728"/>
              </a:xfrm>
              <a:grpFill/>
            </p:grpSpPr>
            <p:sp>
              <p:nvSpPr>
                <p:cNvPr id="210" name="Oval 209"/>
                <p:cNvSpPr/>
                <p:nvPr/>
              </p:nvSpPr>
              <p:spPr>
                <a:xfrm>
                  <a:off x="5523559" y="2926861"/>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11" name="Group 210"/>
                <p:cNvGrpSpPr/>
                <p:nvPr/>
              </p:nvGrpSpPr>
              <p:grpSpPr>
                <a:xfrm>
                  <a:off x="5508901" y="4114392"/>
                  <a:ext cx="349356" cy="783197"/>
                  <a:chOff x="5351796" y="5908768"/>
                  <a:chExt cx="349356" cy="783197"/>
                </a:xfrm>
                <a:grpFill/>
              </p:grpSpPr>
              <p:sp>
                <p:nvSpPr>
                  <p:cNvPr id="217" name="Rounded Rectangle 216"/>
                  <p:cNvSpPr/>
                  <p:nvPr/>
                </p:nvSpPr>
                <p:spPr>
                  <a:xfrm>
                    <a:off x="5351796"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8" name="Rounded Rectangle 217"/>
                  <p:cNvSpPr/>
                  <p:nvPr/>
                </p:nvSpPr>
                <p:spPr>
                  <a:xfrm>
                    <a:off x="5554848"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212" name="Trapezoid 211"/>
                <p:cNvSpPr/>
                <p:nvPr/>
              </p:nvSpPr>
              <p:spPr>
                <a:xfrm>
                  <a:off x="5340195" y="3459869"/>
                  <a:ext cx="686768" cy="884395"/>
                </a:xfrm>
                <a:prstGeom prst="trapezoid">
                  <a:avLst>
                    <a:gd name="adj" fmla="val 2532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3" name="Rounded Rectangle 212"/>
                <p:cNvSpPr/>
                <p:nvPr/>
              </p:nvSpPr>
              <p:spPr>
                <a:xfrm>
                  <a:off x="5427132" y="3342174"/>
                  <a:ext cx="512895" cy="217555"/>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14" name="Group 213"/>
                <p:cNvGrpSpPr/>
                <p:nvPr/>
              </p:nvGrpSpPr>
              <p:grpSpPr>
                <a:xfrm>
                  <a:off x="5287084" y="3357795"/>
                  <a:ext cx="792991" cy="712285"/>
                  <a:chOff x="5287084" y="3357795"/>
                  <a:chExt cx="792991" cy="712285"/>
                </a:xfrm>
                <a:grpFill/>
              </p:grpSpPr>
              <p:sp>
                <p:nvSpPr>
                  <p:cNvPr id="215" name="Rounded Rectangle 214"/>
                  <p:cNvSpPr/>
                  <p:nvPr/>
                </p:nvSpPr>
                <p:spPr>
                  <a:xfrm rot="17700000" flipH="1">
                    <a:off x="4994949"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6" name="Rounded Rectangle 215"/>
                  <p:cNvSpPr/>
                  <p:nvPr/>
                </p:nvSpPr>
                <p:spPr>
                  <a:xfrm rot="3900000">
                    <a:off x="5659924"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grpSp>
          <p:nvGrpSpPr>
            <p:cNvPr id="227" name="Group 226"/>
            <p:cNvGrpSpPr/>
            <p:nvPr/>
          </p:nvGrpSpPr>
          <p:grpSpPr>
            <a:xfrm>
              <a:off x="4830770" y="4019476"/>
              <a:ext cx="427006" cy="945510"/>
              <a:chOff x="3654352" y="2923878"/>
              <a:chExt cx="890968" cy="1986999"/>
            </a:xfrm>
            <a:solidFill>
              <a:schemeClr val="accent2"/>
            </a:solidFill>
          </p:grpSpPr>
          <p:sp>
            <p:nvSpPr>
              <p:cNvPr id="228" name="Oval 227"/>
              <p:cNvSpPr/>
              <p:nvPr/>
            </p:nvSpPr>
            <p:spPr>
              <a:xfrm>
                <a:off x="3939816" y="2923878"/>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9" name="Rounded Rectangle 228"/>
              <p:cNvSpPr/>
              <p:nvPr/>
            </p:nvSpPr>
            <p:spPr>
              <a:xfrm>
                <a:off x="3899017" y="3975391"/>
                <a:ext cx="182880" cy="93548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0" name="Rounded Rectangle 229"/>
              <p:cNvSpPr/>
              <p:nvPr/>
            </p:nvSpPr>
            <p:spPr>
              <a:xfrm>
                <a:off x="4118571" y="3975391"/>
                <a:ext cx="182880" cy="93548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1" name="Rounded Rectangle 230"/>
              <p:cNvSpPr/>
              <p:nvPr/>
            </p:nvSpPr>
            <p:spPr>
              <a:xfrm>
                <a:off x="3898619" y="3475015"/>
                <a:ext cx="402434" cy="73098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2" name="Round Same Side Corner Rectangle 231"/>
              <p:cNvSpPr/>
              <p:nvPr/>
            </p:nvSpPr>
            <p:spPr>
              <a:xfrm>
                <a:off x="3781109" y="3303697"/>
                <a:ext cx="637454" cy="256032"/>
              </a:xfrm>
              <a:prstGeom prst="round2Same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33" name="Group 232"/>
              <p:cNvGrpSpPr/>
              <p:nvPr/>
            </p:nvGrpSpPr>
            <p:grpSpPr>
              <a:xfrm>
                <a:off x="3654352" y="3333672"/>
                <a:ext cx="890968" cy="712284"/>
                <a:chOff x="3654352" y="3350339"/>
                <a:chExt cx="890968" cy="712284"/>
              </a:xfrm>
              <a:grpFill/>
            </p:grpSpPr>
            <p:sp>
              <p:nvSpPr>
                <p:cNvPr id="234" name="Rounded Rectangle 233"/>
                <p:cNvSpPr/>
                <p:nvPr/>
              </p:nvSpPr>
              <p:spPr>
                <a:xfrm rot="17700000" flipH="1">
                  <a:off x="3380506" y="3624185"/>
                  <a:ext cx="712284" cy="164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5" name="Rounded Rectangle 234"/>
                <p:cNvSpPr/>
                <p:nvPr/>
              </p:nvSpPr>
              <p:spPr>
                <a:xfrm rot="3900000">
                  <a:off x="4106882" y="3624185"/>
                  <a:ext cx="712284" cy="16459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grpSp>
        <p:nvGrpSpPr>
          <p:cNvPr id="116" name="Group 115"/>
          <p:cNvGrpSpPr/>
          <p:nvPr/>
        </p:nvGrpSpPr>
        <p:grpSpPr>
          <a:xfrm>
            <a:off x="4495800" y="3962400"/>
            <a:ext cx="854013" cy="945510"/>
            <a:chOff x="3654352" y="2923878"/>
            <a:chExt cx="1782870" cy="1986999"/>
          </a:xfrm>
          <a:solidFill>
            <a:schemeClr val="accent2"/>
          </a:solidFill>
        </p:grpSpPr>
        <p:grpSp>
          <p:nvGrpSpPr>
            <p:cNvPr id="117" name="Group 116"/>
            <p:cNvGrpSpPr/>
            <p:nvPr/>
          </p:nvGrpSpPr>
          <p:grpSpPr>
            <a:xfrm>
              <a:off x="3654352" y="2923878"/>
              <a:ext cx="890968" cy="1986999"/>
              <a:chOff x="3654352" y="2923878"/>
              <a:chExt cx="890968" cy="1986999"/>
            </a:xfrm>
            <a:grpFill/>
          </p:grpSpPr>
          <p:sp>
            <p:nvSpPr>
              <p:cNvPr id="128" name="Oval 127"/>
              <p:cNvSpPr/>
              <p:nvPr/>
            </p:nvSpPr>
            <p:spPr>
              <a:xfrm>
                <a:off x="3939816" y="2923878"/>
                <a:ext cx="320040" cy="32004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9" name="Rounded Rectangle 128"/>
              <p:cNvSpPr/>
              <p:nvPr/>
            </p:nvSpPr>
            <p:spPr>
              <a:xfrm>
                <a:off x="3899017"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0" name="Rounded Rectangle 129"/>
              <p:cNvSpPr/>
              <p:nvPr/>
            </p:nvSpPr>
            <p:spPr>
              <a:xfrm>
                <a:off x="4118571" y="3975391"/>
                <a:ext cx="182880" cy="935486"/>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1" name="Rounded Rectangle 130"/>
              <p:cNvSpPr/>
              <p:nvPr/>
            </p:nvSpPr>
            <p:spPr>
              <a:xfrm>
                <a:off x="3898619" y="3475015"/>
                <a:ext cx="402434" cy="73098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2" name="Round Same Side Corner Rectangle 131"/>
              <p:cNvSpPr/>
              <p:nvPr/>
            </p:nvSpPr>
            <p:spPr>
              <a:xfrm>
                <a:off x="3781109" y="3303697"/>
                <a:ext cx="637454" cy="256032"/>
              </a:xfrm>
              <a:prstGeom prst="round2SameRect">
                <a:avLst>
                  <a:gd name="adj1" fmla="val 50000"/>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3" name="Group 132"/>
              <p:cNvGrpSpPr/>
              <p:nvPr/>
            </p:nvGrpSpPr>
            <p:grpSpPr>
              <a:xfrm>
                <a:off x="3654352" y="3333672"/>
                <a:ext cx="890968" cy="712284"/>
                <a:chOff x="3654352" y="3350339"/>
                <a:chExt cx="890968" cy="712284"/>
              </a:xfrm>
              <a:grpFill/>
            </p:grpSpPr>
            <p:sp>
              <p:nvSpPr>
                <p:cNvPr id="134" name="Rounded Rectangle 133"/>
                <p:cNvSpPr/>
                <p:nvPr/>
              </p:nvSpPr>
              <p:spPr>
                <a:xfrm rot="17700000" flipH="1">
                  <a:off x="3380506"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5" name="Rounded Rectangle 134"/>
                <p:cNvSpPr/>
                <p:nvPr/>
              </p:nvSpPr>
              <p:spPr>
                <a:xfrm rot="3900000">
                  <a:off x="4106882" y="3624185"/>
                  <a:ext cx="712284" cy="164592"/>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nvGrpSpPr>
            <p:cNvPr id="118" name="Group 117"/>
            <p:cNvGrpSpPr/>
            <p:nvPr/>
          </p:nvGrpSpPr>
          <p:grpSpPr>
            <a:xfrm>
              <a:off x="4644231" y="2940149"/>
              <a:ext cx="792991" cy="1970728"/>
              <a:chOff x="5287084" y="2926861"/>
              <a:chExt cx="792991" cy="1970728"/>
            </a:xfrm>
            <a:grpFill/>
          </p:grpSpPr>
          <p:sp>
            <p:nvSpPr>
              <p:cNvPr id="119" name="Oval 118"/>
              <p:cNvSpPr/>
              <p:nvPr/>
            </p:nvSpPr>
            <p:spPr>
              <a:xfrm>
                <a:off x="5523559" y="2926861"/>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0" name="Group 119"/>
              <p:cNvGrpSpPr/>
              <p:nvPr/>
            </p:nvGrpSpPr>
            <p:grpSpPr>
              <a:xfrm>
                <a:off x="5508901" y="4114392"/>
                <a:ext cx="349356" cy="783197"/>
                <a:chOff x="5351796" y="5908768"/>
                <a:chExt cx="349356" cy="783197"/>
              </a:xfrm>
              <a:grpFill/>
            </p:grpSpPr>
            <p:sp>
              <p:nvSpPr>
                <p:cNvPr id="126" name="Rounded Rectangle 125"/>
                <p:cNvSpPr/>
                <p:nvPr/>
              </p:nvSpPr>
              <p:spPr>
                <a:xfrm>
                  <a:off x="5351796"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7" name="Rounded Rectangle 126"/>
                <p:cNvSpPr/>
                <p:nvPr/>
              </p:nvSpPr>
              <p:spPr>
                <a:xfrm>
                  <a:off x="5554848"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121" name="Trapezoid 120"/>
              <p:cNvSpPr/>
              <p:nvPr/>
            </p:nvSpPr>
            <p:spPr>
              <a:xfrm>
                <a:off x="5340195" y="3459869"/>
                <a:ext cx="686768" cy="884395"/>
              </a:xfrm>
              <a:prstGeom prst="trapezoid">
                <a:avLst>
                  <a:gd name="adj" fmla="val 2532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2" name="Rounded Rectangle 121"/>
              <p:cNvSpPr/>
              <p:nvPr/>
            </p:nvSpPr>
            <p:spPr>
              <a:xfrm>
                <a:off x="5427132" y="3342174"/>
                <a:ext cx="512895" cy="217555"/>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3" name="Group 122"/>
              <p:cNvGrpSpPr/>
              <p:nvPr/>
            </p:nvGrpSpPr>
            <p:grpSpPr>
              <a:xfrm>
                <a:off x="5287084" y="3357795"/>
                <a:ext cx="792991" cy="712285"/>
                <a:chOff x="5287084" y="3357795"/>
                <a:chExt cx="792991" cy="712285"/>
              </a:xfrm>
              <a:grpFill/>
            </p:grpSpPr>
            <p:sp>
              <p:nvSpPr>
                <p:cNvPr id="124" name="Rounded Rectangle 123"/>
                <p:cNvSpPr/>
                <p:nvPr/>
              </p:nvSpPr>
              <p:spPr>
                <a:xfrm rot="17700000" flipH="1">
                  <a:off x="4994949"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5" name="Rounded Rectangle 124"/>
                <p:cNvSpPr/>
                <p:nvPr/>
              </p:nvSpPr>
              <p:spPr>
                <a:xfrm rot="3900000">
                  <a:off x="5659924"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grpSp>
        <p:nvGrpSpPr>
          <p:cNvPr id="136" name="Group 135"/>
          <p:cNvGrpSpPr/>
          <p:nvPr/>
        </p:nvGrpSpPr>
        <p:grpSpPr>
          <a:xfrm>
            <a:off x="5394387" y="3962400"/>
            <a:ext cx="854013" cy="945510"/>
            <a:chOff x="3654352" y="2923878"/>
            <a:chExt cx="1782870" cy="1986999"/>
          </a:xfrm>
          <a:solidFill>
            <a:schemeClr val="accent2"/>
          </a:solidFill>
        </p:grpSpPr>
        <p:grpSp>
          <p:nvGrpSpPr>
            <p:cNvPr id="137" name="Group 136"/>
            <p:cNvGrpSpPr/>
            <p:nvPr/>
          </p:nvGrpSpPr>
          <p:grpSpPr>
            <a:xfrm>
              <a:off x="3654352" y="2923878"/>
              <a:ext cx="890968" cy="1986999"/>
              <a:chOff x="3654352" y="2923878"/>
              <a:chExt cx="890968" cy="1986999"/>
            </a:xfrm>
            <a:grpFill/>
          </p:grpSpPr>
          <p:sp>
            <p:nvSpPr>
              <p:cNvPr id="148" name="Oval 147"/>
              <p:cNvSpPr/>
              <p:nvPr/>
            </p:nvSpPr>
            <p:spPr>
              <a:xfrm>
                <a:off x="3939816" y="2923878"/>
                <a:ext cx="320040" cy="32004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9" name="Rounded Rectangle 148"/>
              <p:cNvSpPr/>
              <p:nvPr/>
            </p:nvSpPr>
            <p:spPr>
              <a:xfrm>
                <a:off x="3899017" y="3975391"/>
                <a:ext cx="182880" cy="935486"/>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0" name="Rounded Rectangle 149"/>
              <p:cNvSpPr/>
              <p:nvPr/>
            </p:nvSpPr>
            <p:spPr>
              <a:xfrm>
                <a:off x="4118571" y="3975391"/>
                <a:ext cx="182880" cy="935486"/>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1" name="Rounded Rectangle 150"/>
              <p:cNvSpPr/>
              <p:nvPr/>
            </p:nvSpPr>
            <p:spPr>
              <a:xfrm>
                <a:off x="3898619" y="3475015"/>
                <a:ext cx="402434" cy="73098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2" name="Round Same Side Corner Rectangle 151"/>
              <p:cNvSpPr/>
              <p:nvPr/>
            </p:nvSpPr>
            <p:spPr>
              <a:xfrm>
                <a:off x="3781109" y="3303697"/>
                <a:ext cx="637454" cy="256032"/>
              </a:xfrm>
              <a:prstGeom prst="round2SameRect">
                <a:avLst>
                  <a:gd name="adj1" fmla="val 50000"/>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53" name="Group 152"/>
              <p:cNvGrpSpPr/>
              <p:nvPr/>
            </p:nvGrpSpPr>
            <p:grpSpPr>
              <a:xfrm>
                <a:off x="3654352" y="3333672"/>
                <a:ext cx="890968" cy="712284"/>
                <a:chOff x="3654352" y="3350339"/>
                <a:chExt cx="890968" cy="712284"/>
              </a:xfrm>
              <a:grpFill/>
            </p:grpSpPr>
            <p:sp>
              <p:nvSpPr>
                <p:cNvPr id="154" name="Rounded Rectangle 153"/>
                <p:cNvSpPr/>
                <p:nvPr/>
              </p:nvSpPr>
              <p:spPr>
                <a:xfrm rot="17700000" flipH="1">
                  <a:off x="3380506" y="3624185"/>
                  <a:ext cx="712284" cy="164592"/>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5" name="Rounded Rectangle 154"/>
                <p:cNvSpPr/>
                <p:nvPr/>
              </p:nvSpPr>
              <p:spPr>
                <a:xfrm rot="3900000">
                  <a:off x="4106882" y="3624185"/>
                  <a:ext cx="712284" cy="164592"/>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nvGrpSpPr>
            <p:cNvPr id="138" name="Group 137"/>
            <p:cNvGrpSpPr/>
            <p:nvPr/>
          </p:nvGrpSpPr>
          <p:grpSpPr>
            <a:xfrm>
              <a:off x="4644231" y="2940149"/>
              <a:ext cx="792991" cy="1970728"/>
              <a:chOff x="5287084" y="2926861"/>
              <a:chExt cx="792991" cy="1970728"/>
            </a:xfrm>
            <a:grpFill/>
          </p:grpSpPr>
          <p:sp>
            <p:nvSpPr>
              <p:cNvPr id="139" name="Oval 138"/>
              <p:cNvSpPr/>
              <p:nvPr/>
            </p:nvSpPr>
            <p:spPr>
              <a:xfrm>
                <a:off x="5523559" y="2926861"/>
                <a:ext cx="320040" cy="32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40" name="Group 139"/>
              <p:cNvGrpSpPr/>
              <p:nvPr/>
            </p:nvGrpSpPr>
            <p:grpSpPr>
              <a:xfrm>
                <a:off x="5508901" y="4114392"/>
                <a:ext cx="349356" cy="783197"/>
                <a:chOff x="5351796" y="5908768"/>
                <a:chExt cx="349356" cy="783197"/>
              </a:xfrm>
              <a:grpFill/>
            </p:grpSpPr>
            <p:sp>
              <p:nvSpPr>
                <p:cNvPr id="146" name="Rounded Rectangle 145"/>
                <p:cNvSpPr/>
                <p:nvPr/>
              </p:nvSpPr>
              <p:spPr>
                <a:xfrm>
                  <a:off x="5351796"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7" name="Rounded Rectangle 146"/>
                <p:cNvSpPr/>
                <p:nvPr/>
              </p:nvSpPr>
              <p:spPr>
                <a:xfrm>
                  <a:off x="5554848" y="5908768"/>
                  <a:ext cx="146304" cy="78319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141" name="Trapezoid 140"/>
              <p:cNvSpPr/>
              <p:nvPr/>
            </p:nvSpPr>
            <p:spPr>
              <a:xfrm>
                <a:off x="5340195" y="3459869"/>
                <a:ext cx="686768" cy="884395"/>
              </a:xfrm>
              <a:prstGeom prst="trapezoid">
                <a:avLst>
                  <a:gd name="adj" fmla="val 2532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2" name="Rounded Rectangle 141"/>
              <p:cNvSpPr/>
              <p:nvPr/>
            </p:nvSpPr>
            <p:spPr>
              <a:xfrm>
                <a:off x="5427132" y="3342174"/>
                <a:ext cx="512895" cy="217555"/>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43" name="Group 142"/>
              <p:cNvGrpSpPr/>
              <p:nvPr/>
            </p:nvGrpSpPr>
            <p:grpSpPr>
              <a:xfrm>
                <a:off x="5287084" y="3357795"/>
                <a:ext cx="792991" cy="712285"/>
                <a:chOff x="5287084" y="3357795"/>
                <a:chExt cx="792991" cy="712285"/>
              </a:xfrm>
              <a:grpFill/>
            </p:grpSpPr>
            <p:sp>
              <p:nvSpPr>
                <p:cNvPr id="144" name="Rounded Rectangle 143"/>
                <p:cNvSpPr/>
                <p:nvPr/>
              </p:nvSpPr>
              <p:spPr>
                <a:xfrm rot="17700000" flipH="1">
                  <a:off x="4994949"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5" name="Rounded Rectangle 144"/>
                <p:cNvSpPr/>
                <p:nvPr/>
              </p:nvSpPr>
              <p:spPr>
                <a:xfrm rot="3900000">
                  <a:off x="5659924" y="3649930"/>
                  <a:ext cx="712285" cy="12801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grpSp>
      </p:grpSp>
    </p:spTree>
    <p:extLst>
      <p:ext uri="{BB962C8B-B14F-4D97-AF65-F5344CB8AC3E}">
        <p14:creationId xmlns:p14="http://schemas.microsoft.com/office/powerpoint/2010/main" val="70359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3722136979"/>
              </p:ext>
            </p:extLst>
          </p:nvPr>
        </p:nvGraphicFramePr>
        <p:xfrm>
          <a:off x="92075" y="1096963"/>
          <a:ext cx="895985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dirty="0"/>
              <a:t>NOTE: Includes neither spending on CHIP nor administrative spending.  Definition of nursing facility care was revised from previous years and no longer includes residential care facilities for mental retardation, mental health or substance abuse.   The nursing facility category includes  continuing care retirement communities.  </a:t>
            </a:r>
          </a:p>
          <a:p>
            <a:r>
              <a:rPr lang="en-US" dirty="0"/>
              <a:t>SOURCE: CMS, Office of the Actuary, National Health Statistics Group, National Health Expenditure Accounts, 2015. Data for 2013</a:t>
            </a:r>
            <a:r>
              <a:rPr lang="en-US" dirty="0" smtClean="0"/>
              <a:t>.</a:t>
            </a:r>
            <a:endParaRPr lang="en-US" dirty="0"/>
          </a:p>
        </p:txBody>
      </p:sp>
      <p:sp>
        <p:nvSpPr>
          <p:cNvPr id="6" name="Title 5"/>
          <p:cNvSpPr>
            <a:spLocks noGrp="1"/>
          </p:cNvSpPr>
          <p:nvPr>
            <p:ph type="title"/>
          </p:nvPr>
        </p:nvSpPr>
        <p:spPr/>
        <p:txBody>
          <a:bodyPr/>
          <a:lstStyle/>
          <a:p>
            <a:r>
              <a:rPr lang="en-US" dirty="0" smtClean="0"/>
              <a:t>Medicare and Medicaid Pay for Nearly 40% of Total </a:t>
            </a:r>
            <a:r>
              <a:rPr lang="en-US" dirty="0"/>
              <a:t>H</a:t>
            </a:r>
            <a:r>
              <a:rPr lang="en-US" dirty="0" smtClean="0"/>
              <a:t>ealth </a:t>
            </a:r>
            <a:r>
              <a:rPr lang="en-US" dirty="0"/>
              <a:t>C</a:t>
            </a:r>
            <a:r>
              <a:rPr lang="en-US" dirty="0" smtClean="0"/>
              <a:t>are Spending Nationwide </a:t>
            </a:r>
            <a:endParaRPr lang="en-US" dirty="0"/>
          </a:p>
        </p:txBody>
      </p:sp>
      <p:cxnSp>
        <p:nvCxnSpPr>
          <p:cNvPr id="3" name="Straight Connector 2"/>
          <p:cNvCxnSpPr/>
          <p:nvPr/>
        </p:nvCxnSpPr>
        <p:spPr>
          <a:xfrm>
            <a:off x="1676400" y="1676400"/>
            <a:ext cx="0" cy="2895600"/>
          </a:xfrm>
          <a:prstGeom prst="line">
            <a:avLst/>
          </a:prstGeom>
          <a:ln w="19050"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5259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70216622"/>
              </p:ext>
            </p:extLst>
          </p:nvPr>
        </p:nvGraphicFramePr>
        <p:xfrm>
          <a:off x="92075" y="1096963"/>
          <a:ext cx="895985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quarter" idx="11"/>
          </p:nvPr>
        </p:nvSpPr>
        <p:spPr/>
        <p:txBody>
          <a:bodyPr/>
          <a:lstStyle/>
          <a:p>
            <a:r>
              <a:rPr lang="en-US" dirty="0" smtClean="0"/>
              <a:t>SOURCE: Calculated </a:t>
            </a:r>
            <a:r>
              <a:rPr lang="en-US" dirty="0"/>
              <a:t>based on data published in </a:t>
            </a:r>
            <a:r>
              <a:rPr lang="en-US" dirty="0" smtClean="0"/>
              <a:t>Projections (Table 17), </a:t>
            </a:r>
            <a:r>
              <a:rPr lang="en-US" dirty="0"/>
              <a:t>National Health Expenditure Data. (Centers for Medicare &amp; Medicaid Services, December 2013,) </a:t>
            </a:r>
            <a:r>
              <a:rPr lang="en-US" u="sng" dirty="0">
                <a:hlinkClick r:id="rId3"/>
              </a:rPr>
              <a:t>http://www.cms.gov/Research-Statistics-Data-and-Systems/Statistics-Trends-and-Reports/NationalHealthExpendData/NationalHealthAccountsHistorical.html</a:t>
            </a:r>
            <a:r>
              <a:rPr lang="en-US" dirty="0"/>
              <a:t> .</a:t>
            </a:r>
          </a:p>
        </p:txBody>
      </p:sp>
      <p:sp>
        <p:nvSpPr>
          <p:cNvPr id="3" name="Title 2"/>
          <p:cNvSpPr>
            <a:spLocks noGrp="1"/>
          </p:cNvSpPr>
          <p:nvPr>
            <p:ph type="title"/>
          </p:nvPr>
        </p:nvSpPr>
        <p:spPr/>
        <p:txBody>
          <a:bodyPr/>
          <a:lstStyle/>
          <a:p>
            <a:r>
              <a:rPr lang="en-US" dirty="0" smtClean="0"/>
              <a:t>Medicare and Medicaid are Projected to Grow at Slower Rates than Private Insurance</a:t>
            </a:r>
            <a:endParaRPr lang="en-US" dirty="0"/>
          </a:p>
        </p:txBody>
      </p:sp>
    </p:spTree>
    <p:extLst>
      <p:ext uri="{BB962C8B-B14F-4D97-AF65-F5344CB8AC3E}">
        <p14:creationId xmlns:p14="http://schemas.microsoft.com/office/powerpoint/2010/main" val="889498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119928162"/>
              </p:ext>
            </p:extLst>
          </p:nvPr>
        </p:nvGraphicFramePr>
        <p:xfrm>
          <a:off x="152400" y="762000"/>
          <a:ext cx="8959850" cy="54403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7"/>
          <p:cNvSpPr>
            <a:spLocks noGrp="1"/>
          </p:cNvSpPr>
          <p:nvPr>
            <p:ph type="body" sz="quarter" idx="11"/>
          </p:nvPr>
        </p:nvSpPr>
        <p:spPr/>
        <p:txBody>
          <a:bodyPr/>
          <a:lstStyle/>
          <a:p>
            <a:r>
              <a:rPr lang="en-US" dirty="0"/>
              <a:t>NOTE: Analysis excludes beneficiaries enrolled in Medicare Advantage plans. Premiums includes Medicare Parts A and B and other types of health insurance beneficiaries may have (Medigap, employer-sponsored insurance, and other public and private sources).</a:t>
            </a:r>
            <a:br>
              <a:rPr lang="en-US" dirty="0"/>
            </a:br>
            <a:r>
              <a:rPr lang="en-US" dirty="0"/>
              <a:t>SOURCE: Kaiser Family Foundation analysis of the </a:t>
            </a:r>
            <a:r>
              <a:rPr lang="en-US" dirty="0" smtClean="0"/>
              <a:t>Medicare </a:t>
            </a:r>
            <a:r>
              <a:rPr lang="en-US" dirty="0"/>
              <a:t>Current Beneficiary Survey 2010 Cost </a:t>
            </a:r>
            <a:r>
              <a:rPr lang="en-US" dirty="0" smtClean="0"/>
              <a:t>and </a:t>
            </a:r>
            <a:r>
              <a:rPr lang="en-US" dirty="0"/>
              <a:t>Use file</a:t>
            </a:r>
            <a:r>
              <a:rPr lang="en-US" dirty="0" smtClean="0"/>
              <a:t>.</a:t>
            </a:r>
            <a:endParaRPr lang="en-US" dirty="0"/>
          </a:p>
        </p:txBody>
      </p:sp>
      <p:sp>
        <p:nvSpPr>
          <p:cNvPr id="6" name="Title 5"/>
          <p:cNvSpPr>
            <a:spLocks noGrp="1"/>
          </p:cNvSpPr>
          <p:nvPr>
            <p:ph type="title"/>
          </p:nvPr>
        </p:nvSpPr>
        <p:spPr/>
        <p:txBody>
          <a:bodyPr/>
          <a:lstStyle/>
          <a:p>
            <a:r>
              <a:rPr lang="en-US" sz="2600" dirty="0" smtClean="0">
                <a:cs typeface="Meta Offc Pro"/>
              </a:rPr>
              <a:t>Affording the Rising Costs of Health Care</a:t>
            </a:r>
            <a:br>
              <a:rPr lang="en-US" sz="2600" dirty="0" smtClean="0">
                <a:cs typeface="Meta Offc Pro"/>
              </a:rPr>
            </a:br>
            <a:r>
              <a:rPr lang="en-US" sz="2600" dirty="0" smtClean="0">
                <a:cs typeface="Meta Offc Pro"/>
              </a:rPr>
              <a:t/>
            </a:r>
            <a:br>
              <a:rPr lang="en-US" sz="2600" dirty="0" smtClean="0">
                <a:cs typeface="Meta Offc Pro"/>
              </a:rPr>
            </a:br>
            <a:endParaRPr lang="en-US" sz="2600" dirty="0">
              <a:solidFill>
                <a:srgbClr val="FF0000"/>
              </a:solidFill>
            </a:endParaRPr>
          </a:p>
        </p:txBody>
      </p:sp>
      <p:sp>
        <p:nvSpPr>
          <p:cNvPr id="7" name="TextBox 1"/>
          <p:cNvSpPr txBox="1"/>
          <p:nvPr/>
        </p:nvSpPr>
        <p:spPr>
          <a:xfrm>
            <a:off x="88143" y="838200"/>
            <a:ext cx="2223494" cy="830997"/>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latin typeface="Calibri" pitchFamily="34" charset="0"/>
                <a:cs typeface="Meta Offc Pro"/>
              </a:rPr>
              <a:t>Medicare Beneficiaries’ </a:t>
            </a:r>
          </a:p>
          <a:p>
            <a:r>
              <a:rPr lang="en-US" sz="1600" b="1" dirty="0" smtClean="0">
                <a:latin typeface="Calibri" pitchFamily="34" charset="0"/>
                <a:cs typeface="Meta Offc Pro"/>
              </a:rPr>
              <a:t>Out of Pocket Costs </a:t>
            </a:r>
          </a:p>
          <a:p>
            <a:r>
              <a:rPr lang="en-US" sz="1600" b="1" dirty="0" smtClean="0">
                <a:latin typeface="Calibri" pitchFamily="34" charset="0"/>
                <a:cs typeface="Meta Offc Pro"/>
              </a:rPr>
              <a:t>in 2010 for:</a:t>
            </a:r>
          </a:p>
        </p:txBody>
      </p:sp>
    </p:spTree>
    <p:extLst>
      <p:ext uri="{BB962C8B-B14F-4D97-AF65-F5344CB8AC3E}">
        <p14:creationId xmlns:p14="http://schemas.microsoft.com/office/powerpoint/2010/main" val="20466728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2862406448"/>
              </p:ext>
            </p:extLst>
          </p:nvPr>
        </p:nvGraphicFramePr>
        <p:xfrm>
          <a:off x="228600" y="752475"/>
          <a:ext cx="8823325" cy="5191125"/>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dirty="0"/>
              <a:t>NOTE:  Includes </a:t>
            </a:r>
            <a:r>
              <a:rPr lang="en-US" dirty="0" smtClean="0"/>
              <a:t>MSAs, cost plans, demonstration </a:t>
            </a:r>
            <a:r>
              <a:rPr lang="en-US" dirty="0"/>
              <a:t>plans, </a:t>
            </a:r>
            <a:r>
              <a:rPr lang="en-US" dirty="0" smtClean="0"/>
              <a:t>and </a:t>
            </a:r>
            <a:r>
              <a:rPr lang="en-US" dirty="0"/>
              <a:t>Special Needs Plans as well as other Medicare Advantage plans.</a:t>
            </a:r>
          </a:p>
          <a:p>
            <a:r>
              <a:rPr lang="en-US" dirty="0"/>
              <a:t>SOURCE:  </a:t>
            </a:r>
            <a:r>
              <a:rPr lang="en-US" dirty="0" smtClean="0"/>
              <a:t>Authors’ analysis </a:t>
            </a:r>
            <a:r>
              <a:rPr lang="en-US" dirty="0"/>
              <a:t>of CMS Medicare Advantage enrollment files, </a:t>
            </a:r>
            <a:r>
              <a:rPr lang="en-US" dirty="0" smtClean="0"/>
              <a:t>2008-2015, </a:t>
            </a:r>
            <a:r>
              <a:rPr lang="en-US" dirty="0"/>
              <a:t>and MPR, “Tracking Medicare Health and Prescription Drug Plans Monthly Report,” </a:t>
            </a:r>
            <a:r>
              <a:rPr lang="en-US" dirty="0" smtClean="0"/>
              <a:t>1999-2007</a:t>
            </a:r>
            <a:r>
              <a:rPr lang="en-US" dirty="0"/>
              <a:t>; enrollment numbers from March of the respective year, with the exception of 2006, which is from April</a:t>
            </a:r>
            <a:r>
              <a:rPr lang="en-US" dirty="0" smtClean="0"/>
              <a:t>.</a:t>
            </a:r>
            <a:endParaRPr lang="en-US" dirty="0"/>
          </a:p>
        </p:txBody>
      </p:sp>
      <p:sp>
        <p:nvSpPr>
          <p:cNvPr id="6" name="Title 5"/>
          <p:cNvSpPr>
            <a:spLocks noGrp="1"/>
          </p:cNvSpPr>
          <p:nvPr>
            <p:ph type="title"/>
          </p:nvPr>
        </p:nvSpPr>
        <p:spPr/>
        <p:txBody>
          <a:bodyPr/>
          <a:lstStyle/>
          <a:p>
            <a:r>
              <a:rPr lang="en-US" dirty="0"/>
              <a:t>The Increasing Role of Private Plans in </a:t>
            </a:r>
            <a:r>
              <a:rPr lang="en-US" dirty="0" smtClean="0"/>
              <a:t>Medicare</a:t>
            </a:r>
            <a:endParaRPr lang="en-US" dirty="0"/>
          </a:p>
        </p:txBody>
      </p:sp>
      <p:sp>
        <p:nvSpPr>
          <p:cNvPr id="2" name="TextBox 1"/>
          <p:cNvSpPr txBox="1"/>
          <p:nvPr/>
        </p:nvSpPr>
        <p:spPr>
          <a:xfrm>
            <a:off x="7696200" y="4444425"/>
            <a:ext cx="1371600" cy="584775"/>
          </a:xfrm>
          <a:prstGeom prst="rect">
            <a:avLst/>
          </a:prstGeom>
          <a:noFill/>
        </p:spPr>
        <p:txBody>
          <a:bodyPr wrap="square" rtlCol="0">
            <a:spAutoFit/>
          </a:bodyPr>
          <a:lstStyle/>
          <a:p>
            <a:pPr algn="ctr"/>
            <a:r>
              <a:rPr lang="en-US" sz="1600" b="1" dirty="0" smtClean="0">
                <a:latin typeface="Calibri" pitchFamily="34" charset="0"/>
                <a:cs typeface="Meta Offc Pro"/>
              </a:rPr>
              <a:t>Medicare Advantage</a:t>
            </a:r>
          </a:p>
        </p:txBody>
      </p:sp>
      <p:sp>
        <p:nvSpPr>
          <p:cNvPr id="9" name="TextBox 8"/>
          <p:cNvSpPr txBox="1"/>
          <p:nvPr/>
        </p:nvSpPr>
        <p:spPr>
          <a:xfrm>
            <a:off x="7696200" y="2286000"/>
            <a:ext cx="1371600" cy="584775"/>
          </a:xfrm>
          <a:prstGeom prst="rect">
            <a:avLst/>
          </a:prstGeom>
          <a:noFill/>
        </p:spPr>
        <p:txBody>
          <a:bodyPr wrap="square" rtlCol="0">
            <a:spAutoFit/>
          </a:bodyPr>
          <a:lstStyle/>
          <a:p>
            <a:pPr algn="ctr"/>
            <a:r>
              <a:rPr lang="en-US" sz="1600" b="1" dirty="0" smtClean="0">
                <a:latin typeface="Calibri" pitchFamily="34" charset="0"/>
                <a:cs typeface="Meta Offc Pro"/>
              </a:rPr>
              <a:t>Traditional Medicare</a:t>
            </a:r>
          </a:p>
        </p:txBody>
      </p:sp>
      <p:sp>
        <p:nvSpPr>
          <p:cNvPr id="3" name="Rectangle 2"/>
          <p:cNvSpPr/>
          <p:nvPr/>
        </p:nvSpPr>
        <p:spPr>
          <a:xfrm>
            <a:off x="304800" y="956846"/>
            <a:ext cx="7696200" cy="338554"/>
          </a:xfrm>
          <a:prstGeom prst="rect">
            <a:avLst/>
          </a:prstGeom>
        </p:spPr>
        <p:txBody>
          <a:bodyPr wrap="square">
            <a:spAutoFit/>
          </a:bodyPr>
          <a:lstStyle/>
          <a:p>
            <a:pPr>
              <a:defRPr sz="1600" b="0" i="0" u="none" strike="noStrike" kern="1200" baseline="0">
                <a:solidFill>
                  <a:srgbClr val="000000"/>
                </a:solidFill>
                <a:latin typeface="+mn-lt"/>
                <a:ea typeface="+mn-ea"/>
                <a:cs typeface="+mn-cs"/>
              </a:defRPr>
            </a:pPr>
            <a:r>
              <a:rPr lang="en-US" b="1" i="1" dirty="0"/>
              <a:t>Share of Medicare Beneficiaries Enrolled in Medicare Private Health Plans, 1999-2015</a:t>
            </a:r>
          </a:p>
        </p:txBody>
      </p:sp>
    </p:spTree>
    <p:extLst>
      <p:ext uri="{BB962C8B-B14F-4D97-AF65-F5344CB8AC3E}">
        <p14:creationId xmlns:p14="http://schemas.microsoft.com/office/powerpoint/2010/main" val="197952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3"/>
          <p:cNvGraphicFramePr>
            <a:graphicFrameLocks noGrp="1" noChangeAspect="1"/>
          </p:cNvGraphicFramePr>
          <p:nvPr>
            <p:ph idx="1"/>
            <p:extLst>
              <p:ext uri="{D42A27DB-BD31-4B8C-83A1-F6EECF244321}">
                <p14:modId xmlns:p14="http://schemas.microsoft.com/office/powerpoint/2010/main" val="3772825799"/>
              </p:ext>
            </p:extLst>
          </p:nvPr>
        </p:nvGraphicFramePr>
        <p:xfrm>
          <a:off x="92075" y="990600"/>
          <a:ext cx="8959850" cy="513556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p:txBody>
          <a:bodyPr/>
          <a:lstStyle/>
          <a:p>
            <a:r>
              <a:rPr lang="en-US" dirty="0"/>
              <a:t>SOURCE:  Kaiser Family Foundation based on the </a:t>
            </a:r>
            <a:r>
              <a:rPr lang="en-US" dirty="0" smtClean="0"/>
              <a:t>2014 Annual </a:t>
            </a:r>
            <a:r>
              <a:rPr lang="en-US" dirty="0"/>
              <a:t>Report of the Boards of Trustees of the Federal Hospital Insurance and Federal Supplementary Medical Insurance Trust Funds</a:t>
            </a:r>
            <a:r>
              <a:rPr lang="en-US" dirty="0" smtClean="0"/>
              <a:t>.</a:t>
            </a:r>
            <a:endParaRPr lang="en-US" dirty="0"/>
          </a:p>
        </p:txBody>
      </p:sp>
      <p:sp>
        <p:nvSpPr>
          <p:cNvPr id="31745" name="Rectangle 2"/>
          <p:cNvSpPr>
            <a:spLocks noGrp="1" noChangeArrowheads="1"/>
          </p:cNvSpPr>
          <p:nvPr>
            <p:ph type="title"/>
          </p:nvPr>
        </p:nvSpPr>
        <p:spPr/>
        <p:txBody>
          <a:bodyPr/>
          <a:lstStyle/>
          <a:p>
            <a:pPr>
              <a:tabLst>
                <a:tab pos="4741863" algn="l"/>
              </a:tabLst>
            </a:pPr>
            <a:r>
              <a:rPr lang="en-US" sz="2600" dirty="0" smtClean="0"/>
              <a:t>Financing Care for an Aging Population</a:t>
            </a:r>
            <a:endParaRPr lang="en-US" sz="2600" i="1" dirty="0" smtClean="0">
              <a:solidFill>
                <a:schemeClr val="tx1"/>
              </a:solidFill>
            </a:endParaRPr>
          </a:p>
        </p:txBody>
      </p:sp>
    </p:spTree>
    <p:extLst>
      <p:ext uri="{BB962C8B-B14F-4D97-AF65-F5344CB8AC3E}">
        <p14:creationId xmlns:p14="http://schemas.microsoft.com/office/powerpoint/2010/main" val="388779477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blank">
  <a:themeElements>
    <a:clrScheme name="KFF">
      <a:dk1>
        <a:srgbClr val="000000"/>
      </a:dk1>
      <a:lt1>
        <a:srgbClr val="FFFFFF"/>
      </a:lt1>
      <a:dk2>
        <a:srgbClr val="E05C26"/>
      </a:dk2>
      <a:lt2>
        <a:srgbClr val="FF8811"/>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5.xml><?xml version="1.0" encoding="utf-8"?>
<a:theme xmlns:a="http://schemas.openxmlformats.org/drawingml/2006/main" name="1_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_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2573</TotalTime>
  <Words>986</Words>
  <Application>Microsoft Office PowerPoint</Application>
  <PresentationFormat>On-screen Show (4:3)</PresentationFormat>
  <Paragraphs>92</Paragraphs>
  <Slides>12</Slides>
  <Notes>5</Notes>
  <HiddenSlides>0</HiddenSlides>
  <MMClips>0</MMClips>
  <ScaleCrop>false</ScaleCrop>
  <HeadingPairs>
    <vt:vector size="4" baseType="variant">
      <vt:variant>
        <vt:lpstr>Theme</vt:lpstr>
      </vt:variant>
      <vt:variant>
        <vt:i4>8</vt:i4>
      </vt:variant>
      <vt:variant>
        <vt:lpstr>Slide Titles</vt:lpstr>
      </vt:variant>
      <vt:variant>
        <vt:i4>12</vt:i4>
      </vt:variant>
    </vt:vector>
  </HeadingPairs>
  <TitlesOfParts>
    <vt:vector size="20" baseType="lpstr">
      <vt:lpstr>blank</vt:lpstr>
      <vt:lpstr>Default with exhibit #</vt:lpstr>
      <vt:lpstr>Default with figure #</vt:lpstr>
      <vt:lpstr>Title page</vt:lpstr>
      <vt:lpstr>1_Default with exhibit #</vt:lpstr>
      <vt:lpstr>1_Default with figure #</vt:lpstr>
      <vt:lpstr>2_Default with figure #</vt:lpstr>
      <vt:lpstr>3_Default with figure #</vt:lpstr>
      <vt:lpstr>Medicaid and Medicare Together Provide Health Insurance Coverage for More than 3 in 10 Americans</vt:lpstr>
      <vt:lpstr>Medicare and Medicaid Comprise Nearly One-Fourth of Federal Spending</vt:lpstr>
      <vt:lpstr>Medicaid’s Role for Selected Populations</vt:lpstr>
      <vt:lpstr>Characteristics of the Medicare Population</vt:lpstr>
      <vt:lpstr>Medicare and Medicaid Pay for Nearly 40% of Total Health Care Spending Nationwide </vt:lpstr>
      <vt:lpstr>Medicare and Medicaid are Projected to Grow at Slower Rates than Private Insurance</vt:lpstr>
      <vt:lpstr>Affording the Rising Costs of Health Care  </vt:lpstr>
      <vt:lpstr>The Increasing Role of Private Plans in Medicare</vt:lpstr>
      <vt:lpstr>Financing Care for an Aging Population</vt:lpstr>
      <vt:lpstr>Addressing the Coverage Gap in States that Have Not Expanded Medicaid</vt:lpstr>
      <vt:lpstr>The Increasing Role of Managed Care in Medicaid</vt:lpstr>
      <vt:lpstr>Meeting the Varied Needs of Populations Covered in Medicaid</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LauraS</dc:creator>
  <cp:lastModifiedBy>Kanani Kauka</cp:lastModifiedBy>
  <cp:revision>79</cp:revision>
  <cp:lastPrinted>2015-05-20T17:29:37Z</cp:lastPrinted>
  <dcterms:created xsi:type="dcterms:W3CDTF">2015-04-27T13:40:00Z</dcterms:created>
  <dcterms:modified xsi:type="dcterms:W3CDTF">2015-07-08T17:20:42Z</dcterms:modified>
</cp:coreProperties>
</file>