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88" r:id="rId2"/>
    <p:sldMasterId id="2147483682" r:id="rId3"/>
    <p:sldMasterId id="2147483668" r:id="rId4"/>
    <p:sldMasterId id="2147483673" r:id="rId5"/>
    <p:sldMasterId id="2147483678" r:id="rId6"/>
    <p:sldMasterId id="2147483680" r:id="rId7"/>
  </p:sldMasterIdLst>
  <p:notesMasterIdLst>
    <p:notesMasterId r:id="rId9"/>
  </p:notesMasterIdLst>
  <p:sldIdLst>
    <p:sldId id="288"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3A45"/>
    <a:srgbClr val="0077C8"/>
    <a:srgbClr val="5556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75" d="100"/>
          <a:sy n="75" d="100"/>
        </p:scale>
        <p:origin x="96" y="28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36297984899300767"/>
          <c:y val="0.12054302871232005"/>
          <c:w val="0.63702015100699227"/>
          <c:h val="0.85167919350990218"/>
        </c:manualLayout>
      </c:layout>
      <c:barChart>
        <c:barDir val="bar"/>
        <c:grouping val="clustered"/>
        <c:varyColors val="0"/>
        <c:ser>
          <c:idx val="0"/>
          <c:order val="0"/>
          <c:tx>
            <c:strRef>
              <c:f>Sheet1!$A$2</c:f>
              <c:strCache>
                <c:ptCount val="1"/>
                <c:pt idx="0">
                  <c:v>Percent with Medicaid Coverage</c:v>
                </c:pt>
              </c:strCache>
            </c:strRef>
          </c:tx>
          <c:spPr>
            <a:solidFill>
              <a:schemeClr val="accent1"/>
            </a:solidFill>
            <a:ln w="12700">
              <a:solidFill>
                <a:schemeClr val="tx1"/>
              </a:solidFill>
            </a:ln>
          </c:spPr>
          <c:invertIfNegative val="0"/>
          <c:dPt>
            <c:idx val="2"/>
            <c:invertIfNegative val="0"/>
            <c:bubble3D val="0"/>
            <c:extLst>
              <c:ext xmlns:c16="http://schemas.microsoft.com/office/drawing/2014/chart" uri="{C3380CC4-5D6E-409C-BE32-E72D297353CC}">
                <c16:uniqueId val="{00000000-CFCF-4738-AB18-9B9612A67A97}"/>
              </c:ext>
            </c:extLst>
          </c:dPt>
          <c:dPt>
            <c:idx val="6"/>
            <c:invertIfNegative val="0"/>
            <c:bubble3D val="0"/>
            <c:extLst>
              <c:ext xmlns:c16="http://schemas.microsoft.com/office/drawing/2014/chart" uri="{C3380CC4-5D6E-409C-BE32-E72D297353CC}">
                <c16:uniqueId val="{00000001-CFCF-4738-AB18-9B9612A67A97}"/>
              </c:ext>
            </c:extLst>
          </c:dPt>
          <c:dPt>
            <c:idx val="7"/>
            <c:invertIfNegative val="0"/>
            <c:bubble3D val="0"/>
            <c:extLst>
              <c:ext xmlns:c16="http://schemas.microsoft.com/office/drawing/2014/chart" uri="{C3380CC4-5D6E-409C-BE32-E72D297353CC}">
                <c16:uniqueId val="{00000002-CFCF-4738-AB18-9B9612A67A97}"/>
              </c:ext>
            </c:extLst>
          </c:dPt>
          <c:dPt>
            <c:idx val="8"/>
            <c:invertIfNegative val="0"/>
            <c:bubble3D val="0"/>
            <c:extLst>
              <c:ext xmlns:c16="http://schemas.microsoft.com/office/drawing/2014/chart" uri="{C3380CC4-5D6E-409C-BE32-E72D297353CC}">
                <c16:uniqueId val="{00000003-CFCF-4738-AB18-9B9612A67A97}"/>
              </c:ext>
            </c:extLst>
          </c:dPt>
          <c:dPt>
            <c:idx val="10"/>
            <c:invertIfNegative val="0"/>
            <c:bubble3D val="0"/>
            <c:extLst>
              <c:ext xmlns:c16="http://schemas.microsoft.com/office/drawing/2014/chart" uri="{C3380CC4-5D6E-409C-BE32-E72D297353CC}">
                <c16:uniqueId val="{00000004-CFCF-4738-AB18-9B9612A67A97}"/>
              </c:ext>
            </c:extLst>
          </c:dPt>
          <c:dPt>
            <c:idx val="11"/>
            <c:invertIfNegative val="0"/>
            <c:bubble3D val="0"/>
            <c:extLst>
              <c:ext xmlns:c16="http://schemas.microsoft.com/office/drawing/2014/chart" uri="{C3380CC4-5D6E-409C-BE32-E72D297353CC}">
                <c16:uniqueId val="{00000005-CFCF-4738-AB18-9B9612A67A97}"/>
              </c:ext>
            </c:extLst>
          </c:dPt>
          <c:dLbls>
            <c:dLbl>
              <c:idx val="3"/>
              <c:layout/>
              <c:tx>
                <c:rich>
                  <a:bodyPr/>
                  <a:lstStyle/>
                  <a:p>
                    <a:r>
                      <a:rPr lang="en-US" dirty="0" smtClean="0"/>
                      <a:t>20%</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611B-4B09-9515-075031A68623}"/>
                </c:ext>
              </c:extLst>
            </c:dLbl>
            <c:dLbl>
              <c:idx val="4"/>
              <c:delete val="1"/>
              <c:extLst>
                <c:ext xmlns:c15="http://schemas.microsoft.com/office/drawing/2012/chart" uri="{CE6537A1-D6FC-4f65-9D91-7224C49458BB}"/>
                <c:ext xmlns:c16="http://schemas.microsoft.com/office/drawing/2014/chart" uri="{C3380CC4-5D6E-409C-BE32-E72D297353CC}">
                  <c16:uniqueId val="{00000006-1060-4BC9-83D4-E76726DB4599}"/>
                </c:ext>
              </c:extLst>
            </c:dLbl>
            <c:numFmt formatCode="0%" sourceLinked="0"/>
            <c:spPr>
              <a:noFill/>
              <a:ln>
                <a:noFill/>
              </a:ln>
              <a:effectLst/>
            </c:spPr>
            <c:txPr>
              <a:bodyPr/>
              <a:lstStyle/>
              <a:p>
                <a:pPr>
                  <a:defRPr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Sheet1!$B$3:$M$3</c:f>
              <c:strCache>
                <c:ptCount val="12"/>
                <c:pt idx="0">
                  <c:v>Nursing Home Residents</c:v>
                </c:pt>
                <c:pt idx="1">
                  <c:v>Nonelderly Adults with HIV in Regular Care</c:v>
                </c:pt>
                <c:pt idx="2">
                  <c:v>Nonelderly Adults with a Disability</c:v>
                </c:pt>
                <c:pt idx="3">
                  <c:v>Medicare Beneficiaries</c:v>
                </c:pt>
                <c:pt idx="5">
                  <c:v>Births (Pregnant Women)</c:v>
                </c:pt>
                <c:pt idx="6">
                  <c:v>Parents</c:v>
                </c:pt>
                <c:pt idx="7">
                  <c:v>Children Below 100% FPL</c:v>
                </c:pt>
                <c:pt idx="8">
                  <c:v>All Children</c:v>
                </c:pt>
                <c:pt idx="10">
                  <c:v>Nonelderly Between 100% and 199% FPL</c:v>
                </c:pt>
                <c:pt idx="11">
                  <c:v>Nonelderly Below 100% FPL</c:v>
                </c:pt>
              </c:strCache>
            </c:strRef>
          </c:cat>
          <c:val>
            <c:numRef>
              <c:f>Sheet1!$B$2:$M$2</c:f>
              <c:numCache>
                <c:formatCode>General</c:formatCode>
                <c:ptCount val="12"/>
                <c:pt idx="0">
                  <c:v>0.62</c:v>
                </c:pt>
                <c:pt idx="1">
                  <c:v>0.42</c:v>
                </c:pt>
                <c:pt idx="2">
                  <c:v>0.45</c:v>
                </c:pt>
                <c:pt idx="3">
                  <c:v>0.2</c:v>
                </c:pt>
                <c:pt idx="4">
                  <c:v>0</c:v>
                </c:pt>
                <c:pt idx="5">
                  <c:v>0.49</c:v>
                </c:pt>
                <c:pt idx="6">
                  <c:v>0.17</c:v>
                </c:pt>
                <c:pt idx="7">
                  <c:v>0.76</c:v>
                </c:pt>
                <c:pt idx="8">
                  <c:v>0.38</c:v>
                </c:pt>
                <c:pt idx="10">
                  <c:v>0.4</c:v>
                </c:pt>
                <c:pt idx="11">
                  <c:v>0.55000000000000004</c:v>
                </c:pt>
              </c:numCache>
            </c:numRef>
          </c:val>
          <c:extLst>
            <c:ext xmlns:c16="http://schemas.microsoft.com/office/drawing/2014/chart" uri="{C3380CC4-5D6E-409C-BE32-E72D297353CC}">
              <c16:uniqueId val="{00000006-CFCF-4738-AB18-9B9612A67A97}"/>
            </c:ext>
          </c:extLst>
        </c:ser>
        <c:dLbls>
          <c:showLegendKey val="0"/>
          <c:showVal val="0"/>
          <c:showCatName val="0"/>
          <c:showSerName val="0"/>
          <c:showPercent val="0"/>
          <c:showBubbleSize val="0"/>
        </c:dLbls>
        <c:gapWidth val="27"/>
        <c:overlap val="27"/>
        <c:axId val="344271080"/>
        <c:axId val="344267552"/>
      </c:barChart>
      <c:catAx>
        <c:axId val="344271080"/>
        <c:scaling>
          <c:orientation val="minMax"/>
        </c:scaling>
        <c:delete val="0"/>
        <c:axPos val="l"/>
        <c:numFmt formatCode="General" sourceLinked="1"/>
        <c:majorTickMark val="none"/>
        <c:minorTickMark val="none"/>
        <c:tickLblPos val="nextTo"/>
        <c:spPr>
          <a:ln w="12700">
            <a:solidFill>
              <a:schemeClr val="tx1"/>
            </a:solidFill>
          </a:ln>
        </c:spPr>
        <c:txPr>
          <a:bodyPr/>
          <a:lstStyle/>
          <a:p>
            <a:pPr>
              <a:defRPr sz="1200"/>
            </a:pPr>
            <a:endParaRPr lang="en-US"/>
          </a:p>
        </c:txPr>
        <c:crossAx val="344267552"/>
        <c:crosses val="autoZero"/>
        <c:auto val="0"/>
        <c:lblAlgn val="ctr"/>
        <c:lblOffset val="100"/>
        <c:noMultiLvlLbl val="0"/>
      </c:catAx>
      <c:valAx>
        <c:axId val="344267552"/>
        <c:scaling>
          <c:orientation val="minMax"/>
        </c:scaling>
        <c:delete val="1"/>
        <c:axPos val="b"/>
        <c:majorGridlines>
          <c:spPr>
            <a:ln>
              <a:noFill/>
            </a:ln>
          </c:spPr>
        </c:majorGridlines>
        <c:numFmt formatCode="General" sourceLinked="1"/>
        <c:majorTickMark val="out"/>
        <c:minorTickMark val="none"/>
        <c:tickLblPos val="nextTo"/>
        <c:crossAx val="3442710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4/12/2018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72">
              <a:defRPr/>
            </a:pPr>
            <a:r>
              <a:rPr lang="en-US" dirty="0" smtClean="0"/>
              <a:t>Updated 3/8/18</a:t>
            </a:r>
            <a:r>
              <a:rPr lang="en-US" baseline="0" dirty="0" smtClean="0"/>
              <a:t> JF</a:t>
            </a:r>
            <a:endParaRPr lang="en-US" dirty="0" smtClean="0"/>
          </a:p>
          <a:p>
            <a:pPr defTabSz="931672">
              <a:defRPr/>
            </a:pPr>
            <a:endParaRPr lang="en-US" dirty="0" smtClean="0"/>
          </a:p>
          <a:p>
            <a:endParaRPr lang="en-US" b="1" dirty="0">
              <a:latin typeface="Arial" pitchFamily="34" charset="0"/>
              <a:cs typeface="Arial" pitchFamily="34" charset="0"/>
            </a:endParaRPr>
          </a:p>
          <a:p>
            <a:r>
              <a:rPr lang="en-US" b="1" dirty="0">
                <a:latin typeface="Arial" pitchFamily="34" charset="0"/>
                <a:cs typeface="Arial" pitchFamily="34" charset="0"/>
              </a:rPr>
              <a:t>Sources:</a:t>
            </a:r>
          </a:p>
          <a:p>
            <a:endParaRPr lang="en-US" dirty="0">
              <a:latin typeface="Arial" pitchFamily="34" charset="0"/>
              <a:cs typeface="Arial" pitchFamily="34" charset="0"/>
            </a:endParaRPr>
          </a:p>
          <a:p>
            <a:pPr>
              <a:buFontTx/>
              <a:buChar char="•"/>
            </a:pPr>
            <a:r>
              <a:rPr lang="en-US" u="sng" dirty="0">
                <a:latin typeface="Arial" pitchFamily="34" charset="0"/>
                <a:cs typeface="Arial" pitchFamily="34" charset="0"/>
              </a:rPr>
              <a:t>&lt; FPL, 100%FPL-199%FPL, all children, children &lt; </a:t>
            </a:r>
            <a:r>
              <a:rPr lang="en-US" u="sng" dirty="0" smtClean="0">
                <a:latin typeface="Arial" pitchFamily="34" charset="0"/>
                <a:cs typeface="Arial" pitchFamily="34" charset="0"/>
              </a:rPr>
              <a:t>FPL, parents</a:t>
            </a:r>
            <a:r>
              <a:rPr lang="en-US" dirty="0" smtClean="0">
                <a:latin typeface="Arial" pitchFamily="34" charset="0"/>
                <a:cs typeface="Arial" pitchFamily="34" charset="0"/>
              </a:rPr>
              <a:t>: Kaiser</a:t>
            </a:r>
            <a:r>
              <a:rPr lang="en-US" baseline="0" dirty="0" smtClean="0">
                <a:latin typeface="Arial" pitchFamily="34" charset="0"/>
                <a:cs typeface="Arial" pitchFamily="34" charset="0"/>
              </a:rPr>
              <a:t> Family Foundation</a:t>
            </a:r>
            <a:r>
              <a:rPr lang="en-US" dirty="0" smtClean="0">
                <a:latin typeface="Arial" pitchFamily="34" charset="0"/>
                <a:cs typeface="Arial" pitchFamily="34" charset="0"/>
              </a:rPr>
              <a:t> analysis </a:t>
            </a:r>
            <a:r>
              <a:rPr lang="en-US" dirty="0">
                <a:latin typeface="Arial" pitchFamily="34" charset="0"/>
                <a:cs typeface="Arial" pitchFamily="34" charset="0"/>
              </a:rPr>
              <a:t>of </a:t>
            </a:r>
            <a:r>
              <a:rPr lang="en-US" dirty="0" smtClean="0">
                <a:latin typeface="Arial" pitchFamily="34" charset="0"/>
                <a:cs typeface="Arial" pitchFamily="34" charset="0"/>
              </a:rPr>
              <a:t>the</a:t>
            </a:r>
            <a:r>
              <a:rPr lang="en-US" baseline="0" dirty="0" smtClean="0">
                <a:latin typeface="Arial" pitchFamily="34" charset="0"/>
                <a:cs typeface="Arial" pitchFamily="34" charset="0"/>
              </a:rPr>
              <a:t> March 2017 Current Population Survey, ASEC</a:t>
            </a:r>
            <a:r>
              <a:rPr lang="en-US" dirty="0" smtClean="0">
                <a:latin typeface="Arial" pitchFamily="34" charset="0"/>
                <a:cs typeface="Arial" pitchFamily="34" charset="0"/>
              </a:rPr>
              <a:t> (data represents</a:t>
            </a:r>
            <a:r>
              <a:rPr lang="en-US" baseline="0" dirty="0" smtClean="0">
                <a:latin typeface="Arial" pitchFamily="34" charset="0"/>
                <a:cs typeface="Arial" pitchFamily="34" charset="0"/>
              </a:rPr>
              <a:t> year</a:t>
            </a:r>
            <a:r>
              <a:rPr lang="en-US" dirty="0" smtClean="0">
                <a:latin typeface="Arial" pitchFamily="34" charset="0"/>
                <a:cs typeface="Arial" pitchFamily="34" charset="0"/>
              </a:rPr>
              <a:t> 2016). </a:t>
            </a:r>
          </a:p>
          <a:p>
            <a:pPr>
              <a:buFontTx/>
              <a:buChar char="•"/>
            </a:pPr>
            <a:endParaRPr lang="en-US" dirty="0">
              <a:latin typeface="Arial" pitchFamily="34" charset="0"/>
              <a:cs typeface="Arial" pitchFamily="34" charset="0"/>
            </a:endParaRPr>
          </a:p>
          <a:p>
            <a:pPr>
              <a:buFontTx/>
              <a:buChar char="•"/>
            </a:pPr>
            <a:r>
              <a:rPr lang="en-US" u="sng" dirty="0">
                <a:latin typeface="Arial" pitchFamily="34" charset="0"/>
                <a:cs typeface="Arial" pitchFamily="34" charset="0"/>
              </a:rPr>
              <a:t>Birth data </a:t>
            </a:r>
            <a:r>
              <a:rPr lang="en-US" dirty="0">
                <a:latin typeface="Arial" pitchFamily="34" charset="0"/>
                <a:cs typeface="Arial" pitchFamily="34" charset="0"/>
              </a:rPr>
              <a:t>from Maternal and Child Health </a:t>
            </a:r>
            <a:r>
              <a:rPr lang="en-US" dirty="0" smtClean="0">
                <a:latin typeface="Arial" pitchFamily="34" charset="0"/>
                <a:cs typeface="Arial" pitchFamily="34" charset="0"/>
              </a:rPr>
              <a:t>Update, National Governors</a:t>
            </a:r>
            <a:r>
              <a:rPr lang="en-US" baseline="0" dirty="0" smtClean="0">
                <a:latin typeface="Arial" pitchFamily="34" charset="0"/>
                <a:cs typeface="Arial" pitchFamily="34" charset="0"/>
              </a:rPr>
              <a:t> Association, 2012.</a:t>
            </a: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a:p>
            <a:pPr>
              <a:buFontTx/>
              <a:buChar char="•"/>
            </a:pPr>
            <a:r>
              <a:rPr lang="en-US" dirty="0">
                <a:latin typeface="Arial" pitchFamily="34" charset="0"/>
                <a:cs typeface="Arial" pitchFamily="34" charset="0"/>
              </a:rPr>
              <a:t> </a:t>
            </a:r>
            <a:r>
              <a:rPr lang="en-US" u="sng" dirty="0">
                <a:latin typeface="Arial" pitchFamily="34" charset="0"/>
                <a:cs typeface="Arial" pitchFamily="34" charset="0"/>
              </a:rPr>
              <a:t>Medicare data</a:t>
            </a:r>
            <a:r>
              <a:rPr lang="en-US" dirty="0">
                <a:latin typeface="Arial" pitchFamily="34" charset="0"/>
                <a:cs typeface="Arial" pitchFamily="34" charset="0"/>
              </a:rPr>
              <a:t> </a:t>
            </a:r>
            <a:r>
              <a:rPr lang="en-US" dirty="0" smtClean="0"/>
              <a:t>Medicare Payment Advisory Commission, </a:t>
            </a:r>
            <a:r>
              <a:rPr lang="en-US" i="1" dirty="0" smtClean="0"/>
              <a:t>Data Book: Beneficiaries Dually Eligible for Medicare and Medicaid</a:t>
            </a:r>
            <a:r>
              <a:rPr lang="en-US" dirty="0" smtClean="0"/>
              <a:t> (January 2018), 2013 data; http://medpac.gov/docs/default-source/data-book/jan18_medpac_macpac_dualsdatabook_sec.pdf?sfvrsn=0</a:t>
            </a: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a:p>
            <a:pPr>
              <a:buFontTx/>
              <a:buChar char="•"/>
            </a:pPr>
            <a:r>
              <a:rPr lang="en-US" u="sng" dirty="0">
                <a:latin typeface="Arial" pitchFamily="34" charset="0"/>
                <a:cs typeface="Arial" pitchFamily="34" charset="0"/>
              </a:rPr>
              <a:t>Nonelderly Adults with </a:t>
            </a:r>
            <a:r>
              <a:rPr lang="en-US" u="sng" dirty="0" smtClean="0">
                <a:latin typeface="Arial" pitchFamily="34" charset="0"/>
                <a:cs typeface="Arial" pitchFamily="34" charset="0"/>
              </a:rPr>
              <a:t>a</a:t>
            </a:r>
            <a:r>
              <a:rPr lang="en-US" u="sng" baseline="0" dirty="0" smtClean="0">
                <a:latin typeface="Arial" pitchFamily="34" charset="0"/>
                <a:cs typeface="Arial" pitchFamily="34" charset="0"/>
              </a:rPr>
              <a:t> Disability</a:t>
            </a:r>
            <a:r>
              <a:rPr lang="en-US" dirty="0" smtClean="0">
                <a:latin typeface="Arial" pitchFamily="34" charset="0"/>
                <a:cs typeface="Arial" pitchFamily="34" charset="0"/>
              </a:rPr>
              <a:t> from</a:t>
            </a:r>
            <a:r>
              <a:rPr lang="en-US" baseline="0" dirty="0" smtClean="0">
                <a:latin typeface="Arial" pitchFamily="34" charset="0"/>
                <a:cs typeface="Arial" pitchFamily="34" charset="0"/>
              </a:rPr>
              <a:t> KFF analysis of 2016 ACS 1-Year Estimates</a:t>
            </a:r>
            <a:endParaRPr lang="en-US" u="sng" dirty="0">
              <a:latin typeface="Arial" pitchFamily="34" charset="0"/>
              <a:cs typeface="Arial" pitchFamily="34" charset="0"/>
            </a:endParaRPr>
          </a:p>
          <a:p>
            <a:pPr>
              <a:buFontTx/>
              <a:buChar char="•"/>
            </a:pPr>
            <a:endParaRPr lang="en-US" dirty="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en-US" u="sng" dirty="0" smtClean="0">
                <a:latin typeface="Arial" pitchFamily="34" charset="0"/>
                <a:cs typeface="Arial" pitchFamily="34" charset="0"/>
              </a:rPr>
              <a:t>Nonelderly </a:t>
            </a:r>
            <a:r>
              <a:rPr lang="en-US" u="sng" dirty="0">
                <a:latin typeface="Arial" pitchFamily="34" charset="0"/>
                <a:cs typeface="Arial" pitchFamily="34" charset="0"/>
              </a:rPr>
              <a:t>with HIV in regular care</a:t>
            </a:r>
            <a:r>
              <a:rPr lang="en-US">
                <a:latin typeface="Arial" pitchFamily="34" charset="0"/>
                <a:cs typeface="Arial" pitchFamily="34" charset="0"/>
              </a:rPr>
              <a:t>: </a:t>
            </a:r>
            <a:r>
              <a:rPr lang="en-US" smtClean="0">
                <a:latin typeface="Arial" pitchFamily="34" charset="0"/>
                <a:cs typeface="Arial" pitchFamily="34" charset="0"/>
              </a:rPr>
              <a:t>2014 MMP from:</a:t>
            </a:r>
            <a:r>
              <a:rPr lang="en-US" baseline="0" smtClean="0">
                <a:latin typeface="Arial" pitchFamily="34" charset="0"/>
                <a:cs typeface="Arial" pitchFamily="34" charset="0"/>
              </a:rPr>
              <a:t> https://www.kff.org/hivaids/issue-brief/insurance-coverage-changes-for-people-with-hiv-under-the-aca/</a:t>
            </a: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a:p>
            <a:pPr>
              <a:buFontTx/>
              <a:buChar char="•"/>
            </a:pPr>
            <a:r>
              <a:rPr lang="en-US" u="sng" dirty="0">
                <a:latin typeface="Arial" pitchFamily="34" charset="0"/>
                <a:cs typeface="Arial" pitchFamily="34" charset="0"/>
              </a:rPr>
              <a:t>Nursing Home residents</a:t>
            </a:r>
            <a:r>
              <a:rPr lang="en-US" dirty="0" smtClean="0">
                <a:latin typeface="Arial" pitchFamily="34" charset="0"/>
                <a:cs typeface="Arial" pitchFamily="34" charset="0"/>
              </a:rPr>
              <a:t>:</a:t>
            </a:r>
            <a:r>
              <a:rPr lang="en-US" baseline="0" dirty="0" smtClean="0">
                <a:latin typeface="Arial" pitchFamily="34" charset="0"/>
                <a:cs typeface="Arial" pitchFamily="34" charset="0"/>
              </a:rPr>
              <a:t> SHF- https://www.kff.org/other/state-indicator/distribution-of-certified-nursing-facilities-by-primary-payer-source/?currentTimeframe=0&amp;sortModel=%7B%22colId%22:%22Location%22,%22sort%22:%22asc%22%7D</a:t>
            </a:r>
          </a:p>
          <a:p>
            <a:pPr>
              <a:buFontTx/>
              <a:buChar char="•"/>
            </a:pPr>
            <a:r>
              <a:rPr lang="en-US" u="none" baseline="0" dirty="0" smtClean="0">
                <a:latin typeface="Arial" pitchFamily="34" charset="0"/>
                <a:cs typeface="Arial" pitchFamily="34" charset="0"/>
              </a:rPr>
              <a:t>“Oscar data are for 2011 and were converted to CASPER data, which were used for 2012-2015. The CASPER/OSCAR system includes data for all certified nursing facilities in the U.S. Since data change slightly based on time of retrieval, independent analysis of the same data elements may yield slightly different results. </a:t>
            </a:r>
            <a:endParaRPr lang="en-US" u="none"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F3E76084-7007-4F9A-9BF5-85CA96B02EE7}" type="slidenum">
              <a:rPr lang="en-US" smtClean="0"/>
              <a:t>0</a:t>
            </a:fld>
            <a:endParaRPr lang="en-US"/>
          </a:p>
        </p:txBody>
      </p:sp>
    </p:spTree>
    <p:extLst>
      <p:ext uri="{BB962C8B-B14F-4D97-AF65-F5344CB8AC3E}">
        <p14:creationId xmlns:p14="http://schemas.microsoft.com/office/powerpoint/2010/main" val="3910146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Gray Angle">
    <p:spTree>
      <p:nvGrpSpPr>
        <p:cNvPr id="1" name=""/>
        <p:cNvGrpSpPr/>
        <p:nvPr/>
      </p:nvGrpSpPr>
      <p:grpSpPr>
        <a:xfrm>
          <a:off x="0" y="0"/>
          <a:ext cx="0" cy="0"/>
          <a:chOff x="0" y="0"/>
          <a:chExt cx="0" cy="0"/>
        </a:xfrm>
      </p:grpSpPr>
      <p:pic>
        <p:nvPicPr>
          <p:cNvPr id="7" name="Picture 6" descr="KFF_Plate_Tab+Slab6.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055"/>
          <a:stretch/>
        </p:blipFill>
        <p:spPr>
          <a:xfrm>
            <a:off x="6283784" y="0"/>
            <a:ext cx="2860217" cy="6858000"/>
          </a:xfrm>
          <a:prstGeom prst="rect">
            <a:avLst/>
          </a:prstGeom>
        </p:spPr>
      </p:pic>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55565A"/>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rgbClr val="323A45"/>
                </a:solidFill>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45010" y="6309360"/>
            <a:ext cx="798990" cy="548640"/>
          </a:xfrm>
          <a:prstGeom prst="rect">
            <a:avLst/>
          </a:prstGeom>
        </p:spPr>
      </p:pic>
    </p:spTree>
    <p:extLst>
      <p:ext uri="{BB962C8B-B14F-4D97-AF65-F5344CB8AC3E}">
        <p14:creationId xmlns:p14="http://schemas.microsoft.com/office/powerpoint/2010/main" val="13696443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ext Slide Gray Angle">
    <p:spTree>
      <p:nvGrpSpPr>
        <p:cNvPr id="1" name=""/>
        <p:cNvGrpSpPr/>
        <p:nvPr/>
      </p:nvGrpSpPr>
      <p:grpSpPr>
        <a:xfrm>
          <a:off x="0" y="0"/>
          <a:ext cx="0" cy="0"/>
          <a:chOff x="0" y="0"/>
          <a:chExt cx="0" cy="0"/>
        </a:xfrm>
      </p:grpSpPr>
      <p:sp>
        <p:nvSpPr>
          <p:cNvPr id="8" name="Rectangle 7"/>
          <p:cNvSpPr/>
          <p:nvPr userDrawn="1"/>
        </p:nvSpPr>
        <p:spPr>
          <a:xfrm>
            <a:off x="3481312" y="0"/>
            <a:ext cx="5662688" cy="6858000"/>
          </a:xfrm>
          <a:prstGeom prst="rect">
            <a:avLst/>
          </a:prstGeom>
          <a:solidFill>
            <a:srgbClr val="F5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1" name="Picture 10" descr="KFF_Plate_Tab+Slab6.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055"/>
          <a:stretch/>
        </p:blipFill>
        <p:spPr>
          <a:xfrm>
            <a:off x="644983" y="0"/>
            <a:ext cx="2860217" cy="6858000"/>
          </a:xfrm>
          <a:prstGeom prst="rect">
            <a:avLst/>
          </a:prstGeom>
        </p:spPr>
      </p:pic>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rgbClr val="323A45"/>
                </a:solidFill>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45010" y="6309360"/>
            <a:ext cx="798990" cy="548640"/>
          </a:xfrm>
          <a:prstGeom prst="rect">
            <a:avLst/>
          </a:prstGeom>
        </p:spPr>
      </p:pic>
      <p:sp>
        <p:nvSpPr>
          <p:cNvPr id="12"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219005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4"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609600" y="331035"/>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8"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55565A"/>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2438400" y="1295400"/>
            <a:ext cx="6008786"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2438400" y="2424199"/>
            <a:ext cx="4168742" cy="884238"/>
          </a:xfrm>
          <a:prstGeom prst="rect">
            <a:avLst/>
          </a:prstGeom>
        </p:spPr>
        <p:txBody>
          <a:bodyPr vert="horz"/>
          <a:lstStyle>
            <a:lvl1pPr marL="0" indent="0">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2438400" y="3668799"/>
            <a:ext cx="1511267" cy="284362"/>
          </a:xfrm>
          <a:prstGeom prst="rect">
            <a:avLst/>
          </a:prstGeom>
        </p:spPr>
        <p:txBody>
          <a:bodyPr vert="horz"/>
          <a:lstStyle>
            <a:lvl1pPr marL="0" indent="0">
              <a:buFontTx/>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2438400" y="4122031"/>
            <a:ext cx="3762342" cy="849313"/>
          </a:xfrm>
          <a:prstGeom prst="rect">
            <a:avLst/>
          </a:prstGeom>
        </p:spPr>
        <p:txBody>
          <a:bodyPr vert="horz"/>
          <a:lstStyle>
            <a:lvl1pPr marL="0" indent="0">
              <a:buFontTx/>
              <a:buNone/>
              <a:defRPr sz="1200" baseline="0">
                <a:solidFill>
                  <a:schemeClr val="bg1"/>
                </a:solidFill>
                <a:latin typeface="Arial" panose="020B0604020202020204" pitchFamily="34" charset="0"/>
                <a:cs typeface="Arial" panose="020B0604020202020204"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367784607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620452" y="1680186"/>
            <a:ext cx="7772401" cy="1470025"/>
          </a:xfrm>
          <a:prstGeom prst="rect">
            <a:avLst/>
          </a:prstGeom>
        </p:spPr>
        <p:txBody>
          <a:bodyPr>
            <a:noAutofit/>
          </a:bodyPr>
          <a:lstStyle>
            <a:lvl1pPr>
              <a:defRPr>
                <a:solidFill>
                  <a:srgbClr val="FFFFFF"/>
                </a:solidFill>
              </a:defRPr>
            </a:lvl1pPr>
          </a:lstStyle>
          <a:p>
            <a:r>
              <a:rPr lang="en-US" dirty="0" smtClean="0"/>
              <a:t>This is a Divider Slide	</a:t>
            </a:r>
            <a:endParaRPr lang="en-US" dirty="0"/>
          </a:p>
        </p:txBody>
      </p:sp>
      <p:sp>
        <p:nvSpPr>
          <p:cNvPr id="7" name="Subtitle 2"/>
          <p:cNvSpPr>
            <a:spLocks noGrp="1"/>
          </p:cNvSpPr>
          <p:nvPr>
            <p:ph type="subTitle" idx="1" hasCustomPrompt="1"/>
          </p:nvPr>
        </p:nvSpPr>
        <p:spPr>
          <a:xfrm>
            <a:off x="624844" y="2536153"/>
            <a:ext cx="7705350" cy="1752600"/>
          </a:xfrm>
          <a:prstGeom prst="rect">
            <a:avLst/>
          </a:prstGeom>
        </p:spPr>
        <p:txBody>
          <a:bodyPr>
            <a:noAutofit/>
          </a:bodyPr>
          <a:lstStyle>
            <a:lvl1pPr marL="0" indent="0" algn="l">
              <a:buNone/>
              <a:defRPr>
                <a:solidFill>
                  <a:srgbClr val="FFFFFF"/>
                </a:solidFill>
              </a:defRPr>
            </a:lvl1pPr>
            <a:lvl2pPr marL="457207" indent="0" algn="ctr">
              <a:buNone/>
              <a:defRPr>
                <a:solidFill>
                  <a:schemeClr val="tx1">
                    <a:tint val="75000"/>
                  </a:schemeClr>
                </a:solidFill>
              </a:defRPr>
            </a:lvl2pPr>
            <a:lvl3pPr marL="914415" indent="0" algn="ctr">
              <a:buNone/>
              <a:defRPr>
                <a:solidFill>
                  <a:schemeClr val="tx1">
                    <a:tint val="75000"/>
                  </a:schemeClr>
                </a:solidFill>
              </a:defRPr>
            </a:lvl3pPr>
            <a:lvl4pPr marL="1371622" indent="0" algn="ctr">
              <a:buNone/>
              <a:defRPr>
                <a:solidFill>
                  <a:schemeClr val="tx1">
                    <a:tint val="75000"/>
                  </a:schemeClr>
                </a:solidFill>
              </a:defRPr>
            </a:lvl4pPr>
            <a:lvl5pPr marL="1828831" indent="0" algn="ctr">
              <a:buNone/>
              <a:defRPr>
                <a:solidFill>
                  <a:schemeClr val="tx1">
                    <a:tint val="75000"/>
                  </a:schemeClr>
                </a:solidFill>
              </a:defRPr>
            </a:lvl5pPr>
            <a:lvl6pPr marL="2286038" indent="0" algn="ctr">
              <a:buNone/>
              <a:defRPr>
                <a:solidFill>
                  <a:schemeClr val="tx1">
                    <a:tint val="75000"/>
                  </a:schemeClr>
                </a:solidFill>
              </a:defRPr>
            </a:lvl6pPr>
            <a:lvl7pPr marL="2743246" indent="0" algn="ctr">
              <a:buNone/>
              <a:defRPr>
                <a:solidFill>
                  <a:schemeClr val="tx1">
                    <a:tint val="75000"/>
                  </a:schemeClr>
                </a:solidFill>
              </a:defRPr>
            </a:lvl7pPr>
            <a:lvl8pPr marL="3200453" indent="0" algn="ctr">
              <a:buNone/>
              <a:defRPr>
                <a:solidFill>
                  <a:schemeClr val="tx1">
                    <a:tint val="75000"/>
                  </a:schemeClr>
                </a:solidFill>
              </a:defRPr>
            </a:lvl8pPr>
            <a:lvl9pPr marL="3657661" indent="0" algn="ctr">
              <a:buNone/>
              <a:defRPr>
                <a:solidFill>
                  <a:schemeClr val="tx1">
                    <a:tint val="75000"/>
                  </a:schemeClr>
                </a:solidFill>
              </a:defRPr>
            </a:lvl9pPr>
          </a:lstStyle>
          <a:p>
            <a:r>
              <a:rPr lang="en-US" dirty="0" smtClean="0"/>
              <a:t>Add subtitle here</a:t>
            </a:r>
            <a:endParaRPr lang="en-US" dirty="0"/>
          </a:p>
        </p:txBody>
      </p:sp>
    </p:spTree>
    <p:extLst>
      <p:ext uri="{BB962C8B-B14F-4D97-AF65-F5344CB8AC3E}">
        <p14:creationId xmlns:p14="http://schemas.microsoft.com/office/powerpoint/2010/main" val="30875384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Rectangle 5"/>
          <p:cNvSpPr>
            <a:spLocks noGrp="1" noChangeArrowheads="1"/>
          </p:cNvSpPr>
          <p:nvPr>
            <p:ph type="title"/>
          </p:nvPr>
        </p:nvSpPr>
        <p:spPr bwMode="auto">
          <a:xfrm>
            <a:off x="762000" y="56715"/>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4" name="Text Placeholder 6"/>
          <p:cNvSpPr>
            <a:spLocks noGrp="1"/>
          </p:cNvSpPr>
          <p:nvPr>
            <p:ph type="body" sz="quarter" idx="12"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 Angle -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186358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 Angle - 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Rectang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180699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o Angle - 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Rectangle 5"/>
          <p:cNvSpPr>
            <a:spLocks noGrp="1" noChangeArrowheads="1"/>
          </p:cNvSpPr>
          <p:nvPr>
            <p:ph type="title"/>
          </p:nvPr>
        </p:nvSpPr>
        <p:spPr bwMode="auto">
          <a:xfrm>
            <a:off x="91440" y="56715"/>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1967797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Angle Blank Layout">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72315169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No Angle">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4"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90135303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4.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8.xml"/><Relationship Id="rId7" Type="http://schemas.openxmlformats.org/officeDocument/2006/relationships/image" Target="../media/image2.jpe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5.png"/><Relationship Id="rId5" Type="http://schemas.openxmlformats.org/officeDocument/2006/relationships/theme" Target="../theme/theme5.xml"/><Relationship Id="rId4" Type="http://schemas.openxmlformats.org/officeDocument/2006/relationships/slideLayout" Target="../slideLayouts/slideLayout19.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7.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theme" Target="../theme/theme7.xml"/><Relationship Id="rId1" Type="http://schemas.openxmlformats.org/officeDocument/2006/relationships/slideLayout" Target="../slideLayouts/slideLayout2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3" name="Picture 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2894"/>
            <a:ext cx="850394" cy="1508763"/>
          </a:xfrm>
          <a:prstGeom prst="rect">
            <a:avLst/>
          </a:prstGeom>
        </p:spPr>
      </p:pic>
      <p:pic>
        <p:nvPicPr>
          <p:cNvPr id="4" name="Picture 3"/>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152400" y="56716"/>
            <a:ext cx="89001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4" name="Picture 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291993902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2894"/>
            <a:ext cx="850394" cy="1508763"/>
          </a:xfrm>
          <a:prstGeom prst="rect">
            <a:avLst/>
          </a:prstGeom>
        </p:spPr>
      </p:pic>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679805246"/>
      </p:ext>
    </p:extLst>
  </p:cSld>
  <p:clrMap bg1="lt1" tx1="dk1" bg2="lt2" tx2="dk2" accent1="accent1" accent2="accent2" accent3="accent3" accent4="accent4" accent5="accent5" accent6="accent6" hlink="hlink" folHlink="folHlink"/>
  <p:sldLayoutIdLst>
    <p:sldLayoutId id="2147483686" r:id="rId1"/>
    <p:sldLayoutId id="2147483683" r:id="rId2"/>
    <p:sldLayoutId id="2147483687" r:id="rId3"/>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55565A"/>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2894"/>
            <a:ext cx="850394" cy="1508763"/>
          </a:xfrm>
          <a:prstGeom prst="rect">
            <a:avLst/>
          </a:prstGeom>
        </p:spPr>
      </p:pic>
      <p:sp>
        <p:nvSpPr>
          <p:cNvPr id="8" name="Rectang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9" name="TextBox 8"/>
          <p:cNvSpPr txBox="1"/>
          <p:nvPr userDrawn="1"/>
        </p:nvSpPr>
        <p:spPr>
          <a:xfrm>
            <a:off x="685800" y="91440"/>
            <a:ext cx="8366760" cy="307777"/>
          </a:xfrm>
          <a:prstGeom prst="rect">
            <a:avLst/>
          </a:prstGeom>
          <a:noFill/>
        </p:spPr>
        <p:txBody>
          <a:bodyPr wrap="square" rtlCol="0">
            <a:spAutoFit/>
          </a:bodyPr>
          <a:lstStyle/>
          <a:p>
            <a:pPr algn="l"/>
            <a:r>
              <a:rPr lang="en-US" sz="1400" b="0" dirty="0" smtClean="0">
                <a:solidFill>
                  <a:srgbClr val="55565A"/>
                </a:solidFill>
                <a:latin typeface="Arial" panose="020B0604020202020204" pitchFamily="34" charset="0"/>
                <a:cs typeface="Arial" panose="020B0604020202020204" pitchFamily="34" charset="0"/>
              </a:rPr>
              <a:t>Exhibit</a:t>
            </a:r>
            <a:r>
              <a:rPr lang="en-US" sz="1400" b="0" dirty="0" smtClean="0">
                <a:solidFill>
                  <a:srgbClr val="55565A"/>
                </a:solidFill>
                <a:latin typeface="Calibri" pitchFamily="34" charset="0"/>
                <a:cs typeface="Meta Offc Pro"/>
              </a:rPr>
              <a:t> </a:t>
            </a:r>
            <a:fld id="{0C16F13B-3659-4888-B784-82F22626CC5F}" type="slidenum">
              <a:rPr lang="en-US" sz="1400" b="0" smtClean="0">
                <a:solidFill>
                  <a:srgbClr val="55565A"/>
                </a:solidFill>
                <a:latin typeface="Arial" panose="020B0604020202020204" pitchFamily="34" charset="0"/>
                <a:cs typeface="Arial" panose="020B0604020202020204" pitchFamily="34" charset="0"/>
              </a:rPr>
              <a:pPr algn="l"/>
              <a:t>‹#›</a:t>
            </a:fld>
            <a:endParaRPr lang="en-US" sz="1400" b="0" dirty="0" err="1" smtClean="0">
              <a:solidFill>
                <a:srgbClr val="55565A"/>
              </a:solidFill>
              <a:latin typeface="Arial" panose="020B0604020202020204" pitchFamily="34" charset="0"/>
              <a:cs typeface="Arial" panose="020B0604020202020204" pitchFamily="34" charset="0"/>
            </a:endParaRPr>
          </a:p>
        </p:txBody>
      </p: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4" name="TextBox 3"/>
          <p:cNvSpPr txBox="1"/>
          <p:nvPr/>
        </p:nvSpPr>
        <p:spPr>
          <a:xfrm>
            <a:off x="685800" y="91440"/>
            <a:ext cx="8366760" cy="307777"/>
          </a:xfrm>
          <a:prstGeom prst="rect">
            <a:avLst/>
          </a:prstGeom>
          <a:noFill/>
        </p:spPr>
        <p:txBody>
          <a:bodyPr wrap="square" rtlCol="0">
            <a:spAutoFit/>
          </a:bodyPr>
          <a:lstStyle/>
          <a:p>
            <a:pPr algn="l"/>
            <a:r>
              <a:rPr lang="en-US" sz="1400" b="0" dirty="0" smtClean="0">
                <a:solidFill>
                  <a:srgbClr val="55565A"/>
                </a:solidFill>
                <a:latin typeface="Arial" panose="020B0604020202020204" pitchFamily="34" charset="0"/>
                <a:cs typeface="Arial" panose="020B0604020202020204" pitchFamily="34" charset="0"/>
              </a:rPr>
              <a:t>Figure</a:t>
            </a:r>
            <a:r>
              <a:rPr lang="en-US" sz="1400" b="0" dirty="0" smtClean="0">
                <a:solidFill>
                  <a:srgbClr val="55565A"/>
                </a:solidFill>
                <a:latin typeface="Calibri" pitchFamily="34" charset="0"/>
                <a:cs typeface="Meta Offc Pro"/>
              </a:rPr>
              <a:t> </a:t>
            </a:r>
            <a:fld id="{0C16F13B-3659-4888-B784-82F22626CC5F}" type="slidenum">
              <a:rPr lang="en-US" sz="1400" b="0" smtClean="0">
                <a:solidFill>
                  <a:srgbClr val="55565A"/>
                </a:solidFill>
                <a:latin typeface="Arial" panose="020B0604020202020204" pitchFamily="34" charset="0"/>
                <a:cs typeface="Arial" panose="020B0604020202020204" pitchFamily="34" charset="0"/>
              </a:rPr>
              <a:pPr algn="l"/>
              <a:t>‹#›</a:t>
            </a:fld>
            <a:endParaRPr lang="en-US" sz="1400" b="0" dirty="0" err="1" smtClean="0">
              <a:solidFill>
                <a:srgbClr val="55565A"/>
              </a:solidFill>
              <a:latin typeface="Arial" panose="020B0604020202020204" pitchFamily="34" charset="0"/>
              <a:cs typeface="Arial" panose="020B0604020202020204" pitchFamily="34" charset="0"/>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1575" y="-2894"/>
            <a:ext cx="861969" cy="1508763"/>
          </a:xfrm>
          <a:prstGeom prst="rect">
            <a:avLst/>
          </a:prstGeom>
        </p:spPr>
      </p:pic>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KFF_Large_K.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46308"/>
          <a:stretch/>
        </p:blipFill>
        <p:spPr>
          <a:xfrm>
            <a:off x="0" y="0"/>
            <a:ext cx="3358798" cy="6858000"/>
          </a:xfrm>
          <a:prstGeom prst="rect">
            <a:avLst/>
          </a:prstGeom>
        </p:spPr>
      </p:pic>
      <p:pic>
        <p:nvPicPr>
          <p:cNvPr id="6" name="Picture 5" descr="KFF_Full_Logo_KO.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7" name="Picture 6" descr="KFF_Tagline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Tree>
    <p:extLst>
      <p:ext uri="{BB962C8B-B14F-4D97-AF65-F5344CB8AC3E}">
        <p14:creationId xmlns:p14="http://schemas.microsoft.com/office/powerpoint/2010/main" val="2042836411"/>
      </p:ext>
    </p:extLst>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500"/>
                            </p:stCondLst>
                            <p:childTnLst>
                              <p:par>
                                <p:cTn id="10" presetID="42" presetClass="entr" presetSubtype="0" fill="hold" nodeType="afterEffect">
                                  <p:stCondLst>
                                    <p:cond delay="10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4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descr="KFF_Large_K.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46308"/>
          <a:stretch/>
        </p:blipFill>
        <p:spPr>
          <a:xfrm>
            <a:off x="0" y="0"/>
            <a:ext cx="3358798" cy="6858000"/>
          </a:xfrm>
          <a:prstGeom prst="rect">
            <a:avLst/>
          </a:prstGeom>
        </p:spPr>
      </p:pic>
      <p:pic>
        <p:nvPicPr>
          <p:cNvPr id="6" name="Picture 5" descr="KFF_Full_Logo_KO.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7" name="Picture 6" descr="KFF_Tagline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
        <p:nvSpPr>
          <p:cNvPr id="8" name="Rectangle 7"/>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KFF_Plate_Tab+Slab6.png"/>
          <p:cNvPicPr>
            <a:picLocks noChangeAspect="1"/>
          </p:cNvPicPr>
          <p:nvPr userDrawn="1"/>
        </p:nvPicPr>
        <p:blipFill rotWithShape="1">
          <a:blip r:embed="rId6" cstate="print">
            <a:extLst>
              <a:ext uri="{28A0092B-C50C-407E-A947-70E740481C1C}">
                <a14:useLocalDpi xmlns:a14="http://schemas.microsoft.com/office/drawing/2010/main" val="0"/>
              </a:ext>
            </a:extLst>
          </a:blip>
          <a:srcRect l="28055"/>
          <a:stretch/>
        </p:blipFill>
        <p:spPr>
          <a:xfrm>
            <a:off x="5331370" y="0"/>
            <a:ext cx="3812630" cy="6858000"/>
          </a:xfrm>
          <a:prstGeom prst="rect">
            <a:avLst/>
          </a:prstGeom>
        </p:spPr>
      </p:pic>
      <p:pic>
        <p:nvPicPr>
          <p:cNvPr id="10" name="Picture 9" descr="KFF_Plate_Tab+Slab9.png"/>
          <p:cNvPicPr>
            <a:picLocks noChangeAspect="1"/>
          </p:cNvPicPr>
          <p:nvPr userDrawn="1"/>
        </p:nvPicPr>
        <p:blipFill rotWithShape="1">
          <a:blip r:embed="rId7" cstate="print">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915802815"/>
      </p:ext>
    </p:extLst>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500"/>
                            </p:stCondLst>
                            <p:childTnLst>
                              <p:par>
                                <p:cTn id="10" presetID="42" presetClass="entr" presetSubtype="0" fill="hold" nodeType="afterEffect">
                                  <p:stCondLst>
                                    <p:cond delay="10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4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161452843"/>
              </p:ext>
            </p:extLst>
          </p:nvPr>
        </p:nvGraphicFramePr>
        <p:xfrm>
          <a:off x="92075" y="1079076"/>
          <a:ext cx="895985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76200" y="6328410"/>
            <a:ext cx="8321040" cy="548640"/>
          </a:xfrm>
        </p:spPr>
        <p:txBody>
          <a:bodyPr/>
          <a:lstStyle/>
          <a:p>
            <a:r>
              <a:rPr lang="en-US" sz="900" dirty="0" smtClean="0"/>
              <a:t>NOTE: FPL-- Federal Poverty Level. </a:t>
            </a:r>
            <a:r>
              <a:rPr lang="en-US" sz="900" dirty="0"/>
              <a:t>The U.S. Census Bureau's poverty threshold for a family with two adults and one child was $19,318 in 2016.</a:t>
            </a:r>
            <a:endParaRPr lang="en-US" sz="900" dirty="0" smtClean="0"/>
          </a:p>
          <a:p>
            <a:r>
              <a:rPr lang="en-US" sz="900" dirty="0" smtClean="0"/>
              <a:t>SOURCES: KFF </a:t>
            </a:r>
            <a:r>
              <a:rPr lang="en-US" sz="900" dirty="0"/>
              <a:t>analysis </a:t>
            </a:r>
            <a:r>
              <a:rPr lang="en-US" sz="900" dirty="0" smtClean="0"/>
              <a:t>of 2017 </a:t>
            </a:r>
            <a:r>
              <a:rPr lang="en-US" sz="900" dirty="0"/>
              <a:t>Current Population Survey, Annual Social and Economic </a:t>
            </a:r>
            <a:r>
              <a:rPr lang="en-US" sz="900" dirty="0" smtClean="0"/>
              <a:t>Supplement</a:t>
            </a:r>
            <a:r>
              <a:rPr lang="en-US" sz="900" dirty="0"/>
              <a:t>;</a:t>
            </a:r>
            <a:r>
              <a:rPr lang="en-US" sz="900" dirty="0" smtClean="0"/>
              <a:t> Birth data </a:t>
            </a:r>
            <a:r>
              <a:rPr lang="en-US" sz="900" dirty="0"/>
              <a:t>-Implementing Coverage and Payment Initiatives: Results from a 50-State Medicaid Budget Survey for State Fiscal Years 2016 and 2017, </a:t>
            </a:r>
            <a:r>
              <a:rPr lang="en-US" sz="900" dirty="0" smtClean="0"/>
              <a:t>KFF, </a:t>
            </a:r>
            <a:r>
              <a:rPr lang="en-US" sz="900" dirty="0"/>
              <a:t>October 2016.; </a:t>
            </a:r>
            <a:r>
              <a:rPr lang="en-US" sz="900" dirty="0" smtClean="0"/>
              <a:t>Medicare data - </a:t>
            </a:r>
            <a:r>
              <a:rPr lang="en-US" sz="900" dirty="0"/>
              <a:t>Medicare Payment Advisory Commission, </a:t>
            </a:r>
            <a:r>
              <a:rPr lang="en-US" sz="900" i="1" dirty="0"/>
              <a:t>Data Book: Beneficiaries Dually Eligible for Medicare and Medicaid</a:t>
            </a:r>
            <a:r>
              <a:rPr lang="en-US" sz="900" dirty="0"/>
              <a:t> (January </a:t>
            </a:r>
            <a:r>
              <a:rPr lang="en-US" sz="900" dirty="0" smtClean="0"/>
              <a:t>2018), 2013 data; Disability - KFF Analysis of 2016 ACS; Nonelderly with HIV - 2014 CDC MMP; Nursing Home Residents - 2015 OSCAR/CASPER data.</a:t>
            </a:r>
            <a:endParaRPr lang="en-US" sz="900" dirty="0"/>
          </a:p>
        </p:txBody>
      </p:sp>
      <p:sp>
        <p:nvSpPr>
          <p:cNvPr id="4" name="Title 3"/>
          <p:cNvSpPr>
            <a:spLocks noGrp="1"/>
          </p:cNvSpPr>
          <p:nvPr>
            <p:ph type="title"/>
          </p:nvPr>
        </p:nvSpPr>
        <p:spPr>
          <a:xfrm>
            <a:off x="761365" y="183726"/>
            <a:ext cx="8290560" cy="914400"/>
          </a:xfrm>
        </p:spPr>
        <p:txBody>
          <a:bodyPr/>
          <a:lstStyle/>
          <a:p>
            <a:r>
              <a:rPr lang="en-US" dirty="0" smtClean="0"/>
              <a:t>Medicaid’s role for selected populations.</a:t>
            </a:r>
            <a:endParaRPr lang="en-US" dirty="0"/>
          </a:p>
        </p:txBody>
      </p:sp>
      <p:sp>
        <p:nvSpPr>
          <p:cNvPr id="6" name="Text Box 6"/>
          <p:cNvSpPr txBox="1">
            <a:spLocks noChangeArrowheads="1"/>
          </p:cNvSpPr>
          <p:nvPr/>
        </p:nvSpPr>
        <p:spPr bwMode="auto">
          <a:xfrm>
            <a:off x="2286000" y="2311998"/>
            <a:ext cx="1066800" cy="307777"/>
          </a:xfrm>
          <a:prstGeom prst="rect">
            <a:avLst/>
          </a:prstGeom>
          <a:noFill/>
          <a:ln w="9525">
            <a:noFill/>
            <a:miter lim="800000"/>
            <a:headEnd/>
            <a:tailEnd/>
          </a:ln>
          <a:effectLst/>
        </p:spPr>
        <p:txBody>
          <a:bodyPr wrap="square">
            <a:spAutoFit/>
          </a:bodyPr>
          <a:lstStyle/>
          <a:p>
            <a:pPr algn="ctr">
              <a:spcBef>
                <a:spcPct val="50000"/>
              </a:spcBef>
            </a:pPr>
            <a:r>
              <a:rPr lang="en-US" sz="1400" b="1" u="sng" dirty="0"/>
              <a:t>Families</a:t>
            </a:r>
          </a:p>
        </p:txBody>
      </p:sp>
      <p:sp>
        <p:nvSpPr>
          <p:cNvPr id="7" name="Text Box 7"/>
          <p:cNvSpPr txBox="1">
            <a:spLocks noChangeArrowheads="1"/>
          </p:cNvSpPr>
          <p:nvPr/>
        </p:nvSpPr>
        <p:spPr bwMode="auto">
          <a:xfrm>
            <a:off x="-228600" y="4038600"/>
            <a:ext cx="3810000" cy="307777"/>
          </a:xfrm>
          <a:prstGeom prst="rect">
            <a:avLst/>
          </a:prstGeom>
          <a:noFill/>
          <a:ln w="9525">
            <a:noFill/>
            <a:miter lim="800000"/>
            <a:headEnd/>
            <a:tailEnd/>
          </a:ln>
          <a:effectLst/>
        </p:spPr>
        <p:txBody>
          <a:bodyPr wrap="square">
            <a:spAutoFit/>
          </a:bodyPr>
          <a:lstStyle/>
          <a:p>
            <a:pPr algn="ctr">
              <a:spcBef>
                <a:spcPct val="50000"/>
              </a:spcBef>
            </a:pPr>
            <a:r>
              <a:rPr lang="en-US" sz="1400" b="1" u="sng" dirty="0" smtClean="0"/>
              <a:t>Elderly and People with Disabilities</a:t>
            </a:r>
            <a:endParaRPr lang="en-US" sz="1400" b="1" u="sng" dirty="0"/>
          </a:p>
        </p:txBody>
      </p:sp>
    </p:spTree>
    <p:extLst>
      <p:ext uri="{BB962C8B-B14F-4D97-AF65-F5344CB8AC3E}">
        <p14:creationId xmlns:p14="http://schemas.microsoft.com/office/powerpoint/2010/main" val="746267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1512092E-6E06-449A-ACBF-794365A247B6}"/>
    </a:ext>
  </a:extLst>
</a:theme>
</file>

<file path=ppt/theme/theme2.xml><?xml version="1.0" encoding="utf-8"?>
<a:theme xmlns:a="http://schemas.openxmlformats.org/drawingml/2006/main" name="No Angl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9F268B79-1E5C-4B65-AAA6-FF4B67F7549D}"/>
    </a:ext>
  </a:extLst>
</a:theme>
</file>

<file path=ppt/theme/theme3.xml><?xml version="1.0" encoding="utf-8"?>
<a:theme xmlns:a="http://schemas.openxmlformats.org/drawingml/2006/main" name="Text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0ED3A404-2A8C-463E-A613-ACD8B60D6DE3}"/>
    </a:ext>
  </a:extLst>
</a:theme>
</file>

<file path=ppt/theme/theme4.xml><?xml version="1.0" encoding="utf-8"?>
<a:theme xmlns:a="http://schemas.openxmlformats.org/drawingml/2006/main" name="Default with exhibit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FA918423-3A2B-42E7-A3DE-5B9F673F12C1}"/>
    </a:ext>
  </a:extLst>
</a:theme>
</file>

<file path=ppt/theme/theme5.xml><?xml version="1.0" encoding="utf-8"?>
<a:theme xmlns:a="http://schemas.openxmlformats.org/drawingml/2006/main" name="Default with figure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1A1F5094-47C8-469C-BA83-EBE9D180C5E8}"/>
    </a:ext>
  </a:extLst>
</a:theme>
</file>

<file path=ppt/theme/theme6.xml><?xml version="1.0" encoding="utf-8"?>
<a:theme xmlns:a="http://schemas.openxmlformats.org/drawingml/2006/main" name="Title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Lst>
    <a:ext uri="{05A4C25C-085E-4340-85A3-A5531E510DB2}">
      <thm15:themeFamily xmlns:thm15="http://schemas.microsoft.com/office/thememl/2012/main" name="2018 KFF Template 4x3" id="{3547520F-F083-4223-8D01-42B88717BF46}" vid="{5772D8E2-3545-4F47-BE78-F556EB9E8B67}"/>
    </a:ext>
  </a:extLst>
</a:theme>
</file>

<file path=ppt/theme/theme7.xml><?xml version="1.0" encoding="utf-8"?>
<a:theme xmlns:a="http://schemas.openxmlformats.org/drawingml/2006/main" name="Divider Slid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Lst>
    <a:ext uri="{05A4C25C-085E-4340-85A3-A5531E510DB2}">
      <thm15:themeFamily xmlns:thm15="http://schemas.microsoft.com/office/thememl/2012/main" name="2018 KFF Template 4x3" id="{3547520F-F083-4223-8D01-42B88717BF46}" vid="{AFF18BDB-5E5E-4E8E-956D-6FA61A8CC656}"/>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KFF_Template</Template>
  <TotalTime>3</TotalTime>
  <Words>326</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1</vt:i4>
      </vt:variant>
    </vt:vector>
  </HeadingPairs>
  <TitlesOfParts>
    <vt:vector size="13" baseType="lpstr">
      <vt:lpstr>Arial</vt:lpstr>
      <vt:lpstr>Calibri</vt:lpstr>
      <vt:lpstr>Meta Offc Pro</vt:lpstr>
      <vt:lpstr>MetaSerif-Book</vt:lpstr>
      <vt:lpstr>Tahoma</vt:lpstr>
      <vt:lpstr>Default</vt:lpstr>
      <vt:lpstr>No Angle</vt:lpstr>
      <vt:lpstr>Text Slide</vt:lpstr>
      <vt:lpstr>Default with exhibit #</vt:lpstr>
      <vt:lpstr>Default with figure #</vt:lpstr>
      <vt:lpstr>Title Slide</vt:lpstr>
      <vt:lpstr>Divider Slide</vt:lpstr>
      <vt:lpstr>Medicaid’s role for selected populations.</vt:lpstr>
    </vt:vector>
  </TitlesOfParts>
  <Company>HERMES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Medicaid’s role for selected populations.</dc:title>
  <dc:creator>Larisa Antonisse</dc:creator>
  <cp:lastModifiedBy>Larisa Antonisse</cp:lastModifiedBy>
  <cp:revision>1</cp:revision>
  <cp:lastPrinted>2018-03-27T18:56:56Z</cp:lastPrinted>
  <dcterms:created xsi:type="dcterms:W3CDTF">2018-04-12T21:22:18Z</dcterms:created>
  <dcterms:modified xsi:type="dcterms:W3CDTF">2018-04-12T21:25:59Z</dcterms:modified>
</cp:coreProperties>
</file>