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1.xml" ContentType="application/vnd.openxmlformats-officedocument.drawingml.chart+xml"/>
  <Override PartName="/ppt/notesSlides/notesSlide11.xml" ContentType="application/vnd.openxmlformats-officedocument.presentationml.notesSlide+xml"/>
  <Override PartName="/ppt/charts/chart12.xml" ContentType="application/vnd.openxmlformats-officedocument.drawingml.chart+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charts/chart13.xml" ContentType="application/vnd.openxmlformats-officedocument.drawingml.chart+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notesSlides/notesSlide17.xml" ContentType="application/vnd.openxmlformats-officedocument.presentationml.notesSlide+xml"/>
  <Override PartName="/ppt/charts/chart18.xml" ContentType="application/vnd.openxmlformats-officedocument.drawingml.chart+xml"/>
  <Override PartName="/ppt/charts/chart19.xml" ContentType="application/vnd.openxmlformats-officedocument.drawingml.chart+xml"/>
  <Override PartName="/ppt/notesSlides/notesSlide18.xml" ContentType="application/vnd.openxmlformats-officedocument.presentationml.notesSlide+xml"/>
  <Override PartName="/ppt/charts/chart20.xml" ContentType="application/vnd.openxmlformats-officedocument.drawingml.chart+xml"/>
  <Override PartName="/ppt/notesSlides/notesSlide19.xml" ContentType="application/vnd.openxmlformats-officedocument.presentationml.notesSlide+xml"/>
  <Override PartName="/ppt/charts/chart21.xml" ContentType="application/vnd.openxmlformats-officedocument.drawingml.chart+xml"/>
  <Override PartName="/ppt/notesSlides/notesSlide20.xml" ContentType="application/vnd.openxmlformats-officedocument.presentationml.notesSlide+xml"/>
  <Override PartName="/ppt/charts/chart22.xml" ContentType="application/vnd.openxmlformats-officedocument.drawingml.chart+xml"/>
  <Override PartName="/ppt/notesSlides/notesSlide21.xml" ContentType="application/vnd.openxmlformats-officedocument.presentationml.notesSlide+xml"/>
  <Override PartName="/ppt/charts/chart23.xml" ContentType="application/vnd.openxmlformats-officedocument.drawingml.chart+xml"/>
  <Override PartName="/ppt/notesSlides/notesSlide22.xml" ContentType="application/vnd.openxmlformats-officedocument.presentationml.notesSlide+xml"/>
  <Override PartName="/ppt/charts/chart24.xml" ContentType="application/vnd.openxmlformats-officedocument.drawingml.chart+xml"/>
  <Override PartName="/ppt/notesSlides/notesSlide23.xml" ContentType="application/vnd.openxmlformats-officedocument.presentationml.notesSlide+xml"/>
  <Override PartName="/ppt/charts/chart25.xml" ContentType="application/vnd.openxmlformats-officedocument.drawingml.chart+xml"/>
  <Override PartName="/ppt/notesSlides/notesSlide24.xml" ContentType="application/vnd.openxmlformats-officedocument.presentationml.notesSlide+xml"/>
  <Override PartName="/ppt/charts/chart26.xml" ContentType="application/vnd.openxmlformats-officedocument.drawingml.chart+xml"/>
  <Override PartName="/ppt/notesSlides/notesSlide25.xml" ContentType="application/vnd.openxmlformats-officedocument.presentationml.notesSlide+xml"/>
  <Override PartName="/ppt/charts/chart27.xml" ContentType="application/vnd.openxmlformats-officedocument.drawingml.chart+xml"/>
  <Override PartName="/ppt/notesSlides/notesSlide26.xml" ContentType="application/vnd.openxmlformats-officedocument.presentationml.notesSlide+xml"/>
  <Override PartName="/ppt/charts/chart2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3" r:id="rId2"/>
    <p:sldMasterId id="2147483666" r:id="rId3"/>
  </p:sldMasterIdLst>
  <p:notesMasterIdLst>
    <p:notesMasterId r:id="rId35"/>
  </p:notesMasterIdLst>
  <p:sldIdLst>
    <p:sldId id="385" r:id="rId4"/>
    <p:sldId id="376" r:id="rId5"/>
    <p:sldId id="388" r:id="rId6"/>
    <p:sldId id="399" r:id="rId7"/>
    <p:sldId id="400" r:id="rId8"/>
    <p:sldId id="371" r:id="rId9"/>
    <p:sldId id="392" r:id="rId10"/>
    <p:sldId id="379" r:id="rId11"/>
    <p:sldId id="401" r:id="rId12"/>
    <p:sldId id="340" r:id="rId13"/>
    <p:sldId id="402" r:id="rId14"/>
    <p:sldId id="414" r:id="rId15"/>
    <p:sldId id="359" r:id="rId16"/>
    <p:sldId id="361" r:id="rId17"/>
    <p:sldId id="390" r:id="rId18"/>
    <p:sldId id="403" r:id="rId19"/>
    <p:sldId id="404" r:id="rId20"/>
    <p:sldId id="405" r:id="rId21"/>
    <p:sldId id="406" r:id="rId22"/>
    <p:sldId id="413" r:id="rId23"/>
    <p:sldId id="412" r:id="rId24"/>
    <p:sldId id="408" r:id="rId25"/>
    <p:sldId id="367" r:id="rId26"/>
    <p:sldId id="410" r:id="rId27"/>
    <p:sldId id="411" r:id="rId28"/>
    <p:sldId id="368" r:id="rId29"/>
    <p:sldId id="370" r:id="rId30"/>
    <p:sldId id="369" r:id="rId31"/>
    <p:sldId id="347" r:id="rId32"/>
    <p:sldId id="354" r:id="rId33"/>
    <p:sldId id="356" r:id="rId34"/>
  </p:sldIdLst>
  <p:sldSz cx="9144000" cy="6858000" type="screen4x3"/>
  <p:notesSz cx="7010400" cy="92964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selle Casillas" initials="G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1740" autoAdjust="0"/>
  </p:normalViewPr>
  <p:slideViewPr>
    <p:cSldViewPr>
      <p:cViewPr>
        <p:scale>
          <a:sx n="60" d="100"/>
          <a:sy n="60" d="100"/>
        </p:scale>
        <p:origin x="-75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Sheet1!$B$1</c:f>
              <c:strCache>
                <c:ptCount val="1"/>
                <c:pt idx="0">
                  <c:v>Series 1</c:v>
                </c:pt>
              </c:strCache>
            </c:strRef>
          </c:tx>
          <c:spPr>
            <a:solidFill>
              <a:schemeClr val="accent1"/>
            </a:solidFill>
          </c:spPr>
          <c:invertIfNegative val="0"/>
          <c:dPt>
            <c:idx val="0"/>
            <c:invertIfNegative val="0"/>
            <c:bubble3D val="0"/>
          </c:dPt>
          <c:dPt>
            <c:idx val="1"/>
            <c:invertIfNegative val="0"/>
            <c:bubble3D val="0"/>
          </c:dPt>
          <c:dPt>
            <c:idx val="2"/>
            <c:invertIfNegative val="0"/>
            <c:bubble3D val="0"/>
          </c:dPt>
          <c:cat>
            <c:strRef>
              <c:f>Sheet1!$A$2:$A$4</c:f>
              <c:strCache>
                <c:ptCount val="3"/>
                <c:pt idx="0">
                  <c:v>Gender</c:v>
                </c:pt>
                <c:pt idx="1">
                  <c:v>Race/Ethnicity</c:v>
                </c:pt>
                <c:pt idx="2">
                  <c:v>Age</c:v>
                </c:pt>
              </c:strCache>
            </c:strRef>
          </c:cat>
          <c:val>
            <c:numRef>
              <c:f>Sheet1!$B$2:$B$4</c:f>
              <c:numCache>
                <c:formatCode>0%</c:formatCode>
                <c:ptCount val="3"/>
                <c:pt idx="0">
                  <c:v>0.54829548401440209</c:v>
                </c:pt>
                <c:pt idx="1">
                  <c:v>0.76933161072212364</c:v>
                </c:pt>
                <c:pt idx="2">
                  <c:v>0.16175456299267002</c:v>
                </c:pt>
              </c:numCache>
            </c:numRef>
          </c:val>
        </c:ser>
        <c:ser>
          <c:idx val="1"/>
          <c:order val="1"/>
          <c:tx>
            <c:strRef>
              <c:f>Sheet1!$C$1</c:f>
              <c:strCache>
                <c:ptCount val="1"/>
                <c:pt idx="0">
                  <c:v>Series 3</c:v>
                </c:pt>
              </c:strCache>
            </c:strRef>
          </c:tx>
          <c:spPr>
            <a:solidFill>
              <a:schemeClr val="accent3"/>
            </a:solidFill>
          </c:spPr>
          <c:invertIfNegative val="0"/>
          <c:dPt>
            <c:idx val="0"/>
            <c:invertIfNegative val="0"/>
            <c:bubble3D val="0"/>
          </c:dPt>
          <c:dPt>
            <c:idx val="1"/>
            <c:invertIfNegative val="0"/>
            <c:bubble3D val="0"/>
          </c:dPt>
          <c:cat>
            <c:strRef>
              <c:f>Sheet1!$A$2:$A$4</c:f>
              <c:strCache>
                <c:ptCount val="3"/>
                <c:pt idx="0">
                  <c:v>Gender</c:v>
                </c:pt>
                <c:pt idx="1">
                  <c:v>Race/Ethnicity</c:v>
                </c:pt>
                <c:pt idx="2">
                  <c:v>Age</c:v>
                </c:pt>
              </c:strCache>
            </c:strRef>
          </c:cat>
          <c:val>
            <c:numRef>
              <c:f>Sheet1!$C$2:$C$4</c:f>
              <c:numCache>
                <c:formatCode>0%</c:formatCode>
                <c:ptCount val="3"/>
                <c:pt idx="0">
                  <c:v>0.45170451598559791</c:v>
                </c:pt>
                <c:pt idx="1">
                  <c:v>9.5164249555420549E-2</c:v>
                </c:pt>
                <c:pt idx="2">
                  <c:v>0.43858521475108414</c:v>
                </c:pt>
              </c:numCache>
            </c:numRef>
          </c:val>
        </c:ser>
        <c:ser>
          <c:idx val="2"/>
          <c:order val="2"/>
          <c:tx>
            <c:strRef>
              <c:f>Sheet1!$D$1</c:f>
              <c:strCache>
                <c:ptCount val="1"/>
                <c:pt idx="0">
                  <c:v>Series 4</c:v>
                </c:pt>
              </c:strCache>
            </c:strRef>
          </c:tx>
          <c:spPr>
            <a:solidFill>
              <a:schemeClr val="accent4"/>
            </a:solidFill>
          </c:spPr>
          <c:invertIfNegative val="0"/>
          <c:dPt>
            <c:idx val="1"/>
            <c:invertIfNegative val="0"/>
            <c:bubble3D val="0"/>
          </c:dPt>
          <c:cat>
            <c:strRef>
              <c:f>Sheet1!$A$2:$A$4</c:f>
              <c:strCache>
                <c:ptCount val="3"/>
                <c:pt idx="0">
                  <c:v>Gender</c:v>
                </c:pt>
                <c:pt idx="1">
                  <c:v>Race/Ethnicity</c:v>
                </c:pt>
                <c:pt idx="2">
                  <c:v>Age</c:v>
                </c:pt>
              </c:strCache>
            </c:strRef>
          </c:cat>
          <c:val>
            <c:numRef>
              <c:f>Sheet1!$D$2:$D$4</c:f>
              <c:numCache>
                <c:formatCode>0%</c:formatCode>
                <c:ptCount val="3"/>
                <c:pt idx="1">
                  <c:v>8.6833606161529034E-2</c:v>
                </c:pt>
                <c:pt idx="2">
                  <c:v>0.27319624991464964</c:v>
                </c:pt>
              </c:numCache>
            </c:numRef>
          </c:val>
        </c:ser>
        <c:ser>
          <c:idx val="3"/>
          <c:order val="3"/>
          <c:tx>
            <c:strRef>
              <c:f>Sheet1!$E$1</c:f>
              <c:strCache>
                <c:ptCount val="1"/>
                <c:pt idx="0">
                  <c:v>Series 5</c:v>
                </c:pt>
              </c:strCache>
            </c:strRef>
          </c:tx>
          <c:spPr>
            <a:solidFill>
              <a:schemeClr val="accent6"/>
            </a:solidFill>
          </c:spPr>
          <c:invertIfNegative val="0"/>
          <c:cat>
            <c:strRef>
              <c:f>Sheet1!$A$2:$A$4</c:f>
              <c:strCache>
                <c:ptCount val="3"/>
                <c:pt idx="0">
                  <c:v>Gender</c:v>
                </c:pt>
                <c:pt idx="1">
                  <c:v>Race/Ethnicity</c:v>
                </c:pt>
                <c:pt idx="2">
                  <c:v>Age</c:v>
                </c:pt>
              </c:strCache>
            </c:strRef>
          </c:cat>
          <c:val>
            <c:numRef>
              <c:f>Sheet1!$E$2:$E$4</c:f>
              <c:numCache>
                <c:formatCode>0%</c:formatCode>
                <c:ptCount val="3"/>
                <c:pt idx="1">
                  <c:v>0.05</c:v>
                </c:pt>
                <c:pt idx="2">
                  <c:v>0.12646397234159615</c:v>
                </c:pt>
              </c:numCache>
            </c:numRef>
          </c:val>
        </c:ser>
        <c:dLbls>
          <c:showLegendKey val="0"/>
          <c:showVal val="0"/>
          <c:showCatName val="0"/>
          <c:showSerName val="0"/>
          <c:showPercent val="0"/>
          <c:showBubbleSize val="0"/>
        </c:dLbls>
        <c:gapWidth val="80"/>
        <c:overlap val="100"/>
        <c:axId val="36237696"/>
        <c:axId val="36239232"/>
      </c:barChart>
      <c:catAx>
        <c:axId val="36237696"/>
        <c:scaling>
          <c:orientation val="minMax"/>
        </c:scaling>
        <c:delete val="0"/>
        <c:axPos val="b"/>
        <c:majorTickMark val="none"/>
        <c:minorTickMark val="none"/>
        <c:tickLblPos val="nextTo"/>
        <c:txPr>
          <a:bodyPr/>
          <a:lstStyle/>
          <a:p>
            <a:pPr>
              <a:defRPr b="1"/>
            </a:pPr>
            <a:endParaRPr lang="en-US"/>
          </a:p>
        </c:txPr>
        <c:crossAx val="36239232"/>
        <c:crosses val="autoZero"/>
        <c:auto val="1"/>
        <c:lblAlgn val="ctr"/>
        <c:lblOffset val="0"/>
        <c:noMultiLvlLbl val="0"/>
      </c:catAx>
      <c:valAx>
        <c:axId val="36239232"/>
        <c:scaling>
          <c:orientation val="minMax"/>
        </c:scaling>
        <c:delete val="1"/>
        <c:axPos val="l"/>
        <c:numFmt formatCode="0%" sourceLinked="1"/>
        <c:majorTickMark val="out"/>
        <c:minorTickMark val="none"/>
        <c:tickLblPos val="nextTo"/>
        <c:crossAx val="36237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284163210653151E-3"/>
          <c:y val="2.9382300749827062E-2"/>
          <c:w val="0.97243615375698156"/>
          <c:h val="0.75642935007907142"/>
        </c:manualLayout>
      </c:layout>
      <c:barChart>
        <c:barDir val="col"/>
        <c:grouping val="clustered"/>
        <c:varyColors val="0"/>
        <c:ser>
          <c:idx val="0"/>
          <c:order val="0"/>
          <c:tx>
            <c:strRef>
              <c:f>Sheet1!$B$1</c:f>
              <c:strCache>
                <c:ptCount val="1"/>
                <c:pt idx="0">
                  <c:v>Total</c:v>
                </c:pt>
              </c:strCache>
            </c:strRef>
          </c:tx>
          <c:spPr>
            <a:solidFill>
              <a:schemeClr val="accent1"/>
            </a:solidFill>
            <a:ln>
              <a:solidFill>
                <a:schemeClr val="tx1"/>
              </a:solidFill>
            </a:ln>
          </c:spPr>
          <c:invertIfNegative val="0"/>
          <c:dLbls>
            <c:txPr>
              <a:bodyPr/>
              <a:lstStyle/>
              <a:p>
                <a:pPr>
                  <a:defRPr sz="1800" b="1"/>
                </a:pPr>
                <a:endParaRPr lang="en-US"/>
              </a:p>
            </c:txPr>
            <c:showLegendKey val="0"/>
            <c:showVal val="1"/>
            <c:showCatName val="0"/>
            <c:showSerName val="0"/>
            <c:showPercent val="0"/>
            <c:showBubbleSize val="0"/>
            <c:showLeaderLines val="0"/>
          </c:dLbls>
          <c:cat>
            <c:numRef>
              <c:f>Sheet1!$A$2:$A$17</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Sheet1!$B$2:$B$17</c:f>
              <c:numCache>
                <c:formatCode>0.0</c:formatCode>
                <c:ptCount val="16"/>
                <c:pt idx="0">
                  <c:v>6.85</c:v>
                </c:pt>
                <c:pt idx="1">
                  <c:v>6.83</c:v>
                </c:pt>
                <c:pt idx="2">
                  <c:v>6.2</c:v>
                </c:pt>
                <c:pt idx="3">
                  <c:v>5.6</c:v>
                </c:pt>
                <c:pt idx="4">
                  <c:v>5.3</c:v>
                </c:pt>
                <c:pt idx="5">
                  <c:v>5.3</c:v>
                </c:pt>
                <c:pt idx="6">
                  <c:v>5.6</c:v>
                </c:pt>
                <c:pt idx="7">
                  <c:v>6.8</c:v>
                </c:pt>
                <c:pt idx="8">
                  <c:v>8.4</c:v>
                </c:pt>
                <c:pt idx="9">
                  <c:v>9.6999999999999993</c:v>
                </c:pt>
                <c:pt idx="10">
                  <c:v>10.5</c:v>
                </c:pt>
                <c:pt idx="11">
                  <c:v>11.1</c:v>
                </c:pt>
                <c:pt idx="12">
                  <c:v>11.910605</c:v>
                </c:pt>
                <c:pt idx="13">
                  <c:v>13.089736</c:v>
                </c:pt>
                <c:pt idx="14">
                  <c:v>14.361615</c:v>
                </c:pt>
                <c:pt idx="15">
                  <c:v>15.732081000000001</c:v>
                </c:pt>
              </c:numCache>
            </c:numRef>
          </c:val>
        </c:ser>
        <c:dLbls>
          <c:showLegendKey val="0"/>
          <c:showVal val="0"/>
          <c:showCatName val="0"/>
          <c:showSerName val="0"/>
          <c:showPercent val="0"/>
          <c:showBubbleSize val="0"/>
        </c:dLbls>
        <c:gapWidth val="30"/>
        <c:axId val="36479360"/>
        <c:axId val="36480896"/>
      </c:barChart>
      <c:catAx>
        <c:axId val="36479360"/>
        <c:scaling>
          <c:orientation val="minMax"/>
        </c:scaling>
        <c:delete val="0"/>
        <c:axPos val="b"/>
        <c:numFmt formatCode="General" sourceLinked="1"/>
        <c:majorTickMark val="none"/>
        <c:minorTickMark val="none"/>
        <c:tickLblPos val="nextTo"/>
        <c:crossAx val="36480896"/>
        <c:crosses val="autoZero"/>
        <c:auto val="1"/>
        <c:lblAlgn val="ctr"/>
        <c:lblOffset val="0"/>
        <c:noMultiLvlLbl val="0"/>
      </c:catAx>
      <c:valAx>
        <c:axId val="36480896"/>
        <c:scaling>
          <c:orientation val="minMax"/>
        </c:scaling>
        <c:delete val="1"/>
        <c:axPos val="l"/>
        <c:numFmt formatCode="0.0" sourceLinked="1"/>
        <c:majorTickMark val="out"/>
        <c:minorTickMark val="none"/>
        <c:tickLblPos val="nextTo"/>
        <c:crossAx val="36479360"/>
        <c:crosses val="autoZero"/>
        <c:crossBetween val="between"/>
      </c:valAx>
      <c:spPr>
        <a:noFill/>
        <a:ln w="25400">
          <a:noFill/>
        </a:ln>
      </c:spPr>
    </c:plotArea>
    <c:plotVisOnly val="1"/>
    <c:dispBlanksAs val="gap"/>
    <c:showDLblsOverMax val="0"/>
  </c:chart>
  <c:txPr>
    <a:bodyPr/>
    <a:lstStyle/>
    <a:p>
      <a:pPr>
        <a:defRPr sz="1600">
          <a:latin typeface="Calibri" panose="020F050202020403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8420852565843063"/>
          <c:y val="0.1000124101335159"/>
          <c:w val="0.45861412797538237"/>
          <c:h val="0.86737889421431014"/>
        </c:manualLayout>
      </c:layout>
      <c:pieChart>
        <c:varyColors val="1"/>
        <c:ser>
          <c:idx val="0"/>
          <c:order val="0"/>
          <c:spPr>
            <a:ln>
              <a:solidFill>
                <a:schemeClr val="tx1"/>
              </a:solidFill>
            </a:ln>
          </c:spPr>
          <c:dPt>
            <c:idx val="0"/>
            <c:bubble3D val="0"/>
            <c:spPr>
              <a:ln>
                <a:solidFill>
                  <a:schemeClr val="accent1"/>
                </a:solidFill>
              </a:ln>
            </c:spPr>
          </c:dPt>
          <c:dPt>
            <c:idx val="1"/>
            <c:bubble3D val="0"/>
            <c:spPr>
              <a:pattFill prst="dkUpDiag">
                <a:fgClr>
                  <a:schemeClr val="accent1"/>
                </a:fgClr>
                <a:bgClr>
                  <a:schemeClr val="accent3"/>
                </a:bgClr>
              </a:pattFill>
              <a:ln>
                <a:solidFill>
                  <a:schemeClr val="accent3"/>
                </a:solidFill>
              </a:ln>
            </c:spPr>
          </c:dPt>
          <c:dPt>
            <c:idx val="2"/>
            <c:bubble3D val="0"/>
            <c:spPr>
              <a:solidFill>
                <a:schemeClr val="accent3"/>
              </a:solidFill>
              <a:ln>
                <a:solidFill>
                  <a:schemeClr val="accent3"/>
                </a:solidFill>
              </a:ln>
            </c:spPr>
          </c:dPt>
          <c:dPt>
            <c:idx val="3"/>
            <c:bubble3D val="0"/>
            <c:spPr>
              <a:pattFill prst="dkUpDiag">
                <a:fgClr>
                  <a:schemeClr val="accent4"/>
                </a:fgClr>
                <a:bgClr>
                  <a:schemeClr val="accent3"/>
                </a:bgClr>
              </a:pattFill>
              <a:ln>
                <a:solidFill>
                  <a:schemeClr val="accent3"/>
                </a:solidFill>
              </a:ln>
            </c:spPr>
          </c:dPt>
          <c:dPt>
            <c:idx val="4"/>
            <c:bubble3D val="0"/>
            <c:spPr>
              <a:solidFill>
                <a:schemeClr val="accent4"/>
              </a:solidFill>
              <a:ln>
                <a:solidFill>
                  <a:schemeClr val="accent3"/>
                </a:solidFill>
              </a:ln>
            </c:spPr>
          </c:dPt>
          <c:dPt>
            <c:idx val="5"/>
            <c:bubble3D val="0"/>
            <c:spPr>
              <a:pattFill prst="dkUpDiag">
                <a:fgClr>
                  <a:schemeClr val="accent4"/>
                </a:fgClr>
                <a:bgClr>
                  <a:schemeClr val="accent6"/>
                </a:bgClr>
              </a:pattFill>
              <a:ln>
                <a:solidFill>
                  <a:schemeClr val="accent5"/>
                </a:solidFill>
              </a:ln>
            </c:spPr>
          </c:dPt>
          <c:dPt>
            <c:idx val="6"/>
            <c:bubble3D val="0"/>
            <c:spPr>
              <a:solidFill>
                <a:schemeClr val="accent6"/>
              </a:solidFill>
              <a:ln>
                <a:solidFill>
                  <a:schemeClr val="accent5"/>
                </a:solidFill>
              </a:ln>
            </c:spPr>
          </c:dPt>
          <c:dPt>
            <c:idx val="7"/>
            <c:bubble3D val="0"/>
            <c:spPr>
              <a:solidFill>
                <a:schemeClr val="bg2"/>
              </a:solidFill>
              <a:ln>
                <a:solidFill>
                  <a:schemeClr val="bg2"/>
                </a:solidFill>
              </a:ln>
            </c:spPr>
          </c:dPt>
          <c:dPt>
            <c:idx val="8"/>
            <c:bubble3D val="0"/>
            <c:spPr>
              <a:solidFill>
                <a:schemeClr val="tx2"/>
              </a:solidFill>
              <a:ln>
                <a:solidFill>
                  <a:schemeClr val="tx2"/>
                </a:solidFill>
              </a:ln>
            </c:spPr>
          </c:dPt>
          <c:dLbls>
            <c:dLbl>
              <c:idx val="0"/>
              <c:spPr/>
              <c:txPr>
                <a:bodyPr/>
                <a:lstStyle/>
                <a:p>
                  <a:pPr>
                    <a:defRPr sz="2000" b="1">
                      <a:solidFill>
                        <a:schemeClr val="bg1"/>
                      </a:solidFill>
                    </a:defRPr>
                  </a:pPr>
                  <a:endParaRPr lang="en-US"/>
                </a:p>
              </c:txPr>
              <c:dLblPos val="inEnd"/>
              <c:showLegendKey val="0"/>
              <c:showVal val="1"/>
              <c:showCatName val="0"/>
              <c:showSerName val="0"/>
              <c:showPercent val="0"/>
              <c:showBubbleSize val="0"/>
            </c:dLbl>
            <c:dLbl>
              <c:idx val="1"/>
              <c:tx>
                <c:rich>
                  <a:bodyPr/>
                  <a:lstStyle/>
                  <a:p>
                    <a:pPr>
                      <a:defRPr sz="2000" b="1">
                        <a:solidFill>
                          <a:schemeClr val="bg1"/>
                        </a:solidFill>
                      </a:defRPr>
                    </a:pPr>
                    <a:r>
                      <a:rPr lang="en-US" sz="2000" b="1" smtClean="0">
                        <a:solidFill>
                          <a:schemeClr val="bg1"/>
                        </a:solidFill>
                      </a:rPr>
                      <a:t>4</a:t>
                    </a:r>
                    <a:r>
                      <a:rPr lang="en-US" sz="2000" b="1" dirty="0">
                        <a:solidFill>
                          <a:schemeClr val="bg1"/>
                        </a:solidFill>
                      </a:rPr>
                      <a:t>%</a:t>
                    </a:r>
                    <a:endParaRPr lang="en-US" dirty="0">
                      <a:solidFill>
                        <a:schemeClr val="bg1"/>
                      </a:solidFill>
                    </a:endParaRPr>
                  </a:p>
                </c:rich>
              </c:tx>
              <c:spPr/>
              <c:dLblPos val="inEnd"/>
              <c:showLegendKey val="0"/>
              <c:showVal val="1"/>
              <c:showCatName val="0"/>
              <c:showSerName val="0"/>
              <c:showPercent val="0"/>
              <c:showBubbleSize val="0"/>
              <c:separator>
</c:separator>
            </c:dLbl>
            <c:dLbl>
              <c:idx val="2"/>
              <c:spPr/>
              <c:txPr>
                <a:bodyPr/>
                <a:lstStyle/>
                <a:p>
                  <a:pPr>
                    <a:defRPr sz="2000" b="1">
                      <a:solidFill>
                        <a:schemeClr val="bg1"/>
                      </a:solidFill>
                    </a:defRPr>
                  </a:pPr>
                  <a:endParaRPr lang="en-US"/>
                </a:p>
              </c:txPr>
              <c:dLblPos val="inEnd"/>
              <c:showLegendKey val="0"/>
              <c:showVal val="1"/>
              <c:showCatName val="0"/>
              <c:showSerName val="0"/>
              <c:showPercent val="0"/>
              <c:showBubbleSize val="0"/>
            </c:dLbl>
            <c:dLbl>
              <c:idx val="3"/>
              <c:layout>
                <c:manualLayout>
                  <c:x val="-3.574158294868314E-2"/>
                  <c:y val="-8.9743880520369732E-2"/>
                </c:manualLayout>
              </c:layout>
              <c:tx>
                <c:rich>
                  <a:bodyPr/>
                  <a:lstStyle/>
                  <a:p>
                    <a:pPr>
                      <a:defRPr sz="2000" b="1">
                        <a:solidFill>
                          <a:schemeClr val="bg1"/>
                        </a:solidFill>
                      </a:defRPr>
                    </a:pPr>
                    <a:r>
                      <a:rPr lang="en-US" sz="2000" b="1" smtClean="0">
                        <a:solidFill>
                          <a:schemeClr val="bg1"/>
                        </a:solidFill>
                      </a:rPr>
                      <a:t>3</a:t>
                    </a:r>
                    <a:r>
                      <a:rPr lang="en-US" sz="2000" b="1" dirty="0">
                        <a:solidFill>
                          <a:schemeClr val="bg1"/>
                        </a:solidFill>
                      </a:rPr>
                      <a:t>%</a:t>
                    </a:r>
                    <a:endParaRPr lang="en-US" dirty="0">
                      <a:solidFill>
                        <a:schemeClr val="bg1"/>
                      </a:solidFill>
                    </a:endParaRPr>
                  </a:p>
                </c:rich>
              </c:tx>
              <c:spPr/>
              <c:dLblPos val="bestFit"/>
              <c:showLegendKey val="0"/>
              <c:showVal val="1"/>
              <c:showCatName val="0"/>
              <c:showSerName val="0"/>
              <c:showPercent val="0"/>
              <c:showBubbleSize val="0"/>
              <c:separator>
</c:separator>
            </c:dLbl>
            <c:dLbl>
              <c:idx val="5"/>
              <c:layout>
                <c:manualLayout>
                  <c:x val="4.8622839170965701E-2"/>
                  <c:y val="-9.3496448134200619E-2"/>
                </c:manualLayout>
              </c:layout>
              <c:tx>
                <c:rich>
                  <a:bodyPr/>
                  <a:lstStyle/>
                  <a:p>
                    <a:r>
                      <a:rPr lang="en-US" sz="2000" b="1" smtClean="0"/>
                      <a:t>4</a:t>
                    </a:r>
                    <a:r>
                      <a:rPr lang="en-US" sz="2000" b="1" dirty="0"/>
                      <a:t>%</a:t>
                    </a:r>
                    <a:endParaRPr lang="en-US" dirty="0"/>
                  </a:p>
                </c:rich>
              </c:tx>
              <c:dLblPos val="bestFit"/>
              <c:showLegendKey val="0"/>
              <c:showVal val="1"/>
              <c:showCatName val="0"/>
              <c:showSerName val="0"/>
              <c:showPercent val="0"/>
              <c:showBubbleSize val="0"/>
              <c:separator>
</c:separator>
            </c:dLbl>
            <c:dLbl>
              <c:idx val="7"/>
              <c:tx>
                <c:rich>
                  <a:bodyPr/>
                  <a:lstStyle/>
                  <a:p>
                    <a:r>
                      <a:rPr lang="en-US" sz="2000" b="1" smtClean="0"/>
                      <a:t>6</a:t>
                    </a:r>
                    <a:r>
                      <a:rPr lang="en-US" sz="2000" b="1" dirty="0"/>
                      <a:t>%</a:t>
                    </a:r>
                    <a:endParaRPr lang="en-US" dirty="0"/>
                  </a:p>
                </c:rich>
              </c:tx>
              <c:dLblPos val="inEnd"/>
              <c:showLegendKey val="0"/>
              <c:showVal val="1"/>
              <c:showCatName val="0"/>
              <c:showSerName val="0"/>
              <c:showPercent val="0"/>
              <c:showBubbleSize val="0"/>
              <c:separator>
</c:separator>
            </c:dLbl>
            <c:dLbl>
              <c:idx val="8"/>
              <c:tx>
                <c:rich>
                  <a:bodyPr/>
                  <a:lstStyle/>
                  <a:p>
                    <a:r>
                      <a:rPr lang="en-US" sz="2000" b="1" smtClean="0"/>
                      <a:t>14</a:t>
                    </a:r>
                    <a:r>
                      <a:rPr lang="en-US" sz="2000" b="1" dirty="0"/>
                      <a:t>%</a:t>
                    </a:r>
                    <a:endParaRPr lang="en-US" dirty="0"/>
                  </a:p>
                </c:rich>
              </c:tx>
              <c:dLblPos val="inEnd"/>
              <c:showLegendKey val="0"/>
              <c:showVal val="1"/>
              <c:showCatName val="0"/>
              <c:showSerName val="0"/>
              <c:showPercent val="0"/>
              <c:showBubbleSize val="0"/>
              <c:separator>
</c:separator>
            </c:dLbl>
            <c:txPr>
              <a:bodyPr/>
              <a:lstStyle/>
              <a:p>
                <a:pPr>
                  <a:defRPr sz="2000" b="1"/>
                </a:pPr>
                <a:endParaRPr lang="en-US"/>
              </a:p>
            </c:txPr>
            <c:dLblPos val="inEnd"/>
            <c:showLegendKey val="0"/>
            <c:showVal val="1"/>
            <c:showCatName val="0"/>
            <c:showSerName val="0"/>
            <c:showPercent val="0"/>
            <c:showBubbleSize val="0"/>
            <c:separator>
</c:separator>
            <c:showLeaderLines val="0"/>
          </c:dLbls>
          <c:cat>
            <c:strRef>
              <c:f>Sheet1!$A$1:$I$1</c:f>
              <c:strCache>
                <c:ptCount val="9"/>
                <c:pt idx="0">
                  <c:v>Medigap only</c:v>
                </c:pt>
                <c:pt idx="1">
                  <c:v>Employer-sponsored + Medigap</c:v>
                </c:pt>
                <c:pt idx="2">
                  <c:v>Employer-sponsored only</c:v>
                </c:pt>
                <c:pt idx="3">
                  <c:v>Medicare Advantage + employer-sponsored</c:v>
                </c:pt>
                <c:pt idx="4">
                  <c:v>Medicare Advantage only</c:v>
                </c:pt>
                <c:pt idx="5">
                  <c:v>Medicare Advantage + Medicaid</c:v>
                </c:pt>
                <c:pt idx="6">
                  <c:v>Medicaid only</c:v>
                </c:pt>
                <c:pt idx="7">
                  <c:v>Other coverage/combinations</c:v>
                </c:pt>
                <c:pt idx="8">
                  <c:v>No supplemental coverage</c:v>
                </c:pt>
              </c:strCache>
            </c:strRef>
          </c:cat>
          <c:val>
            <c:numRef>
              <c:f>Sheet1!$A$2:$I$2</c:f>
              <c:numCache>
                <c:formatCode>0%</c:formatCode>
                <c:ptCount val="9"/>
                <c:pt idx="0">
                  <c:v>0.15079000000000001</c:v>
                </c:pt>
                <c:pt idx="1">
                  <c:v>4.1314999999999998E-2</c:v>
                </c:pt>
                <c:pt idx="2">
                  <c:v>0.26167000000000001</c:v>
                </c:pt>
                <c:pt idx="3">
                  <c:v>0.03</c:v>
                </c:pt>
                <c:pt idx="4">
                  <c:v>0.1497</c:v>
                </c:pt>
                <c:pt idx="5">
                  <c:v>3.5017E-2</c:v>
                </c:pt>
                <c:pt idx="6">
                  <c:v>0.13025</c:v>
                </c:pt>
                <c:pt idx="7">
                  <c:v>6.0415999999999997E-2</c:v>
                </c:pt>
                <c:pt idx="8">
                  <c:v>0.13647999999999999</c:v>
                </c:pt>
              </c:numCache>
            </c:numRef>
          </c:val>
        </c:ser>
        <c:dLbls>
          <c:showLegendKey val="0"/>
          <c:showVal val="0"/>
          <c:showCatName val="1"/>
          <c:showSerName val="0"/>
          <c:showPercent val="1"/>
          <c:showBubbleSize val="0"/>
          <c:showLeaderLines val="0"/>
        </c:dLbls>
        <c:firstSliceAng val="340"/>
      </c:pieChart>
    </c:plotArea>
    <c:plotVisOnly val="1"/>
    <c:dispBlanksAs val="zero"/>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683086212380778E-3"/>
          <c:y val="2.8384279475982592E-2"/>
          <c:w val="0.9877174283051614"/>
          <c:h val="0.88209606986899569"/>
        </c:manualLayout>
      </c:layout>
      <c:barChart>
        <c:barDir val="col"/>
        <c:grouping val="clustered"/>
        <c:varyColors val="0"/>
        <c:ser>
          <c:idx val="1"/>
          <c:order val="0"/>
          <c:spPr>
            <a:solidFill>
              <a:schemeClr val="accent1"/>
            </a:solidFill>
            <a:ln>
              <a:solidFill>
                <a:schemeClr val="tx1"/>
              </a:solidFill>
            </a:ln>
          </c:spPr>
          <c:invertIfNegative val="0"/>
          <c:dLbls>
            <c:txPr>
              <a:bodyPr/>
              <a:lstStyle/>
              <a:p>
                <a:pPr>
                  <a:defRPr sz="1600" b="1">
                    <a:latin typeface="Calibri" pitchFamily="34" charset="0"/>
                  </a:defRPr>
                </a:pPr>
                <a:endParaRPr lang="en-US"/>
              </a:p>
            </c:txPr>
            <c:showLegendKey val="0"/>
            <c:showVal val="1"/>
            <c:showCatName val="0"/>
            <c:showSerName val="0"/>
            <c:showPercent val="0"/>
            <c:showBubbleSize val="0"/>
            <c:showLeaderLines val="0"/>
          </c:dLbls>
          <c:cat>
            <c:numRef>
              <c:f>Sheet1!$B$1:$V$1</c:f>
              <c:numCache>
                <c:formatCode>General</c:formatCode>
                <c:ptCount val="21"/>
                <c:pt idx="0">
                  <c:v>1988</c:v>
                </c:pt>
                <c:pt idx="1">
                  <c:v>1991</c:v>
                </c:pt>
                <c:pt idx="2">
                  <c:v>1993</c:v>
                </c:pt>
                <c:pt idx="3">
                  <c:v>1995</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Sheet1!$B$2:$V$2</c:f>
              <c:numCache>
                <c:formatCode>0%</c:formatCode>
                <c:ptCount val="21"/>
                <c:pt idx="0">
                  <c:v>0.66</c:v>
                </c:pt>
                <c:pt idx="1">
                  <c:v>0.46</c:v>
                </c:pt>
                <c:pt idx="2">
                  <c:v>0.36</c:v>
                </c:pt>
                <c:pt idx="3">
                  <c:v>0.4</c:v>
                </c:pt>
                <c:pt idx="4">
                  <c:v>0.4</c:v>
                </c:pt>
                <c:pt idx="5">
                  <c:v>0.4</c:v>
                </c:pt>
                <c:pt idx="6">
                  <c:v>0.34</c:v>
                </c:pt>
                <c:pt idx="7">
                  <c:v>0.37</c:v>
                </c:pt>
                <c:pt idx="8">
                  <c:v>0.35</c:v>
                </c:pt>
                <c:pt idx="9">
                  <c:v>0.36</c:v>
                </c:pt>
                <c:pt idx="10">
                  <c:v>0.35</c:v>
                </c:pt>
                <c:pt idx="11">
                  <c:v>0.32</c:v>
                </c:pt>
                <c:pt idx="12">
                  <c:v>0.34</c:v>
                </c:pt>
                <c:pt idx="13">
                  <c:v>0.32</c:v>
                </c:pt>
                <c:pt idx="14">
                  <c:v>0.28999999999999998</c:v>
                </c:pt>
                <c:pt idx="15">
                  <c:v>0.28000000000000003</c:v>
                </c:pt>
                <c:pt idx="16">
                  <c:v>0.26</c:v>
                </c:pt>
                <c:pt idx="17">
                  <c:v>0.26</c:v>
                </c:pt>
                <c:pt idx="18">
                  <c:v>0.25</c:v>
                </c:pt>
                <c:pt idx="19">
                  <c:v>0.28000000000000003</c:v>
                </c:pt>
                <c:pt idx="20">
                  <c:v>0.25</c:v>
                </c:pt>
              </c:numCache>
            </c:numRef>
          </c:val>
        </c:ser>
        <c:dLbls>
          <c:showLegendKey val="0"/>
          <c:showVal val="0"/>
          <c:showCatName val="0"/>
          <c:showSerName val="0"/>
          <c:showPercent val="0"/>
          <c:showBubbleSize val="0"/>
        </c:dLbls>
        <c:gapWidth val="65"/>
        <c:overlap val="1"/>
        <c:axId val="36430976"/>
        <c:axId val="36432512"/>
      </c:barChart>
      <c:catAx>
        <c:axId val="36430976"/>
        <c:scaling>
          <c:orientation val="minMax"/>
        </c:scaling>
        <c:delete val="0"/>
        <c:axPos val="b"/>
        <c:numFmt formatCode="General" sourceLinked="1"/>
        <c:majorTickMark val="none"/>
        <c:minorTickMark val="none"/>
        <c:tickLblPos val="nextTo"/>
        <c:spPr>
          <a:ln w="2978">
            <a:solidFill>
              <a:schemeClr val="tx1"/>
            </a:solidFill>
            <a:prstDash val="solid"/>
          </a:ln>
        </c:spPr>
        <c:txPr>
          <a:bodyPr rot="0" vert="horz"/>
          <a:lstStyle/>
          <a:p>
            <a:pPr>
              <a:defRPr sz="1400" b="0" i="0" u="none" strike="noStrike" baseline="0">
                <a:solidFill>
                  <a:schemeClr val="tx1"/>
                </a:solidFill>
                <a:latin typeface="Calibri" pitchFamily="34" charset="0"/>
                <a:ea typeface="Tahoma"/>
                <a:cs typeface="Tahoma"/>
              </a:defRPr>
            </a:pPr>
            <a:endParaRPr lang="en-US"/>
          </a:p>
        </c:txPr>
        <c:crossAx val="36432512"/>
        <c:crossesAt val="0"/>
        <c:auto val="1"/>
        <c:lblAlgn val="ctr"/>
        <c:lblOffset val="0"/>
        <c:tickLblSkip val="1"/>
        <c:tickMarkSkip val="1"/>
        <c:noMultiLvlLbl val="0"/>
      </c:catAx>
      <c:valAx>
        <c:axId val="36432512"/>
        <c:scaling>
          <c:orientation val="minMax"/>
          <c:min val="0"/>
        </c:scaling>
        <c:delete val="1"/>
        <c:axPos val="l"/>
        <c:numFmt formatCode="0%" sourceLinked="0"/>
        <c:majorTickMark val="out"/>
        <c:minorTickMark val="none"/>
        <c:tickLblPos val="nextTo"/>
        <c:crossAx val="36430976"/>
        <c:crosses val="autoZero"/>
        <c:crossBetween val="between"/>
        <c:majorUnit val="0.1"/>
        <c:minorUnit val="5.0000000000000114E-2"/>
      </c:valAx>
      <c:spPr>
        <a:noFill/>
        <a:ln w="23830">
          <a:noFill/>
        </a:ln>
      </c:spPr>
    </c:plotArea>
    <c:plotVisOnly val="1"/>
    <c:dispBlanksAs val="gap"/>
    <c:showDLblsOverMax val="0"/>
  </c:chart>
  <c:spPr>
    <a:noFill/>
    <a:ln>
      <a:noFill/>
    </a:ln>
  </c:spPr>
  <c:txPr>
    <a:bodyPr/>
    <a:lstStyle/>
    <a:p>
      <a:pPr>
        <a:defRPr sz="1852" b="1" i="0" u="none" strike="noStrike" baseline="0">
          <a:solidFill>
            <a:schemeClr val="tx1"/>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592831980562672"/>
          <c:w val="0.99298068606059253"/>
          <c:h val="0.65742908443951631"/>
        </c:manualLayout>
      </c:layout>
      <c:barChart>
        <c:barDir val="col"/>
        <c:grouping val="percentStacked"/>
        <c:varyColors val="0"/>
        <c:ser>
          <c:idx val="0"/>
          <c:order val="0"/>
          <c:tx>
            <c:strRef>
              <c:f>Sheet1!$B$1</c:f>
              <c:strCache>
                <c:ptCount val="1"/>
                <c:pt idx="0">
                  <c:v>Non-dual eligible beneficiaries</c:v>
                </c:pt>
              </c:strCache>
            </c:strRef>
          </c:tx>
          <c:spPr>
            <a:solidFill>
              <a:srgbClr val="003366"/>
            </a:solidFill>
            <a:ln>
              <a:solidFill>
                <a:srgbClr val="000000"/>
              </a:solidFill>
            </a:ln>
          </c:spPr>
          <c:invertIfNegative val="0"/>
          <c:dLbls>
            <c:numFmt formatCode="0%" sourceLinked="0"/>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Dual Eligibles as a share of the Medicare population</c:v>
                </c:pt>
                <c:pt idx="1">
                  <c:v>Total Medicare Spending:</c:v>
                </c:pt>
                <c:pt idx="2">
                  <c:v>Dual Eligibles as a share of the Medicaid population</c:v>
                </c:pt>
                <c:pt idx="3">
                  <c:v>Total Medicaid Spending:</c:v>
                </c:pt>
              </c:strCache>
            </c:strRef>
          </c:cat>
          <c:val>
            <c:numRef>
              <c:f>Sheet1!$B$2:$B$5</c:f>
              <c:numCache>
                <c:formatCode>General</c:formatCode>
                <c:ptCount val="4"/>
                <c:pt idx="0">
                  <c:v>0.8</c:v>
                </c:pt>
                <c:pt idx="1">
                  <c:v>0.66</c:v>
                </c:pt>
                <c:pt idx="2">
                  <c:v>0.86</c:v>
                </c:pt>
                <c:pt idx="3">
                  <c:v>0.66</c:v>
                </c:pt>
              </c:numCache>
            </c:numRef>
          </c:val>
        </c:ser>
        <c:ser>
          <c:idx val="1"/>
          <c:order val="1"/>
          <c:tx>
            <c:strRef>
              <c:f>Sheet1!$C$1</c:f>
              <c:strCache>
                <c:ptCount val="1"/>
                <c:pt idx="0">
                  <c:v>Dual-eligible beneficiaries</c:v>
                </c:pt>
              </c:strCache>
            </c:strRef>
          </c:tx>
          <c:spPr>
            <a:solidFill>
              <a:schemeClr val="tx2"/>
            </a:solidFill>
            <a:ln>
              <a:solidFill>
                <a:srgbClr val="000000"/>
              </a:solidFill>
            </a:ln>
          </c:spPr>
          <c:invertIfNegative val="0"/>
          <c:dLbls>
            <c:numFmt formatCode="0%" sourceLinked="0"/>
            <c:txPr>
              <a:bodyPr/>
              <a:lstStyle/>
              <a:p>
                <a:pPr>
                  <a:defRPr sz="2000"/>
                </a:pPr>
                <a:endParaRPr lang="en-US"/>
              </a:p>
            </c:txPr>
            <c:showLegendKey val="0"/>
            <c:showVal val="1"/>
            <c:showCatName val="0"/>
            <c:showSerName val="0"/>
            <c:showPercent val="0"/>
            <c:showBubbleSize val="0"/>
            <c:showLeaderLines val="0"/>
          </c:dLbls>
          <c:cat>
            <c:strRef>
              <c:f>Sheet1!$A$2:$A$5</c:f>
              <c:strCache>
                <c:ptCount val="4"/>
                <c:pt idx="0">
                  <c:v>Dual Eligibles as a share of the Medicare population</c:v>
                </c:pt>
                <c:pt idx="1">
                  <c:v>Total Medicare Spending:</c:v>
                </c:pt>
                <c:pt idx="2">
                  <c:v>Dual Eligibles as a share of the Medicaid population</c:v>
                </c:pt>
                <c:pt idx="3">
                  <c:v>Total Medicaid Spending:</c:v>
                </c:pt>
              </c:strCache>
            </c:strRef>
          </c:cat>
          <c:val>
            <c:numRef>
              <c:f>Sheet1!$C$2:$C$5</c:f>
              <c:numCache>
                <c:formatCode>General</c:formatCode>
                <c:ptCount val="4"/>
                <c:pt idx="0">
                  <c:v>0.2</c:v>
                </c:pt>
                <c:pt idx="1">
                  <c:v>0.34</c:v>
                </c:pt>
                <c:pt idx="2">
                  <c:v>0.14000000000000001</c:v>
                </c:pt>
                <c:pt idx="3">
                  <c:v>0.34</c:v>
                </c:pt>
              </c:numCache>
            </c:numRef>
          </c:val>
        </c:ser>
        <c:dLbls>
          <c:showLegendKey val="0"/>
          <c:showVal val="1"/>
          <c:showCatName val="0"/>
          <c:showSerName val="0"/>
          <c:showPercent val="0"/>
          <c:showBubbleSize val="0"/>
        </c:dLbls>
        <c:gapWidth val="95"/>
        <c:overlap val="100"/>
        <c:axId val="113864704"/>
        <c:axId val="113866240"/>
      </c:barChart>
      <c:catAx>
        <c:axId val="113864704"/>
        <c:scaling>
          <c:orientation val="minMax"/>
        </c:scaling>
        <c:delete val="1"/>
        <c:axPos val="b"/>
        <c:majorTickMark val="none"/>
        <c:minorTickMark val="none"/>
        <c:tickLblPos val="none"/>
        <c:crossAx val="113866240"/>
        <c:crosses val="autoZero"/>
        <c:auto val="1"/>
        <c:lblAlgn val="ctr"/>
        <c:lblOffset val="0"/>
        <c:noMultiLvlLbl val="0"/>
      </c:catAx>
      <c:valAx>
        <c:axId val="113866240"/>
        <c:scaling>
          <c:orientation val="minMax"/>
        </c:scaling>
        <c:delete val="1"/>
        <c:axPos val="l"/>
        <c:numFmt formatCode="0%" sourceLinked="1"/>
        <c:majorTickMark val="out"/>
        <c:minorTickMark val="none"/>
        <c:tickLblPos val="none"/>
        <c:crossAx val="113864704"/>
        <c:crosses val="autoZero"/>
        <c:crossBetween val="between"/>
      </c:valAx>
      <c:spPr>
        <a:noFill/>
        <a:ln w="25400">
          <a:noFill/>
        </a:ln>
      </c:spPr>
    </c:plotArea>
    <c:legend>
      <c:legendPos val="l"/>
      <c:layout>
        <c:manualLayout>
          <c:xMode val="edge"/>
          <c:yMode val="edge"/>
          <c:x val="0.17009213323883771"/>
          <c:y val="7.1508149119067273E-3"/>
          <c:w val="0.67202363878859583"/>
          <c:h val="6.4162363607338901E-2"/>
        </c:manualLayout>
      </c:layout>
      <c:overlay val="1"/>
      <c:txPr>
        <a:bodyPr/>
        <a:lstStyle/>
        <a:p>
          <a:pPr>
            <a:defRPr b="0"/>
          </a:pPr>
          <a:endParaRPr lang="en-US"/>
        </a:p>
      </c:txPr>
    </c:legend>
    <c:plotVisOnly val="1"/>
    <c:dispBlanksAs val="gap"/>
    <c:showDLblsOverMax val="0"/>
  </c:chart>
  <c:txPr>
    <a:bodyPr/>
    <a:lstStyle/>
    <a:p>
      <a:pPr>
        <a:defRPr sz="1800" b="1">
          <a:solidFill>
            <a:srgbClr val="000000"/>
          </a:solidFill>
          <a:latin typeface="+mj-lt"/>
          <a:cs typeface="Calibri"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29131626087493"/>
          <c:y val="3.0866359269839376E-2"/>
          <c:w val="0.60447708387975241"/>
          <c:h val="0.93826728146032057"/>
        </c:manualLayout>
      </c:layout>
      <c:barChart>
        <c:barDir val="bar"/>
        <c:grouping val="clustered"/>
        <c:varyColors val="0"/>
        <c:ser>
          <c:idx val="0"/>
          <c:order val="0"/>
          <c:tx>
            <c:strRef>
              <c:f>Sheet1!$B$1</c:f>
              <c:strCache>
                <c:ptCount val="1"/>
                <c:pt idx="0">
                  <c:v>Non-duals below 100% FPL</c:v>
                </c:pt>
              </c:strCache>
            </c:strRef>
          </c:tx>
          <c:spPr>
            <a:solidFill>
              <a:srgbClr val="4DD38A">
                <a:alpha val="25000"/>
              </a:srgbClr>
            </a:solidFill>
            <a:ln>
              <a:solidFill>
                <a:srgbClr val="000000"/>
              </a:solidFill>
            </a:ln>
          </c:spPr>
          <c:invertIfNegative val="0"/>
          <c:dLbls>
            <c:numFmt formatCode="0%" sourceLinked="0"/>
            <c:showLegendKey val="0"/>
            <c:showVal val="1"/>
            <c:showCatName val="0"/>
            <c:showSerName val="0"/>
            <c:showPercent val="0"/>
            <c:showBubbleSize val="0"/>
            <c:showLeaderLines val="0"/>
          </c:dLbls>
          <c:cat>
            <c:strRef>
              <c:f>Sheet1!$A$2:$A$8</c:f>
              <c:strCache>
                <c:ptCount val="5"/>
                <c:pt idx="0">
                  <c:v>LTC resident</c:v>
                </c:pt>
                <c:pt idx="1">
                  <c:v>Under age 65</c:v>
                </c:pt>
                <c:pt idx="2">
                  <c:v>fp health</c:v>
                </c:pt>
                <c:pt idx="3">
                  <c:v>cm impair</c:v>
                </c:pt>
                <c:pt idx="4">
                  <c:v> 3+ Chronic Conditions</c:v>
                </c:pt>
              </c:strCache>
            </c:strRef>
          </c:cat>
          <c:val>
            <c:numRef>
              <c:f>Sheet1!$B$2:$B$8</c:f>
            </c:numRef>
          </c:val>
        </c:ser>
        <c:ser>
          <c:idx val="1"/>
          <c:order val="1"/>
          <c:tx>
            <c:strRef>
              <c:f>Sheet1!$C$1</c:f>
              <c:strCache>
                <c:ptCount val="1"/>
                <c:pt idx="0">
                  <c:v>All other Medicare beneficiaries</c:v>
                </c:pt>
              </c:strCache>
            </c:strRef>
          </c:tx>
          <c:spPr>
            <a:solidFill>
              <a:schemeClr val="accent1"/>
            </a:solidFill>
            <a:ln>
              <a:solidFill>
                <a:srgbClr val="000000"/>
              </a:solidFill>
            </a:ln>
          </c:spPr>
          <c:invertIfNegative val="0"/>
          <c:dLbls>
            <c:numFmt formatCode="0%" sourceLinked="0"/>
            <c:txPr>
              <a:bodyPr/>
              <a:lstStyle/>
              <a:p>
                <a:pPr>
                  <a:defRPr sz="2000"/>
                </a:pPr>
                <a:endParaRPr lang="en-US"/>
              </a:p>
            </c:txPr>
            <c:showLegendKey val="0"/>
            <c:showVal val="1"/>
            <c:showCatName val="0"/>
            <c:showSerName val="0"/>
            <c:showPercent val="0"/>
            <c:showBubbleSize val="0"/>
            <c:showLeaderLines val="0"/>
          </c:dLbls>
          <c:cat>
            <c:strRef>
              <c:f>Sheet1!$A$2:$A$8</c:f>
              <c:strCache>
                <c:ptCount val="5"/>
                <c:pt idx="0">
                  <c:v>LTC resident</c:v>
                </c:pt>
                <c:pt idx="1">
                  <c:v>Under age 65</c:v>
                </c:pt>
                <c:pt idx="2">
                  <c:v>fp health</c:v>
                </c:pt>
                <c:pt idx="3">
                  <c:v>cm impair</c:v>
                </c:pt>
                <c:pt idx="4">
                  <c:v> 3+ Chronic Conditions</c:v>
                </c:pt>
              </c:strCache>
            </c:strRef>
          </c:cat>
          <c:val>
            <c:numRef>
              <c:f>Sheet1!$C$2:$C$8</c:f>
              <c:numCache>
                <c:formatCode>General</c:formatCode>
                <c:ptCount val="5"/>
                <c:pt idx="0" formatCode="0%">
                  <c:v>0.02</c:v>
                </c:pt>
                <c:pt idx="1">
                  <c:v>0.11</c:v>
                </c:pt>
                <c:pt idx="2" formatCode="0%">
                  <c:v>0.22</c:v>
                </c:pt>
                <c:pt idx="3">
                  <c:v>0.25</c:v>
                </c:pt>
                <c:pt idx="4">
                  <c:v>0.63</c:v>
                </c:pt>
              </c:numCache>
            </c:numRef>
          </c:val>
        </c:ser>
        <c:ser>
          <c:idx val="2"/>
          <c:order val="2"/>
          <c:tx>
            <c:strRef>
              <c:f>Sheet1!$D$1</c:f>
              <c:strCache>
                <c:ptCount val="1"/>
                <c:pt idx="0">
                  <c:v>Dual-eligible Medicare beneficiaries</c:v>
                </c:pt>
              </c:strCache>
            </c:strRef>
          </c:tx>
          <c:spPr>
            <a:solidFill>
              <a:schemeClr val="tx2"/>
            </a:solidFill>
            <a:ln>
              <a:solidFill>
                <a:srgbClr val="000000"/>
              </a:solidFill>
            </a:ln>
          </c:spPr>
          <c:invertIfNegative val="0"/>
          <c:dLbls>
            <c:numFmt formatCode="0%" sourceLinked="0"/>
            <c:txPr>
              <a:bodyPr/>
              <a:lstStyle/>
              <a:p>
                <a:pPr>
                  <a:defRPr sz="2000"/>
                </a:pPr>
                <a:endParaRPr lang="en-US"/>
              </a:p>
            </c:txPr>
            <c:showLegendKey val="0"/>
            <c:showVal val="1"/>
            <c:showCatName val="0"/>
            <c:showSerName val="0"/>
            <c:showPercent val="0"/>
            <c:showBubbleSize val="0"/>
            <c:showLeaderLines val="0"/>
          </c:dLbls>
          <c:cat>
            <c:strRef>
              <c:f>Sheet1!$A$2:$A$8</c:f>
              <c:strCache>
                <c:ptCount val="5"/>
                <c:pt idx="0">
                  <c:v>LTC resident</c:v>
                </c:pt>
                <c:pt idx="1">
                  <c:v>Under age 65</c:v>
                </c:pt>
                <c:pt idx="2">
                  <c:v>fp health</c:v>
                </c:pt>
                <c:pt idx="3">
                  <c:v>cm impair</c:v>
                </c:pt>
                <c:pt idx="4">
                  <c:v> 3+ Chronic Conditions</c:v>
                </c:pt>
              </c:strCache>
            </c:strRef>
          </c:cat>
          <c:val>
            <c:numRef>
              <c:f>Sheet1!$D$2:$D$8</c:f>
              <c:numCache>
                <c:formatCode>_(* #,##0.00_);_(* \(#,##0.00\);_(* "-"??_);_(@_)</c:formatCode>
                <c:ptCount val="5"/>
                <c:pt idx="0">
                  <c:v>0.17</c:v>
                </c:pt>
                <c:pt idx="1">
                  <c:v>0.39</c:v>
                </c:pt>
                <c:pt idx="2">
                  <c:v>0.48</c:v>
                </c:pt>
                <c:pt idx="3">
                  <c:v>0.56000000000000005</c:v>
                </c:pt>
                <c:pt idx="4">
                  <c:v>0.7</c:v>
                </c:pt>
              </c:numCache>
            </c:numRef>
          </c:val>
        </c:ser>
        <c:dLbls>
          <c:showLegendKey val="0"/>
          <c:showVal val="1"/>
          <c:showCatName val="0"/>
          <c:showSerName val="0"/>
          <c:showPercent val="0"/>
          <c:showBubbleSize val="0"/>
        </c:dLbls>
        <c:gapWidth val="50"/>
        <c:axId val="114217344"/>
        <c:axId val="114218880"/>
      </c:barChart>
      <c:catAx>
        <c:axId val="114217344"/>
        <c:scaling>
          <c:orientation val="minMax"/>
        </c:scaling>
        <c:delete val="0"/>
        <c:axPos val="l"/>
        <c:majorTickMark val="none"/>
        <c:minorTickMark val="none"/>
        <c:tickLblPos val="nextTo"/>
        <c:spPr>
          <a:ln>
            <a:solidFill>
              <a:srgbClr val="000000"/>
            </a:solidFill>
          </a:ln>
        </c:spPr>
        <c:txPr>
          <a:bodyPr/>
          <a:lstStyle/>
          <a:p>
            <a:pPr>
              <a:defRPr sz="2000">
                <a:solidFill>
                  <a:srgbClr val="FFFFFF"/>
                </a:solidFill>
              </a:defRPr>
            </a:pPr>
            <a:endParaRPr lang="en-US"/>
          </a:p>
        </c:txPr>
        <c:crossAx val="114218880"/>
        <c:crosses val="autoZero"/>
        <c:auto val="1"/>
        <c:lblAlgn val="ctr"/>
        <c:lblOffset val="100"/>
        <c:noMultiLvlLbl val="0"/>
      </c:catAx>
      <c:valAx>
        <c:axId val="114218880"/>
        <c:scaling>
          <c:orientation val="minMax"/>
        </c:scaling>
        <c:delete val="1"/>
        <c:axPos val="b"/>
        <c:numFmt formatCode="0%" sourceLinked="1"/>
        <c:majorTickMark val="out"/>
        <c:minorTickMark val="none"/>
        <c:tickLblPos val="none"/>
        <c:crossAx val="114217344"/>
        <c:crosses val="autoZero"/>
        <c:crossBetween val="between"/>
      </c:valAx>
    </c:plotArea>
    <c:legend>
      <c:legendPos val="tr"/>
      <c:layout>
        <c:manualLayout>
          <c:xMode val="edge"/>
          <c:yMode val="edge"/>
          <c:x val="0.79731412914278699"/>
          <c:y val="0.2409274281438189"/>
          <c:w val="0.20268587085721301"/>
          <c:h val="0.51588233030015829"/>
        </c:manualLayout>
      </c:layout>
      <c:overlay val="1"/>
      <c:spPr>
        <a:ln>
          <a:noFill/>
        </a:ln>
      </c:spPr>
      <c:txPr>
        <a:bodyPr/>
        <a:lstStyle/>
        <a:p>
          <a:pPr>
            <a:defRPr sz="1800" b="0"/>
          </a:pPr>
          <a:endParaRPr lang="en-US"/>
        </a:p>
      </c:txPr>
    </c:legend>
    <c:plotVisOnly val="1"/>
    <c:dispBlanksAs val="gap"/>
    <c:showDLblsOverMax val="0"/>
  </c:chart>
  <c:txPr>
    <a:bodyPr/>
    <a:lstStyle/>
    <a:p>
      <a:pPr>
        <a:defRPr sz="1800" b="1">
          <a:solidFill>
            <a:srgbClr val="000000"/>
          </a:solidFill>
          <a:latin typeface="Calibri" pitchFamily="34" charset="0"/>
          <a:cs typeface="Calibri" pitchFamily="34"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28842208283286624"/>
          <c:y val="2.1976614902303879E-2"/>
          <c:w val="0.46611581920903955"/>
          <c:h val="0.95489004629629626"/>
        </c:manualLayout>
      </c:layout>
      <c:pieChart>
        <c:varyColors val="1"/>
        <c:ser>
          <c:idx val="0"/>
          <c:order val="0"/>
          <c:tx>
            <c:strRef>
              <c:f>Sheet1!$B$1</c:f>
              <c:strCache>
                <c:ptCount val="1"/>
                <c:pt idx="0">
                  <c:v>Column1</c:v>
                </c:pt>
              </c:strCache>
            </c:strRef>
          </c:tx>
          <c:spPr>
            <a:ln>
              <a:solidFill>
                <a:schemeClr val="tx1"/>
              </a:solidFill>
            </a:ln>
          </c:spPr>
          <c:dPt>
            <c:idx val="0"/>
            <c:bubble3D val="0"/>
            <c:spPr>
              <a:solidFill>
                <a:schemeClr val="accent1"/>
              </a:solidFill>
              <a:ln>
                <a:solidFill>
                  <a:schemeClr val="tx1"/>
                </a:solidFill>
              </a:ln>
            </c:spPr>
          </c:dPt>
          <c:dPt>
            <c:idx val="1"/>
            <c:bubble3D val="0"/>
          </c:dPt>
          <c:dPt>
            <c:idx val="2"/>
            <c:bubble3D val="0"/>
            <c:spPr>
              <a:solidFill>
                <a:schemeClr val="accent5"/>
              </a:solidFill>
              <a:ln>
                <a:solidFill>
                  <a:schemeClr val="tx1"/>
                </a:solidFill>
              </a:ln>
            </c:spPr>
          </c:dPt>
          <c:dPt>
            <c:idx val="3"/>
            <c:bubble3D val="0"/>
            <c:spPr>
              <a:solidFill>
                <a:schemeClr val="bg2">
                  <a:lumMod val="60000"/>
                  <a:lumOff val="40000"/>
                </a:schemeClr>
              </a:solidFill>
              <a:ln>
                <a:solidFill>
                  <a:schemeClr val="tx1"/>
                </a:solidFill>
              </a:ln>
            </c:spPr>
          </c:dPt>
          <c:dPt>
            <c:idx val="4"/>
            <c:bubble3D val="0"/>
            <c:spPr>
              <a:solidFill>
                <a:schemeClr val="bg2"/>
              </a:solidFill>
              <a:ln>
                <a:solidFill>
                  <a:schemeClr val="tx1"/>
                </a:solidFill>
              </a:ln>
            </c:spPr>
          </c:dPt>
          <c:dPt>
            <c:idx val="5"/>
            <c:bubble3D val="0"/>
            <c:spPr>
              <a:solidFill>
                <a:schemeClr val="tx2">
                  <a:lumMod val="60000"/>
                  <a:lumOff val="40000"/>
                </a:schemeClr>
              </a:solidFill>
              <a:ln>
                <a:solidFill>
                  <a:schemeClr val="tx1"/>
                </a:solidFill>
              </a:ln>
            </c:spPr>
          </c:dPt>
          <c:dPt>
            <c:idx val="6"/>
            <c:bubble3D val="0"/>
            <c:spPr>
              <a:solidFill>
                <a:schemeClr val="tx2"/>
              </a:solidFill>
              <a:ln>
                <a:solidFill>
                  <a:schemeClr val="tx1"/>
                </a:solidFill>
              </a:ln>
            </c:spPr>
          </c:dPt>
          <c:dLbls>
            <c:dLbl>
              <c:idx val="0"/>
              <c:tx>
                <c:rich>
                  <a:bodyPr/>
                  <a:lstStyle/>
                  <a:p>
                    <a:pPr>
                      <a:defRPr sz="2400" b="1">
                        <a:solidFill>
                          <a:schemeClr val="bg1"/>
                        </a:solidFill>
                      </a:defRPr>
                    </a:pPr>
                    <a:r>
                      <a:rPr lang="en-US">
                        <a:solidFill>
                          <a:schemeClr val="bg1"/>
                        </a:solidFill>
                      </a:rPr>
                      <a:t>26%</a:t>
                    </a:r>
                  </a:p>
                </c:rich>
              </c:tx>
              <c:spPr/>
              <c:showLegendKey val="0"/>
              <c:showVal val="1"/>
              <c:showCatName val="0"/>
              <c:showSerName val="0"/>
              <c:showPercent val="0"/>
              <c:showBubbleSize val="0"/>
            </c:dLbl>
            <c:dLbl>
              <c:idx val="1"/>
              <c:spPr/>
              <c:txPr>
                <a:bodyPr/>
                <a:lstStyle/>
                <a:p>
                  <a:pPr>
                    <a:defRPr sz="2400" b="1">
                      <a:solidFill>
                        <a:schemeClr val="bg1"/>
                      </a:solidFill>
                    </a:defRPr>
                  </a:pPr>
                  <a:endParaRPr lang="en-US"/>
                </a:p>
              </c:txPr>
              <c:showLegendKey val="0"/>
              <c:showVal val="1"/>
              <c:showCatName val="0"/>
              <c:showSerName val="0"/>
              <c:showPercent val="0"/>
              <c:showBubbleSize val="0"/>
            </c:dLbl>
            <c:txPr>
              <a:bodyPr/>
              <a:lstStyle/>
              <a:p>
                <a:pPr>
                  <a:defRPr sz="2400" b="1"/>
                </a:pPr>
                <a:endParaRPr lang="en-US"/>
              </a:p>
            </c:txPr>
            <c:showLegendKey val="0"/>
            <c:showVal val="1"/>
            <c:showCatName val="0"/>
            <c:showSerName val="0"/>
            <c:showPercent val="0"/>
            <c:showBubbleSize val="0"/>
            <c:showLeaderLines val="0"/>
          </c:dLbls>
          <c:cat>
            <c:strRef>
              <c:f>Sheet1!$A$2:$A$8</c:f>
              <c:strCache>
                <c:ptCount val="7"/>
                <c:pt idx="0">
                  <c:v>Less than $2,500</c:v>
                </c:pt>
                <c:pt idx="1">
                  <c:v>$2,500-$5,000</c:v>
                </c:pt>
                <c:pt idx="2">
                  <c:v>$5,000-$10,000</c:v>
                </c:pt>
                <c:pt idx="3">
                  <c:v>$10,000-$15,000</c:v>
                </c:pt>
                <c:pt idx="4">
                  <c:v>$15,000-$20,000</c:v>
                </c:pt>
                <c:pt idx="5">
                  <c:v>$20,000-$40,000</c:v>
                </c:pt>
                <c:pt idx="6">
                  <c:v>$40,000 or more</c:v>
                </c:pt>
              </c:strCache>
            </c:strRef>
          </c:cat>
          <c:val>
            <c:numRef>
              <c:f>Sheet1!$B$2:$B$8</c:f>
              <c:numCache>
                <c:formatCode>0%</c:formatCode>
                <c:ptCount val="7"/>
                <c:pt idx="0">
                  <c:v>0.26482005533521991</c:v>
                </c:pt>
                <c:pt idx="1">
                  <c:v>0.13587636891549282</c:v>
                </c:pt>
                <c:pt idx="2">
                  <c:v>0.17550522318188033</c:v>
                </c:pt>
                <c:pt idx="3">
                  <c:v>0.10401653744595347</c:v>
                </c:pt>
                <c:pt idx="4">
                  <c:v>6.6331253879251401E-2</c:v>
                </c:pt>
                <c:pt idx="5">
                  <c:v>0.13026920689691449</c:v>
                </c:pt>
                <c:pt idx="6">
                  <c:v>0.12318135434528757</c:v>
                </c:pt>
              </c:numCache>
            </c:numRef>
          </c:val>
        </c:ser>
        <c:dLbls>
          <c:showLegendKey val="0"/>
          <c:showVal val="0"/>
          <c:showCatName val="0"/>
          <c:showSerName val="0"/>
          <c:showPercent val="0"/>
          <c:showBubbleSize val="0"/>
          <c:showLeaderLines val="0"/>
        </c:dLbls>
        <c:firstSliceAng val="0"/>
      </c:pieChart>
    </c:plotArea>
    <c:legend>
      <c:legendPos val="l"/>
      <c:layout>
        <c:manualLayout>
          <c:xMode val="edge"/>
          <c:yMode val="edge"/>
          <c:x val="8.3333333333333332E-3"/>
          <c:y val="0.21891426983085446"/>
          <c:w val="0.26495548993875767"/>
          <c:h val="0.59978697324292796"/>
        </c:manualLayout>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142789709898846"/>
          <c:y val="2.0021454799723361E-2"/>
          <c:w val="0.53857210290101154"/>
          <c:h val="0.9949597707038037"/>
        </c:manualLayout>
      </c:layout>
      <c:barChart>
        <c:barDir val="bar"/>
        <c:grouping val="clustered"/>
        <c:varyColors val="0"/>
        <c:ser>
          <c:idx val="0"/>
          <c:order val="0"/>
          <c:tx>
            <c:strRef>
              <c:f>Sheet1!$B$1</c:f>
              <c:strCache>
                <c:ptCount val="1"/>
                <c:pt idx="0">
                  <c:v>Series 1</c:v>
                </c:pt>
              </c:strCache>
            </c:strRef>
          </c:tx>
          <c:spPr>
            <a:ln>
              <a:solidFill>
                <a:schemeClr val="tx1"/>
              </a:solidFill>
            </a:ln>
          </c:spPr>
          <c:invertIfNegative val="0"/>
          <c:dPt>
            <c:idx val="0"/>
            <c:invertIfNegative val="0"/>
            <c:bubble3D val="0"/>
            <c:spPr>
              <a:solidFill>
                <a:schemeClr val="tx2"/>
              </a:solidFill>
              <a:ln>
                <a:solidFill>
                  <a:schemeClr val="tx1"/>
                </a:solidFill>
              </a:ln>
            </c:spPr>
          </c:dPt>
          <c:dPt>
            <c:idx val="5"/>
            <c:invertIfNegative val="0"/>
            <c:bubble3D val="0"/>
            <c:spPr>
              <a:solidFill>
                <a:schemeClr val="accent4"/>
              </a:solidFill>
              <a:ln>
                <a:solidFill>
                  <a:schemeClr val="tx1"/>
                </a:solidFill>
              </a:ln>
            </c:spPr>
          </c:dPt>
          <c:dPt>
            <c:idx val="6"/>
            <c:invertIfNegative val="0"/>
            <c:bubble3D val="0"/>
            <c:spPr>
              <a:solidFill>
                <a:schemeClr val="accent4"/>
              </a:solidFill>
              <a:ln>
                <a:solidFill>
                  <a:schemeClr val="tx1"/>
                </a:solidFill>
              </a:ln>
            </c:spPr>
          </c:dPt>
          <c:dPt>
            <c:idx val="7"/>
            <c:invertIfNegative val="0"/>
            <c:bubble3D val="0"/>
            <c:spPr>
              <a:solidFill>
                <a:schemeClr val="accent4"/>
              </a:solidFill>
              <a:ln>
                <a:solidFill>
                  <a:schemeClr val="tx1"/>
                </a:solidFill>
              </a:ln>
            </c:spPr>
          </c:dPt>
          <c:dPt>
            <c:idx val="9"/>
            <c:invertIfNegative val="0"/>
            <c:bubble3D val="0"/>
            <c:spPr>
              <a:solidFill>
                <a:schemeClr val="accent6"/>
              </a:solidFill>
              <a:ln>
                <a:solidFill>
                  <a:schemeClr val="tx1"/>
                </a:solidFill>
              </a:ln>
            </c:spPr>
          </c:dPt>
          <c:dPt>
            <c:idx val="10"/>
            <c:invertIfNegative val="0"/>
            <c:bubble3D val="0"/>
            <c:spPr>
              <a:solidFill>
                <a:schemeClr val="accent6"/>
              </a:solidFill>
              <a:ln>
                <a:solidFill>
                  <a:schemeClr val="tx1"/>
                </a:solidFill>
              </a:ln>
            </c:spPr>
          </c:dPt>
          <c:dLbls>
            <c:dLbl>
              <c:idx val="2"/>
              <c:spPr/>
              <c:txPr>
                <a:bodyPr/>
                <a:lstStyle/>
                <a:p>
                  <a:pPr>
                    <a:defRPr sz="1600" b="1">
                      <a:solidFill>
                        <a:schemeClr val="bg1"/>
                      </a:solidFill>
                    </a:defRPr>
                  </a:pPr>
                  <a:endParaRPr lang="en-US"/>
                </a:p>
              </c:txPr>
              <c:dLblPos val="inEnd"/>
              <c:showLegendKey val="0"/>
              <c:showVal val="1"/>
              <c:showCatName val="0"/>
              <c:showSerName val="0"/>
              <c:showPercent val="0"/>
              <c:showBubbleSize val="0"/>
            </c:dLbl>
            <c:dLbl>
              <c:idx val="3"/>
              <c:spPr/>
              <c:txPr>
                <a:bodyPr/>
                <a:lstStyle/>
                <a:p>
                  <a:pPr>
                    <a:defRPr sz="1600" b="1">
                      <a:solidFill>
                        <a:schemeClr val="bg1"/>
                      </a:solidFill>
                    </a:defRPr>
                  </a:pPr>
                  <a:endParaRPr lang="en-US"/>
                </a:p>
              </c:txPr>
              <c:dLblPos val="inEnd"/>
              <c:showLegendKey val="0"/>
              <c:showVal val="1"/>
              <c:showCatName val="0"/>
              <c:showSerName val="0"/>
              <c:showPercent val="0"/>
              <c:showBubbleSize val="0"/>
            </c:dLbl>
            <c:txPr>
              <a:bodyPr/>
              <a:lstStyle/>
              <a:p>
                <a:pPr>
                  <a:defRPr sz="1600" b="1"/>
                </a:pPr>
                <a:endParaRPr lang="en-US"/>
              </a:p>
            </c:txPr>
            <c:dLblPos val="inEnd"/>
            <c:showLegendKey val="0"/>
            <c:showVal val="1"/>
            <c:showCatName val="0"/>
            <c:showSerName val="0"/>
            <c:showPercent val="0"/>
            <c:showBubbleSize val="0"/>
            <c:showLeaderLines val="0"/>
          </c:dLbls>
          <c:cat>
            <c:strRef>
              <c:f>Sheet1!$A$2:$A$12</c:f>
              <c:strCache>
                <c:ptCount val="11"/>
                <c:pt idx="2">
                  <c:v>&lt;65</c:v>
                </c:pt>
                <c:pt idx="3">
                  <c:v>65+</c:v>
                </c:pt>
                <c:pt idx="5">
                  <c:v>&lt;$20,000</c:v>
                </c:pt>
                <c:pt idx="6">
                  <c:v>$20,000-$39,999</c:v>
                </c:pt>
                <c:pt idx="7">
                  <c:v>&gt;$40,000</c:v>
                </c:pt>
                <c:pt idx="9">
                  <c:v>Exc./V. Good/Good</c:v>
                </c:pt>
                <c:pt idx="10">
                  <c:v>Fair/Poor</c:v>
                </c:pt>
              </c:strCache>
            </c:strRef>
          </c:cat>
          <c:val>
            <c:numRef>
              <c:f>Sheet1!$B$2:$B$12</c:f>
              <c:numCache>
                <c:formatCode>General</c:formatCode>
                <c:ptCount val="11"/>
                <c:pt idx="0" formatCode="0%">
                  <c:v>5.8867783343845299E-2</c:v>
                </c:pt>
                <c:pt idx="2" formatCode="0%">
                  <c:v>0.17</c:v>
                </c:pt>
                <c:pt idx="3" formatCode="0%">
                  <c:v>0.04</c:v>
                </c:pt>
                <c:pt idx="5" formatCode="0%">
                  <c:v>9.9521819571537801E-2</c:v>
                </c:pt>
                <c:pt idx="6" formatCode="0%">
                  <c:v>4.9261569885790502E-2</c:v>
                </c:pt>
                <c:pt idx="7" formatCode="0%">
                  <c:v>3.3118039650257801E-2</c:v>
                </c:pt>
                <c:pt idx="9" formatCode="0%">
                  <c:v>0.03</c:v>
                </c:pt>
                <c:pt idx="10" formatCode="0%">
                  <c:v>0.13</c:v>
                </c:pt>
              </c:numCache>
            </c:numRef>
          </c:val>
        </c:ser>
        <c:dLbls>
          <c:showLegendKey val="0"/>
          <c:showVal val="0"/>
          <c:showCatName val="0"/>
          <c:showSerName val="0"/>
          <c:showPercent val="0"/>
          <c:showBubbleSize val="0"/>
        </c:dLbls>
        <c:gapWidth val="0"/>
        <c:axId val="114864512"/>
        <c:axId val="114866048"/>
      </c:barChart>
      <c:catAx>
        <c:axId val="114864512"/>
        <c:scaling>
          <c:orientation val="maxMin"/>
        </c:scaling>
        <c:delete val="0"/>
        <c:axPos val="l"/>
        <c:majorTickMark val="none"/>
        <c:minorTickMark val="none"/>
        <c:tickLblPos val="nextTo"/>
        <c:txPr>
          <a:bodyPr/>
          <a:lstStyle/>
          <a:p>
            <a:pPr>
              <a:defRPr sz="1600" b="0" i="1"/>
            </a:pPr>
            <a:endParaRPr lang="en-US"/>
          </a:p>
        </c:txPr>
        <c:crossAx val="114866048"/>
        <c:crosses val="autoZero"/>
        <c:auto val="1"/>
        <c:lblAlgn val="ctr"/>
        <c:lblOffset val="100"/>
        <c:noMultiLvlLbl val="0"/>
      </c:catAx>
      <c:valAx>
        <c:axId val="114866048"/>
        <c:scaling>
          <c:orientation val="minMax"/>
        </c:scaling>
        <c:delete val="1"/>
        <c:axPos val="t"/>
        <c:numFmt formatCode="0%" sourceLinked="1"/>
        <c:majorTickMark val="out"/>
        <c:minorTickMark val="none"/>
        <c:tickLblPos val="nextTo"/>
        <c:crossAx val="114864512"/>
        <c:crosses val="autoZero"/>
        <c:crossBetween val="between"/>
      </c:valAx>
    </c:plotArea>
    <c:plotVisOnly val="1"/>
    <c:dispBlanksAs val="gap"/>
    <c:showDLblsOverMax val="0"/>
  </c:chart>
  <c:txPr>
    <a:bodyPr/>
    <a:lstStyle/>
    <a:p>
      <a:pPr>
        <a:defRPr sz="1400">
          <a:latin typeface="Calibri" panose="020F0502020204030204"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108612546435494E-2"/>
          <c:y val="1.2074303786412902E-2"/>
          <c:w val="0.92378277490712901"/>
          <c:h val="0.98792564884427303"/>
        </c:manualLayout>
      </c:layout>
      <c:barChart>
        <c:barDir val="bar"/>
        <c:grouping val="clustered"/>
        <c:varyColors val="0"/>
        <c:ser>
          <c:idx val="0"/>
          <c:order val="0"/>
          <c:tx>
            <c:strRef>
              <c:f>Sheet1!$B$1</c:f>
              <c:strCache>
                <c:ptCount val="1"/>
                <c:pt idx="0">
                  <c:v>Series 1</c:v>
                </c:pt>
              </c:strCache>
            </c:strRef>
          </c:tx>
          <c:spPr>
            <a:ln>
              <a:solidFill>
                <a:schemeClr val="tx1"/>
              </a:solidFill>
            </a:ln>
          </c:spPr>
          <c:invertIfNegative val="0"/>
          <c:dPt>
            <c:idx val="0"/>
            <c:invertIfNegative val="0"/>
            <c:bubble3D val="0"/>
            <c:spPr>
              <a:solidFill>
                <a:schemeClr val="tx2"/>
              </a:solidFill>
              <a:ln>
                <a:solidFill>
                  <a:schemeClr val="tx1"/>
                </a:solidFill>
              </a:ln>
            </c:spPr>
          </c:dPt>
          <c:dPt>
            <c:idx val="5"/>
            <c:invertIfNegative val="0"/>
            <c:bubble3D val="0"/>
            <c:spPr>
              <a:solidFill>
                <a:schemeClr val="accent4"/>
              </a:solidFill>
              <a:ln>
                <a:solidFill>
                  <a:schemeClr val="tx1"/>
                </a:solidFill>
              </a:ln>
            </c:spPr>
          </c:dPt>
          <c:dPt>
            <c:idx val="6"/>
            <c:invertIfNegative val="0"/>
            <c:bubble3D val="0"/>
            <c:spPr>
              <a:solidFill>
                <a:schemeClr val="accent4"/>
              </a:solidFill>
              <a:ln>
                <a:solidFill>
                  <a:schemeClr val="tx1"/>
                </a:solidFill>
              </a:ln>
            </c:spPr>
          </c:dPt>
          <c:dPt>
            <c:idx val="7"/>
            <c:invertIfNegative val="0"/>
            <c:bubble3D val="0"/>
            <c:spPr>
              <a:solidFill>
                <a:schemeClr val="accent4"/>
              </a:solidFill>
              <a:ln>
                <a:solidFill>
                  <a:schemeClr val="tx1"/>
                </a:solidFill>
              </a:ln>
            </c:spPr>
          </c:dPt>
          <c:dPt>
            <c:idx val="9"/>
            <c:invertIfNegative val="0"/>
            <c:bubble3D val="0"/>
            <c:spPr>
              <a:solidFill>
                <a:schemeClr val="accent6"/>
              </a:solidFill>
              <a:ln>
                <a:solidFill>
                  <a:schemeClr val="tx1"/>
                </a:solidFill>
              </a:ln>
            </c:spPr>
          </c:dPt>
          <c:dPt>
            <c:idx val="10"/>
            <c:invertIfNegative val="0"/>
            <c:bubble3D val="0"/>
            <c:spPr>
              <a:solidFill>
                <a:schemeClr val="accent6"/>
              </a:solidFill>
              <a:ln>
                <a:solidFill>
                  <a:schemeClr val="tx1"/>
                </a:solidFill>
              </a:ln>
            </c:spPr>
          </c:dPt>
          <c:dLbls>
            <c:dLbl>
              <c:idx val="2"/>
              <c:spPr/>
              <c:txPr>
                <a:bodyPr/>
                <a:lstStyle/>
                <a:p>
                  <a:pPr>
                    <a:defRPr sz="1600" b="1">
                      <a:solidFill>
                        <a:schemeClr val="bg1"/>
                      </a:solidFill>
                    </a:defRPr>
                  </a:pPr>
                  <a:endParaRPr lang="en-US"/>
                </a:p>
              </c:txPr>
              <c:dLblPos val="inEnd"/>
              <c:showLegendKey val="0"/>
              <c:showVal val="1"/>
              <c:showCatName val="0"/>
              <c:showSerName val="0"/>
              <c:showPercent val="0"/>
              <c:showBubbleSize val="0"/>
            </c:dLbl>
            <c:dLbl>
              <c:idx val="3"/>
              <c:spPr/>
              <c:txPr>
                <a:bodyPr/>
                <a:lstStyle/>
                <a:p>
                  <a:pPr>
                    <a:defRPr sz="1600" b="1">
                      <a:solidFill>
                        <a:schemeClr val="bg1"/>
                      </a:solidFill>
                    </a:defRPr>
                  </a:pPr>
                  <a:endParaRPr lang="en-US"/>
                </a:p>
              </c:txPr>
              <c:dLblPos val="inEnd"/>
              <c:showLegendKey val="0"/>
              <c:showVal val="1"/>
              <c:showCatName val="0"/>
              <c:showSerName val="0"/>
              <c:showPercent val="0"/>
              <c:showBubbleSize val="0"/>
            </c:dLbl>
            <c:txPr>
              <a:bodyPr/>
              <a:lstStyle/>
              <a:p>
                <a:pPr>
                  <a:defRPr sz="1600" b="1"/>
                </a:pPr>
                <a:endParaRPr lang="en-US"/>
              </a:p>
            </c:txPr>
            <c:dLblPos val="inEnd"/>
            <c:showLegendKey val="0"/>
            <c:showVal val="1"/>
            <c:showCatName val="0"/>
            <c:showSerName val="0"/>
            <c:showPercent val="0"/>
            <c:showBubbleSize val="0"/>
            <c:showLeaderLines val="0"/>
          </c:dLbls>
          <c:cat>
            <c:strRef>
              <c:f>Sheet1!$A$2:$A$12</c:f>
              <c:strCache>
                <c:ptCount val="11"/>
                <c:pt idx="2">
                  <c:v>&lt;65</c:v>
                </c:pt>
                <c:pt idx="3">
                  <c:v>65+</c:v>
                </c:pt>
                <c:pt idx="5">
                  <c:v>&lt;$20,000</c:v>
                </c:pt>
                <c:pt idx="6">
                  <c:v>$20,000-$39,000</c:v>
                </c:pt>
                <c:pt idx="7">
                  <c:v>&gt;$40,000</c:v>
                </c:pt>
                <c:pt idx="9">
                  <c:v>Excellent/Very 
Good/Good</c:v>
                </c:pt>
                <c:pt idx="10">
                  <c:v>Fair/Poor</c:v>
                </c:pt>
              </c:strCache>
            </c:strRef>
          </c:cat>
          <c:val>
            <c:numRef>
              <c:f>Sheet1!$B$2:$B$12</c:f>
              <c:numCache>
                <c:formatCode>General</c:formatCode>
                <c:ptCount val="11"/>
                <c:pt idx="0" formatCode="0%">
                  <c:v>0.11014205326207301</c:v>
                </c:pt>
                <c:pt idx="2" formatCode="0%">
                  <c:v>0.28000000000000003</c:v>
                </c:pt>
                <c:pt idx="3" formatCode="0%">
                  <c:v>0.08</c:v>
                </c:pt>
                <c:pt idx="5" formatCode="0%">
                  <c:v>0.17922908228503701</c:v>
                </c:pt>
                <c:pt idx="6" formatCode="0%">
                  <c:v>0.112158127408851</c:v>
                </c:pt>
                <c:pt idx="7" formatCode="0%">
                  <c:v>4.5061514868864498E-2</c:v>
                </c:pt>
                <c:pt idx="9" formatCode="0%">
                  <c:v>7.0000000000000007E-2</c:v>
                </c:pt>
                <c:pt idx="10" formatCode="0%">
                  <c:v>0.22</c:v>
                </c:pt>
              </c:numCache>
            </c:numRef>
          </c:val>
        </c:ser>
        <c:dLbls>
          <c:showLegendKey val="0"/>
          <c:showVal val="0"/>
          <c:showCatName val="0"/>
          <c:showSerName val="0"/>
          <c:showPercent val="0"/>
          <c:showBubbleSize val="0"/>
        </c:dLbls>
        <c:gapWidth val="0"/>
        <c:axId val="116151040"/>
        <c:axId val="116152576"/>
      </c:barChart>
      <c:catAx>
        <c:axId val="116151040"/>
        <c:scaling>
          <c:orientation val="maxMin"/>
        </c:scaling>
        <c:delete val="0"/>
        <c:axPos val="l"/>
        <c:majorTickMark val="none"/>
        <c:minorTickMark val="none"/>
        <c:tickLblPos val="none"/>
        <c:crossAx val="116152576"/>
        <c:crosses val="autoZero"/>
        <c:auto val="1"/>
        <c:lblAlgn val="ctr"/>
        <c:lblOffset val="100"/>
        <c:noMultiLvlLbl val="0"/>
      </c:catAx>
      <c:valAx>
        <c:axId val="116152576"/>
        <c:scaling>
          <c:orientation val="minMax"/>
        </c:scaling>
        <c:delete val="1"/>
        <c:axPos val="t"/>
        <c:numFmt formatCode="0%" sourceLinked="1"/>
        <c:majorTickMark val="out"/>
        <c:minorTickMark val="none"/>
        <c:tickLblPos val="nextTo"/>
        <c:crossAx val="116151040"/>
        <c:crosses val="autoZero"/>
        <c:crossBetween val="between"/>
      </c:valAx>
    </c:plotArea>
    <c:plotVisOnly val="1"/>
    <c:dispBlanksAs val="gap"/>
    <c:showDLblsOverMax val="0"/>
  </c:chart>
  <c:txPr>
    <a:bodyPr/>
    <a:lstStyle/>
    <a:p>
      <a:pPr>
        <a:defRPr sz="1400">
          <a:latin typeface="Calibri" panose="020F050202020403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66688058393833"/>
          <c:y val="3.1664950070069538E-2"/>
          <c:w val="0.67880087278246848"/>
          <c:h val="0.89288626525718562"/>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c:spPr>
          <c:invertIfNegative val="0"/>
          <c:dLbls>
            <c:dLbl>
              <c:idx val="0"/>
              <c:tx>
                <c:rich>
                  <a:bodyPr/>
                  <a:lstStyle/>
                  <a:p>
                    <a:r>
                      <a:rPr lang="en-US" dirty="0" smtClean="0">
                        <a:latin typeface="Calibri" panose="020F0502020204030204" pitchFamily="34" charset="0"/>
                      </a:rPr>
                      <a:t>91%</a:t>
                    </a:r>
                    <a:endParaRPr lang="en-US" baseline="30000" dirty="0"/>
                  </a:p>
                </c:rich>
              </c:tx>
              <c:showLegendKey val="0"/>
              <c:showVal val="1"/>
              <c:showCatName val="0"/>
              <c:showSerName val="0"/>
              <c:showPercent val="0"/>
              <c:showBubbleSize val="0"/>
            </c:dLbl>
            <c:dLbl>
              <c:idx val="2"/>
              <c:tx>
                <c:rich>
                  <a:bodyPr/>
                  <a:lstStyle/>
                  <a:p>
                    <a:r>
                      <a:rPr lang="en-US">
                        <a:latin typeface="Calibri" panose="020F0502020204030204" pitchFamily="34" charset="0"/>
                      </a:rPr>
                      <a:t>72</a:t>
                    </a:r>
                    <a:r>
                      <a:rPr lang="en-US" smtClean="0">
                        <a:latin typeface="Calibri" panose="020F0502020204030204" pitchFamily="34" charset="0"/>
                      </a:rPr>
                      <a:t>%*</a:t>
                    </a:r>
                    <a:endParaRPr lang="en-US" smtClean="0"/>
                  </a:p>
                </c:rich>
              </c:tx>
              <c:showLegendKey val="0"/>
              <c:showVal val="1"/>
              <c:showCatName val="0"/>
              <c:showSerName val="0"/>
              <c:showPercent val="0"/>
              <c:showBubbleSize val="0"/>
            </c:dLbl>
            <c:dLbl>
              <c:idx val="3"/>
              <c:tx>
                <c:rich>
                  <a:bodyPr/>
                  <a:lstStyle/>
                  <a:p>
                    <a:r>
                      <a:rPr lang="en-US">
                        <a:latin typeface="Calibri" panose="020F0502020204030204" pitchFamily="34" charset="0"/>
                      </a:rPr>
                      <a:t>71</a:t>
                    </a:r>
                    <a:r>
                      <a:rPr lang="en-US" smtClean="0">
                        <a:latin typeface="Calibri" panose="020F0502020204030204" pitchFamily="34" charset="0"/>
                      </a:rPr>
                      <a:t>%*</a:t>
                    </a:r>
                    <a:endParaRPr lang="en-US"/>
                  </a:p>
                </c:rich>
              </c:tx>
              <c:showLegendKey val="0"/>
              <c:showVal val="1"/>
              <c:showCatName val="0"/>
              <c:showSerName val="0"/>
              <c:showPercent val="0"/>
              <c:showBubbleSize val="0"/>
            </c:dLbl>
            <c:dLbl>
              <c:idx val="4"/>
              <c:tx>
                <c:rich>
                  <a:bodyPr/>
                  <a:lstStyle/>
                  <a:p>
                    <a:r>
                      <a:rPr lang="en-US">
                        <a:latin typeface="Calibri" panose="020F0502020204030204" pitchFamily="34" charset="0"/>
                      </a:rPr>
                      <a:t>47</a:t>
                    </a:r>
                    <a:r>
                      <a:rPr lang="en-US" smtClean="0">
                        <a:latin typeface="Calibri" panose="020F0502020204030204" pitchFamily="34" charset="0"/>
                      </a:rPr>
                      <a:t>%*</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Sheet1!$A$2:$A$7</c:f>
              <c:strCache>
                <c:ptCount val="5"/>
                <c:pt idx="0">
                  <c:v>Medicare</c:v>
                </c:pt>
                <c:pt idx="1">
                  <c:v>Private non-capitated</c:v>
                </c:pt>
                <c:pt idx="2">
                  <c:v>Private capitated</c:v>
                </c:pt>
                <c:pt idx="3">
                  <c:v>Medicaid</c:v>
                </c:pt>
                <c:pt idx="4">
                  <c:v>Uninsured</c:v>
                </c:pt>
              </c:strCache>
            </c:strRef>
          </c:cat>
          <c:val>
            <c:numRef>
              <c:f>Sheet1!$B$2:$B$7</c:f>
              <c:numCache>
                <c:formatCode>0%</c:formatCode>
                <c:ptCount val="5"/>
                <c:pt idx="0">
                  <c:v>0.90700000000000003</c:v>
                </c:pt>
                <c:pt idx="1">
                  <c:v>0.90900000000000003</c:v>
                </c:pt>
                <c:pt idx="2">
                  <c:v>0.71499999999999997</c:v>
                </c:pt>
                <c:pt idx="3">
                  <c:v>0.70799999999999996</c:v>
                </c:pt>
                <c:pt idx="4">
                  <c:v>0.46800000000000003</c:v>
                </c:pt>
              </c:numCache>
            </c:numRef>
          </c:val>
        </c:ser>
        <c:dLbls>
          <c:showLegendKey val="0"/>
          <c:showVal val="1"/>
          <c:showCatName val="0"/>
          <c:showSerName val="0"/>
          <c:showPercent val="0"/>
          <c:showBubbleSize val="0"/>
        </c:dLbls>
        <c:gapWidth val="50"/>
        <c:axId val="116492160"/>
        <c:axId val="116507392"/>
      </c:barChart>
      <c:catAx>
        <c:axId val="116492160"/>
        <c:scaling>
          <c:orientation val="maxMin"/>
        </c:scaling>
        <c:delete val="0"/>
        <c:axPos val="l"/>
        <c:majorTickMark val="none"/>
        <c:minorTickMark val="none"/>
        <c:tickLblPos val="nextTo"/>
        <c:txPr>
          <a:bodyPr/>
          <a:lstStyle/>
          <a:p>
            <a:pPr>
              <a:defRPr sz="1800"/>
            </a:pPr>
            <a:endParaRPr lang="en-US"/>
          </a:p>
        </c:txPr>
        <c:crossAx val="116507392"/>
        <c:crosses val="autoZero"/>
        <c:auto val="1"/>
        <c:lblAlgn val="ctr"/>
        <c:lblOffset val="100"/>
        <c:noMultiLvlLbl val="0"/>
      </c:catAx>
      <c:valAx>
        <c:axId val="116507392"/>
        <c:scaling>
          <c:orientation val="minMax"/>
        </c:scaling>
        <c:delete val="1"/>
        <c:axPos val="t"/>
        <c:numFmt formatCode="0%" sourceLinked="1"/>
        <c:majorTickMark val="none"/>
        <c:minorTickMark val="none"/>
        <c:tickLblPos val="none"/>
        <c:crossAx val="116492160"/>
        <c:crosses val="autoZero"/>
        <c:crossBetween val="between"/>
        <c:majorUnit val="0.2"/>
      </c:valAx>
    </c:plotArea>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649540612535253E-2"/>
          <c:y val="0.12234220722409699"/>
          <c:w val="0.87340897084350089"/>
          <c:h val="0.68189254752246886"/>
        </c:manualLayout>
      </c:layout>
      <c:lineChart>
        <c:grouping val="standard"/>
        <c:varyColors val="0"/>
        <c:ser>
          <c:idx val="0"/>
          <c:order val="0"/>
          <c:tx>
            <c:strRef>
              <c:f>Sheet1!$B$1</c:f>
              <c:strCache>
                <c:ptCount val="1"/>
                <c:pt idx="0">
                  <c:v>Heart Failure</c:v>
                </c:pt>
              </c:strCache>
            </c:strRef>
          </c:tx>
          <c:spPr>
            <a:ln w="41275">
              <a:solidFill>
                <a:schemeClr val="tx2"/>
              </a:solidFill>
            </a:ln>
          </c:spPr>
          <c:marker>
            <c:symbol val="diamond"/>
            <c:size val="8"/>
            <c:spPr>
              <a:solidFill>
                <a:schemeClr val="tx2"/>
              </a:solidFill>
              <a:ln>
                <a:solidFill>
                  <a:schemeClr val="tx2"/>
                </a:solidFill>
              </a:ln>
            </c:spPr>
          </c:marker>
          <c:dPt>
            <c:idx val="1"/>
            <c:marker>
              <c:spPr>
                <a:solidFill>
                  <a:schemeClr val="tx2"/>
                </a:solidFill>
                <a:ln>
                  <a:noFill/>
                </a:ln>
              </c:spPr>
            </c:marker>
            <c:bubble3D val="0"/>
          </c:dPt>
          <c:dLbls>
            <c:dLbl>
              <c:idx val="4"/>
              <c:tx>
                <c:rich>
                  <a:bodyPr/>
                  <a:lstStyle/>
                  <a:p>
                    <a:r>
                      <a:rPr lang="en-US" sz="1800" dirty="0" smtClean="0">
                        <a:solidFill>
                          <a:schemeClr val="tx2"/>
                        </a:solidFill>
                      </a:rPr>
                      <a:t>23.0</a:t>
                    </a:r>
                    <a:endParaRPr lang="en-US" dirty="0"/>
                  </a:p>
                </c:rich>
              </c:tx>
              <c:dLblPos val="b"/>
              <c:showLegendKey val="0"/>
              <c:showVal val="1"/>
              <c:showCatName val="0"/>
              <c:showSerName val="0"/>
              <c:showPercent val="0"/>
              <c:showBubbleSize val="0"/>
            </c:dLbl>
            <c:txPr>
              <a:bodyPr/>
              <a:lstStyle/>
              <a:p>
                <a:pPr>
                  <a:defRPr sz="1800" b="1">
                    <a:solidFill>
                      <a:schemeClr val="tx2"/>
                    </a:solidFill>
                  </a:defRPr>
                </a:pPr>
                <a:endParaRPr lang="en-US"/>
              </a:p>
            </c:txPr>
            <c:dLblPos val="b"/>
            <c:showLegendKey val="0"/>
            <c:showVal val="1"/>
            <c:showCatName val="0"/>
            <c:showSerName val="0"/>
            <c:showPercent val="0"/>
            <c:showBubbleSize val="0"/>
            <c:showLeaderLines val="0"/>
          </c:dLbls>
          <c:cat>
            <c:strRef>
              <c:f>Sheet1!$A$2:$A$7</c:f>
              <c:strCache>
                <c:ptCount val="6"/>
                <c:pt idx="0">
                  <c:v>July 2005-
June 2008</c:v>
                </c:pt>
                <c:pt idx="1">
                  <c:v>July 2006-
June 2009</c:v>
                </c:pt>
                <c:pt idx="2">
                  <c:v>July 2007-
June 2010</c:v>
                </c:pt>
                <c:pt idx="3">
                  <c:v>July 2008-
June 2011</c:v>
                </c:pt>
                <c:pt idx="4">
                  <c:v>July 2009-
June 2012</c:v>
                </c:pt>
                <c:pt idx="5">
                  <c:v>July 2010-
June 2013</c:v>
                </c:pt>
              </c:strCache>
            </c:strRef>
          </c:cat>
          <c:val>
            <c:numRef>
              <c:f>Sheet1!$B$2:$B$7</c:f>
              <c:numCache>
                <c:formatCode>General</c:formatCode>
                <c:ptCount val="6"/>
                <c:pt idx="0">
                  <c:v>24.5</c:v>
                </c:pt>
                <c:pt idx="1">
                  <c:v>24.7</c:v>
                </c:pt>
                <c:pt idx="2">
                  <c:v>24.8</c:v>
                </c:pt>
                <c:pt idx="3">
                  <c:v>24.7</c:v>
                </c:pt>
                <c:pt idx="4">
                  <c:v>23</c:v>
                </c:pt>
                <c:pt idx="5">
                  <c:v>22.7</c:v>
                </c:pt>
              </c:numCache>
            </c:numRef>
          </c:val>
          <c:smooth val="0"/>
        </c:ser>
        <c:ser>
          <c:idx val="1"/>
          <c:order val="1"/>
          <c:tx>
            <c:strRef>
              <c:f>Sheet1!$C$1</c:f>
              <c:strCache>
                <c:ptCount val="1"/>
                <c:pt idx="0">
                  <c:v>Heart Attack</c:v>
                </c:pt>
              </c:strCache>
            </c:strRef>
          </c:tx>
          <c:spPr>
            <a:ln w="41275">
              <a:solidFill>
                <a:schemeClr val="accent2">
                  <a:shade val="95000"/>
                  <a:satMod val="105000"/>
                </a:schemeClr>
              </a:solidFill>
            </a:ln>
          </c:spPr>
          <c:marker>
            <c:symbol val="square"/>
            <c:size val="7"/>
            <c:spPr>
              <a:ln>
                <a:noFill/>
              </a:ln>
            </c:spPr>
          </c:marker>
          <c:dLbls>
            <c:txPr>
              <a:bodyPr/>
              <a:lstStyle/>
              <a:p>
                <a:pPr>
                  <a:defRPr sz="1800" b="1">
                    <a:solidFill>
                      <a:schemeClr val="accent1"/>
                    </a:solidFill>
                  </a:defRPr>
                </a:pPr>
                <a:endParaRPr lang="en-US"/>
              </a:p>
            </c:txPr>
            <c:dLblPos val="t"/>
            <c:showLegendKey val="0"/>
            <c:showVal val="1"/>
            <c:showCatName val="0"/>
            <c:showSerName val="0"/>
            <c:showPercent val="0"/>
            <c:showBubbleSize val="0"/>
            <c:showLeaderLines val="0"/>
          </c:dLbls>
          <c:cat>
            <c:strRef>
              <c:f>Sheet1!$A$2:$A$7</c:f>
              <c:strCache>
                <c:ptCount val="6"/>
                <c:pt idx="0">
                  <c:v>July 2005-
June 2008</c:v>
                </c:pt>
                <c:pt idx="1">
                  <c:v>July 2006-
June 2009</c:v>
                </c:pt>
                <c:pt idx="2">
                  <c:v>July 2007-
June 2010</c:v>
                </c:pt>
                <c:pt idx="3">
                  <c:v>July 2008-
June 2011</c:v>
                </c:pt>
                <c:pt idx="4">
                  <c:v>July 2009-
June 2012</c:v>
                </c:pt>
                <c:pt idx="5">
                  <c:v>July 2010-
June 2013</c:v>
                </c:pt>
              </c:strCache>
            </c:strRef>
          </c:cat>
          <c:val>
            <c:numRef>
              <c:f>Sheet1!$C$2:$C$7</c:f>
              <c:numCache>
                <c:formatCode>General</c:formatCode>
                <c:ptCount val="6"/>
                <c:pt idx="0">
                  <c:v>19.899999999999999</c:v>
                </c:pt>
                <c:pt idx="1">
                  <c:v>19.899999999999999</c:v>
                </c:pt>
                <c:pt idx="2">
                  <c:v>19.8</c:v>
                </c:pt>
                <c:pt idx="3">
                  <c:v>19.7</c:v>
                </c:pt>
                <c:pt idx="4">
                  <c:v>18.3</c:v>
                </c:pt>
                <c:pt idx="5">
                  <c:v>17.8</c:v>
                </c:pt>
              </c:numCache>
            </c:numRef>
          </c:val>
          <c:smooth val="0"/>
        </c:ser>
        <c:ser>
          <c:idx val="2"/>
          <c:order val="2"/>
          <c:tx>
            <c:strRef>
              <c:f>Sheet1!$D$1</c:f>
              <c:strCache>
                <c:ptCount val="1"/>
                <c:pt idx="0">
                  <c:v>Pneumonia</c:v>
                </c:pt>
              </c:strCache>
            </c:strRef>
          </c:tx>
          <c:spPr>
            <a:ln w="41275">
              <a:solidFill>
                <a:schemeClr val="accent3"/>
              </a:solidFill>
            </a:ln>
          </c:spPr>
          <c:marker>
            <c:symbol val="triangle"/>
            <c:size val="8"/>
            <c:spPr>
              <a:solidFill>
                <a:schemeClr val="accent3"/>
              </a:solidFill>
              <a:ln>
                <a:noFill/>
              </a:ln>
            </c:spPr>
          </c:marker>
          <c:dLbls>
            <c:txPr>
              <a:bodyPr/>
              <a:lstStyle/>
              <a:p>
                <a:pPr>
                  <a:defRPr sz="1800" b="1">
                    <a:solidFill>
                      <a:schemeClr val="accent3"/>
                    </a:solidFill>
                  </a:defRPr>
                </a:pPr>
                <a:endParaRPr lang="en-US"/>
              </a:p>
            </c:txPr>
            <c:dLblPos val="b"/>
            <c:showLegendKey val="0"/>
            <c:showVal val="1"/>
            <c:showCatName val="0"/>
            <c:showSerName val="0"/>
            <c:showPercent val="0"/>
            <c:showBubbleSize val="0"/>
            <c:showLeaderLines val="0"/>
          </c:dLbls>
          <c:cat>
            <c:strRef>
              <c:f>Sheet1!$A$2:$A$7</c:f>
              <c:strCache>
                <c:ptCount val="6"/>
                <c:pt idx="0">
                  <c:v>July 2005-
June 2008</c:v>
                </c:pt>
                <c:pt idx="1">
                  <c:v>July 2006-
June 2009</c:v>
                </c:pt>
                <c:pt idx="2">
                  <c:v>July 2007-
June 2010</c:v>
                </c:pt>
                <c:pt idx="3">
                  <c:v>July 2008-
June 2011</c:v>
                </c:pt>
                <c:pt idx="4">
                  <c:v>July 2009-
June 2012</c:v>
                </c:pt>
                <c:pt idx="5">
                  <c:v>July 2010-
June 2013</c:v>
                </c:pt>
              </c:strCache>
            </c:strRef>
          </c:cat>
          <c:val>
            <c:numRef>
              <c:f>Sheet1!$D$2:$D$7</c:f>
              <c:numCache>
                <c:formatCode>General</c:formatCode>
                <c:ptCount val="6"/>
                <c:pt idx="0">
                  <c:v>18.2</c:v>
                </c:pt>
                <c:pt idx="1">
                  <c:v>18.3</c:v>
                </c:pt>
                <c:pt idx="2">
                  <c:v>18.399999999999999</c:v>
                </c:pt>
                <c:pt idx="3">
                  <c:v>18.5</c:v>
                </c:pt>
                <c:pt idx="4">
                  <c:v>17.600000000000001</c:v>
                </c:pt>
                <c:pt idx="5">
                  <c:v>17.3</c:v>
                </c:pt>
              </c:numCache>
            </c:numRef>
          </c:val>
          <c:smooth val="0"/>
        </c:ser>
        <c:dLbls>
          <c:showLegendKey val="0"/>
          <c:showVal val="0"/>
          <c:showCatName val="0"/>
          <c:showSerName val="0"/>
          <c:showPercent val="0"/>
          <c:showBubbleSize val="0"/>
        </c:dLbls>
        <c:marker val="1"/>
        <c:smooth val="0"/>
        <c:axId val="114773376"/>
        <c:axId val="114787840"/>
      </c:lineChart>
      <c:catAx>
        <c:axId val="114773376"/>
        <c:scaling>
          <c:orientation val="minMax"/>
        </c:scaling>
        <c:delete val="0"/>
        <c:axPos val="b"/>
        <c:title>
          <c:tx>
            <c:rich>
              <a:bodyPr/>
              <a:lstStyle/>
              <a:p>
                <a:pPr>
                  <a:defRPr/>
                </a:pPr>
                <a:r>
                  <a:rPr lang="en-US" dirty="0" smtClean="0"/>
                  <a:t>Performance</a:t>
                </a:r>
                <a:r>
                  <a:rPr lang="en-US" baseline="0" dirty="0" smtClean="0"/>
                  <a:t> (measurement) Time Period</a:t>
                </a:r>
                <a:endParaRPr lang="en-US" dirty="0"/>
              </a:p>
            </c:rich>
          </c:tx>
          <c:layout>
            <c:manualLayout>
              <c:xMode val="edge"/>
              <c:yMode val="edge"/>
              <c:x val="0.31293502050262889"/>
              <c:y val="0.92190447784935969"/>
            </c:manualLayout>
          </c:layout>
          <c:overlay val="0"/>
        </c:title>
        <c:majorTickMark val="none"/>
        <c:minorTickMark val="none"/>
        <c:tickLblPos val="nextTo"/>
        <c:txPr>
          <a:bodyPr/>
          <a:lstStyle/>
          <a:p>
            <a:pPr>
              <a:defRPr sz="1600"/>
            </a:pPr>
            <a:endParaRPr lang="en-US"/>
          </a:p>
        </c:txPr>
        <c:crossAx val="114787840"/>
        <c:crosses val="autoZero"/>
        <c:auto val="1"/>
        <c:lblAlgn val="ctr"/>
        <c:lblOffset val="0"/>
        <c:noMultiLvlLbl val="0"/>
      </c:catAx>
      <c:valAx>
        <c:axId val="114787840"/>
        <c:scaling>
          <c:orientation val="minMax"/>
          <c:max val="26"/>
          <c:min val="15"/>
        </c:scaling>
        <c:delete val="0"/>
        <c:axPos val="l"/>
        <c:majorGridlines>
          <c:spPr>
            <a:ln>
              <a:noFill/>
            </a:ln>
          </c:spPr>
        </c:majorGridlines>
        <c:title>
          <c:tx>
            <c:rich>
              <a:bodyPr rot="-5400000" vert="horz"/>
              <a:lstStyle/>
              <a:p>
                <a:pPr>
                  <a:defRPr sz="1600"/>
                </a:pPr>
                <a:r>
                  <a:rPr lang="en-US" sz="1600" dirty="0" smtClean="0"/>
                  <a:t>National Average Readmission Rate (%)</a:t>
                </a:r>
                <a:endParaRPr lang="en-US" sz="1600" dirty="0"/>
              </a:p>
            </c:rich>
          </c:tx>
          <c:layout>
            <c:manualLayout>
              <c:xMode val="edge"/>
              <c:yMode val="edge"/>
              <c:x val="1.058522636747084E-2"/>
              <c:y val="7.476586260050827E-2"/>
            </c:manualLayout>
          </c:layout>
          <c:overlay val="0"/>
        </c:title>
        <c:numFmt formatCode="General" sourceLinked="1"/>
        <c:majorTickMark val="out"/>
        <c:minorTickMark val="none"/>
        <c:tickLblPos val="nextTo"/>
        <c:txPr>
          <a:bodyPr/>
          <a:lstStyle/>
          <a:p>
            <a:pPr>
              <a:defRPr sz="1600"/>
            </a:pPr>
            <a:endParaRPr lang="en-US"/>
          </a:p>
        </c:txPr>
        <c:crossAx val="114773376"/>
        <c:crosses val="autoZero"/>
        <c:crossBetween val="between"/>
        <c:majorUnit val="1"/>
        <c:minorUnit val="0.4"/>
      </c:valAx>
    </c:plotArea>
    <c:legend>
      <c:legendPos val="r"/>
      <c:layout>
        <c:manualLayout>
          <c:xMode val="edge"/>
          <c:yMode val="edge"/>
          <c:x val="0.78984701992123196"/>
          <c:y val="0.12987950369840134"/>
          <c:w val="0.20369209439874325"/>
          <c:h val="0.15717728465759961"/>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93888290540579"/>
          <c:y val="1.0665543815488385E-3"/>
          <c:w val="0.76406111709459423"/>
          <c:h val="0.97115570873705959"/>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c:spPr>
          <c:invertIfNegative val="0"/>
          <c:dLbls>
            <c:txPr>
              <a:bodyPr/>
              <a:lstStyle/>
              <a:p>
                <a:pPr>
                  <a:defRPr sz="2000" b="1">
                    <a:latin typeface="Calibri" panose="020F0502020204030204" pitchFamily="34" charset="0"/>
                  </a:defRPr>
                </a:pPr>
                <a:endParaRPr lang="en-US"/>
              </a:p>
            </c:txPr>
            <c:showLegendKey val="0"/>
            <c:showVal val="1"/>
            <c:showCatName val="0"/>
            <c:showSerName val="0"/>
            <c:showPercent val="0"/>
            <c:showBubbleSize val="0"/>
            <c:showLeaderLines val="0"/>
          </c:dLbls>
          <c:cat>
            <c:strRef>
              <c:f>Sheet1!$A$2:$A$5</c:f>
              <c:strCache>
                <c:ptCount val="4"/>
                <c:pt idx="0">
                  <c:v>4+ CC</c:v>
                </c:pt>
                <c:pt idx="1">
                  <c:v>1+ ADL</c:v>
                </c:pt>
                <c:pt idx="2">
                  <c:v>CMI</c:v>
                </c:pt>
                <c:pt idx="3">
                  <c:v>F/P Health</c:v>
                </c:pt>
              </c:strCache>
            </c:strRef>
          </c:cat>
          <c:val>
            <c:numRef>
              <c:f>Sheet1!$B$2:$B$5</c:f>
              <c:numCache>
                <c:formatCode>0%</c:formatCode>
                <c:ptCount val="4"/>
                <c:pt idx="0">
                  <c:v>0.44624000000000003</c:v>
                </c:pt>
                <c:pt idx="1">
                  <c:v>0.34</c:v>
                </c:pt>
                <c:pt idx="2">
                  <c:v>0.31</c:v>
                </c:pt>
                <c:pt idx="3">
                  <c:v>0.26</c:v>
                </c:pt>
              </c:numCache>
            </c:numRef>
          </c:val>
        </c:ser>
        <c:dLbls>
          <c:showLegendKey val="0"/>
          <c:showVal val="0"/>
          <c:showCatName val="0"/>
          <c:showSerName val="0"/>
          <c:showPercent val="0"/>
          <c:showBubbleSize val="0"/>
        </c:dLbls>
        <c:gapWidth val="74"/>
        <c:axId val="36535296"/>
        <c:axId val="96346880"/>
      </c:barChart>
      <c:catAx>
        <c:axId val="36535296"/>
        <c:scaling>
          <c:orientation val="maxMin"/>
        </c:scaling>
        <c:delete val="0"/>
        <c:axPos val="l"/>
        <c:majorTickMark val="none"/>
        <c:minorTickMark val="none"/>
        <c:tickLblPos val="none"/>
        <c:crossAx val="96346880"/>
        <c:crosses val="autoZero"/>
        <c:auto val="1"/>
        <c:lblAlgn val="ctr"/>
        <c:lblOffset val="100"/>
        <c:noMultiLvlLbl val="0"/>
      </c:catAx>
      <c:valAx>
        <c:axId val="96346880"/>
        <c:scaling>
          <c:orientation val="minMax"/>
        </c:scaling>
        <c:delete val="1"/>
        <c:axPos val="t"/>
        <c:numFmt formatCode="0%" sourceLinked="1"/>
        <c:majorTickMark val="out"/>
        <c:minorTickMark val="none"/>
        <c:tickLblPos val="nextTo"/>
        <c:crossAx val="365352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overlay val="0"/>
    </c:title>
    <c:autoTitleDeleted val="0"/>
    <c:plotArea>
      <c:layout>
        <c:manualLayout>
          <c:layoutTarget val="inner"/>
          <c:xMode val="edge"/>
          <c:yMode val="edge"/>
          <c:x val="0.23584278754666652"/>
          <c:y val="1.7211362179463202E-2"/>
          <c:w val="0.4885502547475683"/>
          <c:h val="0.92066021630168748"/>
        </c:manualLayout>
      </c:layout>
      <c:pieChart>
        <c:varyColors val="1"/>
        <c:ser>
          <c:idx val="0"/>
          <c:order val="0"/>
          <c:tx>
            <c:strRef>
              <c:f>Sheet1!$A$2</c:f>
              <c:strCache>
                <c:ptCount val="1"/>
              </c:strCache>
            </c:strRef>
          </c:tx>
          <c:spPr>
            <a:ln>
              <a:solidFill>
                <a:schemeClr val="tx1"/>
              </a:solidFill>
            </a:ln>
            <a:effectLst/>
          </c:spPr>
          <c:dPt>
            <c:idx val="0"/>
            <c:bubble3D val="0"/>
            <c:spPr>
              <a:solidFill>
                <a:schemeClr val="accent5"/>
              </a:solidFill>
              <a:ln>
                <a:solidFill>
                  <a:schemeClr val="tx1"/>
                </a:solidFill>
              </a:ln>
              <a:effectLst/>
            </c:spPr>
          </c:dPt>
          <c:dPt>
            <c:idx val="1"/>
            <c:bubble3D val="0"/>
            <c:spPr>
              <a:solidFill>
                <a:schemeClr val="accent4"/>
              </a:solidFill>
              <a:ln>
                <a:solidFill>
                  <a:schemeClr val="tx1"/>
                </a:solidFill>
              </a:ln>
              <a:effectLst/>
            </c:spPr>
          </c:dPt>
          <c:dPt>
            <c:idx val="2"/>
            <c:bubble3D val="0"/>
            <c:spPr>
              <a:solidFill>
                <a:schemeClr val="accent3"/>
              </a:solidFill>
              <a:ln>
                <a:solidFill>
                  <a:schemeClr val="tx1"/>
                </a:solidFill>
              </a:ln>
              <a:effectLst/>
            </c:spPr>
          </c:dPt>
          <c:dPt>
            <c:idx val="3"/>
            <c:bubble3D val="0"/>
            <c:spPr>
              <a:solidFill>
                <a:schemeClr val="accent1"/>
              </a:solidFill>
              <a:ln>
                <a:solidFill>
                  <a:schemeClr val="tx1"/>
                </a:solidFill>
              </a:ln>
              <a:effectLst/>
            </c:spPr>
          </c:dPt>
          <c:dPt>
            <c:idx val="4"/>
            <c:bubble3D val="0"/>
            <c:explosion val="20"/>
            <c:spPr>
              <a:solidFill>
                <a:schemeClr val="tx2"/>
              </a:solidFill>
              <a:ln>
                <a:solidFill>
                  <a:schemeClr val="tx1"/>
                </a:solidFill>
              </a:ln>
              <a:effectLst/>
            </c:spPr>
          </c:dPt>
          <c:dPt>
            <c:idx val="5"/>
            <c:bubble3D val="0"/>
            <c:spPr>
              <a:solidFill>
                <a:schemeClr val="tx2">
                  <a:lumMod val="40000"/>
                  <a:lumOff val="60000"/>
                </a:schemeClr>
              </a:solidFill>
              <a:ln>
                <a:solidFill>
                  <a:schemeClr val="tx1"/>
                </a:solidFill>
              </a:ln>
              <a:effectLst/>
            </c:spPr>
          </c:dPt>
          <c:dPt>
            <c:idx val="6"/>
            <c:bubble3D val="0"/>
            <c:spPr>
              <a:solidFill>
                <a:schemeClr val="accent6"/>
              </a:solidFill>
              <a:ln>
                <a:solidFill>
                  <a:schemeClr val="tx1"/>
                </a:solidFill>
              </a:ln>
              <a:effectLst/>
            </c:spPr>
          </c:dPt>
          <c:dLbls>
            <c:dLbl>
              <c:idx val="0"/>
              <c:tx>
                <c:rich>
                  <a:bodyPr/>
                  <a:lstStyle/>
                  <a:p>
                    <a:pPr>
                      <a:defRPr sz="2000"/>
                    </a:pPr>
                    <a:r>
                      <a:rPr lang="en-US" sz="1600" b="0" dirty="0"/>
                      <a:t>Other</a:t>
                    </a:r>
                    <a:r>
                      <a:rPr lang="en-US" sz="1600" b="0" baseline="30000" dirty="0"/>
                      <a:t>2</a:t>
                    </a:r>
                    <a:r>
                      <a:rPr lang="en-US" sz="1600" dirty="0"/>
                      <a:t>
</a:t>
                    </a:r>
                    <a:r>
                      <a:rPr lang="en-US" sz="1600" dirty="0" smtClean="0"/>
                      <a:t>12%</a:t>
                    </a:r>
                    <a:endParaRPr lang="en-US" sz="2000" dirty="0"/>
                  </a:p>
                </c:rich>
              </c:tx>
              <c:spPr/>
              <c:showLegendKey val="0"/>
              <c:showVal val="0"/>
              <c:showCatName val="1"/>
              <c:showSerName val="0"/>
              <c:showPercent val="1"/>
              <c:showBubbleSize val="0"/>
            </c:dLbl>
            <c:dLbl>
              <c:idx val="1"/>
              <c:tx>
                <c:rich>
                  <a:bodyPr/>
                  <a:lstStyle/>
                  <a:p>
                    <a:pPr>
                      <a:defRPr sz="1600"/>
                    </a:pPr>
                    <a:r>
                      <a:rPr lang="en-US" sz="1600"/>
                      <a:t>Nondefense Discretionary
17%</a:t>
                    </a:r>
                  </a:p>
                </c:rich>
              </c:tx>
              <c:spPr/>
              <c:showLegendKey val="0"/>
              <c:showVal val="0"/>
              <c:showCatName val="1"/>
              <c:showSerName val="0"/>
              <c:showPercent val="1"/>
              <c:showBubbleSize val="0"/>
            </c:dLbl>
            <c:dLbl>
              <c:idx val="2"/>
              <c:layout>
                <c:manualLayout>
                  <c:x val="9.271974419214607E-2"/>
                  <c:y val="0.12725968463755377"/>
                </c:manualLayout>
              </c:layout>
              <c:tx>
                <c:rich>
                  <a:bodyPr/>
                  <a:lstStyle/>
                  <a:p>
                    <a:pPr>
                      <a:defRPr sz="1600">
                        <a:solidFill>
                          <a:schemeClr val="bg1"/>
                        </a:solidFill>
                      </a:defRPr>
                    </a:pPr>
                    <a:r>
                      <a:rPr lang="en-US" sz="1600">
                        <a:solidFill>
                          <a:schemeClr val="bg1"/>
                        </a:solidFill>
                      </a:rPr>
                      <a:t>Defense
17%</a:t>
                    </a:r>
                  </a:p>
                </c:rich>
              </c:tx>
              <c:spPr/>
              <c:showLegendKey val="0"/>
              <c:showVal val="0"/>
              <c:showCatName val="1"/>
              <c:showSerName val="0"/>
              <c:showPercent val="1"/>
              <c:showBubbleSize val="0"/>
            </c:dLbl>
            <c:dLbl>
              <c:idx val="3"/>
              <c:layout>
                <c:manualLayout>
                  <c:x val="-8.8465989944028087E-2"/>
                  <c:y val="9.5085823823418569E-2"/>
                </c:manualLayout>
              </c:layout>
              <c:tx>
                <c:rich>
                  <a:bodyPr/>
                  <a:lstStyle/>
                  <a:p>
                    <a:pPr>
                      <a:defRPr sz="1600">
                        <a:solidFill>
                          <a:schemeClr val="bg1"/>
                        </a:solidFill>
                      </a:defRPr>
                    </a:pPr>
                    <a:r>
                      <a:rPr lang="en-US" sz="1600">
                        <a:solidFill>
                          <a:schemeClr val="bg1"/>
                        </a:solidFill>
                      </a:rPr>
                      <a:t>Social Security
24%</a:t>
                    </a:r>
                  </a:p>
                </c:rich>
              </c:tx>
              <c:spPr/>
              <c:showLegendKey val="0"/>
              <c:showVal val="0"/>
              <c:showCatName val="1"/>
              <c:showSerName val="0"/>
              <c:showPercent val="1"/>
              <c:showBubbleSize val="0"/>
            </c:dLbl>
            <c:dLbl>
              <c:idx val="4"/>
              <c:tx>
                <c:rich>
                  <a:bodyPr/>
                  <a:lstStyle/>
                  <a:p>
                    <a:pPr>
                      <a:defRPr sz="2000" b="1"/>
                    </a:pPr>
                    <a:r>
                      <a:rPr lang="en-US" sz="2000" b="1" dirty="0"/>
                      <a:t>Medicare</a:t>
                    </a:r>
                    <a:r>
                      <a:rPr lang="en-US" sz="2000" b="1" baseline="30000" dirty="0"/>
                      <a:t>1</a:t>
                    </a:r>
                    <a:r>
                      <a:rPr lang="en-US" sz="2000" b="1" dirty="0"/>
                      <a:t>
14%</a:t>
                    </a:r>
                  </a:p>
                </c:rich>
              </c:tx>
              <c:spPr/>
              <c:showLegendKey val="0"/>
              <c:showVal val="0"/>
              <c:showCatName val="1"/>
              <c:showSerName val="0"/>
              <c:showPercent val="1"/>
              <c:showBubbleSize val="0"/>
            </c:dLbl>
            <c:dLbl>
              <c:idx val="5"/>
              <c:layout>
                <c:manualLayout>
                  <c:x val="-0.10018817279307131"/>
                  <c:y val="-0.14375306063253321"/>
                </c:manualLayout>
              </c:layout>
              <c:tx>
                <c:rich>
                  <a:bodyPr/>
                  <a:lstStyle/>
                  <a:p>
                    <a:pPr>
                      <a:lnSpc>
                        <a:spcPct val="85000"/>
                      </a:lnSpc>
                      <a:defRPr sz="2000"/>
                    </a:pPr>
                    <a:r>
                      <a:rPr lang="en-US" sz="1600" b="0" dirty="0" smtClean="0"/>
                      <a:t>Medicaid, </a:t>
                    </a:r>
                  </a:p>
                  <a:p>
                    <a:pPr>
                      <a:lnSpc>
                        <a:spcPct val="85000"/>
                      </a:lnSpc>
                      <a:defRPr sz="2000"/>
                    </a:pPr>
                    <a:r>
                      <a:rPr lang="en-US" sz="1600" b="0" dirty="0" smtClean="0"/>
                      <a:t>Exchange</a:t>
                    </a:r>
                    <a:r>
                      <a:rPr lang="en-US" sz="1600" b="0" baseline="0" dirty="0" smtClean="0"/>
                      <a:t> </a:t>
                    </a:r>
                  </a:p>
                  <a:p>
                    <a:pPr>
                      <a:lnSpc>
                        <a:spcPct val="85000"/>
                      </a:lnSpc>
                      <a:defRPr sz="2000"/>
                    </a:pPr>
                    <a:r>
                      <a:rPr lang="en-US" sz="1600" b="0" baseline="0" dirty="0" smtClean="0"/>
                      <a:t>subsidies, </a:t>
                    </a:r>
                  </a:p>
                  <a:p>
                    <a:pPr>
                      <a:lnSpc>
                        <a:spcPct val="85000"/>
                      </a:lnSpc>
                      <a:defRPr sz="2000"/>
                    </a:pPr>
                    <a:r>
                      <a:rPr lang="en-US" sz="1600" b="0" baseline="0" dirty="0" smtClean="0"/>
                      <a:t>CHIP</a:t>
                    </a:r>
                    <a:r>
                      <a:rPr lang="en-US" sz="1600" b="0" dirty="0"/>
                      <a:t>
</a:t>
                    </a:r>
                    <a:r>
                      <a:rPr lang="en-US" sz="1600" b="1" dirty="0"/>
                      <a:t>9</a:t>
                    </a:r>
                    <a:r>
                      <a:rPr lang="en-US" sz="1600" dirty="0" smtClean="0"/>
                      <a:t>%</a:t>
                    </a:r>
                    <a:endParaRPr lang="en-US" sz="2000" dirty="0"/>
                  </a:p>
                </c:rich>
              </c:tx>
              <c:spPr/>
              <c:showLegendKey val="0"/>
              <c:showVal val="0"/>
              <c:showCatName val="1"/>
              <c:showSerName val="0"/>
              <c:showPercent val="1"/>
              <c:showBubbleSize val="0"/>
            </c:dLbl>
            <c:dLbl>
              <c:idx val="6"/>
              <c:layout>
                <c:manualLayout>
                  <c:x val="-5.8918843507424788E-2"/>
                  <c:y val="-8.610298089310299E-2"/>
                </c:manualLayout>
              </c:layout>
              <c:tx>
                <c:rich>
                  <a:bodyPr/>
                  <a:lstStyle/>
                  <a:p>
                    <a:pPr>
                      <a:defRPr sz="2000"/>
                    </a:pPr>
                    <a:r>
                      <a:rPr lang="en-US" sz="1600" b="0" dirty="0" smtClean="0"/>
                      <a:t>Net</a:t>
                    </a:r>
                  </a:p>
                  <a:p>
                    <a:pPr>
                      <a:defRPr sz="2000"/>
                    </a:pPr>
                    <a:r>
                      <a:rPr lang="en-US" sz="1600" b="0" dirty="0" smtClean="0"/>
                      <a:t>Interest</a:t>
                    </a:r>
                    <a:r>
                      <a:rPr lang="en-US" sz="1600" dirty="0"/>
                      <a:t>
</a:t>
                    </a:r>
                    <a:r>
                      <a:rPr lang="en-US" sz="1600" dirty="0" smtClean="0"/>
                      <a:t>7%</a:t>
                    </a:r>
                    <a:endParaRPr lang="en-US" sz="2000" dirty="0"/>
                  </a:p>
                </c:rich>
              </c:tx>
              <c:spPr/>
              <c:showLegendKey val="0"/>
              <c:showVal val="0"/>
              <c:showCatName val="1"/>
              <c:showSerName val="0"/>
              <c:showPercent val="1"/>
              <c:showBubbleSize val="0"/>
            </c:dLbl>
            <c:showLegendKey val="0"/>
            <c:showVal val="0"/>
            <c:showCatName val="1"/>
            <c:showSerName val="0"/>
            <c:showPercent val="1"/>
            <c:showBubbleSize val="0"/>
            <c:showLeaderLines val="0"/>
          </c:dLbls>
          <c:cat>
            <c:strRef>
              <c:f>Sheet1!$B$1:$H$1</c:f>
              <c:strCache>
                <c:ptCount val="7"/>
                <c:pt idx="0">
                  <c:v>Other2</c:v>
                </c:pt>
                <c:pt idx="1">
                  <c:v>Nondefense Discretionary</c:v>
                </c:pt>
                <c:pt idx="2">
                  <c:v>Defense</c:v>
                </c:pt>
                <c:pt idx="3">
                  <c:v>Social Security</c:v>
                </c:pt>
                <c:pt idx="4">
                  <c:v>Medicare1</c:v>
                </c:pt>
                <c:pt idx="5">
                  <c:v>Medicaid, Exchange subsidies, CHIP</c:v>
                </c:pt>
                <c:pt idx="6">
                  <c:v>Net Interest</c:v>
                </c:pt>
              </c:strCache>
            </c:strRef>
          </c:cat>
          <c:val>
            <c:numRef>
              <c:f>Sheet1!$B$2:$H$2</c:f>
              <c:numCache>
                <c:formatCode>#,##0</c:formatCode>
                <c:ptCount val="7"/>
                <c:pt idx="0">
                  <c:v>420.27399999999989</c:v>
                </c:pt>
                <c:pt idx="1">
                  <c:v>582.89499999999998</c:v>
                </c:pt>
                <c:pt idx="2">
                  <c:v>595.78599999999994</c:v>
                </c:pt>
                <c:pt idx="3">
                  <c:v>844.91499999999996</c:v>
                </c:pt>
                <c:pt idx="4">
                  <c:v>505.40200000000004</c:v>
                </c:pt>
                <c:pt idx="5">
                  <c:v>325.71699999999998</c:v>
                </c:pt>
                <c:pt idx="6">
                  <c:v>229.19800000000001</c:v>
                </c:pt>
              </c:numCache>
            </c:numRef>
          </c:val>
        </c:ser>
        <c:ser>
          <c:idx val="1"/>
          <c:order val="1"/>
          <c:tx>
            <c:strRef>
              <c:f>Sheet1!$A$3</c:f>
              <c:strCache>
                <c:ptCount val="1"/>
              </c:strCache>
            </c:strRef>
          </c:tx>
          <c:dLbls>
            <c:numFmt formatCode="0%" sourceLinked="0"/>
            <c:showLegendKey val="0"/>
            <c:showVal val="0"/>
            <c:showCatName val="1"/>
            <c:showSerName val="0"/>
            <c:showPercent val="1"/>
            <c:showBubbleSize val="0"/>
            <c:showLeaderLines val="0"/>
          </c:dLbls>
          <c:cat>
            <c:strRef>
              <c:f>Sheet1!$B$1:$H$1</c:f>
              <c:strCache>
                <c:ptCount val="7"/>
                <c:pt idx="0">
                  <c:v>Other2</c:v>
                </c:pt>
                <c:pt idx="1">
                  <c:v>Nondefense Discretionary</c:v>
                </c:pt>
                <c:pt idx="2">
                  <c:v>Defense</c:v>
                </c:pt>
                <c:pt idx="3">
                  <c:v>Social Security</c:v>
                </c:pt>
                <c:pt idx="4">
                  <c:v>Medicare1</c:v>
                </c:pt>
                <c:pt idx="5">
                  <c:v>Medicaid, Exchange subsidies, CHIP</c:v>
                </c:pt>
                <c:pt idx="6">
                  <c:v>Net Interest</c:v>
                </c:pt>
              </c:strCache>
            </c:strRef>
          </c:cat>
          <c:val>
            <c:numRef>
              <c:f>Sheet1!$B$3:$H$3</c:f>
              <c:numCache>
                <c:formatCode>General</c:formatCode>
                <c:ptCount val="7"/>
              </c:numCache>
            </c:numRef>
          </c:val>
        </c:ser>
        <c:ser>
          <c:idx val="2"/>
          <c:order val="2"/>
          <c:tx>
            <c:strRef>
              <c:f>Sheet1!$A$4</c:f>
              <c:strCache>
                <c:ptCount val="1"/>
              </c:strCache>
            </c:strRef>
          </c:tx>
          <c:dLbls>
            <c:numFmt formatCode="0%" sourceLinked="0"/>
            <c:showLegendKey val="0"/>
            <c:showVal val="0"/>
            <c:showCatName val="1"/>
            <c:showSerName val="0"/>
            <c:showPercent val="1"/>
            <c:showBubbleSize val="0"/>
            <c:showLeaderLines val="0"/>
          </c:dLbls>
          <c:cat>
            <c:strRef>
              <c:f>Sheet1!$B$1:$H$1</c:f>
              <c:strCache>
                <c:ptCount val="7"/>
                <c:pt idx="0">
                  <c:v>Other2</c:v>
                </c:pt>
                <c:pt idx="1">
                  <c:v>Nondefense Discretionary</c:v>
                </c:pt>
                <c:pt idx="2">
                  <c:v>Defense</c:v>
                </c:pt>
                <c:pt idx="3">
                  <c:v>Social Security</c:v>
                </c:pt>
                <c:pt idx="4">
                  <c:v>Medicare1</c:v>
                </c:pt>
                <c:pt idx="5">
                  <c:v>Medicaid, Exchange subsidies, CHIP</c:v>
                </c:pt>
                <c:pt idx="6">
                  <c:v>Net Interest</c:v>
                </c:pt>
              </c:strCache>
            </c:strRef>
          </c:cat>
          <c:val>
            <c:numRef>
              <c:f>Sheet1!$B$4:$H$4</c:f>
              <c:numCache>
                <c:formatCode>0.00%</c:formatCode>
                <c:ptCount val="7"/>
                <c:pt idx="0">
                  <c:v>0.11993480941513678</c:v>
                </c:pt>
                <c:pt idx="1">
                  <c:v>0.16634243549216979</c:v>
                </c:pt>
                <c:pt idx="2">
                  <c:v>0.17002117752277487</c:v>
                </c:pt>
                <c:pt idx="3">
                  <c:v>0.24111584227668215</c:v>
                </c:pt>
                <c:pt idx="4">
                  <c:v>0.14422803349250485</c:v>
                </c:pt>
                <c:pt idx="5">
                  <c:v>9.2950804280707622E-2</c:v>
                </c:pt>
                <c:pt idx="6">
                  <c:v>6.5406897520023904E-2</c:v>
                </c:pt>
              </c:numCache>
            </c:numRef>
          </c:val>
        </c:ser>
        <c:dLbls>
          <c:showLegendKey val="0"/>
          <c:showVal val="0"/>
          <c:showCatName val="1"/>
          <c:showSerName val="0"/>
          <c:showPercent val="1"/>
          <c:showBubbleSize val="0"/>
          <c:showLeaderLines val="0"/>
        </c:dLbls>
        <c:firstSliceAng val="170"/>
      </c:pieChart>
    </c:plotArea>
    <c:plotVisOnly val="1"/>
    <c:dispBlanksAs val="zero"/>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720079019180006"/>
          <c:y val="5.5002741576880988E-2"/>
          <c:w val="0.43229975948258065"/>
          <c:h val="0.88402813851430617"/>
        </c:manualLayout>
      </c:layout>
      <c:pieChart>
        <c:varyColors val="1"/>
        <c:ser>
          <c:idx val="0"/>
          <c:order val="0"/>
          <c:spPr>
            <a:ln>
              <a:solidFill>
                <a:schemeClr val="tx1"/>
              </a:solidFill>
            </a:ln>
          </c:spPr>
          <c:dPt>
            <c:idx val="0"/>
            <c:bubble3D val="0"/>
            <c:spPr>
              <a:solidFill>
                <a:schemeClr val="accent1"/>
              </a:solidFill>
              <a:ln>
                <a:solidFill>
                  <a:schemeClr val="tx1"/>
                </a:solidFill>
              </a:ln>
            </c:spPr>
          </c:dPt>
          <c:dPt>
            <c:idx val="1"/>
            <c:bubble3D val="0"/>
            <c:spPr>
              <a:solidFill>
                <a:schemeClr val="accent3"/>
              </a:solidFill>
              <a:ln>
                <a:solidFill>
                  <a:schemeClr val="tx1"/>
                </a:solidFill>
              </a:ln>
            </c:spPr>
          </c:dPt>
          <c:dPt>
            <c:idx val="2"/>
            <c:bubble3D val="0"/>
            <c:spPr>
              <a:solidFill>
                <a:schemeClr val="accent4"/>
              </a:solidFill>
              <a:ln>
                <a:solidFill>
                  <a:schemeClr val="tx1"/>
                </a:solidFill>
              </a:ln>
            </c:spPr>
          </c:dPt>
          <c:dPt>
            <c:idx val="3"/>
            <c:bubble3D val="0"/>
            <c:spPr>
              <a:solidFill>
                <a:schemeClr val="accent5"/>
              </a:solidFill>
              <a:ln>
                <a:solidFill>
                  <a:schemeClr val="tx1"/>
                </a:solidFill>
              </a:ln>
            </c:spPr>
          </c:dPt>
          <c:dPt>
            <c:idx val="4"/>
            <c:bubble3D val="0"/>
            <c:spPr>
              <a:solidFill>
                <a:schemeClr val="accent6"/>
              </a:solidFill>
              <a:ln>
                <a:solidFill>
                  <a:schemeClr val="tx1"/>
                </a:solidFill>
              </a:ln>
            </c:spPr>
          </c:dPt>
          <c:dPt>
            <c:idx val="5"/>
            <c:bubble3D val="0"/>
            <c:spPr>
              <a:solidFill>
                <a:schemeClr val="tx2">
                  <a:lumMod val="20000"/>
                  <a:lumOff val="80000"/>
                </a:schemeClr>
              </a:solidFill>
              <a:ln>
                <a:solidFill>
                  <a:schemeClr val="tx1"/>
                </a:solidFill>
              </a:ln>
            </c:spPr>
          </c:dPt>
          <c:dPt>
            <c:idx val="6"/>
            <c:bubble3D val="0"/>
            <c:spPr>
              <a:solidFill>
                <a:schemeClr val="tx2">
                  <a:lumMod val="60000"/>
                  <a:lumOff val="40000"/>
                </a:schemeClr>
              </a:solidFill>
              <a:ln>
                <a:solidFill>
                  <a:schemeClr val="tx1"/>
                </a:solidFill>
              </a:ln>
            </c:spPr>
          </c:dPt>
          <c:dPt>
            <c:idx val="7"/>
            <c:bubble3D val="0"/>
            <c:spPr>
              <a:solidFill>
                <a:schemeClr val="tx2"/>
              </a:solidFill>
              <a:ln>
                <a:solidFill>
                  <a:schemeClr val="tx1"/>
                </a:solidFill>
              </a:ln>
            </c:spPr>
          </c:dPt>
          <c:dLbls>
            <c:dLbl>
              <c:idx val="0"/>
              <c:layout>
                <c:manualLayout>
                  <c:x val="-0.10302237202631741"/>
                  <c:y val="0.21836391693621474"/>
                </c:manualLayout>
              </c:layout>
              <c:tx>
                <c:rich>
                  <a:bodyPr/>
                  <a:lstStyle/>
                  <a:p>
                    <a:pPr>
                      <a:defRPr sz="1600" b="1">
                        <a:solidFill>
                          <a:schemeClr val="bg1"/>
                        </a:solidFill>
                        <a:latin typeface="Calibri" panose="020F0502020204030204" pitchFamily="34" charset="0"/>
                      </a:defRPr>
                    </a:pPr>
                    <a:r>
                      <a:rPr lang="en-US" sz="1600" b="0" dirty="0">
                        <a:latin typeface="Calibri" panose="020F0502020204030204" pitchFamily="34" charset="0"/>
                      </a:rPr>
                      <a:t>Medicare </a:t>
                    </a:r>
                    <a:endParaRPr lang="en-US" sz="1600" b="0" dirty="0" smtClean="0">
                      <a:latin typeface="Calibri" panose="020F0502020204030204" pitchFamily="34" charset="0"/>
                    </a:endParaRPr>
                  </a:p>
                  <a:p>
                    <a:pPr>
                      <a:defRPr sz="1600" b="1">
                        <a:solidFill>
                          <a:schemeClr val="bg1"/>
                        </a:solidFill>
                        <a:latin typeface="Calibri" panose="020F0502020204030204" pitchFamily="34" charset="0"/>
                      </a:defRPr>
                    </a:pPr>
                    <a:r>
                      <a:rPr lang="en-US" sz="1600" b="0" dirty="0" smtClean="0">
                        <a:latin typeface="Calibri" panose="020F0502020204030204" pitchFamily="34" charset="0"/>
                      </a:rPr>
                      <a:t>Advantage</a:t>
                    </a:r>
                    <a:r>
                      <a:rPr lang="en-US" sz="1600" dirty="0">
                        <a:latin typeface="Calibri" panose="020F0502020204030204" pitchFamily="34" charset="0"/>
                      </a:rPr>
                      <a:t>
</a:t>
                    </a:r>
                    <a:r>
                      <a:rPr lang="en-US" sz="1800" dirty="0" smtClean="0">
                        <a:latin typeface="Calibri" panose="020F0502020204030204" pitchFamily="34" charset="0"/>
                      </a:rPr>
                      <a:t>26%</a:t>
                    </a:r>
                    <a:endParaRPr lang="en-US" sz="1800" dirty="0"/>
                  </a:p>
                </c:rich>
              </c:tx>
              <c:spPr/>
              <c:showLegendKey val="0"/>
              <c:showVal val="1"/>
              <c:showCatName val="1"/>
              <c:showSerName val="0"/>
              <c:showPercent val="0"/>
              <c:showBubbleSize val="0"/>
              <c:separator>
</c:separator>
            </c:dLbl>
            <c:dLbl>
              <c:idx val="1"/>
              <c:layout>
                <c:manualLayout>
                  <c:x val="-0.11408807067082596"/>
                  <c:y val="-0.22367208090417562"/>
                </c:manualLayout>
              </c:layout>
              <c:tx>
                <c:rich>
                  <a:bodyPr/>
                  <a:lstStyle/>
                  <a:p>
                    <a:pPr>
                      <a:defRPr sz="1600" b="1">
                        <a:solidFill>
                          <a:schemeClr val="bg1"/>
                        </a:solidFill>
                        <a:latin typeface="Calibri" panose="020F0502020204030204" pitchFamily="34" charset="0"/>
                      </a:defRPr>
                    </a:pPr>
                    <a:r>
                      <a:rPr lang="en-US" sz="1600" b="0" dirty="0">
                        <a:solidFill>
                          <a:schemeClr val="bg1"/>
                        </a:solidFill>
                        <a:latin typeface="Calibri" panose="020F0502020204030204" pitchFamily="34" charset="0"/>
                      </a:rPr>
                      <a:t>Hospital </a:t>
                    </a:r>
                    <a:endParaRPr lang="en-US" sz="1600" b="0" dirty="0" smtClean="0">
                      <a:solidFill>
                        <a:schemeClr val="bg1"/>
                      </a:solidFill>
                      <a:latin typeface="Calibri" panose="020F0502020204030204" pitchFamily="34" charset="0"/>
                    </a:endParaRPr>
                  </a:p>
                  <a:p>
                    <a:pPr>
                      <a:defRPr sz="1600" b="1">
                        <a:solidFill>
                          <a:schemeClr val="bg1"/>
                        </a:solidFill>
                        <a:latin typeface="Calibri" panose="020F0502020204030204" pitchFamily="34" charset="0"/>
                      </a:defRPr>
                    </a:pPr>
                    <a:r>
                      <a:rPr lang="en-US" sz="1600" b="0" dirty="0" smtClean="0">
                        <a:solidFill>
                          <a:schemeClr val="bg1"/>
                        </a:solidFill>
                        <a:latin typeface="Calibri" panose="020F0502020204030204" pitchFamily="34" charset="0"/>
                      </a:rPr>
                      <a:t>Inpatient </a:t>
                    </a:r>
                  </a:p>
                  <a:p>
                    <a:pPr>
                      <a:defRPr sz="1600" b="1">
                        <a:solidFill>
                          <a:schemeClr val="bg1"/>
                        </a:solidFill>
                        <a:latin typeface="Calibri" panose="020F0502020204030204" pitchFamily="34" charset="0"/>
                      </a:defRPr>
                    </a:pPr>
                    <a:r>
                      <a:rPr lang="en-US" sz="1600" b="0" dirty="0" smtClean="0">
                        <a:solidFill>
                          <a:schemeClr val="bg1"/>
                        </a:solidFill>
                        <a:latin typeface="Calibri" panose="020F0502020204030204" pitchFamily="34" charset="0"/>
                      </a:rPr>
                      <a:t>Services</a:t>
                    </a:r>
                    <a:r>
                      <a:rPr lang="en-US" sz="1600" b="1" dirty="0">
                        <a:solidFill>
                          <a:schemeClr val="bg1"/>
                        </a:solidFill>
                        <a:latin typeface="Calibri" panose="020F0502020204030204" pitchFamily="34" charset="0"/>
                      </a:rPr>
                      <a:t>
</a:t>
                    </a:r>
                    <a:r>
                      <a:rPr lang="en-US" sz="1800" b="1" dirty="0" smtClean="0">
                        <a:solidFill>
                          <a:schemeClr val="bg1"/>
                        </a:solidFill>
                        <a:latin typeface="Calibri" panose="020F0502020204030204" pitchFamily="34" charset="0"/>
                      </a:rPr>
                      <a:t>23%</a:t>
                    </a:r>
                    <a:endParaRPr lang="en-US" sz="1600" dirty="0">
                      <a:solidFill>
                        <a:schemeClr val="bg1"/>
                      </a:solidFill>
                    </a:endParaRPr>
                  </a:p>
                </c:rich>
              </c:tx>
              <c:spPr/>
              <c:showLegendKey val="0"/>
              <c:showVal val="1"/>
              <c:showCatName val="1"/>
              <c:showSerName val="0"/>
              <c:showPercent val="0"/>
              <c:showBubbleSize val="0"/>
              <c:separator>
</c:separator>
            </c:dLbl>
            <c:dLbl>
              <c:idx val="2"/>
              <c:tx>
                <c:rich>
                  <a:bodyPr/>
                  <a:lstStyle/>
                  <a:p>
                    <a:pPr>
                      <a:defRPr sz="1600" b="1">
                        <a:solidFill>
                          <a:schemeClr val="tx1"/>
                        </a:solidFill>
                        <a:latin typeface="Calibri" panose="020F0502020204030204" pitchFamily="34" charset="0"/>
                      </a:defRPr>
                    </a:pPr>
                    <a:r>
                      <a:rPr lang="en-US" b="0" dirty="0">
                        <a:solidFill>
                          <a:schemeClr val="tx1"/>
                        </a:solidFill>
                        <a:latin typeface="Calibri" panose="020F0502020204030204" pitchFamily="34" charset="0"/>
                      </a:rPr>
                      <a:t>Physician Payments</a:t>
                    </a:r>
                    <a:r>
                      <a:rPr lang="en-US" dirty="0">
                        <a:solidFill>
                          <a:schemeClr val="tx1"/>
                        </a:solidFill>
                        <a:latin typeface="Calibri" panose="020F0502020204030204" pitchFamily="34" charset="0"/>
                      </a:rPr>
                      <a:t>
</a:t>
                    </a:r>
                    <a:r>
                      <a:rPr lang="en-US" sz="1800" dirty="0">
                        <a:solidFill>
                          <a:schemeClr val="tx1"/>
                        </a:solidFill>
                        <a:latin typeface="Calibri" panose="020F0502020204030204" pitchFamily="34" charset="0"/>
                      </a:rPr>
                      <a:t>12%</a:t>
                    </a:r>
                    <a:endParaRPr lang="en-US" dirty="0">
                      <a:solidFill>
                        <a:schemeClr val="tx1"/>
                      </a:solidFill>
                    </a:endParaRPr>
                  </a:p>
                </c:rich>
              </c:tx>
              <c:spPr/>
              <c:showLegendKey val="0"/>
              <c:showVal val="1"/>
              <c:showCatName val="1"/>
              <c:showSerName val="0"/>
              <c:showPercent val="0"/>
              <c:showBubbleSize val="0"/>
              <c:separator>
</c:separator>
            </c:dLbl>
            <c:dLbl>
              <c:idx val="3"/>
              <c:layout>
                <c:manualLayout>
                  <c:x val="-8.1027026122089101E-3"/>
                  <c:y val="3.2364698921856752E-3"/>
                </c:manualLayout>
              </c:layout>
              <c:tx>
                <c:rich>
                  <a:bodyPr/>
                  <a:lstStyle/>
                  <a:p>
                    <a:r>
                      <a:rPr lang="en-US" b="0" dirty="0">
                        <a:latin typeface="Calibri" panose="020F0502020204030204" pitchFamily="34" charset="0"/>
                      </a:rPr>
                      <a:t>Outpatient Prescription </a:t>
                    </a:r>
                    <a:endParaRPr lang="en-US" b="0" dirty="0" smtClean="0">
                      <a:latin typeface="Calibri" panose="020F0502020204030204" pitchFamily="34" charset="0"/>
                    </a:endParaRPr>
                  </a:p>
                  <a:p>
                    <a:r>
                      <a:rPr lang="en-US" b="0" dirty="0" smtClean="0">
                        <a:latin typeface="Calibri" panose="020F0502020204030204" pitchFamily="34" charset="0"/>
                      </a:rPr>
                      <a:t>Drugs</a:t>
                    </a:r>
                    <a:r>
                      <a:rPr lang="en-US" dirty="0">
                        <a:latin typeface="Calibri" panose="020F0502020204030204" pitchFamily="34" charset="0"/>
                      </a:rPr>
                      <a:t>
</a:t>
                    </a:r>
                    <a:r>
                      <a:rPr lang="en-US" sz="1800" dirty="0">
                        <a:latin typeface="Calibri" panose="020F0502020204030204" pitchFamily="34" charset="0"/>
                      </a:rPr>
                      <a:t>11%</a:t>
                    </a:r>
                    <a:endParaRPr lang="en-US" sz="1800" dirty="0"/>
                  </a:p>
                </c:rich>
              </c:tx>
              <c:showLegendKey val="0"/>
              <c:showVal val="1"/>
              <c:showCatName val="1"/>
              <c:showSerName val="0"/>
              <c:showPercent val="0"/>
              <c:showBubbleSize val="0"/>
              <c:separator>
</c:separator>
            </c:dLbl>
            <c:dLbl>
              <c:idx val="4"/>
              <c:layout>
                <c:manualLayout>
                  <c:x val="-8.0534830382205068E-3"/>
                  <c:y val="2.2456532808588298E-2"/>
                </c:manualLayout>
              </c:layout>
              <c:tx>
                <c:rich>
                  <a:bodyPr/>
                  <a:lstStyle/>
                  <a:p>
                    <a:r>
                      <a:rPr lang="en-US" b="0" dirty="0">
                        <a:latin typeface="Calibri" panose="020F0502020204030204" pitchFamily="34" charset="0"/>
                      </a:rPr>
                      <a:t>Hospital </a:t>
                    </a:r>
                    <a:endParaRPr lang="en-US" b="0" dirty="0" smtClean="0">
                      <a:latin typeface="Calibri" panose="020F0502020204030204" pitchFamily="34" charset="0"/>
                    </a:endParaRPr>
                  </a:p>
                  <a:p>
                    <a:r>
                      <a:rPr lang="en-US" b="0" dirty="0" smtClean="0">
                        <a:latin typeface="Calibri" panose="020F0502020204030204" pitchFamily="34" charset="0"/>
                      </a:rPr>
                      <a:t>Outpatient </a:t>
                    </a:r>
                  </a:p>
                  <a:p>
                    <a:r>
                      <a:rPr lang="en-US" b="0" dirty="0" smtClean="0">
                        <a:latin typeface="Calibri" panose="020F0502020204030204" pitchFamily="34" charset="0"/>
                      </a:rPr>
                      <a:t>Services</a:t>
                    </a:r>
                    <a:r>
                      <a:rPr lang="en-US" dirty="0">
                        <a:latin typeface="Calibri" panose="020F0502020204030204" pitchFamily="34" charset="0"/>
                      </a:rPr>
                      <a:t>
</a:t>
                    </a:r>
                    <a:r>
                      <a:rPr lang="en-US" sz="1800" dirty="0">
                        <a:latin typeface="Calibri" panose="020F0502020204030204" pitchFamily="34" charset="0"/>
                      </a:rPr>
                      <a:t>7</a:t>
                    </a:r>
                    <a:r>
                      <a:rPr lang="en-US" sz="1800" dirty="0" smtClean="0">
                        <a:latin typeface="Calibri" panose="020F0502020204030204" pitchFamily="34" charset="0"/>
                      </a:rPr>
                      <a:t>%</a:t>
                    </a:r>
                    <a:endParaRPr lang="en-US" sz="1800" dirty="0"/>
                  </a:p>
                </c:rich>
              </c:tx>
              <c:showLegendKey val="0"/>
              <c:showVal val="1"/>
              <c:showCatName val="1"/>
              <c:showSerName val="0"/>
              <c:showPercent val="0"/>
              <c:showBubbleSize val="0"/>
              <c:separator>
</c:separator>
            </c:dLbl>
            <c:dLbl>
              <c:idx val="5"/>
              <c:tx>
                <c:rich>
                  <a:bodyPr/>
                  <a:lstStyle/>
                  <a:p>
                    <a:r>
                      <a:rPr lang="en-US" b="0" dirty="0">
                        <a:latin typeface="Calibri" panose="020F0502020204030204" pitchFamily="34" charset="0"/>
                      </a:rPr>
                      <a:t>Skilled </a:t>
                    </a:r>
                    <a:endParaRPr lang="en-US" b="0" dirty="0" smtClean="0">
                      <a:latin typeface="Calibri" panose="020F0502020204030204" pitchFamily="34" charset="0"/>
                    </a:endParaRPr>
                  </a:p>
                  <a:p>
                    <a:r>
                      <a:rPr lang="en-US" b="0" dirty="0" smtClean="0">
                        <a:latin typeface="Calibri" panose="020F0502020204030204" pitchFamily="34" charset="0"/>
                      </a:rPr>
                      <a:t>Nursing </a:t>
                    </a:r>
                  </a:p>
                  <a:p>
                    <a:r>
                      <a:rPr lang="en-US" b="0" dirty="0" smtClean="0">
                        <a:latin typeface="Calibri" panose="020F0502020204030204" pitchFamily="34" charset="0"/>
                      </a:rPr>
                      <a:t>Facilities</a:t>
                    </a:r>
                    <a:r>
                      <a:rPr lang="en-US" dirty="0">
                        <a:latin typeface="Calibri" panose="020F0502020204030204" pitchFamily="34" charset="0"/>
                      </a:rPr>
                      <a:t>
</a:t>
                    </a:r>
                    <a:r>
                      <a:rPr lang="en-US" sz="1800" dirty="0">
                        <a:latin typeface="Calibri" panose="020F0502020204030204" pitchFamily="34" charset="0"/>
                      </a:rPr>
                      <a:t>5%</a:t>
                    </a:r>
                    <a:endParaRPr lang="en-US" dirty="0"/>
                  </a:p>
                </c:rich>
              </c:tx>
              <c:showLegendKey val="0"/>
              <c:showVal val="1"/>
              <c:showCatName val="1"/>
              <c:showSerName val="0"/>
              <c:showPercent val="0"/>
              <c:showBubbleSize val="0"/>
              <c:separator>
</c:separator>
            </c:dLbl>
            <c:dLbl>
              <c:idx val="6"/>
              <c:layout>
                <c:manualLayout>
                  <c:x val="1.2650211778098963E-2"/>
                  <c:y val="-7.1269431070741934E-2"/>
                </c:manualLayout>
              </c:layout>
              <c:tx>
                <c:rich>
                  <a:bodyPr/>
                  <a:lstStyle/>
                  <a:p>
                    <a:r>
                      <a:rPr lang="en-US" b="0" dirty="0">
                        <a:latin typeface="Calibri" panose="020F0502020204030204" pitchFamily="34" charset="0"/>
                      </a:rPr>
                      <a:t>Home </a:t>
                    </a:r>
                    <a:endParaRPr lang="en-US" b="0" dirty="0" smtClean="0">
                      <a:latin typeface="Calibri" panose="020F0502020204030204" pitchFamily="34" charset="0"/>
                    </a:endParaRPr>
                  </a:p>
                  <a:p>
                    <a:r>
                      <a:rPr lang="en-US" b="0" dirty="0" smtClean="0">
                        <a:latin typeface="Calibri" panose="020F0502020204030204" pitchFamily="34" charset="0"/>
                      </a:rPr>
                      <a:t>Health</a:t>
                    </a:r>
                    <a:r>
                      <a:rPr lang="en-US" dirty="0">
                        <a:latin typeface="Calibri" panose="020F0502020204030204" pitchFamily="34" charset="0"/>
                      </a:rPr>
                      <a:t>
</a:t>
                    </a:r>
                    <a:r>
                      <a:rPr lang="en-US" sz="1800" dirty="0">
                        <a:latin typeface="Calibri" panose="020F0502020204030204" pitchFamily="34" charset="0"/>
                      </a:rPr>
                      <a:t>3%</a:t>
                    </a:r>
                    <a:endParaRPr lang="en-US" dirty="0"/>
                  </a:p>
                </c:rich>
              </c:tx>
              <c:showLegendKey val="0"/>
              <c:showVal val="1"/>
              <c:showCatName val="1"/>
              <c:showSerName val="0"/>
              <c:showPercent val="0"/>
              <c:showBubbleSize val="0"/>
              <c:separator>
</c:separator>
            </c:dLbl>
            <c:dLbl>
              <c:idx val="7"/>
              <c:tx>
                <c:rich>
                  <a:bodyPr/>
                  <a:lstStyle/>
                  <a:p>
                    <a:r>
                      <a:rPr lang="en-US" b="0" dirty="0">
                        <a:latin typeface="Calibri" panose="020F0502020204030204" pitchFamily="34" charset="0"/>
                      </a:rPr>
                      <a:t>Other </a:t>
                    </a:r>
                    <a:endParaRPr lang="en-US" b="0" dirty="0" smtClean="0">
                      <a:latin typeface="Calibri" panose="020F0502020204030204" pitchFamily="34" charset="0"/>
                    </a:endParaRPr>
                  </a:p>
                  <a:p>
                    <a:r>
                      <a:rPr lang="en-US" b="0" dirty="0" smtClean="0">
                        <a:latin typeface="Calibri" panose="020F0502020204030204" pitchFamily="34" charset="0"/>
                      </a:rPr>
                      <a:t>Services*</a:t>
                    </a:r>
                    <a:r>
                      <a:rPr lang="en-US" dirty="0">
                        <a:latin typeface="Calibri" panose="020F0502020204030204" pitchFamily="34" charset="0"/>
                      </a:rPr>
                      <a:t>
</a:t>
                    </a:r>
                    <a:r>
                      <a:rPr lang="en-US" sz="1800" dirty="0">
                        <a:latin typeface="Calibri" panose="020F0502020204030204" pitchFamily="34" charset="0"/>
                      </a:rPr>
                      <a:t>14%</a:t>
                    </a:r>
                    <a:endParaRPr lang="en-US" sz="1800" dirty="0"/>
                  </a:p>
                </c:rich>
              </c:tx>
              <c:showLegendKey val="0"/>
              <c:showVal val="1"/>
              <c:showCatName val="1"/>
              <c:showSerName val="0"/>
              <c:showPercent val="0"/>
              <c:showBubbleSize val="0"/>
              <c:separator>
</c:separator>
            </c:dLbl>
            <c:txPr>
              <a:bodyPr/>
              <a:lstStyle/>
              <a:p>
                <a:pPr>
                  <a:defRPr sz="1600" b="1">
                    <a:latin typeface="Calibri" panose="020F0502020204030204" pitchFamily="34" charset="0"/>
                  </a:defRPr>
                </a:pPr>
                <a:endParaRPr lang="en-US"/>
              </a:p>
            </c:txPr>
            <c:showLegendKey val="0"/>
            <c:showVal val="1"/>
            <c:showCatName val="1"/>
            <c:showSerName val="0"/>
            <c:showPercent val="0"/>
            <c:showBubbleSize val="0"/>
            <c:separator>
</c:separator>
            <c:showLeaderLines val="1"/>
          </c:dLbls>
          <c:cat>
            <c:strRef>
              <c:f>Sheet1!$A$2:$A$9</c:f>
              <c:strCache>
                <c:ptCount val="8"/>
                <c:pt idx="0">
                  <c:v>Medicare Advantage</c:v>
                </c:pt>
                <c:pt idx="1">
                  <c:v>Hospital Inpatient Services</c:v>
                </c:pt>
                <c:pt idx="2">
                  <c:v>Physician Payments</c:v>
                </c:pt>
                <c:pt idx="3">
                  <c:v>Outpatient Prescription Drugs</c:v>
                </c:pt>
                <c:pt idx="4">
                  <c:v>Hospital Outpatient Services</c:v>
                </c:pt>
                <c:pt idx="5">
                  <c:v>Skilled Nursing Facilities</c:v>
                </c:pt>
                <c:pt idx="6">
                  <c:v>Home Health</c:v>
                </c:pt>
                <c:pt idx="7">
                  <c:v>Other Services*</c:v>
                </c:pt>
              </c:strCache>
            </c:strRef>
          </c:cat>
          <c:val>
            <c:numRef>
              <c:f>Sheet1!$B$2:$B$9</c:f>
              <c:numCache>
                <c:formatCode>0%</c:formatCode>
                <c:ptCount val="8"/>
                <c:pt idx="0">
                  <c:v>0.24871355060034306</c:v>
                </c:pt>
                <c:pt idx="1">
                  <c:v>0.23842195540308747</c:v>
                </c:pt>
                <c:pt idx="2">
                  <c:v>0.12178387650085763</c:v>
                </c:pt>
                <c:pt idx="3">
                  <c:v>0.10634648370497427</c:v>
                </c:pt>
                <c:pt idx="4">
                  <c:v>6.3464837049742706E-2</c:v>
                </c:pt>
                <c:pt idx="5">
                  <c:v>4.974271012006861E-2</c:v>
                </c:pt>
                <c:pt idx="6">
                  <c:v>3.2590051457975985E-2</c:v>
                </c:pt>
                <c:pt idx="7">
                  <c:v>0.13893653516295026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521186180572209E-3"/>
          <c:y val="3.5480653006385657E-2"/>
          <c:w val="0.7147482379727339"/>
          <c:h val="0.82056878834080027"/>
        </c:manualLayout>
      </c:layout>
      <c:barChart>
        <c:barDir val="col"/>
        <c:grouping val="percentStacked"/>
        <c:varyColors val="0"/>
        <c:ser>
          <c:idx val="0"/>
          <c:order val="0"/>
          <c:tx>
            <c:strRef>
              <c:f>Sheet1!$A$2</c:f>
              <c:strCache>
                <c:ptCount val="1"/>
                <c:pt idx="0">
                  <c:v>Category 1</c:v>
                </c:pt>
              </c:strCache>
            </c:strRef>
          </c:tx>
          <c:spPr>
            <a:ln>
              <a:solidFill>
                <a:schemeClr val="tx1"/>
              </a:solidFill>
            </a:ln>
          </c:spPr>
          <c:invertIfNegative val="0"/>
          <c:dLbls>
            <c:txPr>
              <a:bodyPr/>
              <a:lstStyle/>
              <a:p>
                <a:pPr>
                  <a:defRPr sz="2000" b="1">
                    <a:solidFill>
                      <a:schemeClr val="bg1"/>
                    </a:solidFill>
                  </a:defRPr>
                </a:pPr>
                <a:endParaRPr lang="en-US"/>
              </a:p>
            </c:txPr>
            <c:showLegendKey val="0"/>
            <c:showVal val="1"/>
            <c:showCatName val="0"/>
            <c:showSerName val="0"/>
            <c:showPercent val="0"/>
            <c:showBubbleSize val="0"/>
            <c:showLeaderLines val="0"/>
          </c:dLbls>
          <c:cat>
            <c:strRef>
              <c:f>Sheet1!$B$1:$C$1</c:f>
              <c:strCache>
                <c:ptCount val="2"/>
                <c:pt idx="0">
                  <c:v>Series 1</c:v>
                </c:pt>
                <c:pt idx="1">
                  <c:v>Series 2</c:v>
                </c:pt>
              </c:strCache>
            </c:strRef>
          </c:cat>
          <c:val>
            <c:numRef>
              <c:f>Sheet1!$B$2:$C$2</c:f>
              <c:numCache>
                <c:formatCode>0%</c:formatCode>
                <c:ptCount val="2"/>
                <c:pt idx="0">
                  <c:v>0.9</c:v>
                </c:pt>
                <c:pt idx="1">
                  <c:v>0.42</c:v>
                </c:pt>
              </c:numCache>
            </c:numRef>
          </c:val>
        </c:ser>
        <c:ser>
          <c:idx val="1"/>
          <c:order val="1"/>
          <c:tx>
            <c:strRef>
              <c:f>Sheet1!$A$3</c:f>
              <c:strCache>
                <c:ptCount val="1"/>
                <c:pt idx="0">
                  <c:v>Category 2</c:v>
                </c:pt>
              </c:strCache>
            </c:strRef>
          </c:tx>
          <c:spPr>
            <a:solidFill>
              <a:schemeClr val="tx2"/>
            </a:solidFill>
            <a:ln>
              <a:solidFill>
                <a:schemeClr val="tx1"/>
              </a:solidFill>
            </a:ln>
          </c:spPr>
          <c:invertIfNegative val="0"/>
          <c:dLbls>
            <c:txPr>
              <a:bodyPr/>
              <a:lstStyle/>
              <a:p>
                <a:pPr>
                  <a:defRPr sz="2000" b="1"/>
                </a:pPr>
                <a:endParaRPr lang="en-US"/>
              </a:p>
            </c:txPr>
            <c:showLegendKey val="0"/>
            <c:showVal val="1"/>
            <c:showCatName val="0"/>
            <c:showSerName val="0"/>
            <c:showPercent val="0"/>
            <c:showBubbleSize val="0"/>
            <c:showLeaderLines val="0"/>
          </c:dLbls>
          <c:cat>
            <c:strRef>
              <c:f>Sheet1!$B$1:$C$1</c:f>
              <c:strCache>
                <c:ptCount val="2"/>
                <c:pt idx="0">
                  <c:v>Series 1</c:v>
                </c:pt>
                <c:pt idx="1">
                  <c:v>Series 2</c:v>
                </c:pt>
              </c:strCache>
            </c:strRef>
          </c:cat>
          <c:val>
            <c:numRef>
              <c:f>Sheet1!$B$3:$C$3</c:f>
              <c:numCache>
                <c:formatCode>0%</c:formatCode>
                <c:ptCount val="2"/>
                <c:pt idx="0">
                  <c:v>0.1</c:v>
                </c:pt>
                <c:pt idx="1">
                  <c:v>0.57999999999999996</c:v>
                </c:pt>
              </c:numCache>
            </c:numRef>
          </c:val>
        </c:ser>
        <c:dLbls>
          <c:showLegendKey val="0"/>
          <c:showVal val="0"/>
          <c:showCatName val="0"/>
          <c:showSerName val="0"/>
          <c:showPercent val="0"/>
          <c:showBubbleSize val="0"/>
        </c:dLbls>
        <c:gapWidth val="75"/>
        <c:overlap val="100"/>
        <c:serLines/>
        <c:axId val="116653056"/>
        <c:axId val="116663040"/>
      </c:barChart>
      <c:catAx>
        <c:axId val="116653056"/>
        <c:scaling>
          <c:orientation val="minMax"/>
        </c:scaling>
        <c:delete val="0"/>
        <c:axPos val="b"/>
        <c:majorTickMark val="none"/>
        <c:minorTickMark val="none"/>
        <c:tickLblPos val="none"/>
        <c:crossAx val="116663040"/>
        <c:crosses val="autoZero"/>
        <c:auto val="1"/>
        <c:lblAlgn val="ctr"/>
        <c:lblOffset val="100"/>
        <c:noMultiLvlLbl val="0"/>
      </c:catAx>
      <c:valAx>
        <c:axId val="116663040"/>
        <c:scaling>
          <c:orientation val="minMax"/>
        </c:scaling>
        <c:delete val="1"/>
        <c:axPos val="l"/>
        <c:numFmt formatCode="0%" sourceLinked="1"/>
        <c:majorTickMark val="out"/>
        <c:minorTickMark val="none"/>
        <c:tickLblPos val="nextTo"/>
        <c:crossAx val="1166530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65627214741319"/>
          <c:y val="2.9382300749827062E-2"/>
          <c:w val="0.84975194897236006"/>
          <c:h val="0.61045925776985177"/>
        </c:manualLayout>
      </c:layout>
      <c:barChart>
        <c:barDir val="col"/>
        <c:grouping val="clustered"/>
        <c:varyColors val="0"/>
        <c:ser>
          <c:idx val="0"/>
          <c:order val="0"/>
          <c:tx>
            <c:strRef>
              <c:f>Sheet1!$B$1</c:f>
              <c:strCache>
                <c:ptCount val="1"/>
                <c:pt idx="0">
                  <c:v>Series 1</c:v>
                </c:pt>
              </c:strCache>
            </c:strRef>
          </c:tx>
          <c:spPr>
            <a:solidFill>
              <a:schemeClr val="accent1"/>
            </a:solidFill>
          </c:spPr>
          <c:invertIfNegative val="0"/>
          <c:dLbls>
            <c:dLbl>
              <c:idx val="6"/>
              <c:tx>
                <c:rich>
                  <a:bodyPr/>
                  <a:lstStyle/>
                  <a:p>
                    <a:r>
                      <a:rPr lang="en-US" smtClean="0"/>
                      <a:t>&lt;1%</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Sheet1!$A$2:$A$8</c:f>
              <c:strCache>
                <c:ptCount val="7"/>
                <c:pt idx="0">
                  <c:v>Total Services</c:v>
                </c:pt>
                <c:pt idx="1">
                  <c:v>Home Health Care</c:v>
                </c:pt>
                <c:pt idx="2">
                  <c:v>Prescription Drugs</c:v>
                </c:pt>
                <c:pt idx="3">
                  <c:v>Hospital Services</c:v>
                </c:pt>
                <c:pt idx="4">
                  <c:v>Physician Services</c:v>
                </c:pt>
                <c:pt idx="5">
                  <c:v>Nursing Home Care</c:v>
                </c:pt>
                <c:pt idx="6">
                  <c:v>Dental Services</c:v>
                </c:pt>
              </c:strCache>
            </c:strRef>
          </c:cat>
          <c:val>
            <c:numRef>
              <c:f>Sheet1!$B$2:$B$8</c:f>
              <c:numCache>
                <c:formatCode>0%</c:formatCode>
                <c:ptCount val="7"/>
                <c:pt idx="0">
                  <c:v>0.22300089119338898</c:v>
                </c:pt>
                <c:pt idx="1">
                  <c:v>0.43107769423558895</c:v>
                </c:pt>
                <c:pt idx="2">
                  <c:v>0.27517521209885648</c:v>
                </c:pt>
                <c:pt idx="3">
                  <c:v>0.25904578930515532</c:v>
                </c:pt>
                <c:pt idx="4">
                  <c:v>0.22208965399693201</c:v>
                </c:pt>
                <c:pt idx="5">
                  <c:v>0.22207958921694479</c:v>
                </c:pt>
                <c:pt idx="6">
                  <c:v>4.5045045045045045E-3</c:v>
                </c:pt>
              </c:numCache>
            </c:numRef>
          </c:val>
        </c:ser>
        <c:dLbls>
          <c:showLegendKey val="0"/>
          <c:showVal val="0"/>
          <c:showCatName val="0"/>
          <c:showSerName val="0"/>
          <c:showPercent val="0"/>
          <c:showBubbleSize val="0"/>
        </c:dLbls>
        <c:gapWidth val="50"/>
        <c:axId val="118633216"/>
        <c:axId val="118634752"/>
      </c:barChart>
      <c:catAx>
        <c:axId val="118633216"/>
        <c:scaling>
          <c:orientation val="minMax"/>
        </c:scaling>
        <c:delete val="0"/>
        <c:axPos val="b"/>
        <c:majorTickMark val="none"/>
        <c:minorTickMark val="none"/>
        <c:tickLblPos val="nextTo"/>
        <c:txPr>
          <a:bodyPr/>
          <a:lstStyle/>
          <a:p>
            <a:pPr>
              <a:defRPr sz="1600"/>
            </a:pPr>
            <a:endParaRPr lang="en-US"/>
          </a:p>
        </c:txPr>
        <c:crossAx val="118634752"/>
        <c:crosses val="autoZero"/>
        <c:auto val="1"/>
        <c:lblAlgn val="ctr"/>
        <c:lblOffset val="0"/>
        <c:noMultiLvlLbl val="0"/>
      </c:catAx>
      <c:valAx>
        <c:axId val="118634752"/>
        <c:scaling>
          <c:orientation val="minMax"/>
        </c:scaling>
        <c:delete val="1"/>
        <c:axPos val="l"/>
        <c:numFmt formatCode="0%" sourceLinked="1"/>
        <c:majorTickMark val="out"/>
        <c:minorTickMark val="none"/>
        <c:tickLblPos val="nextTo"/>
        <c:crossAx val="118633216"/>
        <c:crosses val="autoZero"/>
        <c:crossBetween val="between"/>
      </c:valAx>
    </c:plotArea>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036853295535077E-2"/>
          <c:y val="1.6026675166870702E-2"/>
          <c:w val="0.91778880226789517"/>
          <c:h val="0.78210085087992431"/>
        </c:manualLayout>
      </c:layout>
      <c:barChart>
        <c:barDir val="col"/>
        <c:grouping val="clustered"/>
        <c:varyColors val="0"/>
        <c:ser>
          <c:idx val="0"/>
          <c:order val="0"/>
          <c:spPr>
            <a:solidFill>
              <a:schemeClr val="accent1"/>
            </a:solidFill>
          </c:spPr>
          <c:invertIfNegative val="0"/>
          <c:dPt>
            <c:idx val="0"/>
            <c:invertIfNegative val="0"/>
            <c:bubble3D val="0"/>
            <c:spPr>
              <a:solidFill>
                <a:schemeClr val="accent3"/>
              </a:solidFill>
            </c:spPr>
          </c:dPt>
          <c:dPt>
            <c:idx val="1"/>
            <c:invertIfNegative val="0"/>
            <c:bubble3D val="0"/>
            <c:spPr>
              <a:solidFill>
                <a:schemeClr val="accent3"/>
              </a:solidFill>
            </c:spPr>
          </c:dPt>
          <c:dPt>
            <c:idx val="2"/>
            <c:invertIfNegative val="0"/>
            <c:bubble3D val="0"/>
            <c:spPr>
              <a:solidFill>
                <a:schemeClr val="accent3"/>
              </a:solidFill>
            </c:spPr>
          </c:dPt>
          <c:dPt>
            <c:idx val="3"/>
            <c:invertIfNegative val="0"/>
            <c:bubble3D val="0"/>
            <c:spPr>
              <a:solidFill>
                <a:schemeClr val="accent3"/>
              </a:solidFill>
            </c:spPr>
          </c:dPt>
          <c:dPt>
            <c:idx val="4"/>
            <c:invertIfNegative val="0"/>
            <c:bubble3D val="0"/>
            <c:spPr>
              <a:solidFill>
                <a:schemeClr val="accent3"/>
              </a:solidFill>
            </c:spPr>
          </c:dPt>
          <c:dLbls>
            <c:txPr>
              <a:bodyPr/>
              <a:lstStyle/>
              <a:p>
                <a:pPr>
                  <a:defRPr b="1"/>
                </a:pPr>
                <a:endParaRPr lang="en-US"/>
              </a:p>
            </c:txPr>
            <c:showLegendKey val="0"/>
            <c:showVal val="1"/>
            <c:showCatName val="0"/>
            <c:showSerName val="0"/>
            <c:showPercent val="0"/>
            <c:showBubbleSize val="0"/>
            <c:showLeaderLines val="0"/>
          </c:dLbls>
          <c:cat>
            <c:numRef>
              <c:f>Sheet1!$A$1:$Z$1</c:f>
              <c:numCache>
                <c:formatCode>General</c:formatCode>
                <c:ptCount val="16"/>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numCache>
            </c:numRef>
          </c:cat>
          <c:val>
            <c:numRef>
              <c:f>Sheet1!$A$2:$Z$2</c:f>
              <c:numCache>
                <c:formatCode>"$"#,##0</c:formatCode>
                <c:ptCount val="16"/>
                <c:pt idx="0">
                  <c:v>446</c:v>
                </c:pt>
                <c:pt idx="1">
                  <c:v>480</c:v>
                </c:pt>
                <c:pt idx="2">
                  <c:v>466</c:v>
                </c:pt>
                <c:pt idx="3">
                  <c:v>492</c:v>
                </c:pt>
                <c:pt idx="4">
                  <c:v>505.40200000000004</c:v>
                </c:pt>
                <c:pt idx="5">
                  <c:v>527</c:v>
                </c:pt>
                <c:pt idx="6">
                  <c:v>560</c:v>
                </c:pt>
                <c:pt idx="7">
                  <c:v>562</c:v>
                </c:pt>
                <c:pt idx="8">
                  <c:v>574</c:v>
                </c:pt>
                <c:pt idx="9">
                  <c:v>642</c:v>
                </c:pt>
                <c:pt idx="10">
                  <c:v>688</c:v>
                </c:pt>
                <c:pt idx="11">
                  <c:v>738</c:v>
                </c:pt>
                <c:pt idx="12">
                  <c:v>833</c:v>
                </c:pt>
                <c:pt idx="13">
                  <c:v>852</c:v>
                </c:pt>
                <c:pt idx="14">
                  <c:v>866</c:v>
                </c:pt>
                <c:pt idx="15">
                  <c:v>981</c:v>
                </c:pt>
              </c:numCache>
            </c:numRef>
          </c:val>
        </c:ser>
        <c:dLbls>
          <c:showLegendKey val="0"/>
          <c:showVal val="0"/>
          <c:showCatName val="0"/>
          <c:showSerName val="0"/>
          <c:showPercent val="0"/>
          <c:showBubbleSize val="0"/>
        </c:dLbls>
        <c:gapWidth val="30"/>
        <c:axId val="116775936"/>
        <c:axId val="116781824"/>
      </c:barChart>
      <c:catAx>
        <c:axId val="116775936"/>
        <c:scaling>
          <c:orientation val="minMax"/>
        </c:scaling>
        <c:delete val="0"/>
        <c:axPos val="b"/>
        <c:numFmt formatCode="General" sourceLinked="1"/>
        <c:majorTickMark val="none"/>
        <c:minorTickMark val="none"/>
        <c:tickLblPos val="nextTo"/>
        <c:crossAx val="116781824"/>
        <c:crosses val="autoZero"/>
        <c:auto val="1"/>
        <c:lblAlgn val="ctr"/>
        <c:lblOffset val="0"/>
        <c:noMultiLvlLbl val="0"/>
      </c:catAx>
      <c:valAx>
        <c:axId val="116781824"/>
        <c:scaling>
          <c:orientation val="minMax"/>
          <c:max val="1100"/>
          <c:min val="0"/>
        </c:scaling>
        <c:delete val="1"/>
        <c:axPos val="l"/>
        <c:numFmt formatCode="&quot;$&quot;#,##0" sourceLinked="1"/>
        <c:majorTickMark val="out"/>
        <c:minorTickMark val="none"/>
        <c:tickLblPos val="nextTo"/>
        <c:crossAx val="116775936"/>
        <c:crosses val="autoZero"/>
        <c:crossBetween val="between"/>
      </c:valAx>
    </c:plotArea>
    <c:plotVisOnly val="1"/>
    <c:dispBlanksAs val="gap"/>
    <c:showDLblsOverMax val="0"/>
  </c:chart>
  <c:txPr>
    <a:bodyPr/>
    <a:lstStyle/>
    <a:p>
      <a:pPr>
        <a:defRPr sz="1400">
          <a:latin typeface="Calibri" panose="020F0502020204030204" pitchFamily="34" charset="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771517784414888E-3"/>
          <c:y val="0.19660085102998487"/>
          <c:w val="0.99872284822155855"/>
          <c:h val="0.58633460590153508"/>
        </c:manualLayout>
      </c:layout>
      <c:barChart>
        <c:barDir val="col"/>
        <c:grouping val="clustered"/>
        <c:varyColors val="1"/>
        <c:ser>
          <c:idx val="0"/>
          <c:order val="0"/>
          <c:tx>
            <c:strRef>
              <c:f>Sheet1!$B$1</c:f>
              <c:strCache>
                <c:ptCount val="1"/>
                <c:pt idx="0">
                  <c:v>Average Annual Per Capita Growth</c:v>
                </c:pt>
              </c:strCache>
            </c:strRef>
          </c:tx>
          <c:spPr>
            <a:solidFill>
              <a:schemeClr val="tx2"/>
            </a:solidFill>
            <a:ln>
              <a:solidFill>
                <a:schemeClr val="tx1"/>
              </a:solidFill>
            </a:ln>
          </c:spPr>
          <c:invertIfNegative val="0"/>
          <c:dPt>
            <c:idx val="0"/>
            <c:invertIfNegative val="0"/>
            <c:bubble3D val="0"/>
          </c:dPt>
          <c:dPt>
            <c:idx val="1"/>
            <c:invertIfNegative val="0"/>
            <c:bubble3D val="0"/>
            <c:spPr>
              <a:solidFill>
                <a:schemeClr val="accent1"/>
              </a:solidFill>
              <a:ln>
                <a:solidFill>
                  <a:schemeClr val="tx1"/>
                </a:solidFill>
              </a:ln>
            </c:spPr>
          </c:dPt>
          <c:dPt>
            <c:idx val="2"/>
            <c:invertIfNegative val="0"/>
            <c:bubble3D val="0"/>
            <c:spPr>
              <a:solidFill>
                <a:schemeClr val="accent3"/>
              </a:solidFill>
              <a:ln>
                <a:solidFill>
                  <a:schemeClr val="tx1"/>
                </a:solidFill>
              </a:ln>
            </c:spPr>
          </c:dPt>
          <c:dPt>
            <c:idx val="3"/>
            <c:invertIfNegative val="0"/>
            <c:bubble3D val="0"/>
            <c:spPr>
              <a:solidFill>
                <a:schemeClr val="accent4"/>
              </a:solidFill>
              <a:ln>
                <a:solidFill>
                  <a:schemeClr val="tx1"/>
                </a:solidFill>
              </a:ln>
            </c:spPr>
          </c:dPt>
          <c:dPt>
            <c:idx val="4"/>
            <c:invertIfNegative val="0"/>
            <c:bubble3D val="0"/>
            <c:spPr>
              <a:pattFill prst="wdUpDiag">
                <a:fgClr>
                  <a:schemeClr val="tx2"/>
                </a:fgClr>
                <a:bgClr>
                  <a:schemeClr val="bg1"/>
                </a:bgClr>
              </a:pattFill>
              <a:ln>
                <a:solidFill>
                  <a:schemeClr val="tx1"/>
                </a:solidFill>
              </a:ln>
            </c:spPr>
          </c:dPt>
          <c:dPt>
            <c:idx val="5"/>
            <c:invertIfNegative val="0"/>
            <c:bubble3D val="0"/>
            <c:spPr>
              <a:pattFill prst="wdUpDiag">
                <a:fgClr>
                  <a:schemeClr val="accent1"/>
                </a:fgClr>
                <a:bgClr>
                  <a:schemeClr val="bg1"/>
                </a:bgClr>
              </a:pattFill>
              <a:ln>
                <a:solidFill>
                  <a:schemeClr val="tx1"/>
                </a:solidFill>
              </a:ln>
            </c:spPr>
          </c:dPt>
          <c:dPt>
            <c:idx val="6"/>
            <c:invertIfNegative val="0"/>
            <c:bubble3D val="0"/>
            <c:spPr>
              <a:pattFill prst="wdUpDiag">
                <a:fgClr>
                  <a:schemeClr val="accent3"/>
                </a:fgClr>
                <a:bgClr>
                  <a:schemeClr val="bg1"/>
                </a:bgClr>
              </a:pattFill>
              <a:ln>
                <a:solidFill>
                  <a:schemeClr val="tx1"/>
                </a:solidFill>
              </a:ln>
            </c:spPr>
          </c:dPt>
          <c:dPt>
            <c:idx val="7"/>
            <c:invertIfNegative val="0"/>
            <c:bubble3D val="0"/>
            <c:spPr>
              <a:pattFill prst="wdUpDiag">
                <a:fgClr>
                  <a:schemeClr val="accent4"/>
                </a:fgClr>
                <a:bgClr>
                  <a:schemeClr val="bg1"/>
                </a:bgClr>
              </a:pattFill>
              <a:ln>
                <a:solidFill>
                  <a:schemeClr val="tx1"/>
                </a:solidFill>
              </a:ln>
            </c:spPr>
          </c:dPt>
          <c:dLbls>
            <c:dLbl>
              <c:idx val="6"/>
              <c:layout>
                <c:manualLayout>
                  <c:x val="2.8348688873139618E-3"/>
                  <c:y val="-1.7676767676767631E-2"/>
                </c:manualLayout>
              </c:layout>
              <c:showLegendKey val="0"/>
              <c:showVal val="1"/>
              <c:showCatName val="0"/>
              <c:showSerName val="0"/>
              <c:showPercent val="0"/>
              <c:showBubbleSize val="0"/>
            </c:dLbl>
            <c:spPr>
              <a:solidFill>
                <a:schemeClr val="bg1"/>
              </a:solidFill>
            </c:spPr>
            <c:txPr>
              <a:bodyPr/>
              <a:lstStyle/>
              <a:p>
                <a:pPr>
                  <a:defRPr sz="1600" b="1"/>
                </a:pPr>
                <a:endParaRPr lang="en-US"/>
              </a:p>
            </c:txPr>
            <c:showLegendKey val="0"/>
            <c:showVal val="1"/>
            <c:showCatName val="0"/>
            <c:showSerName val="0"/>
            <c:showPercent val="0"/>
            <c:showBubbleSize val="0"/>
            <c:showLeaderLines val="0"/>
          </c:dLbls>
          <c:cat>
            <c:strRef>
              <c:f>Sheet1!$A$2:$A$9</c:f>
              <c:strCache>
                <c:ptCount val="8"/>
                <c:pt idx="0">
                  <c:v>Medicare spending per capita</c:v>
                </c:pt>
                <c:pt idx="1">
                  <c:v>Private health insurance spending per capita</c:v>
                </c:pt>
                <c:pt idx="2">
                  <c:v>GDP per capita</c:v>
                </c:pt>
                <c:pt idx="3">
                  <c:v>CPI</c:v>
                </c:pt>
                <c:pt idx="4">
                  <c:v>Medicare + SGR (fee freeze) spending per capita</c:v>
                </c:pt>
                <c:pt idx="5">
                  <c:v>Private health insurance spending per capita</c:v>
                </c:pt>
                <c:pt idx="6">
                  <c:v>GDP per capita</c:v>
                </c:pt>
                <c:pt idx="7">
                  <c:v>CPI</c:v>
                </c:pt>
              </c:strCache>
            </c:strRef>
          </c:cat>
          <c:val>
            <c:numRef>
              <c:f>Sheet1!$B$2:$B$9</c:f>
              <c:numCache>
                <c:formatCode>0.0%</c:formatCode>
                <c:ptCount val="8"/>
                <c:pt idx="0">
                  <c:v>5.5E-2</c:v>
                </c:pt>
                <c:pt idx="1">
                  <c:v>6.0999999999999999E-2</c:v>
                </c:pt>
                <c:pt idx="2">
                  <c:v>2.9000000000000001E-2</c:v>
                </c:pt>
                <c:pt idx="3">
                  <c:v>2.4E-2</c:v>
                </c:pt>
                <c:pt idx="4">
                  <c:v>3.6999999999999998E-2</c:v>
                </c:pt>
                <c:pt idx="5">
                  <c:v>4.7E-2</c:v>
                </c:pt>
                <c:pt idx="6">
                  <c:v>3.5000000000000003E-2</c:v>
                </c:pt>
                <c:pt idx="7">
                  <c:v>2.1999999999999999E-2</c:v>
                </c:pt>
              </c:numCache>
            </c:numRef>
          </c:val>
        </c:ser>
        <c:dLbls>
          <c:showLegendKey val="0"/>
          <c:showVal val="0"/>
          <c:showCatName val="0"/>
          <c:showSerName val="0"/>
          <c:showPercent val="0"/>
          <c:showBubbleSize val="0"/>
        </c:dLbls>
        <c:gapWidth val="50"/>
        <c:axId val="118715520"/>
        <c:axId val="118717056"/>
      </c:barChart>
      <c:catAx>
        <c:axId val="118715520"/>
        <c:scaling>
          <c:orientation val="minMax"/>
        </c:scaling>
        <c:delete val="0"/>
        <c:axPos val="b"/>
        <c:majorTickMark val="none"/>
        <c:minorTickMark val="none"/>
        <c:tickLblPos val="none"/>
        <c:crossAx val="118717056"/>
        <c:crosses val="autoZero"/>
        <c:auto val="1"/>
        <c:lblAlgn val="ctr"/>
        <c:lblOffset val="0"/>
        <c:noMultiLvlLbl val="0"/>
      </c:catAx>
      <c:valAx>
        <c:axId val="118717056"/>
        <c:scaling>
          <c:orientation val="minMax"/>
        </c:scaling>
        <c:delete val="1"/>
        <c:axPos val="l"/>
        <c:numFmt formatCode="0.0%" sourceLinked="1"/>
        <c:majorTickMark val="out"/>
        <c:minorTickMark val="none"/>
        <c:tickLblPos val="none"/>
        <c:crossAx val="118715520"/>
        <c:crosses val="autoZero"/>
        <c:crossBetween val="between"/>
      </c:valAx>
    </c:plotArea>
    <c:plotVisOnly val="1"/>
    <c:dispBlanksAs val="gap"/>
    <c:showDLblsOverMax val="0"/>
  </c:chart>
  <c:txPr>
    <a:bodyPr/>
    <a:lstStyle/>
    <a:p>
      <a:pPr>
        <a:defRPr sz="1800">
          <a:latin typeface="+mj-lt"/>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2.7777777777777776E-2"/>
          <c:w val="0.77387255366998331"/>
          <c:h val="0.83813738507618896"/>
        </c:manualLayout>
      </c:layout>
      <c:barChart>
        <c:barDir val="col"/>
        <c:grouping val="percentStacked"/>
        <c:varyColors val="0"/>
        <c:ser>
          <c:idx val="0"/>
          <c:order val="0"/>
          <c:tx>
            <c:strRef>
              <c:f>Sheet1!$B$1</c:f>
              <c:strCache>
                <c:ptCount val="1"/>
                <c:pt idx="0">
                  <c:v>Interest and other</c:v>
                </c:pt>
              </c:strCache>
            </c:strRef>
          </c:tx>
          <c:spPr>
            <a:solidFill>
              <a:schemeClr val="tx2"/>
            </a:solidFill>
            <a:ln>
              <a:solidFill>
                <a:schemeClr val="tx1"/>
              </a:solidFill>
            </a:ln>
          </c:spPr>
          <c:invertIfNegative val="0"/>
          <c:dLbls>
            <c:dLbl>
              <c:idx val="0"/>
              <c:layout>
                <c:manualLayout>
                  <c:x val="-8.221119773210489E-2"/>
                  <c:y val="0"/>
                </c:manualLayout>
              </c:layout>
              <c:spPr/>
              <c:txPr>
                <a:bodyPr/>
                <a:lstStyle/>
                <a:p>
                  <a:pPr>
                    <a:defRPr sz="1600"/>
                  </a:pPr>
                  <a:endParaRPr lang="en-US"/>
                </a:p>
              </c:txPr>
              <c:showLegendKey val="0"/>
              <c:showVal val="1"/>
              <c:showCatName val="0"/>
              <c:showSerName val="0"/>
              <c:showPercent val="0"/>
              <c:showBubbleSize val="0"/>
            </c:dLbl>
            <c:dLbl>
              <c:idx val="2"/>
              <c:layout>
                <c:manualLayout>
                  <c:x val="8.5046066619418853E-2"/>
                  <c:y val="-1.258103045778688E-2"/>
                </c:manualLayout>
              </c:layout>
              <c:spPr/>
              <c:txPr>
                <a:bodyPr/>
                <a:lstStyle/>
                <a:p>
                  <a:pPr>
                    <a:defRPr sz="1600"/>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Sheet1!$B$2:$B$5</c:f>
              <c:numCache>
                <c:formatCode>0%</c:formatCode>
                <c:ptCount val="4"/>
                <c:pt idx="0">
                  <c:v>3.2444232946848492E-2</c:v>
                </c:pt>
                <c:pt idx="1">
                  <c:v>5.0189329840055107E-2</c:v>
                </c:pt>
                <c:pt idx="2">
                  <c:v>2.3799064980703458E-2</c:v>
                </c:pt>
              </c:numCache>
            </c:numRef>
          </c:val>
        </c:ser>
        <c:ser>
          <c:idx val="1"/>
          <c:order val="1"/>
          <c:tx>
            <c:strRef>
              <c:f>Sheet1!$C$1</c:f>
              <c:strCache>
                <c:ptCount val="1"/>
                <c:pt idx="0">
                  <c:v>Taxation of Social Security benefits</c:v>
                </c:pt>
              </c:strCache>
            </c:strRef>
          </c:tx>
          <c:spPr>
            <a:solidFill>
              <a:schemeClr val="accent6"/>
            </a:solidFill>
            <a:ln>
              <a:solidFill>
                <a:schemeClr val="tx1"/>
              </a:solidFill>
            </a:ln>
          </c:spPr>
          <c:invertIfNegative val="0"/>
          <c:dLbls>
            <c:dLbl>
              <c:idx val="0"/>
              <c:layout>
                <c:manualLayout>
                  <c:x val="-8.221119773210489E-2"/>
                  <c:y val="-2.5254513640340414E-3"/>
                </c:manualLayout>
              </c:layout>
              <c:spPr/>
              <c:txPr>
                <a:bodyPr/>
                <a:lstStyle/>
                <a:p>
                  <a:pPr>
                    <a:defRPr sz="1600"/>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Sheet1!$C$2:$C$5</c:f>
              <c:numCache>
                <c:formatCode>0%</c:formatCode>
                <c:ptCount val="4"/>
                <c:pt idx="0">
                  <c:v>2.4852897246903375E-2</c:v>
                </c:pt>
                <c:pt idx="1">
                  <c:v>5.6978128521316035E-2</c:v>
                </c:pt>
              </c:numCache>
            </c:numRef>
          </c:val>
        </c:ser>
        <c:ser>
          <c:idx val="2"/>
          <c:order val="2"/>
          <c:tx>
            <c:strRef>
              <c:f>Sheet1!$D$1</c:f>
              <c:strCache>
                <c:ptCount val="1"/>
                <c:pt idx="0">
                  <c:v>State payments</c:v>
                </c:pt>
              </c:strCache>
            </c:strRef>
          </c:tx>
          <c:spPr>
            <a:solidFill>
              <a:schemeClr val="accent5"/>
            </a:solidFill>
            <a:ln>
              <a:solidFill>
                <a:schemeClr val="tx1"/>
              </a:solidFill>
            </a:ln>
          </c:spPr>
          <c:invertIfNegative val="0"/>
          <c:dLbls>
            <c:dLbl>
              <c:idx val="0"/>
              <c:layout>
                <c:manualLayout>
                  <c:x val="-8.221119773210489E-2"/>
                  <c:y val="-1.2626262626262534E-2"/>
                </c:manualLayout>
              </c:layout>
              <c:spPr/>
              <c:txPr>
                <a:bodyPr/>
                <a:lstStyle/>
                <a:p>
                  <a:pPr>
                    <a:defRPr sz="1600"/>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Sheet1!$D$2:$D$5</c:f>
              <c:numCache>
                <c:formatCode>General</c:formatCode>
                <c:ptCount val="4"/>
                <c:pt idx="0" formatCode="0%">
                  <c:v>1.5241720911168693E-2</c:v>
                </c:pt>
                <c:pt idx="3" formatCode="0%">
                  <c:v>0.12596345681847543</c:v>
                </c:pt>
              </c:numCache>
            </c:numRef>
          </c:val>
        </c:ser>
        <c:ser>
          <c:idx val="3"/>
          <c:order val="3"/>
          <c:tx>
            <c:strRef>
              <c:f>Sheet1!$E$1</c:f>
              <c:strCache>
                <c:ptCount val="1"/>
                <c:pt idx="0">
                  <c:v>Beneficiary premiums</c:v>
                </c:pt>
              </c:strCache>
            </c:strRef>
          </c:tx>
          <c:spPr>
            <a:solidFill>
              <a:schemeClr val="accent4"/>
            </a:solidFill>
            <a:ln>
              <a:solidFill>
                <a:schemeClr val="tx1"/>
              </a:solidFill>
            </a:ln>
          </c:spPr>
          <c:invertIfNegative val="0"/>
          <c:dLbls>
            <c:dLbl>
              <c:idx val="1"/>
              <c:layout>
                <c:manualLayout>
                  <c:x val="8.221119773210489E-2"/>
                  <c:y val="-5.0505050505050509E-3"/>
                </c:manualLayout>
              </c:layout>
              <c:spPr/>
              <c:txPr>
                <a:bodyPr/>
                <a:lstStyle/>
                <a:p>
                  <a:pPr>
                    <a:defRPr sz="1600"/>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Sheet1!$E$2:$E$5</c:f>
              <c:numCache>
                <c:formatCode>0%</c:formatCode>
                <c:ptCount val="4"/>
                <c:pt idx="0">
                  <c:v>0.13274156460363884</c:v>
                </c:pt>
                <c:pt idx="1">
                  <c:v>1.3605469263266029E-2</c:v>
                </c:pt>
                <c:pt idx="2">
                  <c:v>0.24742320604938658</c:v>
                </c:pt>
                <c:pt idx="3">
                  <c:v>0.14251266667623547</c:v>
                </c:pt>
              </c:numCache>
            </c:numRef>
          </c:val>
        </c:ser>
        <c:ser>
          <c:idx val="4"/>
          <c:order val="4"/>
          <c:tx>
            <c:strRef>
              <c:f>Sheet1!$F$1</c:f>
              <c:strCache>
                <c:ptCount val="1"/>
                <c:pt idx="0">
                  <c:v>Payroll taxes</c:v>
                </c:pt>
              </c:strCache>
            </c:strRef>
          </c:tx>
          <c:spPr>
            <a:solidFill>
              <a:schemeClr val="accent3"/>
            </a:solidFill>
            <a:ln>
              <a:solidFill>
                <a:schemeClr val="tx1"/>
              </a:solidFill>
            </a:ln>
          </c:spPr>
          <c:invertIfNegative val="0"/>
          <c:dLbls>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Sheet1!$F$2:$F$5</c:f>
              <c:numCache>
                <c:formatCode>0%</c:formatCode>
                <c:ptCount val="4"/>
                <c:pt idx="0">
                  <c:v>0.3835039979992636</c:v>
                </c:pt>
                <c:pt idx="1">
                  <c:v>0.87922707237536291</c:v>
                </c:pt>
              </c:numCache>
            </c:numRef>
          </c:val>
        </c:ser>
        <c:ser>
          <c:idx val="5"/>
          <c:order val="5"/>
          <c:tx>
            <c:strRef>
              <c:f>Sheet1!$G$1</c:f>
              <c:strCache>
                <c:ptCount val="1"/>
                <c:pt idx="0">
                  <c:v>General revenue</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TOTAL</c:v>
                </c:pt>
                <c:pt idx="1">
                  <c:v>Part A</c:v>
                </c:pt>
                <c:pt idx="2">
                  <c:v>Part B</c:v>
                </c:pt>
                <c:pt idx="3">
                  <c:v>Part D</c:v>
                </c:pt>
              </c:strCache>
            </c:strRef>
          </c:cat>
          <c:val>
            <c:numRef>
              <c:f>Sheet1!$G$2:$G$5</c:f>
              <c:numCache>
                <c:formatCode>General</c:formatCode>
                <c:ptCount val="4"/>
                <c:pt idx="0" formatCode="0%">
                  <c:v>0.41121558629217697</c:v>
                </c:pt>
                <c:pt idx="2" formatCode="0%">
                  <c:v>0.72877772896990989</c:v>
                </c:pt>
                <c:pt idx="3" formatCode="0%">
                  <c:v>0.73140905111165344</c:v>
                </c:pt>
              </c:numCache>
            </c:numRef>
          </c:val>
        </c:ser>
        <c:dLbls>
          <c:showLegendKey val="0"/>
          <c:showVal val="0"/>
          <c:showCatName val="0"/>
          <c:showSerName val="0"/>
          <c:showPercent val="0"/>
          <c:showBubbleSize val="0"/>
        </c:dLbls>
        <c:gapWidth val="50"/>
        <c:overlap val="100"/>
        <c:axId val="117214208"/>
        <c:axId val="117228288"/>
      </c:barChart>
      <c:catAx>
        <c:axId val="117214208"/>
        <c:scaling>
          <c:orientation val="minMax"/>
        </c:scaling>
        <c:delete val="0"/>
        <c:axPos val="b"/>
        <c:majorTickMark val="none"/>
        <c:minorTickMark val="none"/>
        <c:tickLblPos val="nextTo"/>
        <c:crossAx val="117228288"/>
        <c:crosses val="autoZero"/>
        <c:auto val="1"/>
        <c:lblAlgn val="ctr"/>
        <c:lblOffset val="0"/>
        <c:noMultiLvlLbl val="0"/>
      </c:catAx>
      <c:valAx>
        <c:axId val="117228288"/>
        <c:scaling>
          <c:orientation val="minMax"/>
        </c:scaling>
        <c:delete val="1"/>
        <c:axPos val="l"/>
        <c:numFmt formatCode="0%" sourceLinked="1"/>
        <c:majorTickMark val="out"/>
        <c:minorTickMark val="none"/>
        <c:tickLblPos val="nextTo"/>
        <c:crossAx val="117214208"/>
        <c:crosses val="autoZero"/>
        <c:crossBetween val="between"/>
      </c:valAx>
    </c:plotArea>
    <c:legend>
      <c:legendPos val="r"/>
      <c:layout>
        <c:manualLayout>
          <c:xMode val="edge"/>
          <c:yMode val="edge"/>
          <c:x val="0.77954229144461129"/>
          <c:y val="1.5561892859554081E-2"/>
          <c:w val="0.22045770855538874"/>
          <c:h val="0.88711582861320681"/>
        </c:manualLayout>
      </c:layout>
      <c:overlay val="0"/>
      <c:txPr>
        <a:bodyPr/>
        <a:lstStyle/>
        <a:p>
          <a:pPr>
            <a:defRPr sz="1600"/>
          </a:pPr>
          <a:endParaRPr lang="en-US"/>
        </a:p>
      </c:txPr>
    </c:legend>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054294334355144E-3"/>
          <c:y val="4.6730329941350693E-2"/>
          <c:w val="0.98434446568457046"/>
          <c:h val="0.81863180953269876"/>
        </c:manualLayout>
      </c:layout>
      <c:barChart>
        <c:barDir val="col"/>
        <c:grouping val="clustered"/>
        <c:varyColors val="0"/>
        <c:ser>
          <c:idx val="0"/>
          <c:order val="0"/>
          <c:tx>
            <c:strRef>
              <c:f>Sheet1!$B$1</c:f>
              <c:strCache>
                <c:ptCount val="1"/>
                <c:pt idx="0">
                  <c:v>Year of Insolvency</c:v>
                </c:pt>
              </c:strCache>
            </c:strRef>
          </c:tx>
          <c:invertIfNegative val="0"/>
          <c:dPt>
            <c:idx val="9"/>
            <c:invertIfNegative val="0"/>
            <c:bubble3D val="0"/>
            <c:spPr>
              <a:solidFill>
                <a:schemeClr val="tx2"/>
              </a:solidFill>
            </c:spPr>
          </c:dPt>
          <c:dPt>
            <c:idx val="17"/>
            <c:invertIfNegative val="0"/>
            <c:bubble3D val="0"/>
            <c:spPr>
              <a:solidFill>
                <a:schemeClr val="tx2"/>
              </a:solidFill>
            </c:spPr>
          </c:dPt>
          <c:dLbls>
            <c:dLbl>
              <c:idx val="9"/>
              <c:spPr/>
              <c:txPr>
                <a:bodyPr/>
                <a:lstStyle/>
                <a:p>
                  <a:pPr>
                    <a:defRPr sz="2400" b="1"/>
                  </a:pPr>
                  <a:endParaRPr lang="en-US"/>
                </a:p>
              </c:txPr>
              <c:showLegendKey val="0"/>
              <c:showVal val="1"/>
              <c:showCatName val="0"/>
              <c:showSerName val="0"/>
              <c:showPercent val="0"/>
              <c:showBubbleSize val="0"/>
            </c:dLbl>
            <c:txPr>
              <a:bodyPr/>
              <a:lstStyle/>
              <a:p>
                <a:pPr>
                  <a:defRPr sz="2000" b="1"/>
                </a:pPr>
                <a:endParaRPr lang="en-US"/>
              </a:p>
            </c:txPr>
            <c:showLegendKey val="0"/>
            <c:showVal val="1"/>
            <c:showCatName val="0"/>
            <c:showSerName val="0"/>
            <c:showPercent val="0"/>
            <c:showBubbleSize val="0"/>
            <c:showLeaderLines val="0"/>
          </c:dLbls>
          <c:cat>
            <c:numRef>
              <c:f>Sheet1!$A$2:$A$19</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Sheet1!$B$2:$B$19</c:f>
              <c:numCache>
                <c:formatCode>General</c:formatCode>
                <c:ptCount val="10"/>
                <c:pt idx="0">
                  <c:v>2020</c:v>
                </c:pt>
                <c:pt idx="1">
                  <c:v>2018</c:v>
                </c:pt>
                <c:pt idx="2">
                  <c:v>2019</c:v>
                </c:pt>
                <c:pt idx="3">
                  <c:v>2019</c:v>
                </c:pt>
                <c:pt idx="4">
                  <c:v>2017</c:v>
                </c:pt>
                <c:pt idx="5">
                  <c:v>2029</c:v>
                </c:pt>
                <c:pt idx="6">
                  <c:v>2024</c:v>
                </c:pt>
                <c:pt idx="7">
                  <c:v>2024</c:v>
                </c:pt>
                <c:pt idx="8">
                  <c:v>2026</c:v>
                </c:pt>
                <c:pt idx="9">
                  <c:v>2030</c:v>
                </c:pt>
              </c:numCache>
            </c:numRef>
          </c:val>
        </c:ser>
        <c:dLbls>
          <c:showLegendKey val="0"/>
          <c:showVal val="0"/>
          <c:showCatName val="0"/>
          <c:showSerName val="0"/>
          <c:showPercent val="0"/>
          <c:showBubbleSize val="0"/>
        </c:dLbls>
        <c:gapWidth val="54"/>
        <c:axId val="117351552"/>
        <c:axId val="117353088"/>
      </c:barChart>
      <c:catAx>
        <c:axId val="117351552"/>
        <c:scaling>
          <c:orientation val="minMax"/>
        </c:scaling>
        <c:delete val="0"/>
        <c:axPos val="b"/>
        <c:numFmt formatCode="General" sourceLinked="1"/>
        <c:majorTickMark val="none"/>
        <c:minorTickMark val="none"/>
        <c:tickLblPos val="nextTo"/>
        <c:crossAx val="117353088"/>
        <c:crosses val="autoZero"/>
        <c:auto val="1"/>
        <c:lblAlgn val="ctr"/>
        <c:lblOffset val="0"/>
        <c:noMultiLvlLbl val="0"/>
      </c:catAx>
      <c:valAx>
        <c:axId val="117353088"/>
        <c:scaling>
          <c:orientation val="minMax"/>
          <c:max val="2031"/>
          <c:min val="2015"/>
        </c:scaling>
        <c:delete val="1"/>
        <c:axPos val="l"/>
        <c:numFmt formatCode="General" sourceLinked="1"/>
        <c:majorTickMark val="out"/>
        <c:minorTickMark val="none"/>
        <c:tickLblPos val="nextTo"/>
        <c:crossAx val="117351552"/>
        <c:crosses val="autoZero"/>
        <c:crossBetween val="between"/>
      </c:valAx>
    </c:plotArea>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0"/>
    <c:plotArea>
      <c:layout>
        <c:manualLayout>
          <c:layoutTarget val="inner"/>
          <c:xMode val="edge"/>
          <c:yMode val="edge"/>
          <c:x val="7.3251942286348501E-2"/>
          <c:y val="0.12670565302144249"/>
          <c:w val="0.8657047724750323"/>
          <c:h val="0.78012574446905003"/>
        </c:manualLayout>
      </c:layout>
      <c:barChart>
        <c:barDir val="col"/>
        <c:grouping val="clustered"/>
        <c:varyColors val="0"/>
        <c:ser>
          <c:idx val="1"/>
          <c:order val="0"/>
          <c:tx>
            <c:strRef>
              <c:f>Sheet1!$A$2</c:f>
              <c:strCache>
                <c:ptCount val="1"/>
                <c:pt idx="0">
                  <c:v>Number of beneficiaries (in millions)</c:v>
                </c:pt>
              </c:strCache>
            </c:strRef>
          </c:tx>
          <c:spPr>
            <a:solidFill>
              <a:schemeClr val="accent4"/>
            </a:solidFill>
            <a:ln>
              <a:solidFill>
                <a:schemeClr val="accent1"/>
              </a:solidFill>
            </a:ln>
          </c:spPr>
          <c:invertIfNegative val="0"/>
          <c:dLbls>
            <c:showLegendKey val="0"/>
            <c:showVal val="1"/>
            <c:showCatName val="0"/>
            <c:showSerName val="0"/>
            <c:showPercent val="0"/>
            <c:showBubbleSize val="0"/>
            <c:showLeaderLines val="0"/>
          </c:dLbls>
          <c:cat>
            <c:numRef>
              <c:f>Sheet1!$B$1:$G$1</c:f>
              <c:numCache>
                <c:formatCode>General</c:formatCode>
                <c:ptCount val="6"/>
                <c:pt idx="0">
                  <c:v>2000</c:v>
                </c:pt>
                <c:pt idx="1">
                  <c:v>2010</c:v>
                </c:pt>
                <c:pt idx="2">
                  <c:v>2020</c:v>
                </c:pt>
                <c:pt idx="3">
                  <c:v>2030</c:v>
                </c:pt>
                <c:pt idx="4">
                  <c:v>2040</c:v>
                </c:pt>
                <c:pt idx="5">
                  <c:v>2050</c:v>
                </c:pt>
              </c:numCache>
            </c:numRef>
          </c:cat>
          <c:val>
            <c:numRef>
              <c:f>Sheet1!$B$2:$G$2</c:f>
              <c:numCache>
                <c:formatCode>0.0</c:formatCode>
                <c:ptCount val="6"/>
                <c:pt idx="0">
                  <c:v>39.688000000000002</c:v>
                </c:pt>
                <c:pt idx="1">
                  <c:v>47.72</c:v>
                </c:pt>
                <c:pt idx="2">
                  <c:v>64.361999999999995</c:v>
                </c:pt>
                <c:pt idx="3">
                  <c:v>81.759</c:v>
                </c:pt>
                <c:pt idx="4">
                  <c:v>89.206999999999994</c:v>
                </c:pt>
                <c:pt idx="5">
                  <c:v>92.772000000000006</c:v>
                </c:pt>
              </c:numCache>
            </c:numRef>
          </c:val>
        </c:ser>
        <c:dLbls>
          <c:showLegendKey val="0"/>
          <c:showVal val="0"/>
          <c:showCatName val="0"/>
          <c:showSerName val="0"/>
          <c:showPercent val="0"/>
          <c:showBubbleSize val="0"/>
        </c:dLbls>
        <c:gapWidth val="95"/>
        <c:axId val="118755328"/>
        <c:axId val="118756864"/>
      </c:barChart>
      <c:lineChart>
        <c:grouping val="standard"/>
        <c:varyColors val="0"/>
        <c:ser>
          <c:idx val="0"/>
          <c:order val="1"/>
          <c:tx>
            <c:strRef>
              <c:f>Sheet1!$A$3</c:f>
              <c:strCache>
                <c:ptCount val="1"/>
                <c:pt idx="0">
                  <c:v>Number of workers per beneficiary</c:v>
                </c:pt>
              </c:strCache>
            </c:strRef>
          </c:tx>
          <c:spPr>
            <a:ln w="38100">
              <a:solidFill>
                <a:schemeClr val="accent1"/>
              </a:solidFill>
            </a:ln>
          </c:spPr>
          <c:marker>
            <c:symbol val="square"/>
            <c:size val="10"/>
            <c:spPr>
              <a:solidFill>
                <a:schemeClr val="accent1"/>
              </a:solidFill>
              <a:ln w="38100">
                <a:solidFill>
                  <a:schemeClr val="accent1"/>
                </a:solidFill>
              </a:ln>
            </c:spPr>
          </c:marker>
          <c:dPt>
            <c:idx val="3"/>
            <c:bubble3D val="0"/>
          </c:dPt>
          <c:dLbls>
            <c:numFmt formatCode="0.0" sourceLinked="0"/>
            <c:dLblPos val="b"/>
            <c:showLegendKey val="0"/>
            <c:showVal val="1"/>
            <c:showCatName val="0"/>
            <c:showSerName val="0"/>
            <c:showPercent val="0"/>
            <c:showBubbleSize val="0"/>
            <c:showLeaderLines val="0"/>
          </c:dLbls>
          <c:cat>
            <c:numRef>
              <c:f>Sheet1!$B$1:$G$1</c:f>
              <c:numCache>
                <c:formatCode>General</c:formatCode>
                <c:ptCount val="6"/>
                <c:pt idx="0">
                  <c:v>2000</c:v>
                </c:pt>
                <c:pt idx="1">
                  <c:v>2010</c:v>
                </c:pt>
                <c:pt idx="2">
                  <c:v>2020</c:v>
                </c:pt>
                <c:pt idx="3">
                  <c:v>2030</c:v>
                </c:pt>
                <c:pt idx="4">
                  <c:v>2040</c:v>
                </c:pt>
                <c:pt idx="5">
                  <c:v>2050</c:v>
                </c:pt>
              </c:numCache>
            </c:numRef>
          </c:cat>
          <c:val>
            <c:numRef>
              <c:f>Sheet1!$B$3:$G$3</c:f>
              <c:numCache>
                <c:formatCode>General</c:formatCode>
                <c:ptCount val="6"/>
                <c:pt idx="0">
                  <c:v>4</c:v>
                </c:pt>
                <c:pt idx="1">
                  <c:v>3.4</c:v>
                </c:pt>
                <c:pt idx="2">
                  <c:v>2.8</c:v>
                </c:pt>
                <c:pt idx="3">
                  <c:v>2.2999999999999998</c:v>
                </c:pt>
                <c:pt idx="4">
                  <c:v>2.2000000000000002</c:v>
                </c:pt>
                <c:pt idx="5">
                  <c:v>2.2999999999999998</c:v>
                </c:pt>
              </c:numCache>
            </c:numRef>
          </c:val>
          <c:smooth val="0"/>
        </c:ser>
        <c:dLbls>
          <c:showLegendKey val="0"/>
          <c:showVal val="0"/>
          <c:showCatName val="0"/>
          <c:showSerName val="0"/>
          <c:showPercent val="0"/>
          <c:showBubbleSize val="0"/>
        </c:dLbls>
        <c:marker val="1"/>
        <c:smooth val="0"/>
        <c:axId val="118758400"/>
        <c:axId val="118768384"/>
      </c:lineChart>
      <c:catAx>
        <c:axId val="118755328"/>
        <c:scaling>
          <c:orientation val="minMax"/>
        </c:scaling>
        <c:delete val="0"/>
        <c:axPos val="b"/>
        <c:numFmt formatCode="General" sourceLinked="1"/>
        <c:majorTickMark val="none"/>
        <c:minorTickMark val="none"/>
        <c:tickLblPos val="nextTo"/>
        <c:txPr>
          <a:bodyPr rot="0" vert="horz"/>
          <a:lstStyle/>
          <a:p>
            <a:pPr>
              <a:defRPr b="0"/>
            </a:pPr>
            <a:endParaRPr lang="en-US"/>
          </a:p>
        </c:txPr>
        <c:crossAx val="118756864"/>
        <c:crosses val="autoZero"/>
        <c:auto val="0"/>
        <c:lblAlgn val="ctr"/>
        <c:lblOffset val="0"/>
        <c:tickLblSkip val="1"/>
        <c:tickMarkSkip val="1"/>
        <c:noMultiLvlLbl val="0"/>
      </c:catAx>
      <c:valAx>
        <c:axId val="118756864"/>
        <c:scaling>
          <c:orientation val="minMax"/>
        </c:scaling>
        <c:delete val="0"/>
        <c:axPos val="l"/>
        <c:numFmt formatCode="0" sourceLinked="0"/>
        <c:majorTickMark val="cross"/>
        <c:minorTickMark val="none"/>
        <c:tickLblPos val="nextTo"/>
        <c:txPr>
          <a:bodyPr rot="0" vert="horz"/>
          <a:lstStyle/>
          <a:p>
            <a:pPr>
              <a:defRPr b="0"/>
            </a:pPr>
            <a:endParaRPr lang="en-US"/>
          </a:p>
        </c:txPr>
        <c:crossAx val="118755328"/>
        <c:crosses val="autoZero"/>
        <c:crossBetween val="between"/>
      </c:valAx>
      <c:catAx>
        <c:axId val="118758400"/>
        <c:scaling>
          <c:orientation val="minMax"/>
        </c:scaling>
        <c:delete val="1"/>
        <c:axPos val="b"/>
        <c:numFmt formatCode="General" sourceLinked="1"/>
        <c:majorTickMark val="out"/>
        <c:minorTickMark val="none"/>
        <c:tickLblPos val="none"/>
        <c:crossAx val="118768384"/>
        <c:crosses val="autoZero"/>
        <c:auto val="0"/>
        <c:lblAlgn val="ctr"/>
        <c:lblOffset val="100"/>
        <c:noMultiLvlLbl val="0"/>
      </c:catAx>
      <c:valAx>
        <c:axId val="118768384"/>
        <c:scaling>
          <c:orientation val="minMax"/>
        </c:scaling>
        <c:delete val="0"/>
        <c:axPos val="r"/>
        <c:numFmt formatCode="General" sourceLinked="1"/>
        <c:majorTickMark val="cross"/>
        <c:minorTickMark val="none"/>
        <c:tickLblPos val="nextTo"/>
        <c:txPr>
          <a:bodyPr rot="0" vert="horz"/>
          <a:lstStyle/>
          <a:p>
            <a:pPr>
              <a:defRPr b="0"/>
            </a:pPr>
            <a:endParaRPr lang="en-US"/>
          </a:p>
        </c:txPr>
        <c:crossAx val="118758400"/>
        <c:crosses val="max"/>
        <c:crossBetween val="between"/>
      </c:valAx>
      <c:spPr>
        <a:noFill/>
        <a:ln w="25382">
          <a:noFill/>
        </a:ln>
      </c:spPr>
    </c:plotArea>
    <c:legend>
      <c:legendPos val="r"/>
      <c:layout>
        <c:manualLayout>
          <c:xMode val="edge"/>
          <c:yMode val="edge"/>
          <c:x val="0.24031690140845074"/>
          <c:y val="1.2519561815336465E-2"/>
          <c:w val="0.53433098591549189"/>
          <c:h val="0.14710485133020343"/>
        </c:manualLayout>
      </c:layout>
      <c:overlay val="0"/>
      <c:txPr>
        <a:bodyPr/>
        <a:lstStyle/>
        <a:p>
          <a:pPr>
            <a:defRPr sz="1600" b="0"/>
          </a:pPr>
          <a:endParaRPr lang="en-US"/>
        </a:p>
      </c:txPr>
    </c:legend>
    <c:plotVisOnly val="1"/>
    <c:dispBlanksAs val="gap"/>
    <c:showDLblsOverMax val="0"/>
  </c:chart>
  <c:txPr>
    <a:bodyPr/>
    <a:lstStyle/>
    <a:p>
      <a:pPr>
        <a:defRPr sz="1799" b="1">
          <a:latin typeface="Calibri" pitchFamily="34" charset="0"/>
          <a:cs typeface="Calibri"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096731365874112E-3"/>
          <c:y val="0"/>
          <c:w val="0.96964351713417052"/>
          <c:h val="0.99178644763860369"/>
        </c:manualLayout>
      </c:layout>
      <c:barChart>
        <c:barDir val="bar"/>
        <c:grouping val="clustered"/>
        <c:varyColors val="0"/>
        <c:ser>
          <c:idx val="0"/>
          <c:order val="0"/>
          <c:tx>
            <c:strRef>
              <c:f>Sheet1!$A$2</c:f>
              <c:strCache>
                <c:ptCount val="1"/>
              </c:strCache>
            </c:strRef>
          </c:tx>
          <c:spPr>
            <a:solidFill>
              <a:schemeClr val="accent1"/>
            </a:solidFill>
            <a:ln w="12645">
              <a:solidFill>
                <a:schemeClr val="tx1"/>
              </a:solidFill>
              <a:prstDash val="solid"/>
            </a:ln>
          </c:spPr>
          <c:invertIfNegative val="0"/>
          <c:dLbls>
            <c:numFmt formatCode="0%" sourceLinked="0"/>
            <c:spPr>
              <a:noFill/>
              <a:ln w="25289">
                <a:noFill/>
              </a:ln>
            </c:spPr>
            <c:txPr>
              <a:bodyPr/>
              <a:lstStyle/>
              <a:p>
                <a:pPr>
                  <a:defRPr sz="1800" b="1"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Sheet1!$B$1:$G$1</c:f>
              <c:strCache>
                <c:ptCount val="6"/>
                <c:pt idx="0">
                  <c:v>Hospice</c:v>
                </c:pt>
                <c:pt idx="1">
                  <c:v>SNF</c:v>
                </c:pt>
                <c:pt idx="2">
                  <c:v>Home health</c:v>
                </c:pt>
                <c:pt idx="3">
                  <c:v>Hospital</c:v>
                </c:pt>
                <c:pt idx="4">
                  <c:v>Physician</c:v>
                </c:pt>
                <c:pt idx="5">
                  <c:v>Rx</c:v>
                </c:pt>
              </c:strCache>
            </c:strRef>
          </c:cat>
          <c:val>
            <c:numRef>
              <c:f>Sheet1!$B$2:$G$2</c:f>
              <c:numCache>
                <c:formatCode>0%</c:formatCode>
                <c:ptCount val="6"/>
                <c:pt idx="0">
                  <c:v>0.03</c:v>
                </c:pt>
                <c:pt idx="1">
                  <c:v>0.05</c:v>
                </c:pt>
                <c:pt idx="2">
                  <c:v>0.09</c:v>
                </c:pt>
                <c:pt idx="3">
                  <c:v>0.19</c:v>
                </c:pt>
                <c:pt idx="4">
                  <c:v>0.78</c:v>
                </c:pt>
                <c:pt idx="5">
                  <c:v>0.89</c:v>
                </c:pt>
              </c:numCache>
            </c:numRef>
          </c:val>
        </c:ser>
        <c:dLbls>
          <c:showLegendKey val="0"/>
          <c:showVal val="0"/>
          <c:showCatName val="0"/>
          <c:showSerName val="0"/>
          <c:showPercent val="0"/>
          <c:showBubbleSize val="0"/>
        </c:dLbls>
        <c:gapWidth val="40"/>
        <c:axId val="104119296"/>
        <c:axId val="104661760"/>
      </c:barChart>
      <c:catAx>
        <c:axId val="104119296"/>
        <c:scaling>
          <c:orientation val="minMax"/>
        </c:scaling>
        <c:delete val="0"/>
        <c:axPos val="l"/>
        <c:numFmt formatCode="General" sourceLinked="1"/>
        <c:majorTickMark val="none"/>
        <c:minorTickMark val="none"/>
        <c:tickLblPos val="none"/>
        <c:spPr>
          <a:ln w="3161">
            <a:solidFill>
              <a:schemeClr val="tx1"/>
            </a:solidFill>
            <a:prstDash val="solid"/>
          </a:ln>
        </c:spPr>
        <c:crossAx val="104661760"/>
        <c:crosses val="autoZero"/>
        <c:auto val="1"/>
        <c:lblAlgn val="ctr"/>
        <c:lblOffset val="100"/>
        <c:tickMarkSkip val="1"/>
        <c:noMultiLvlLbl val="0"/>
      </c:catAx>
      <c:valAx>
        <c:axId val="104661760"/>
        <c:scaling>
          <c:orientation val="minMax"/>
          <c:max val="1"/>
          <c:min val="0"/>
        </c:scaling>
        <c:delete val="1"/>
        <c:axPos val="b"/>
        <c:numFmt formatCode="0%" sourceLinked="1"/>
        <c:majorTickMark val="out"/>
        <c:minorTickMark val="none"/>
        <c:tickLblPos val="none"/>
        <c:crossAx val="104119296"/>
        <c:crosses val="autoZero"/>
        <c:crossBetween val="between"/>
      </c:valAx>
      <c:spPr>
        <a:noFill/>
        <a:ln w="25289">
          <a:noFill/>
        </a:ln>
      </c:spPr>
    </c:plotArea>
    <c:plotVisOnly val="1"/>
    <c:dispBlanksAs val="gap"/>
    <c:showDLblsOverMax val="0"/>
  </c:chart>
  <c:spPr>
    <a:noFill/>
    <a:ln>
      <a:noFill/>
    </a:ln>
  </c:spPr>
  <c:txPr>
    <a:bodyPr/>
    <a:lstStyle/>
    <a:p>
      <a:pPr>
        <a:defRPr sz="1369"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4831460674172"/>
          <c:y val="0.1741472172351885"/>
          <c:w val="0.65917602996254676"/>
          <c:h val="0.63195691202872972"/>
        </c:manualLayout>
      </c:layout>
      <c:pieChart>
        <c:varyColors val="1"/>
        <c:ser>
          <c:idx val="0"/>
          <c:order val="0"/>
          <c:tx>
            <c:strRef>
              <c:f>Sheet1!$A$2</c:f>
              <c:strCache>
                <c:ptCount val="1"/>
                <c:pt idx="0">
                  <c:v>Non-Medicare</c:v>
                </c:pt>
              </c:strCache>
            </c:strRef>
          </c:tx>
          <c:dPt>
            <c:idx val="0"/>
            <c:bubble3D val="0"/>
          </c:dPt>
          <c:dPt>
            <c:idx val="1"/>
            <c:bubble3D val="0"/>
          </c:dPt>
          <c:dPt>
            <c:idx val="2"/>
            <c:bubble3D val="0"/>
            <c:explosion val="17"/>
          </c:dPt>
          <c:dPt>
            <c:idx val="3"/>
            <c:bubble3D val="0"/>
          </c:dPt>
          <c:dPt>
            <c:idx val="4"/>
            <c:bubble3D val="0"/>
          </c:dPt>
          <c:dLbls>
            <c:dLbl>
              <c:idx val="0"/>
              <c:layout>
                <c:manualLayout>
                  <c:x val="0.20275476001932399"/>
                  <c:y val="8.2991934867364781E-2"/>
                </c:manualLayout>
              </c:layout>
              <c:dLblPos val="bestFit"/>
              <c:showLegendKey val="0"/>
              <c:showVal val="1"/>
              <c:showCatName val="1"/>
              <c:showSerName val="0"/>
              <c:showPercent val="1"/>
              <c:showBubbleSize val="0"/>
              <c:separator>
</c:separator>
            </c:dLbl>
            <c:dLbl>
              <c:idx val="1"/>
              <c:layout>
                <c:manualLayout>
                  <c:x val="-0.10244388331913919"/>
                  <c:y val="0.18262556379481687"/>
                </c:manualLayout>
              </c:layout>
              <c:dLblPos val="bestFit"/>
              <c:showLegendKey val="0"/>
              <c:showVal val="1"/>
              <c:showCatName val="0"/>
              <c:showSerName val="0"/>
              <c:showPercent val="1"/>
              <c:showBubbleSize val="0"/>
              <c:separator>
</c:separator>
            </c:dLbl>
            <c:dLbl>
              <c:idx val="2"/>
              <c:layout>
                <c:manualLayout>
                  <c:x val="-0.10187213315603101"/>
                  <c:y val="5.7870957877838129E-2"/>
                </c:manualLayout>
              </c:layout>
              <c:dLblPos val="bestFit"/>
              <c:showLegendKey val="0"/>
              <c:showVal val="1"/>
              <c:showCatName val="0"/>
              <c:showSerName val="0"/>
              <c:showPercent val="1"/>
              <c:showBubbleSize val="0"/>
              <c:separator>
</c:separator>
            </c:dLbl>
            <c:dLbl>
              <c:idx val="3"/>
              <c:layout>
                <c:manualLayout>
                  <c:x val="-0.15592304282647806"/>
                  <c:y val="-3.5443773411818702E-2"/>
                </c:manualLayout>
              </c:layout>
              <c:numFmt formatCode="0.0%" sourceLinked="0"/>
              <c:spPr/>
              <c:txPr>
                <a:bodyPr/>
                <a:lstStyle/>
                <a:p>
                  <a:pPr>
                    <a:lnSpc>
                      <a:spcPct val="90000"/>
                    </a:lnSpc>
                    <a:defRPr sz="1400" b="1">
                      <a:solidFill>
                        <a:schemeClr val="tx1"/>
                      </a:solidFill>
                    </a:defRPr>
                  </a:pPr>
                  <a:endParaRPr lang="en-US"/>
                </a:p>
              </c:txPr>
              <c:dLblPos val="bestFit"/>
              <c:showLegendKey val="0"/>
              <c:showVal val="1"/>
              <c:showCatName val="1"/>
              <c:showSerName val="0"/>
              <c:showPercent val="1"/>
              <c:showBubbleSize val="0"/>
              <c:separator>
</c:separator>
            </c:dLbl>
            <c:dLbl>
              <c:idx val="4"/>
              <c:layout>
                <c:manualLayout>
                  <c:x val="1.3711843894276024E-2"/>
                  <c:y val="-0.18076198302882043"/>
                </c:manualLayout>
              </c:layout>
              <c:numFmt formatCode="0.0%" sourceLinked="0"/>
              <c:spPr/>
              <c:txPr>
                <a:bodyPr/>
                <a:lstStyle/>
                <a:p>
                  <a:pPr>
                    <a:lnSpc>
                      <a:spcPct val="90000"/>
                    </a:lnSpc>
                    <a:defRPr sz="1400" b="1">
                      <a:solidFill>
                        <a:schemeClr val="tx1"/>
                      </a:solidFill>
                    </a:defRPr>
                  </a:pPr>
                  <a:endParaRPr lang="en-US"/>
                </a:p>
              </c:txPr>
              <c:dLblPos val="bestFit"/>
              <c:showLegendKey val="0"/>
              <c:showVal val="1"/>
              <c:showCatName val="1"/>
              <c:showSerName val="0"/>
              <c:showPercent val="1"/>
              <c:showBubbleSize val="0"/>
              <c:separator>
</c:separator>
            </c:dLbl>
            <c:numFmt formatCode="0.0%" sourceLinked="0"/>
            <c:txPr>
              <a:bodyPr/>
              <a:lstStyle/>
              <a:p>
                <a:pPr>
                  <a:lnSpc>
                    <a:spcPct val="90000"/>
                  </a:lnSpc>
                  <a:defRPr sz="1400" b="1">
                    <a:solidFill>
                      <a:schemeClr val="bg1"/>
                    </a:solidFill>
                  </a:defRPr>
                </a:pPr>
                <a:endParaRPr lang="en-US"/>
              </a:p>
            </c:txPr>
            <c:dLblPos val="inEnd"/>
            <c:showLegendKey val="0"/>
            <c:showVal val="1"/>
            <c:showCatName val="1"/>
            <c:showSerName val="0"/>
            <c:showPercent val="1"/>
            <c:showBubbleSize val="0"/>
            <c:separator>
</c:separator>
            <c:showLeaderLines val="0"/>
          </c:dLbls>
          <c:cat>
            <c:strRef>
              <c:f>Sheet1!$B$1:$F$1</c:f>
              <c:strCache>
                <c:ptCount val="5"/>
                <c:pt idx="0">
                  <c:v>Housing</c:v>
                </c:pt>
                <c:pt idx="1">
                  <c:v>Transportation</c:v>
                </c:pt>
                <c:pt idx="2">
                  <c:v>Health Care</c:v>
                </c:pt>
                <c:pt idx="3">
                  <c:v>Food</c:v>
                </c:pt>
                <c:pt idx="4">
                  <c:v>Other</c:v>
                </c:pt>
              </c:strCache>
            </c:strRef>
          </c:cat>
          <c:val>
            <c:numRef>
              <c:f>Sheet1!$B$2:$F$2</c:f>
              <c:numCache>
                <c:formatCode>_("$"* #,##0_);_("$"* \(#,##0\);_("$"* "-"??_);_(@_)</c:formatCode>
                <c:ptCount val="5"/>
                <c:pt idx="0">
                  <c:v>16975.887891999999</c:v>
                </c:pt>
                <c:pt idx="1">
                  <c:v>9660.2655154000004</c:v>
                </c:pt>
                <c:pt idx="2">
                  <c:v>2771.8614854000002</c:v>
                </c:pt>
                <c:pt idx="3">
                  <c:v>7890.4277857999996</c:v>
                </c:pt>
                <c:pt idx="4">
                  <c:v>15701.648143</c:v>
                </c:pt>
              </c:numCache>
            </c:numRef>
          </c:val>
        </c:ser>
        <c:dLbls>
          <c:showLegendKey val="0"/>
          <c:showVal val="0"/>
          <c:showCatName val="1"/>
          <c:showSerName val="0"/>
          <c:showPercent val="1"/>
          <c:showBubbleSize val="0"/>
          <c:showLeaderLines val="0"/>
        </c:dLbls>
        <c:firstSliceAng val="235"/>
      </c:pieChart>
    </c:plotArea>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90159991517715"/>
          <c:y val="0.12529605770288457"/>
          <c:w val="0.37855064537910793"/>
          <c:h val="0.71336882064660834"/>
        </c:manualLayout>
      </c:layout>
      <c:pieChart>
        <c:varyColors val="1"/>
        <c:ser>
          <c:idx val="0"/>
          <c:order val="0"/>
          <c:tx>
            <c:strRef>
              <c:f>Sheet1!$A$2</c:f>
              <c:strCache>
                <c:ptCount val="1"/>
                <c:pt idx="0">
                  <c:v>Medicare</c:v>
                </c:pt>
              </c:strCache>
            </c:strRef>
          </c:tx>
          <c:dPt>
            <c:idx val="0"/>
            <c:bubble3D val="0"/>
          </c:dPt>
          <c:dPt>
            <c:idx val="1"/>
            <c:bubble3D val="0"/>
          </c:dPt>
          <c:dPt>
            <c:idx val="2"/>
            <c:bubble3D val="0"/>
            <c:explosion val="17"/>
          </c:dPt>
          <c:dPt>
            <c:idx val="3"/>
            <c:bubble3D val="0"/>
          </c:dPt>
          <c:dPt>
            <c:idx val="4"/>
            <c:bubble3D val="0"/>
          </c:dPt>
          <c:dLbls>
            <c:dLbl>
              <c:idx val="0"/>
              <c:layout>
                <c:manualLayout>
                  <c:x val="0.1253714068873921"/>
                  <c:y val="9.223770933311852E-2"/>
                </c:manualLayout>
              </c:layout>
              <c:tx>
                <c:rich>
                  <a:bodyPr/>
                  <a:lstStyle/>
                  <a:p>
                    <a:pPr>
                      <a:lnSpc>
                        <a:spcPct val="90000"/>
                      </a:lnSpc>
                      <a:defRPr sz="1400" b="1">
                        <a:solidFill>
                          <a:schemeClr val="bg1"/>
                        </a:solidFill>
                      </a:defRPr>
                    </a:pPr>
                    <a:r>
                      <a:rPr lang="en-US" dirty="0"/>
                      <a:t>Housing
 $</a:t>
                    </a:r>
                    <a:r>
                      <a:rPr lang="en-US" dirty="0" smtClean="0"/>
                      <a:t>11,673* </a:t>
                    </a:r>
                    <a:r>
                      <a:rPr lang="en-US" dirty="0"/>
                      <a:t>
34.3%</a:t>
                    </a:r>
                  </a:p>
                </c:rich>
              </c:tx>
              <c:numFmt formatCode="0.0%" sourceLinked="0"/>
              <c:spPr/>
              <c:dLblPos val="bestFit"/>
              <c:showLegendKey val="0"/>
              <c:showVal val="1"/>
              <c:showCatName val="1"/>
              <c:showSerName val="0"/>
              <c:showPercent val="1"/>
              <c:showBubbleSize val="0"/>
              <c:separator>
</c:separator>
            </c:dLbl>
            <c:dLbl>
              <c:idx val="1"/>
              <c:layout>
                <c:manualLayout>
                  <c:x val="-6.9881527034492769E-2"/>
                  <c:y val="0.21073440398202736"/>
                </c:manualLayout>
              </c:layout>
              <c:tx>
                <c:rich>
                  <a:bodyPr/>
                  <a:lstStyle/>
                  <a:p>
                    <a:pPr>
                      <a:lnSpc>
                        <a:spcPct val="90000"/>
                      </a:lnSpc>
                      <a:defRPr sz="1400" b="1">
                        <a:solidFill>
                          <a:schemeClr val="bg1"/>
                        </a:solidFill>
                      </a:defRPr>
                    </a:pPr>
                    <a:r>
                      <a:rPr lang="en-US" dirty="0"/>
                      <a:t> $</a:t>
                    </a:r>
                    <a:r>
                      <a:rPr lang="en-US" dirty="0" smtClean="0"/>
                      <a:t>5,087* </a:t>
                    </a:r>
                    <a:r>
                      <a:rPr lang="en-US" dirty="0"/>
                      <a:t>
15.0%</a:t>
                    </a:r>
                  </a:p>
                </c:rich>
              </c:tx>
              <c:numFmt formatCode="0.0%" sourceLinked="0"/>
              <c:spPr/>
              <c:dLblPos val="bestFit"/>
              <c:showLegendKey val="0"/>
              <c:showVal val="1"/>
              <c:showCatName val="0"/>
              <c:showSerName val="0"/>
              <c:showPercent val="1"/>
              <c:showBubbleSize val="0"/>
              <c:separator>
</c:separator>
            </c:dLbl>
            <c:dLbl>
              <c:idx val="2"/>
              <c:layout>
                <c:manualLayout>
                  <c:x val="-0.11745922085749204"/>
                  <c:y val="6.3002425249176416E-2"/>
                </c:manualLayout>
              </c:layout>
              <c:tx>
                <c:rich>
                  <a:bodyPr/>
                  <a:lstStyle/>
                  <a:p>
                    <a:pPr>
                      <a:lnSpc>
                        <a:spcPct val="90000"/>
                      </a:lnSpc>
                      <a:defRPr sz="1400" b="1">
                        <a:solidFill>
                          <a:schemeClr val="bg1"/>
                        </a:solidFill>
                      </a:defRPr>
                    </a:pPr>
                    <a:r>
                      <a:rPr lang="en-US" dirty="0"/>
                      <a:t>Health Care
 $</a:t>
                    </a:r>
                    <a:r>
                      <a:rPr lang="en-US" dirty="0" smtClean="0"/>
                      <a:t>4,722* </a:t>
                    </a:r>
                    <a:r>
                      <a:rPr lang="en-US" dirty="0"/>
                      <a:t>
13.9</a:t>
                    </a:r>
                    <a:r>
                      <a:rPr lang="en-US" dirty="0" smtClean="0"/>
                      <a:t>%*</a:t>
                    </a:r>
                    <a:endParaRPr lang="en-US" dirty="0"/>
                  </a:p>
                </c:rich>
              </c:tx>
              <c:numFmt formatCode="0.0%" sourceLinked="0"/>
              <c:spPr/>
              <c:dLblPos val="bestFit"/>
              <c:showLegendKey val="0"/>
              <c:showVal val="1"/>
              <c:showCatName val="1"/>
              <c:showSerName val="0"/>
              <c:showPercent val="1"/>
              <c:showBubbleSize val="0"/>
              <c:separator>
</c:separator>
            </c:dLbl>
            <c:dLbl>
              <c:idx val="3"/>
              <c:layout>
                <c:manualLayout>
                  <c:x val="-8.4374515198357064E-2"/>
                  <c:y val="-0.12127255438617597"/>
                </c:manualLayout>
              </c:layout>
              <c:tx>
                <c:rich>
                  <a:bodyPr/>
                  <a:lstStyle/>
                  <a:p>
                    <a:r>
                      <a:rPr lang="en-US" dirty="0"/>
                      <a:t>Food
 $</a:t>
                    </a:r>
                    <a:r>
                      <a:rPr lang="en-US" dirty="0" smtClean="0"/>
                      <a:t>5,189* </a:t>
                    </a:r>
                    <a:r>
                      <a:rPr lang="en-US" dirty="0"/>
                      <a:t>
15.3%</a:t>
                    </a:r>
                  </a:p>
                </c:rich>
              </c:tx>
              <c:dLblPos val="bestFit"/>
              <c:showLegendKey val="0"/>
              <c:showVal val="1"/>
              <c:showCatName val="1"/>
              <c:showSerName val="0"/>
              <c:showPercent val="1"/>
              <c:showBubbleSize val="0"/>
              <c:separator>
</c:separator>
            </c:dLbl>
            <c:dLbl>
              <c:idx val="4"/>
              <c:layout>
                <c:manualLayout>
                  <c:x val="5.7938693170086555E-2"/>
                  <c:y val="-0.16428660215460392"/>
                </c:manualLayout>
              </c:layout>
              <c:tx>
                <c:rich>
                  <a:bodyPr/>
                  <a:lstStyle/>
                  <a:p>
                    <a:r>
                      <a:rPr lang="en-US" dirty="0"/>
                      <a:t>Other
 $</a:t>
                    </a:r>
                    <a:r>
                      <a:rPr lang="en-US" dirty="0" smtClean="0"/>
                      <a:t>7,321* </a:t>
                    </a:r>
                    <a:r>
                      <a:rPr lang="en-US" dirty="0"/>
                      <a:t>
21.5</a:t>
                    </a:r>
                    <a:r>
                      <a:rPr lang="en-US" dirty="0" smtClean="0"/>
                      <a:t>%*</a:t>
                    </a:r>
                    <a:endParaRPr lang="en-US" dirty="0"/>
                  </a:p>
                </c:rich>
              </c:tx>
              <c:dLblPos val="bestFit"/>
              <c:showLegendKey val="0"/>
              <c:showVal val="1"/>
              <c:showCatName val="1"/>
              <c:showSerName val="0"/>
              <c:showPercent val="1"/>
              <c:showBubbleSize val="0"/>
              <c:separator>
</c:separator>
            </c:dLbl>
            <c:numFmt formatCode="0.0%" sourceLinked="0"/>
            <c:txPr>
              <a:bodyPr/>
              <a:lstStyle/>
              <a:p>
                <a:pPr>
                  <a:lnSpc>
                    <a:spcPct val="90000"/>
                  </a:lnSpc>
                  <a:defRPr sz="1400" b="1"/>
                </a:pPr>
                <a:endParaRPr lang="en-US"/>
              </a:p>
            </c:txPr>
            <c:dLblPos val="inEnd"/>
            <c:showLegendKey val="0"/>
            <c:showVal val="1"/>
            <c:showCatName val="1"/>
            <c:showSerName val="0"/>
            <c:showPercent val="1"/>
            <c:showBubbleSize val="0"/>
            <c:separator>
</c:separator>
            <c:showLeaderLines val="0"/>
          </c:dLbls>
          <c:cat>
            <c:strRef>
              <c:f>Sheet1!$B$1:$F$1</c:f>
              <c:strCache>
                <c:ptCount val="5"/>
                <c:pt idx="0">
                  <c:v>Housing</c:v>
                </c:pt>
                <c:pt idx="1">
                  <c:v>Transportation</c:v>
                </c:pt>
                <c:pt idx="2">
                  <c:v>Health Care</c:v>
                </c:pt>
                <c:pt idx="3">
                  <c:v>Food</c:v>
                </c:pt>
                <c:pt idx="4">
                  <c:v>Other</c:v>
                </c:pt>
              </c:strCache>
            </c:strRef>
          </c:cat>
          <c:val>
            <c:numRef>
              <c:f>Sheet1!$B$2:$F$2</c:f>
              <c:numCache>
                <c:formatCode>_("$"* #,##0_);_("$"* \(#,##0\);_("$"* "-"??_);_(@_)</c:formatCode>
                <c:ptCount val="5"/>
                <c:pt idx="0">
                  <c:v>11673.265755</c:v>
                </c:pt>
                <c:pt idx="1">
                  <c:v>5086.8998965999999</c:v>
                </c:pt>
                <c:pt idx="2">
                  <c:v>4722.4980329999999</c:v>
                </c:pt>
                <c:pt idx="3">
                  <c:v>5188.6349460000001</c:v>
                </c:pt>
                <c:pt idx="4">
                  <c:v>7321.2789940000002</c:v>
                </c:pt>
              </c:numCache>
            </c:numRef>
          </c:val>
        </c:ser>
        <c:dLbls>
          <c:showLegendKey val="0"/>
          <c:showVal val="0"/>
          <c:showCatName val="1"/>
          <c:showSerName val="0"/>
          <c:showPercent val="1"/>
          <c:showBubbleSize val="0"/>
          <c:showLeaderLines val="0"/>
        </c:dLbls>
        <c:firstSliceAng val="235"/>
      </c:pieChart>
    </c:plotArea>
    <c:plotVisOnly val="1"/>
    <c:dispBlanksAs val="zero"/>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1515940557040577"/>
          <c:y val="0"/>
          <c:w val="0.65391094716987452"/>
          <c:h val="1"/>
        </c:manualLayout>
      </c:layout>
      <c:ofPieChart>
        <c:ofPieType val="bar"/>
        <c:varyColors val="1"/>
        <c:ser>
          <c:idx val="0"/>
          <c:order val="0"/>
          <c:tx>
            <c:strRef>
              <c:f>Sheet1!$B$1</c:f>
              <c:strCache>
                <c:ptCount val="1"/>
                <c:pt idx="0">
                  <c:v>Sales</c:v>
                </c:pt>
              </c:strCache>
            </c:strRef>
          </c:tx>
          <c:dPt>
            <c:idx val="0"/>
            <c:bubble3D val="0"/>
            <c:spPr>
              <a:solidFill>
                <a:schemeClr val="tx2"/>
              </a:solidFill>
            </c:spPr>
          </c:dPt>
          <c:dPt>
            <c:idx val="1"/>
            <c:bubble3D val="0"/>
            <c:spPr>
              <a:solidFill>
                <a:schemeClr val="accent2"/>
              </a:solidFill>
            </c:spPr>
          </c:dPt>
          <c:dPt>
            <c:idx val="2"/>
            <c:bubble3D val="0"/>
            <c:spPr>
              <a:solidFill>
                <a:schemeClr val="accent3"/>
              </a:solidFill>
            </c:spPr>
          </c:dPt>
          <c:dPt>
            <c:idx val="3"/>
            <c:bubble3D val="0"/>
            <c:spPr>
              <a:solidFill>
                <a:schemeClr val="accent4"/>
              </a:solidFill>
            </c:spPr>
          </c:dPt>
          <c:dPt>
            <c:idx val="4"/>
            <c:bubble3D val="0"/>
            <c:spPr>
              <a:solidFill>
                <a:schemeClr val="accent5"/>
              </a:solidFill>
            </c:spPr>
          </c:dPt>
          <c:dPt>
            <c:idx val="5"/>
            <c:bubble3D val="0"/>
            <c:spPr>
              <a:solidFill>
                <a:schemeClr val="accent6"/>
              </a:solidFill>
            </c:spPr>
          </c:dPt>
          <c:dPt>
            <c:idx val="6"/>
            <c:bubble3D val="0"/>
            <c:spPr>
              <a:solidFill>
                <a:schemeClr val="bg2">
                  <a:lumMod val="40000"/>
                  <a:lumOff val="60000"/>
                </a:schemeClr>
              </a:solidFill>
            </c:spPr>
          </c:dPt>
          <c:dPt>
            <c:idx val="7"/>
            <c:bubble3D val="0"/>
            <c:spPr>
              <a:solidFill>
                <a:schemeClr val="bg2">
                  <a:lumMod val="60000"/>
                  <a:lumOff val="40000"/>
                </a:schemeClr>
              </a:solidFill>
            </c:spPr>
          </c:dPt>
          <c:dPt>
            <c:idx val="8"/>
            <c:bubble3D val="0"/>
            <c:spPr>
              <a:solidFill>
                <a:schemeClr val="bg2"/>
              </a:solidFill>
            </c:spPr>
          </c:dPt>
          <c:dPt>
            <c:idx val="9"/>
            <c:bubble3D val="0"/>
            <c:spPr>
              <a:solidFill>
                <a:schemeClr val="accent1"/>
              </a:solidFill>
            </c:spPr>
          </c:dPt>
          <c:dLbls>
            <c:dLbl>
              <c:idx val="0"/>
              <c:layout>
                <c:manualLayout>
                  <c:x val="0.13564222615333962"/>
                  <c:y val="4.8466203663892406E-2"/>
                </c:manualLayout>
              </c:layout>
              <c:tx>
                <c:rich>
                  <a:bodyPr/>
                  <a:lstStyle/>
                  <a:p>
                    <a:pPr>
                      <a:defRPr sz="1800" b="1">
                        <a:solidFill>
                          <a:schemeClr val="bg1"/>
                        </a:solidFill>
                      </a:defRPr>
                    </a:pPr>
                    <a:r>
                      <a:rPr lang="en-US" sz="1800" dirty="0"/>
                      <a:t>42</a:t>
                    </a:r>
                    <a:r>
                      <a:rPr lang="en-US" sz="1800" dirty="0" smtClean="0"/>
                      <a:t>%</a:t>
                    </a:r>
                  </a:p>
                  <a:p>
                    <a:pPr>
                      <a:defRPr sz="1800" b="1">
                        <a:solidFill>
                          <a:schemeClr val="bg1"/>
                        </a:solidFill>
                      </a:defRPr>
                    </a:pPr>
                    <a:r>
                      <a:rPr lang="en-US" sz="1800" dirty="0" smtClean="0"/>
                      <a:t>$2,000</a:t>
                    </a:r>
                    <a:endParaRPr lang="en-US" sz="1800" dirty="0"/>
                  </a:p>
                </c:rich>
              </c:tx>
              <c:spPr/>
              <c:dLblPos val="bestFit"/>
              <c:showLegendKey val="0"/>
              <c:showVal val="1"/>
              <c:showCatName val="0"/>
              <c:showSerName val="0"/>
              <c:showPercent val="0"/>
              <c:showBubbleSize val="0"/>
            </c:dLbl>
            <c:dLbl>
              <c:idx val="1"/>
              <c:layout/>
              <c:spPr/>
              <c:txPr>
                <a:bodyPr/>
                <a:lstStyle/>
                <a:p>
                  <a:pPr>
                    <a:defRPr sz="1600" b="1">
                      <a:solidFill>
                        <a:schemeClr val="bg1"/>
                      </a:solidFill>
                    </a:defRPr>
                  </a:pPr>
                  <a:endParaRPr lang="en-US"/>
                </a:p>
              </c:txPr>
              <c:dLblPos val="ctr"/>
              <c:showLegendKey val="0"/>
              <c:showVal val="1"/>
              <c:showCatName val="0"/>
              <c:showSerName val="0"/>
              <c:showPercent val="0"/>
              <c:showBubbleSize val="0"/>
            </c:dLbl>
            <c:dLbl>
              <c:idx val="2"/>
              <c:layout/>
              <c:spPr/>
              <c:txPr>
                <a:bodyPr/>
                <a:lstStyle/>
                <a:p>
                  <a:pPr>
                    <a:defRPr sz="1600" b="1">
                      <a:solidFill>
                        <a:schemeClr val="bg1"/>
                      </a:solidFill>
                    </a:defRPr>
                  </a:pPr>
                  <a:endParaRPr lang="en-US"/>
                </a:p>
              </c:txPr>
              <c:dLblPos val="ctr"/>
              <c:showLegendKey val="0"/>
              <c:showVal val="1"/>
              <c:showCatName val="0"/>
              <c:showSerName val="0"/>
              <c:showPercent val="0"/>
              <c:showBubbleSize val="0"/>
            </c:dLbl>
            <c:dLbl>
              <c:idx val="3"/>
              <c:layout/>
              <c:spPr/>
              <c:txPr>
                <a:bodyPr/>
                <a:lstStyle/>
                <a:p>
                  <a:pPr>
                    <a:defRPr sz="1600" b="1">
                      <a:solidFill>
                        <a:schemeClr val="bg1"/>
                      </a:solidFill>
                    </a:defRPr>
                  </a:pPr>
                  <a:endParaRPr lang="en-US"/>
                </a:p>
              </c:txPr>
              <c:dLblPos val="ctr"/>
              <c:showLegendKey val="0"/>
              <c:showVal val="1"/>
              <c:showCatName val="0"/>
              <c:showSerName val="0"/>
              <c:showPercent val="0"/>
              <c:showBubbleSize val="0"/>
            </c:dLbl>
            <c:dLbl>
              <c:idx val="4"/>
              <c:layout/>
              <c:spPr/>
              <c:txPr>
                <a:bodyPr/>
                <a:lstStyle/>
                <a:p>
                  <a:pPr>
                    <a:defRPr sz="1600" b="1">
                      <a:solidFill>
                        <a:schemeClr val="bg1"/>
                      </a:solidFill>
                    </a:defRPr>
                  </a:pPr>
                  <a:endParaRPr lang="en-US"/>
                </a:p>
              </c:txPr>
              <c:dLblPos val="ctr"/>
              <c:showLegendKey val="0"/>
              <c:showVal val="1"/>
              <c:showCatName val="0"/>
              <c:showSerName val="0"/>
              <c:showPercent val="0"/>
              <c:showBubbleSize val="0"/>
            </c:dLbl>
            <c:dLbl>
              <c:idx val="9"/>
              <c:layout>
                <c:manualLayout>
                  <c:x val="-0.13989553396541238"/>
                  <c:y val="4.8466203663892406E-2"/>
                </c:manualLayout>
              </c:layout>
              <c:tx>
                <c:rich>
                  <a:bodyPr/>
                  <a:lstStyle/>
                  <a:p>
                    <a:pPr>
                      <a:defRPr sz="1800" b="1">
                        <a:solidFill>
                          <a:schemeClr val="bg1"/>
                        </a:solidFill>
                      </a:defRPr>
                    </a:pPr>
                    <a:r>
                      <a:rPr lang="en-US" sz="1800" dirty="0"/>
                      <a:t>58</a:t>
                    </a:r>
                    <a:r>
                      <a:rPr lang="en-US" sz="1800" dirty="0" smtClean="0"/>
                      <a:t>%</a:t>
                    </a:r>
                  </a:p>
                  <a:p>
                    <a:pPr>
                      <a:defRPr sz="1800" b="1">
                        <a:solidFill>
                          <a:schemeClr val="bg1"/>
                        </a:solidFill>
                      </a:defRPr>
                    </a:pPr>
                    <a:r>
                      <a:rPr lang="en-US" sz="1800" dirty="0" smtClean="0"/>
                      <a:t>$2,746</a:t>
                    </a:r>
                    <a:endParaRPr lang="en-US" sz="1800" dirty="0"/>
                  </a:p>
                </c:rich>
              </c:tx>
              <c:spPr/>
              <c:dLblPos val="bestFit"/>
              <c:showLegendKey val="0"/>
              <c:showVal val="1"/>
              <c:showCatName val="0"/>
              <c:showSerName val="0"/>
              <c:showPercent val="0"/>
              <c:showBubbleSize val="0"/>
            </c:dLbl>
            <c:txPr>
              <a:bodyPr/>
              <a:lstStyle/>
              <a:p>
                <a:pPr>
                  <a:defRPr sz="1600" b="1"/>
                </a:pPr>
                <a:endParaRPr lang="en-US"/>
              </a:p>
            </c:txPr>
            <c:dLblPos val="ctr"/>
            <c:showLegendKey val="0"/>
            <c:showVal val="1"/>
            <c:showCatName val="0"/>
            <c:showSerName val="0"/>
            <c:showPercent val="0"/>
            <c:showBubbleSize val="0"/>
            <c:separator>
</c:separator>
            <c:showLeaderLines val="1"/>
          </c:dLbls>
          <c:cat>
            <c:strRef>
              <c:f>Sheet1!$A$2:$A$10</c:f>
              <c:strCache>
                <c:ptCount val="9"/>
                <c:pt idx="0">
                  <c:v>Premiums</c:v>
                </c:pt>
                <c:pt idx="1">
                  <c:v>Long-term Care Facility</c:v>
                </c:pt>
                <c:pt idx="2">
                  <c:v>Medical Providers and Supplies</c:v>
                </c:pt>
                <c:pt idx="3">
                  <c:v>Prescription Drugs</c:v>
                </c:pt>
                <c:pt idx="4">
                  <c:v>Dental Services</c:v>
                </c:pt>
                <c:pt idx="5">
                  <c:v>Inpatient Hospital Services</c:v>
                </c:pt>
                <c:pt idx="6">
                  <c:v>Skilled Nursing Facility</c:v>
                </c:pt>
                <c:pt idx="7">
                  <c:v>Outpatient Hospital Services</c:v>
                </c:pt>
                <c:pt idx="8">
                  <c:v>Home Health Services</c:v>
                </c:pt>
              </c:strCache>
            </c:strRef>
          </c:cat>
          <c:val>
            <c:numRef>
              <c:f>Sheet1!$B$2:$B$10</c:f>
              <c:numCache>
                <c:formatCode>0%</c:formatCode>
                <c:ptCount val="9"/>
                <c:pt idx="0">
                  <c:v>0.42</c:v>
                </c:pt>
                <c:pt idx="1">
                  <c:v>0.18</c:v>
                </c:pt>
                <c:pt idx="2">
                  <c:v>0.14000000000000001</c:v>
                </c:pt>
                <c:pt idx="3">
                  <c:v>0.11</c:v>
                </c:pt>
                <c:pt idx="4">
                  <c:v>0.06</c:v>
                </c:pt>
                <c:pt idx="5">
                  <c:v>0.03</c:v>
                </c:pt>
                <c:pt idx="6">
                  <c:v>0.03</c:v>
                </c:pt>
                <c:pt idx="7">
                  <c:v>0.02</c:v>
                </c:pt>
                <c:pt idx="8">
                  <c:v>0.01</c:v>
                </c:pt>
              </c:numCache>
            </c:numRef>
          </c:val>
        </c:ser>
        <c:dLbls>
          <c:showLegendKey val="0"/>
          <c:showVal val="0"/>
          <c:showCatName val="0"/>
          <c:showSerName val="0"/>
          <c:showPercent val="0"/>
          <c:showBubbleSize val="0"/>
          <c:showLeaderLines val="1"/>
        </c:dLbls>
        <c:gapWidth val="100"/>
        <c:splitType val="pos"/>
        <c:splitPos val="8"/>
        <c:secondPieSize val="113"/>
        <c:serLines/>
      </c:ofPieChart>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3315345681010288E-2"/>
          <c:y val="9.7848675576737112E-2"/>
          <c:w val="0.93665563597604873"/>
          <c:h val="0.78734588686282625"/>
        </c:manualLayout>
      </c:layout>
      <c:barChart>
        <c:barDir val="col"/>
        <c:grouping val="stacked"/>
        <c:varyColors val="0"/>
        <c:ser>
          <c:idx val="0"/>
          <c:order val="0"/>
          <c:tx>
            <c:strRef>
              <c:f>Sheet1!$B$1</c:f>
              <c:strCache>
                <c:ptCount val="1"/>
                <c:pt idx="0">
                  <c:v>Premiums</c:v>
                </c:pt>
              </c:strCache>
            </c:strRef>
          </c:tx>
          <c:spPr>
            <a:solidFill>
              <a:schemeClr val="tx2"/>
            </a:solidFill>
            <a:ln>
              <a:noFill/>
            </a:ln>
          </c:spPr>
          <c:invertIfNegative val="0"/>
          <c:dLbls>
            <c:txPr>
              <a:bodyPr/>
              <a:lstStyle/>
              <a:p>
                <a:pPr>
                  <a:defRPr sz="1400" b="1">
                    <a:solidFill>
                      <a:schemeClr val="bg1"/>
                    </a:solidFill>
                  </a:defRPr>
                </a:pPr>
                <a:endParaRPr lang="en-US"/>
              </a:p>
            </c:txPr>
            <c:showLegendKey val="0"/>
            <c:showVal val="1"/>
            <c:showCatName val="0"/>
            <c:showSerName val="0"/>
            <c:showPercent val="0"/>
            <c:showBubbleSize val="0"/>
            <c:showLeaderLines val="0"/>
          </c:dLbls>
          <c:cat>
            <c:strRef>
              <c:f>Sheet1!$A$2:$A$11</c:f>
              <c:strCache>
                <c:ptCount val="9"/>
                <c:pt idx="0">
                  <c:v>Excellent</c:v>
                </c:pt>
                <c:pt idx="1">
                  <c:v>Very good</c:v>
                </c:pt>
                <c:pt idx="2">
                  <c:v>Good</c:v>
                </c:pt>
                <c:pt idx="3">
                  <c:v>Fair</c:v>
                </c:pt>
                <c:pt idx="4">
                  <c:v>Poor</c:v>
                </c:pt>
                <c:pt idx="5">
                  <c:v>Under 65</c:v>
                </c:pt>
                <c:pt idx="6">
                  <c:v>65-74</c:v>
                </c:pt>
                <c:pt idx="7">
                  <c:v>75-84</c:v>
                </c:pt>
                <c:pt idx="8">
                  <c:v>85+</c:v>
                </c:pt>
              </c:strCache>
            </c:strRef>
          </c:cat>
          <c:val>
            <c:numRef>
              <c:f>Sheet1!$B$2:$B$11</c:f>
              <c:numCache>
                <c:formatCode>_("$"* #,##0_);_("$"* \(#,##0\);_("$"* "-"??_);_(@_)</c:formatCode>
                <c:ptCount val="9"/>
                <c:pt idx="0">
                  <c:v>2297.3620000000001</c:v>
                </c:pt>
                <c:pt idx="1">
                  <c:v>2273.665</c:v>
                </c:pt>
                <c:pt idx="2">
                  <c:v>2092.5619999999999</c:v>
                </c:pt>
                <c:pt idx="3">
                  <c:v>1536.943</c:v>
                </c:pt>
                <c:pt idx="4">
                  <c:v>1290.69</c:v>
                </c:pt>
                <c:pt idx="5">
                  <c:v>948.37199999999996</c:v>
                </c:pt>
                <c:pt idx="6">
                  <c:v>2098.4589999999998</c:v>
                </c:pt>
                <c:pt idx="7">
                  <c:v>2402.0529999999999</c:v>
                </c:pt>
                <c:pt idx="8">
                  <c:v>2263.6170000000002</c:v>
                </c:pt>
              </c:numCache>
            </c:numRef>
          </c:val>
        </c:ser>
        <c:ser>
          <c:idx val="1"/>
          <c:order val="1"/>
          <c:tx>
            <c:strRef>
              <c:f>Sheet1!$C$1</c:f>
              <c:strCache>
                <c:ptCount val="1"/>
                <c:pt idx="0">
                  <c:v>Services</c:v>
                </c:pt>
              </c:strCache>
            </c:strRef>
          </c:tx>
          <c:spPr>
            <a:solidFill>
              <a:schemeClr val="accent1"/>
            </a:solidFill>
            <a:ln>
              <a:noFill/>
            </a:ln>
          </c:spPr>
          <c:invertIfNegative val="0"/>
          <c:dLbls>
            <c:txPr>
              <a:bodyPr/>
              <a:lstStyle/>
              <a:p>
                <a:pPr>
                  <a:defRPr sz="1400" b="1" i="0">
                    <a:solidFill>
                      <a:schemeClr val="bg1"/>
                    </a:solidFill>
                  </a:defRPr>
                </a:pPr>
                <a:endParaRPr lang="en-US"/>
              </a:p>
            </c:txPr>
            <c:showLegendKey val="0"/>
            <c:showVal val="1"/>
            <c:showCatName val="0"/>
            <c:showSerName val="0"/>
            <c:showPercent val="0"/>
            <c:showBubbleSize val="0"/>
            <c:showLeaderLines val="0"/>
          </c:dLbls>
          <c:cat>
            <c:strRef>
              <c:f>Sheet1!$A$2:$A$11</c:f>
              <c:strCache>
                <c:ptCount val="9"/>
                <c:pt idx="0">
                  <c:v>Excellent</c:v>
                </c:pt>
                <c:pt idx="1">
                  <c:v>Very good</c:v>
                </c:pt>
                <c:pt idx="2">
                  <c:v>Good</c:v>
                </c:pt>
                <c:pt idx="3">
                  <c:v>Fair</c:v>
                </c:pt>
                <c:pt idx="4">
                  <c:v>Poor</c:v>
                </c:pt>
                <c:pt idx="5">
                  <c:v>Under 65</c:v>
                </c:pt>
                <c:pt idx="6">
                  <c:v>65-74</c:v>
                </c:pt>
                <c:pt idx="7">
                  <c:v>75-84</c:v>
                </c:pt>
                <c:pt idx="8">
                  <c:v>85+</c:v>
                </c:pt>
              </c:strCache>
            </c:strRef>
          </c:cat>
          <c:val>
            <c:numRef>
              <c:f>Sheet1!$C$2:$C$11</c:f>
              <c:numCache>
                <c:formatCode>_("$"* #,##0_);_("$"* \(#,##0\);_("$"* "-"??_);_(@_)</c:formatCode>
                <c:ptCount val="9"/>
                <c:pt idx="0">
                  <c:v>1797.0170000000001</c:v>
                </c:pt>
                <c:pt idx="1">
                  <c:v>1857.752</c:v>
                </c:pt>
                <c:pt idx="2">
                  <c:v>2649.2170000000001</c:v>
                </c:pt>
                <c:pt idx="3">
                  <c:v>4229.5789999999997</c:v>
                </c:pt>
                <c:pt idx="4">
                  <c:v>4246.1080000000002</c:v>
                </c:pt>
                <c:pt idx="5">
                  <c:v>2074.2950000000001</c:v>
                </c:pt>
                <c:pt idx="6">
                  <c:v>1955.8119999999999</c:v>
                </c:pt>
                <c:pt idx="7">
                  <c:v>2844.5279999999998</c:v>
                </c:pt>
                <c:pt idx="8">
                  <c:v>6012.19</c:v>
                </c:pt>
              </c:numCache>
            </c:numRef>
          </c:val>
        </c:ser>
        <c:dLbls>
          <c:showLegendKey val="0"/>
          <c:showVal val="1"/>
          <c:showCatName val="0"/>
          <c:showSerName val="0"/>
          <c:showPercent val="0"/>
          <c:showBubbleSize val="0"/>
        </c:dLbls>
        <c:gapWidth val="40"/>
        <c:overlap val="100"/>
        <c:axId val="104802176"/>
        <c:axId val="104803712"/>
      </c:barChart>
      <c:lineChart>
        <c:grouping val="standard"/>
        <c:varyColors val="0"/>
        <c:ser>
          <c:idx val="2"/>
          <c:order val="2"/>
          <c:tx>
            <c:strRef>
              <c:f>Sheet1!$D$1</c:f>
              <c:strCache>
                <c:ptCount val="1"/>
                <c:pt idx="0">
                  <c:v>Total</c:v>
                </c:pt>
              </c:strCache>
            </c:strRef>
          </c:tx>
          <c:spPr>
            <a:ln>
              <a:noFill/>
            </a:ln>
          </c:spPr>
          <c:marker>
            <c:spPr>
              <a:noFill/>
              <a:ln>
                <a:noFill/>
              </a:ln>
            </c:spPr>
          </c:marker>
          <c:dLbls>
            <c:txPr>
              <a:bodyPr anchor="b"/>
              <a:lstStyle/>
              <a:p>
                <a:pPr>
                  <a:defRPr sz="1800" b="1" i="0"/>
                </a:pPr>
                <a:endParaRPr lang="en-US"/>
              </a:p>
            </c:txPr>
            <c:dLblPos val="t"/>
            <c:showLegendKey val="0"/>
            <c:showVal val="1"/>
            <c:showCatName val="0"/>
            <c:showSerName val="0"/>
            <c:showPercent val="0"/>
            <c:showBubbleSize val="0"/>
            <c:showLeaderLines val="0"/>
          </c:dLbls>
          <c:cat>
            <c:strRef>
              <c:f>Sheet1!$A$2:$A$11</c:f>
              <c:strCache>
                <c:ptCount val="9"/>
                <c:pt idx="0">
                  <c:v>Excellent</c:v>
                </c:pt>
                <c:pt idx="1">
                  <c:v>Very good</c:v>
                </c:pt>
                <c:pt idx="2">
                  <c:v>Good</c:v>
                </c:pt>
                <c:pt idx="3">
                  <c:v>Fair</c:v>
                </c:pt>
                <c:pt idx="4">
                  <c:v>Poor</c:v>
                </c:pt>
                <c:pt idx="5">
                  <c:v>Under 65</c:v>
                </c:pt>
                <c:pt idx="6">
                  <c:v>65-74</c:v>
                </c:pt>
                <c:pt idx="7">
                  <c:v>75-84</c:v>
                </c:pt>
                <c:pt idx="8">
                  <c:v>85+</c:v>
                </c:pt>
              </c:strCache>
            </c:strRef>
          </c:cat>
          <c:val>
            <c:numRef>
              <c:f>Sheet1!$D$2:$D$11</c:f>
              <c:numCache>
                <c:formatCode>_("$"* #,##0_);_("$"* \(#,##0\);_("$"* "-"??_);_(@_)</c:formatCode>
                <c:ptCount val="9"/>
                <c:pt idx="0">
                  <c:v>4094.3789999999999</c:v>
                </c:pt>
                <c:pt idx="1">
                  <c:v>4131.4170000000004</c:v>
                </c:pt>
                <c:pt idx="2">
                  <c:v>4741.7790000000005</c:v>
                </c:pt>
                <c:pt idx="3">
                  <c:v>5766.5219999999999</c:v>
                </c:pt>
                <c:pt idx="4">
                  <c:v>5536.7979999999998</c:v>
                </c:pt>
                <c:pt idx="5">
                  <c:v>3022.6669999999999</c:v>
                </c:pt>
                <c:pt idx="6">
                  <c:v>4054.2710000000002</c:v>
                </c:pt>
                <c:pt idx="7">
                  <c:v>5246.5810000000001</c:v>
                </c:pt>
                <c:pt idx="8">
                  <c:v>8275.8070000000007</c:v>
                </c:pt>
              </c:numCache>
            </c:numRef>
          </c:val>
          <c:smooth val="0"/>
        </c:ser>
        <c:dLbls>
          <c:showLegendKey val="0"/>
          <c:showVal val="0"/>
          <c:showCatName val="0"/>
          <c:showSerName val="0"/>
          <c:showPercent val="0"/>
          <c:showBubbleSize val="0"/>
        </c:dLbls>
        <c:marker val="1"/>
        <c:smooth val="0"/>
        <c:axId val="104802176"/>
        <c:axId val="104803712"/>
      </c:lineChart>
      <c:catAx>
        <c:axId val="104802176"/>
        <c:scaling>
          <c:orientation val="minMax"/>
        </c:scaling>
        <c:delete val="0"/>
        <c:axPos val="b"/>
        <c:majorTickMark val="none"/>
        <c:minorTickMark val="none"/>
        <c:tickLblPos val="nextTo"/>
        <c:txPr>
          <a:bodyPr/>
          <a:lstStyle/>
          <a:p>
            <a:pPr>
              <a:defRPr sz="1400" b="1"/>
            </a:pPr>
            <a:endParaRPr lang="en-US"/>
          </a:p>
        </c:txPr>
        <c:crossAx val="104803712"/>
        <c:crosses val="autoZero"/>
        <c:auto val="1"/>
        <c:lblAlgn val="ctr"/>
        <c:lblOffset val="100"/>
        <c:noMultiLvlLbl val="0"/>
      </c:catAx>
      <c:valAx>
        <c:axId val="104803712"/>
        <c:scaling>
          <c:orientation val="minMax"/>
          <c:max val="8500"/>
        </c:scaling>
        <c:delete val="1"/>
        <c:axPos val="l"/>
        <c:numFmt formatCode="&quot;$&quot;#,##0" sourceLinked="0"/>
        <c:majorTickMark val="out"/>
        <c:minorTickMark val="none"/>
        <c:tickLblPos val="nextTo"/>
        <c:crossAx val="104802176"/>
        <c:crosses val="autoZero"/>
        <c:crossBetween val="between"/>
      </c:valAx>
    </c:plotArea>
    <c:legend>
      <c:legendPos val="r"/>
      <c:legendEntry>
        <c:idx val="2"/>
        <c:delete val="1"/>
      </c:legendEntry>
      <c:layout>
        <c:manualLayout>
          <c:xMode val="edge"/>
          <c:yMode val="edge"/>
          <c:x val="8.4745762711864406E-3"/>
          <c:y val="0.11175209801077497"/>
          <c:w val="0.15210818986609725"/>
          <c:h val="0.12806469044310637"/>
        </c:manualLayout>
      </c:layout>
      <c:overlay val="0"/>
      <c:txPr>
        <a:bodyPr/>
        <a:lstStyle/>
        <a:p>
          <a:pPr>
            <a:defRPr sz="1600"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
          <c:y val="0"/>
          <c:w val="0.98996415770609314"/>
          <c:h val="0.98498861821181272"/>
        </c:manualLayout>
      </c:layout>
      <c:barChart>
        <c:barDir val="col"/>
        <c:grouping val="stacked"/>
        <c:varyColors val="0"/>
        <c:ser>
          <c:idx val="0"/>
          <c:order val="0"/>
          <c:tx>
            <c:strRef>
              <c:f>Sheet1!$A$2</c:f>
              <c:strCache>
                <c:ptCount val="1"/>
                <c:pt idx="0">
                  <c:v>deductible</c:v>
                </c:pt>
              </c:strCache>
            </c:strRef>
          </c:tx>
          <c:spPr>
            <a:solidFill>
              <a:schemeClr val="accent1"/>
            </a:solidFill>
            <a:ln>
              <a:solidFill>
                <a:schemeClr val="bg1"/>
              </a:solidFill>
            </a:ln>
          </c:spPr>
          <c:invertIfNegative val="0"/>
          <c:cat>
            <c:strRef>
              <c:f>Sheet1!$B$1:$B$1</c:f>
              <c:strCache>
                <c:ptCount val="1"/>
                <c:pt idx="0">
                  <c:v>Part D standard benefit</c:v>
                </c:pt>
              </c:strCache>
            </c:strRef>
          </c:cat>
          <c:val>
            <c:numRef>
              <c:f>Sheet1!$B$2:$B$2</c:f>
              <c:numCache>
                <c:formatCode>General</c:formatCode>
                <c:ptCount val="1"/>
                <c:pt idx="0">
                  <c:v>320</c:v>
                </c:pt>
              </c:numCache>
            </c:numRef>
          </c:val>
        </c:ser>
        <c:ser>
          <c:idx val="1"/>
          <c:order val="1"/>
          <c:tx>
            <c:strRef>
              <c:f>Sheet1!$A$3</c:f>
              <c:strCache>
                <c:ptCount val="1"/>
                <c:pt idx="0">
                  <c:v>initial benefit</c:v>
                </c:pt>
              </c:strCache>
            </c:strRef>
          </c:tx>
          <c:spPr>
            <a:solidFill>
              <a:schemeClr val="accent5"/>
            </a:solidFill>
            <a:ln>
              <a:solidFill>
                <a:schemeClr val="bg1"/>
              </a:solidFill>
            </a:ln>
          </c:spPr>
          <c:invertIfNegative val="0"/>
          <c:cat>
            <c:strRef>
              <c:f>Sheet1!$B$1:$B$1</c:f>
              <c:strCache>
                <c:ptCount val="1"/>
                <c:pt idx="0">
                  <c:v>Part D standard benefit</c:v>
                </c:pt>
              </c:strCache>
            </c:strRef>
          </c:cat>
          <c:val>
            <c:numRef>
              <c:f>Sheet1!$B$3:$B$3</c:f>
              <c:numCache>
                <c:formatCode>General</c:formatCode>
                <c:ptCount val="1"/>
                <c:pt idx="0">
                  <c:v>2640</c:v>
                </c:pt>
              </c:numCache>
            </c:numRef>
          </c:val>
        </c:ser>
        <c:ser>
          <c:idx val="2"/>
          <c:order val="2"/>
          <c:tx>
            <c:strRef>
              <c:f>Sheet1!$A$4</c:f>
              <c:strCache>
                <c:ptCount val="1"/>
                <c:pt idx="0">
                  <c:v>coverage gap</c:v>
                </c:pt>
              </c:strCache>
            </c:strRef>
          </c:tx>
          <c:spPr>
            <a:solidFill>
              <a:schemeClr val="accent3"/>
            </a:solidFill>
            <a:ln>
              <a:solidFill>
                <a:schemeClr val="bg1"/>
              </a:solidFill>
            </a:ln>
          </c:spPr>
          <c:invertIfNegative val="0"/>
          <c:dPt>
            <c:idx val="0"/>
            <c:invertIfNegative val="0"/>
            <c:bubble3D val="0"/>
            <c:spPr>
              <a:pattFill prst="wdUpDiag">
                <a:fgClr>
                  <a:schemeClr val="accent1"/>
                </a:fgClr>
                <a:bgClr>
                  <a:schemeClr val="accent5"/>
                </a:bgClr>
              </a:pattFill>
              <a:ln>
                <a:solidFill>
                  <a:schemeClr val="bg1"/>
                </a:solidFill>
              </a:ln>
            </c:spPr>
          </c:dPt>
          <c:cat>
            <c:strRef>
              <c:f>Sheet1!$B$1:$B$1</c:f>
              <c:strCache>
                <c:ptCount val="1"/>
                <c:pt idx="0">
                  <c:v>Part D standard benefit</c:v>
                </c:pt>
              </c:strCache>
            </c:strRef>
          </c:cat>
          <c:val>
            <c:numRef>
              <c:f>Sheet1!$B$4:$B$4</c:f>
              <c:numCache>
                <c:formatCode>General</c:formatCode>
                <c:ptCount val="1"/>
                <c:pt idx="0">
                  <c:v>4102</c:v>
                </c:pt>
              </c:numCache>
            </c:numRef>
          </c:val>
        </c:ser>
        <c:ser>
          <c:idx val="4"/>
          <c:order val="3"/>
          <c:tx>
            <c:strRef>
              <c:f>Sheet1!$A$5</c:f>
              <c:strCache>
                <c:ptCount val="1"/>
                <c:pt idx="0">
                  <c:v>catastrophic</c:v>
                </c:pt>
              </c:strCache>
            </c:strRef>
          </c:tx>
          <c:spPr>
            <a:solidFill>
              <a:schemeClr val="accent5"/>
            </a:solidFill>
            <a:ln>
              <a:solidFill>
                <a:schemeClr val="bg1"/>
              </a:solidFill>
            </a:ln>
          </c:spPr>
          <c:invertIfNegative val="0"/>
          <c:cat>
            <c:strRef>
              <c:f>Sheet1!$B$1:$B$1</c:f>
              <c:strCache>
                <c:ptCount val="1"/>
                <c:pt idx="0">
                  <c:v>Part D standard benefit</c:v>
                </c:pt>
              </c:strCache>
            </c:strRef>
          </c:cat>
          <c:val>
            <c:numRef>
              <c:f>Sheet1!$B$5:$B$5</c:f>
              <c:numCache>
                <c:formatCode>General</c:formatCode>
                <c:ptCount val="1"/>
                <c:pt idx="0">
                  <c:v>500</c:v>
                </c:pt>
              </c:numCache>
            </c:numRef>
          </c:val>
        </c:ser>
        <c:dLbls>
          <c:showLegendKey val="0"/>
          <c:showVal val="0"/>
          <c:showCatName val="0"/>
          <c:showSerName val="0"/>
          <c:showPercent val="0"/>
          <c:showBubbleSize val="0"/>
        </c:dLbls>
        <c:gapWidth val="120"/>
        <c:overlap val="100"/>
        <c:axId val="105052416"/>
        <c:axId val="104927232"/>
      </c:barChart>
      <c:catAx>
        <c:axId val="105052416"/>
        <c:scaling>
          <c:orientation val="minMax"/>
        </c:scaling>
        <c:delete val="0"/>
        <c:axPos val="b"/>
        <c:majorTickMark val="none"/>
        <c:minorTickMark val="none"/>
        <c:tickLblPos val="none"/>
        <c:spPr>
          <a:ln>
            <a:noFill/>
          </a:ln>
        </c:spPr>
        <c:crossAx val="104927232"/>
        <c:crosses val="autoZero"/>
        <c:auto val="1"/>
        <c:lblAlgn val="ctr"/>
        <c:lblOffset val="100"/>
        <c:tickMarkSkip val="1"/>
        <c:noMultiLvlLbl val="0"/>
      </c:catAx>
      <c:valAx>
        <c:axId val="104927232"/>
        <c:scaling>
          <c:orientation val="minMax"/>
          <c:max val="7500"/>
          <c:min val="0"/>
        </c:scaling>
        <c:delete val="1"/>
        <c:axPos val="l"/>
        <c:numFmt formatCode="General" sourceLinked="1"/>
        <c:majorTickMark val="out"/>
        <c:minorTickMark val="none"/>
        <c:tickLblPos val="nextTo"/>
        <c:crossAx val="105052416"/>
        <c:crosses val="autoZero"/>
        <c:crossBetween val="between"/>
        <c:majorUnit val="3500"/>
        <c:minorUnit val="100"/>
      </c:valAx>
      <c:spPr>
        <a:ln>
          <a:noFill/>
        </a:ln>
      </c:spPr>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3300653594771"/>
          <c:y val="9.6450617283950615E-2"/>
          <c:w val="0.40931372549019607"/>
          <c:h val="0.77314814814814814"/>
        </c:manualLayout>
      </c:layout>
      <c:pieChart>
        <c:varyColors val="1"/>
        <c:ser>
          <c:idx val="0"/>
          <c:order val="0"/>
          <c:tx>
            <c:strRef>
              <c:f>Sheet1!$B$1</c:f>
              <c:strCache>
                <c:ptCount val="1"/>
                <c:pt idx="0">
                  <c:v>Sales</c:v>
                </c:pt>
              </c:strCache>
            </c:strRef>
          </c:tx>
          <c:spPr>
            <a:ln>
              <a:solidFill>
                <a:schemeClr val="tx1"/>
              </a:solidFill>
            </a:ln>
          </c:spPr>
          <c:dPt>
            <c:idx val="0"/>
            <c:bubble3D val="0"/>
            <c:spPr>
              <a:solidFill>
                <a:schemeClr val="accent1"/>
              </a:solidFill>
              <a:ln>
                <a:solidFill>
                  <a:schemeClr val="tx1"/>
                </a:solidFill>
              </a:ln>
            </c:spPr>
          </c:dPt>
          <c:dPt>
            <c:idx val="1"/>
            <c:bubble3D val="0"/>
            <c:spPr>
              <a:solidFill>
                <a:schemeClr val="accent3"/>
              </a:solidFill>
              <a:ln>
                <a:solidFill>
                  <a:schemeClr val="tx1"/>
                </a:solidFill>
              </a:ln>
            </c:spPr>
          </c:dPt>
          <c:dPt>
            <c:idx val="2"/>
            <c:bubble3D val="0"/>
            <c:spPr>
              <a:solidFill>
                <a:schemeClr val="accent5"/>
              </a:solidFill>
              <a:ln>
                <a:solidFill>
                  <a:schemeClr val="tx1"/>
                </a:solidFill>
              </a:ln>
            </c:spPr>
          </c:dPt>
          <c:dPt>
            <c:idx val="3"/>
            <c:bubble3D val="0"/>
            <c:spPr>
              <a:solidFill>
                <a:schemeClr val="bg1">
                  <a:lumMod val="85000"/>
                </a:schemeClr>
              </a:solidFill>
              <a:ln>
                <a:solidFill>
                  <a:schemeClr val="tx1"/>
                </a:solidFill>
              </a:ln>
            </c:spPr>
          </c:dPt>
          <c:dLbls>
            <c:dLbl>
              <c:idx val="0"/>
              <c:layout>
                <c:manualLayout>
                  <c:x val="-0.16696217012561596"/>
                  <c:y val="-4.8237871703455748E-3"/>
                </c:manualLayout>
              </c:layout>
              <c:tx>
                <c:rich>
                  <a:bodyPr/>
                  <a:lstStyle/>
                  <a:p>
                    <a:pPr>
                      <a:defRPr b="0">
                        <a:solidFill>
                          <a:schemeClr val="bg1"/>
                        </a:solidFill>
                        <a:latin typeface="Calibri" panose="020F0502020204030204" pitchFamily="34" charset="0"/>
                        <a:cs typeface="Calibri" pitchFamily="34" charset="0"/>
                      </a:defRPr>
                    </a:pPr>
                    <a:r>
                      <a:rPr lang="fr-FR" b="0" dirty="0" smtClean="0">
                        <a:solidFill>
                          <a:schemeClr val="bg1"/>
                        </a:solidFill>
                        <a:latin typeface="Calibri" panose="020F0502020204030204" pitchFamily="34" charset="0"/>
                        <a:cs typeface="Calibri" pitchFamily="34" charset="0"/>
                      </a:rPr>
                      <a:t>Part D non-LIS enrollees
26.6 million</a:t>
                    </a:r>
                  </a:p>
                  <a:p>
                    <a:pPr>
                      <a:defRPr b="0">
                        <a:solidFill>
                          <a:schemeClr val="bg1"/>
                        </a:solidFill>
                        <a:latin typeface="Calibri" panose="020F0502020204030204" pitchFamily="34" charset="0"/>
                        <a:cs typeface="Calibri" pitchFamily="34" charset="0"/>
                      </a:defRPr>
                    </a:pPr>
                    <a:r>
                      <a:rPr lang="fr-FR" sz="2000" b="1" dirty="0" smtClean="0">
                        <a:solidFill>
                          <a:schemeClr val="bg1"/>
                        </a:solidFill>
                        <a:latin typeface="Calibri" panose="020F0502020204030204" pitchFamily="34" charset="0"/>
                      </a:rPr>
                      <a:t>49%</a:t>
                    </a:r>
                    <a:endParaRPr lang="fr-FR" sz="2000" b="1" dirty="0">
                      <a:solidFill>
                        <a:schemeClr val="bg1"/>
                      </a:solidFill>
                    </a:endParaRPr>
                  </a:p>
                </c:rich>
              </c:tx>
              <c:spPr/>
              <c:dLblPos val="bestFit"/>
              <c:showLegendKey val="0"/>
              <c:showVal val="1"/>
              <c:showCatName val="1"/>
              <c:showSerName val="0"/>
              <c:showPercent val="0"/>
              <c:showBubbleSize val="0"/>
              <c:separator>
</c:separator>
            </c:dLbl>
            <c:dLbl>
              <c:idx val="1"/>
              <c:layout>
                <c:manualLayout>
                  <c:x val="0.11209026936834875"/>
                  <c:y val="-0.20307523530553701"/>
                </c:manualLayout>
              </c:layout>
              <c:tx>
                <c:rich>
                  <a:bodyPr/>
                  <a:lstStyle/>
                  <a:p>
                    <a:pPr>
                      <a:defRPr b="0">
                        <a:solidFill>
                          <a:schemeClr val="bg1"/>
                        </a:solidFill>
                        <a:latin typeface="Calibri" panose="020F0502020204030204" pitchFamily="34" charset="0"/>
                        <a:cs typeface="Calibri" pitchFamily="34" charset="0"/>
                      </a:defRPr>
                    </a:pPr>
                    <a:r>
                      <a:rPr lang="en-US" b="0" dirty="0" smtClean="0">
                        <a:solidFill>
                          <a:schemeClr val="bg1"/>
                        </a:solidFill>
                        <a:latin typeface="Calibri" panose="020F0502020204030204" pitchFamily="34" charset="0"/>
                        <a:cs typeface="Calibri" pitchFamily="34" charset="0"/>
                      </a:rPr>
                      <a:t>Part D LIS </a:t>
                    </a:r>
                  </a:p>
                  <a:p>
                    <a:pPr>
                      <a:defRPr b="0">
                        <a:solidFill>
                          <a:schemeClr val="bg1"/>
                        </a:solidFill>
                        <a:latin typeface="Calibri" panose="020F0502020204030204" pitchFamily="34" charset="0"/>
                        <a:cs typeface="Calibri" pitchFamily="34" charset="0"/>
                      </a:defRPr>
                    </a:pPr>
                    <a:r>
                      <a:rPr lang="en-US" b="0" dirty="0" smtClean="0">
                        <a:solidFill>
                          <a:schemeClr val="bg1"/>
                        </a:solidFill>
                        <a:latin typeface="Calibri" panose="020F0502020204030204" pitchFamily="34" charset="0"/>
                        <a:cs typeface="Calibri" pitchFamily="34" charset="0"/>
                      </a:rPr>
                      <a:t>enrollees
11.5 million</a:t>
                    </a:r>
                  </a:p>
                  <a:p>
                    <a:pPr>
                      <a:defRPr b="0">
                        <a:solidFill>
                          <a:schemeClr val="bg1"/>
                        </a:solidFill>
                        <a:latin typeface="Calibri" panose="020F0502020204030204" pitchFamily="34" charset="0"/>
                        <a:cs typeface="Calibri" pitchFamily="34" charset="0"/>
                      </a:defRPr>
                    </a:pPr>
                    <a:r>
                      <a:rPr lang="en-US" sz="2000" b="1" dirty="0" smtClean="0">
                        <a:solidFill>
                          <a:schemeClr val="bg1"/>
                        </a:solidFill>
                        <a:latin typeface="Calibri" panose="020F0502020204030204" pitchFamily="34" charset="0"/>
                      </a:rPr>
                      <a:t>21%</a:t>
                    </a:r>
                    <a:endParaRPr lang="en-US" b="1" dirty="0">
                      <a:solidFill>
                        <a:schemeClr val="bg1"/>
                      </a:solidFill>
                    </a:endParaRPr>
                  </a:p>
                </c:rich>
              </c:tx>
              <c:spPr/>
              <c:dLblPos val="bestFit"/>
              <c:showLegendKey val="0"/>
              <c:showVal val="1"/>
              <c:showCatName val="1"/>
              <c:showSerName val="0"/>
              <c:showPercent val="0"/>
              <c:showBubbleSize val="0"/>
              <c:separator>
</c:separator>
            </c:dLbl>
            <c:dLbl>
              <c:idx val="2"/>
              <c:layout>
                <c:manualLayout>
                  <c:x val="-3.9215686274509803E-2"/>
                  <c:y val="-1.5432098765432098E-2"/>
                </c:manualLayout>
              </c:layout>
              <c:tx>
                <c:rich>
                  <a:bodyPr/>
                  <a:lstStyle/>
                  <a:p>
                    <a:r>
                      <a:rPr lang="en-US" b="0" dirty="0" smtClean="0">
                        <a:latin typeface="Calibri" panose="020F0502020204030204" pitchFamily="34" charset="0"/>
                        <a:cs typeface="Calibri" pitchFamily="34" charset="0"/>
                      </a:rPr>
                      <a:t>Employer subsidy
2.6 million</a:t>
                    </a:r>
                    <a:endParaRPr lang="en-US" dirty="0"/>
                  </a:p>
                </c:rich>
              </c:tx>
              <c:dLblPos val="bestFit"/>
              <c:showLegendKey val="0"/>
              <c:showVal val="1"/>
              <c:showCatName val="1"/>
              <c:showSerName val="0"/>
              <c:showPercent val="0"/>
              <c:showBubbleSize val="0"/>
              <c:separator>
</c:separator>
            </c:dLbl>
            <c:dLbl>
              <c:idx val="3"/>
              <c:layout>
                <c:manualLayout>
                  <c:x val="0.12453724113684939"/>
                  <c:y val="0.21774198806493889"/>
                </c:manualLayout>
              </c:layout>
              <c:tx>
                <c:rich>
                  <a:bodyPr/>
                  <a:lstStyle/>
                  <a:p>
                    <a:r>
                      <a:rPr lang="en-US" b="0" dirty="0" smtClean="0">
                        <a:latin typeface="Calibri" panose="020F0502020204030204" pitchFamily="34" charset="0"/>
                        <a:cs typeface="Calibri" pitchFamily="34" charset="0"/>
                      </a:rPr>
                      <a:t>All other
13.3 million</a:t>
                    </a:r>
                  </a:p>
                  <a:p>
                    <a:r>
                      <a:rPr lang="en-US" sz="2000" b="1" dirty="0" smtClean="0">
                        <a:latin typeface="Calibri" panose="020F0502020204030204" pitchFamily="34" charset="0"/>
                      </a:rPr>
                      <a:t>25%</a:t>
                    </a:r>
                    <a:endParaRPr lang="en-US" b="1" dirty="0"/>
                  </a:p>
                </c:rich>
              </c:tx>
              <c:dLblPos val="bestFit"/>
              <c:showLegendKey val="0"/>
              <c:showVal val="1"/>
              <c:showCatName val="1"/>
              <c:showSerName val="0"/>
              <c:showPercent val="0"/>
              <c:showBubbleSize val="0"/>
              <c:separator>
</c:separator>
            </c:dLbl>
            <c:txPr>
              <a:bodyPr/>
              <a:lstStyle/>
              <a:p>
                <a:pPr>
                  <a:defRPr b="0">
                    <a:latin typeface="Calibri" panose="020F0502020204030204" pitchFamily="34" charset="0"/>
                    <a:cs typeface="Calibri" pitchFamily="34" charset="0"/>
                  </a:defRPr>
                </a:pPr>
                <a:endParaRPr lang="en-US"/>
              </a:p>
            </c:txPr>
            <c:dLblPos val="outEnd"/>
            <c:showLegendKey val="0"/>
            <c:showVal val="1"/>
            <c:showCatName val="1"/>
            <c:showSerName val="0"/>
            <c:showPercent val="0"/>
            <c:showBubbleSize val="0"/>
            <c:separator>
</c:separator>
            <c:showLeaderLines val="1"/>
          </c:dLbls>
          <c:cat>
            <c:strRef>
              <c:f>Sheet1!$A$2:$A$5</c:f>
              <c:strCache>
                <c:ptCount val="4"/>
                <c:pt idx="0">
                  <c:v>Part D non-LIS enrollees</c:v>
                </c:pt>
                <c:pt idx="1">
                  <c:v>Part D LIS enrollees</c:v>
                </c:pt>
                <c:pt idx="2">
                  <c:v>Employer subsidy</c:v>
                </c:pt>
                <c:pt idx="3">
                  <c:v>All other</c:v>
                </c:pt>
              </c:strCache>
            </c:strRef>
          </c:cat>
          <c:val>
            <c:numRef>
              <c:f>Sheet1!$B$2:$B$5</c:f>
              <c:numCache>
                <c:formatCode>0.0</c:formatCode>
                <c:ptCount val="4"/>
                <c:pt idx="0">
                  <c:v>26.6</c:v>
                </c:pt>
                <c:pt idx="1">
                  <c:v>11.5</c:v>
                </c:pt>
                <c:pt idx="2">
                  <c:v>2.6</c:v>
                </c:pt>
                <c:pt idx="3" formatCode="0.000">
                  <c:v>13.3</c:v>
                </c:pt>
              </c:numCache>
            </c:numRef>
          </c:val>
        </c:ser>
        <c:dLbls>
          <c:showLegendKey val="0"/>
          <c:showVal val="0"/>
          <c:showCatName val="0"/>
          <c:showSerName val="0"/>
          <c:showPercent val="0"/>
          <c:showBubbleSize val="0"/>
          <c:showLeaderLines val="1"/>
        </c:dLbls>
        <c:firstSliceAng val="360"/>
      </c:pieChart>
    </c:plotArea>
    <c:plotVisOnly val="1"/>
    <c:dispBlanksAs val="gap"/>
    <c:showDLblsOverMax val="0"/>
  </c:chart>
  <c:txPr>
    <a:bodyPr/>
    <a:lstStyle/>
    <a:p>
      <a:pPr>
        <a:defRPr sz="1600" b="1"/>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B8C91-F507-4B26-B96D-A1632028E616}" type="doc">
      <dgm:prSet loTypeId="urn:microsoft.com/office/officeart/2005/8/layout/venn1" loCatId="relationship" qsTypeId="urn:microsoft.com/office/officeart/2005/8/quickstyle/simple1" qsCatId="simple" csTypeId="urn:microsoft.com/office/officeart/2005/8/colors/accent1_2" csCatId="accent1" phldr="1"/>
      <dgm:spPr/>
    </dgm:pt>
    <dgm:pt modelId="{0FE9365E-BF8C-45ED-843C-85982B6F6802}">
      <dgm:prSet phldrT="[Text]" custT="1"/>
      <dgm:spPr>
        <a:solidFill>
          <a:schemeClr val="accent1"/>
        </a:solidFill>
        <a:ln>
          <a:solidFill>
            <a:srgbClr val="000000"/>
          </a:solidFill>
        </a:ln>
      </dgm:spPr>
      <dgm:t>
        <a:bodyPr/>
        <a:lstStyle/>
        <a:p>
          <a:pPr algn="l">
            <a:spcAft>
              <a:spcPts val="0"/>
            </a:spcAft>
          </a:pPr>
          <a:endParaRPr lang="en-US" sz="2800" dirty="0">
            <a:solidFill>
              <a:srgbClr val="FFFFFF"/>
            </a:solidFill>
            <a:latin typeface="Calibri" pitchFamily="34" charset="0"/>
            <a:cs typeface="Calibri" pitchFamily="34" charset="0"/>
          </a:endParaRPr>
        </a:p>
      </dgm:t>
    </dgm:pt>
    <dgm:pt modelId="{FA81D63B-75AB-48AF-A434-BB957EF44CF6}" type="parTrans" cxnId="{36BD2A48-005C-4C99-B958-9C1E8B0E9151}">
      <dgm:prSet/>
      <dgm:spPr/>
      <dgm:t>
        <a:bodyPr/>
        <a:lstStyle/>
        <a:p>
          <a:endParaRPr lang="en-US"/>
        </a:p>
      </dgm:t>
    </dgm:pt>
    <dgm:pt modelId="{C42EFF21-D640-4DA8-9C5B-FBE2B1B43DCB}" type="sibTrans" cxnId="{36BD2A48-005C-4C99-B958-9C1E8B0E9151}">
      <dgm:prSet/>
      <dgm:spPr/>
      <dgm:t>
        <a:bodyPr/>
        <a:lstStyle/>
        <a:p>
          <a:endParaRPr lang="en-US"/>
        </a:p>
      </dgm:t>
    </dgm:pt>
    <dgm:pt modelId="{B104A453-5393-4EB2-8AF6-165579E2924D}">
      <dgm:prSet phldrT="[Text]" custT="1"/>
      <dgm:spPr>
        <a:solidFill>
          <a:schemeClr val="accent5">
            <a:alpha val="34902"/>
          </a:schemeClr>
        </a:solidFill>
        <a:ln>
          <a:solidFill>
            <a:srgbClr val="000000"/>
          </a:solidFill>
        </a:ln>
      </dgm:spPr>
      <dgm:t>
        <a:bodyPr/>
        <a:lstStyle/>
        <a:p>
          <a:pPr algn="r">
            <a:spcAft>
              <a:spcPts val="0"/>
            </a:spcAft>
          </a:pPr>
          <a:endParaRPr lang="en-US" sz="2800" dirty="0">
            <a:solidFill>
              <a:srgbClr val="000000"/>
            </a:solidFill>
            <a:latin typeface="Calibri" pitchFamily="34" charset="0"/>
            <a:cs typeface="Calibri" pitchFamily="34" charset="0"/>
          </a:endParaRPr>
        </a:p>
      </dgm:t>
    </dgm:pt>
    <dgm:pt modelId="{DB537630-50BF-4535-805B-3684C2A445C4}" type="parTrans" cxnId="{876B058B-491D-41AE-85DD-9D56DF43A034}">
      <dgm:prSet/>
      <dgm:spPr/>
      <dgm:t>
        <a:bodyPr/>
        <a:lstStyle/>
        <a:p>
          <a:endParaRPr lang="en-US"/>
        </a:p>
      </dgm:t>
    </dgm:pt>
    <dgm:pt modelId="{89FA070A-692F-46A3-A413-E114B8AC0F95}" type="sibTrans" cxnId="{876B058B-491D-41AE-85DD-9D56DF43A034}">
      <dgm:prSet/>
      <dgm:spPr/>
      <dgm:t>
        <a:bodyPr/>
        <a:lstStyle/>
        <a:p>
          <a:endParaRPr lang="en-US"/>
        </a:p>
      </dgm:t>
    </dgm:pt>
    <dgm:pt modelId="{19B03099-F7BA-41DC-91AC-6338844A0CCC}" type="pres">
      <dgm:prSet presAssocID="{538B8C91-F507-4B26-B96D-A1632028E616}" presName="compositeShape" presStyleCnt="0">
        <dgm:presLayoutVars>
          <dgm:chMax val="7"/>
          <dgm:dir/>
          <dgm:resizeHandles val="exact"/>
        </dgm:presLayoutVars>
      </dgm:prSet>
      <dgm:spPr/>
    </dgm:pt>
    <dgm:pt modelId="{C7DAD28F-72E6-472C-A4E2-42D4974B458F}" type="pres">
      <dgm:prSet presAssocID="{0FE9365E-BF8C-45ED-843C-85982B6F6802}" presName="circ1" presStyleLbl="vennNode1" presStyleIdx="0" presStyleCnt="2" custScaleX="108422" custScaleY="100547" custLinFactNeighborX="-2857"/>
      <dgm:spPr/>
      <dgm:t>
        <a:bodyPr/>
        <a:lstStyle/>
        <a:p>
          <a:endParaRPr lang="en-US"/>
        </a:p>
      </dgm:t>
    </dgm:pt>
    <dgm:pt modelId="{ED94F4A9-65EA-4ACD-8640-F460D8CEC783}" type="pres">
      <dgm:prSet presAssocID="{0FE9365E-BF8C-45ED-843C-85982B6F6802}" presName="circ1Tx" presStyleLbl="revTx" presStyleIdx="0" presStyleCnt="0">
        <dgm:presLayoutVars>
          <dgm:chMax val="0"/>
          <dgm:chPref val="0"/>
          <dgm:bulletEnabled val="1"/>
        </dgm:presLayoutVars>
      </dgm:prSet>
      <dgm:spPr/>
      <dgm:t>
        <a:bodyPr/>
        <a:lstStyle/>
        <a:p>
          <a:endParaRPr lang="en-US"/>
        </a:p>
      </dgm:t>
    </dgm:pt>
    <dgm:pt modelId="{23A8FCBF-CC7E-4469-AC02-6F38FC313566}" type="pres">
      <dgm:prSet presAssocID="{B104A453-5393-4EB2-8AF6-165579E2924D}" presName="circ2" presStyleLbl="vennNode1" presStyleIdx="1" presStyleCnt="2" custScaleX="113807" custScaleY="100547" custLinFactNeighborX="3018"/>
      <dgm:spPr/>
      <dgm:t>
        <a:bodyPr/>
        <a:lstStyle/>
        <a:p>
          <a:endParaRPr lang="en-US"/>
        </a:p>
      </dgm:t>
    </dgm:pt>
    <dgm:pt modelId="{BF0F7527-4961-4756-8F26-9ED6A5E713B7}" type="pres">
      <dgm:prSet presAssocID="{B104A453-5393-4EB2-8AF6-165579E2924D}" presName="circ2Tx" presStyleLbl="revTx" presStyleIdx="0" presStyleCnt="0">
        <dgm:presLayoutVars>
          <dgm:chMax val="0"/>
          <dgm:chPref val="0"/>
          <dgm:bulletEnabled val="1"/>
        </dgm:presLayoutVars>
      </dgm:prSet>
      <dgm:spPr/>
      <dgm:t>
        <a:bodyPr/>
        <a:lstStyle/>
        <a:p>
          <a:endParaRPr lang="en-US"/>
        </a:p>
      </dgm:t>
    </dgm:pt>
  </dgm:ptLst>
  <dgm:cxnLst>
    <dgm:cxn modelId="{36BD2A48-005C-4C99-B958-9C1E8B0E9151}" srcId="{538B8C91-F507-4B26-B96D-A1632028E616}" destId="{0FE9365E-BF8C-45ED-843C-85982B6F6802}" srcOrd="0" destOrd="0" parTransId="{FA81D63B-75AB-48AF-A434-BB957EF44CF6}" sibTransId="{C42EFF21-D640-4DA8-9C5B-FBE2B1B43DCB}"/>
    <dgm:cxn modelId="{40C06F68-8845-4E74-AC07-FCB7439F0143}" type="presOf" srcId="{B104A453-5393-4EB2-8AF6-165579E2924D}" destId="{BF0F7527-4961-4756-8F26-9ED6A5E713B7}" srcOrd="1" destOrd="0" presId="urn:microsoft.com/office/officeart/2005/8/layout/venn1"/>
    <dgm:cxn modelId="{876B058B-491D-41AE-85DD-9D56DF43A034}" srcId="{538B8C91-F507-4B26-B96D-A1632028E616}" destId="{B104A453-5393-4EB2-8AF6-165579E2924D}" srcOrd="1" destOrd="0" parTransId="{DB537630-50BF-4535-805B-3684C2A445C4}" sibTransId="{89FA070A-692F-46A3-A413-E114B8AC0F95}"/>
    <dgm:cxn modelId="{88782F46-66B8-419A-A99B-A93A46419C5E}" type="presOf" srcId="{0FE9365E-BF8C-45ED-843C-85982B6F6802}" destId="{C7DAD28F-72E6-472C-A4E2-42D4974B458F}" srcOrd="0" destOrd="0" presId="urn:microsoft.com/office/officeart/2005/8/layout/venn1"/>
    <dgm:cxn modelId="{4F67211C-2BD3-40E0-B823-3DB0BB538265}" type="presOf" srcId="{538B8C91-F507-4B26-B96D-A1632028E616}" destId="{19B03099-F7BA-41DC-91AC-6338844A0CCC}" srcOrd="0" destOrd="0" presId="urn:microsoft.com/office/officeart/2005/8/layout/venn1"/>
    <dgm:cxn modelId="{C5D810D0-6890-4A0D-9142-02C1D170C045}" type="presOf" srcId="{0FE9365E-BF8C-45ED-843C-85982B6F6802}" destId="{ED94F4A9-65EA-4ACD-8640-F460D8CEC783}" srcOrd="1" destOrd="0" presId="urn:microsoft.com/office/officeart/2005/8/layout/venn1"/>
    <dgm:cxn modelId="{59E4E7CA-61BC-485E-B203-8657FF44E285}" type="presOf" srcId="{B104A453-5393-4EB2-8AF6-165579E2924D}" destId="{23A8FCBF-CC7E-4469-AC02-6F38FC313566}" srcOrd="0" destOrd="0" presId="urn:microsoft.com/office/officeart/2005/8/layout/venn1"/>
    <dgm:cxn modelId="{F1CAE660-D41C-4C74-983C-E987AEC9F08D}" type="presParOf" srcId="{19B03099-F7BA-41DC-91AC-6338844A0CCC}" destId="{C7DAD28F-72E6-472C-A4E2-42D4974B458F}" srcOrd="0" destOrd="0" presId="urn:microsoft.com/office/officeart/2005/8/layout/venn1"/>
    <dgm:cxn modelId="{F1FDF493-B15A-4F0D-91F6-D385C151351D}" type="presParOf" srcId="{19B03099-F7BA-41DC-91AC-6338844A0CCC}" destId="{ED94F4A9-65EA-4ACD-8640-F460D8CEC783}" srcOrd="1" destOrd="0" presId="urn:microsoft.com/office/officeart/2005/8/layout/venn1"/>
    <dgm:cxn modelId="{56C7DBED-043D-48DD-A119-EA3BCD897C39}" type="presParOf" srcId="{19B03099-F7BA-41DC-91AC-6338844A0CCC}" destId="{23A8FCBF-CC7E-4469-AC02-6F38FC313566}" srcOrd="2" destOrd="0" presId="urn:microsoft.com/office/officeart/2005/8/layout/venn1"/>
    <dgm:cxn modelId="{24DE5510-8B11-427E-AE67-7ACE88214803}" type="presParOf" srcId="{19B03099-F7BA-41DC-91AC-6338844A0CCC}" destId="{BF0F7527-4961-4756-8F26-9ED6A5E713B7}"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3" Type="http://schemas.openxmlformats.org/officeDocument/2006/relationships/image" Target="../media/image15.emf"/><Relationship Id="rId18" Type="http://schemas.openxmlformats.org/officeDocument/2006/relationships/image" Target="../media/image20.emf"/><Relationship Id="rId26" Type="http://schemas.openxmlformats.org/officeDocument/2006/relationships/image" Target="../media/image28.emf"/><Relationship Id="rId39" Type="http://schemas.openxmlformats.org/officeDocument/2006/relationships/image" Target="../media/image41.emf"/><Relationship Id="rId3" Type="http://schemas.openxmlformats.org/officeDocument/2006/relationships/image" Target="../media/image5.emf"/><Relationship Id="rId21" Type="http://schemas.openxmlformats.org/officeDocument/2006/relationships/image" Target="../media/image23.emf"/><Relationship Id="rId34" Type="http://schemas.openxmlformats.org/officeDocument/2006/relationships/image" Target="../media/image36.emf"/><Relationship Id="rId42" Type="http://schemas.openxmlformats.org/officeDocument/2006/relationships/image" Target="../media/image44.emf"/><Relationship Id="rId47" Type="http://schemas.openxmlformats.org/officeDocument/2006/relationships/image" Target="../media/image49.emf"/><Relationship Id="rId50" Type="http://schemas.openxmlformats.org/officeDocument/2006/relationships/image" Target="../media/image52.emf"/><Relationship Id="rId7" Type="http://schemas.openxmlformats.org/officeDocument/2006/relationships/image" Target="../media/image9.emf"/><Relationship Id="rId12" Type="http://schemas.openxmlformats.org/officeDocument/2006/relationships/image" Target="../media/image14.emf"/><Relationship Id="rId17" Type="http://schemas.openxmlformats.org/officeDocument/2006/relationships/image" Target="../media/image19.emf"/><Relationship Id="rId25" Type="http://schemas.openxmlformats.org/officeDocument/2006/relationships/image" Target="../media/image27.emf"/><Relationship Id="rId33" Type="http://schemas.openxmlformats.org/officeDocument/2006/relationships/image" Target="../media/image35.emf"/><Relationship Id="rId38" Type="http://schemas.openxmlformats.org/officeDocument/2006/relationships/image" Target="../media/image40.emf"/><Relationship Id="rId46" Type="http://schemas.openxmlformats.org/officeDocument/2006/relationships/image" Target="../media/image48.emf"/><Relationship Id="rId2" Type="http://schemas.openxmlformats.org/officeDocument/2006/relationships/image" Target="../media/image4.emf"/><Relationship Id="rId16" Type="http://schemas.openxmlformats.org/officeDocument/2006/relationships/image" Target="../media/image18.emf"/><Relationship Id="rId20" Type="http://schemas.openxmlformats.org/officeDocument/2006/relationships/image" Target="../media/image22.emf"/><Relationship Id="rId29" Type="http://schemas.openxmlformats.org/officeDocument/2006/relationships/image" Target="../media/image31.emf"/><Relationship Id="rId41" Type="http://schemas.openxmlformats.org/officeDocument/2006/relationships/image" Target="../media/image43.emf"/><Relationship Id="rId1" Type="http://schemas.openxmlformats.org/officeDocument/2006/relationships/image" Target="../media/image3.emf"/><Relationship Id="rId6" Type="http://schemas.openxmlformats.org/officeDocument/2006/relationships/image" Target="../media/image8.emf"/><Relationship Id="rId11" Type="http://schemas.openxmlformats.org/officeDocument/2006/relationships/image" Target="../media/image13.emf"/><Relationship Id="rId24" Type="http://schemas.openxmlformats.org/officeDocument/2006/relationships/image" Target="../media/image26.emf"/><Relationship Id="rId32" Type="http://schemas.openxmlformats.org/officeDocument/2006/relationships/image" Target="../media/image34.emf"/><Relationship Id="rId37" Type="http://schemas.openxmlformats.org/officeDocument/2006/relationships/image" Target="../media/image39.emf"/><Relationship Id="rId40" Type="http://schemas.openxmlformats.org/officeDocument/2006/relationships/image" Target="../media/image42.emf"/><Relationship Id="rId45" Type="http://schemas.openxmlformats.org/officeDocument/2006/relationships/image" Target="../media/image47.emf"/><Relationship Id="rId5" Type="http://schemas.openxmlformats.org/officeDocument/2006/relationships/image" Target="../media/image7.emf"/><Relationship Id="rId15" Type="http://schemas.openxmlformats.org/officeDocument/2006/relationships/image" Target="../media/image17.emf"/><Relationship Id="rId23" Type="http://schemas.openxmlformats.org/officeDocument/2006/relationships/image" Target="../media/image25.emf"/><Relationship Id="rId28" Type="http://schemas.openxmlformats.org/officeDocument/2006/relationships/image" Target="../media/image30.emf"/><Relationship Id="rId36" Type="http://schemas.openxmlformats.org/officeDocument/2006/relationships/image" Target="../media/image38.emf"/><Relationship Id="rId49" Type="http://schemas.openxmlformats.org/officeDocument/2006/relationships/image" Target="../media/image51.emf"/><Relationship Id="rId10" Type="http://schemas.openxmlformats.org/officeDocument/2006/relationships/image" Target="../media/image12.emf"/><Relationship Id="rId19" Type="http://schemas.openxmlformats.org/officeDocument/2006/relationships/image" Target="../media/image21.emf"/><Relationship Id="rId31" Type="http://schemas.openxmlformats.org/officeDocument/2006/relationships/image" Target="../media/image33.emf"/><Relationship Id="rId44" Type="http://schemas.openxmlformats.org/officeDocument/2006/relationships/image" Target="../media/image46.emf"/><Relationship Id="rId4" Type="http://schemas.openxmlformats.org/officeDocument/2006/relationships/image" Target="../media/image6.emf"/><Relationship Id="rId9" Type="http://schemas.openxmlformats.org/officeDocument/2006/relationships/image" Target="../media/image11.emf"/><Relationship Id="rId14" Type="http://schemas.openxmlformats.org/officeDocument/2006/relationships/image" Target="../media/image16.emf"/><Relationship Id="rId22" Type="http://schemas.openxmlformats.org/officeDocument/2006/relationships/image" Target="../media/image24.emf"/><Relationship Id="rId27" Type="http://schemas.openxmlformats.org/officeDocument/2006/relationships/image" Target="../media/image29.emf"/><Relationship Id="rId30" Type="http://schemas.openxmlformats.org/officeDocument/2006/relationships/image" Target="../media/image32.emf"/><Relationship Id="rId35" Type="http://schemas.openxmlformats.org/officeDocument/2006/relationships/image" Target="../media/image37.emf"/><Relationship Id="rId43" Type="http://schemas.openxmlformats.org/officeDocument/2006/relationships/image" Target="../media/image45.emf"/><Relationship Id="rId48" Type="http://schemas.openxmlformats.org/officeDocument/2006/relationships/image" Target="../media/image50.emf"/><Relationship Id="rId8" Type="http://schemas.openxmlformats.org/officeDocument/2006/relationships/image" Target="../media/image10.emf"/><Relationship Id="rId51" Type="http://schemas.openxmlformats.org/officeDocument/2006/relationships/image" Target="../media/image5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1A4D92E5-9FFA-458A-9BEA-BDF5C2EF3530}" type="datetimeFigureOut">
              <a:rPr lang="en-US" smtClean="0"/>
              <a:t>5/4/2015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753571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
          <p:cNvSpPr>
            <a:spLocks noGrp="1" noRot="1" noChangeAspect="1" noChangeArrowheads="1" noTextEdit="1"/>
          </p:cNvSpPr>
          <p:nvPr>
            <p:ph type="sldImg"/>
          </p:nvPr>
        </p:nvSpPr>
        <p:spPr>
          <a:xfrm>
            <a:off x="-1135063" y="0"/>
            <a:ext cx="9294813" cy="6970713"/>
          </a:xfrm>
        </p:spPr>
      </p:sp>
      <p:sp>
        <p:nvSpPr>
          <p:cNvPr id="15363" name="Rectangle 11"/>
          <p:cNvSpPr>
            <a:spLocks noGrp="1" noChangeArrowheads="1"/>
          </p:cNvSpPr>
          <p:nvPr>
            <p:ph type="body" idx="1"/>
          </p:nvPr>
        </p:nvSpPr>
        <p:spPr>
          <a:xfrm>
            <a:off x="171452" y="6972302"/>
            <a:ext cx="6720417" cy="2303713"/>
          </a:xfrm>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13</a:t>
            </a:fld>
            <a:endParaRPr lang="en-US"/>
          </a:p>
        </p:txBody>
      </p:sp>
    </p:spTree>
    <p:extLst>
      <p:ext uri="{BB962C8B-B14F-4D97-AF65-F5344CB8AC3E}">
        <p14:creationId xmlns:p14="http://schemas.microsoft.com/office/powerpoint/2010/main" val="2584738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14</a:t>
            </a:fld>
            <a:endParaRPr lang="en-US" dirty="0"/>
          </a:p>
        </p:txBody>
      </p:sp>
    </p:spTree>
    <p:extLst>
      <p:ext uri="{BB962C8B-B14F-4D97-AF65-F5344CB8AC3E}">
        <p14:creationId xmlns:p14="http://schemas.microsoft.com/office/powerpoint/2010/main" val="1330377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15</a:t>
            </a:fld>
            <a:endParaRPr lang="en-US"/>
          </a:p>
        </p:txBody>
      </p:sp>
    </p:spTree>
    <p:extLst>
      <p:ext uri="{BB962C8B-B14F-4D97-AF65-F5344CB8AC3E}">
        <p14:creationId xmlns:p14="http://schemas.microsoft.com/office/powerpoint/2010/main" val="3252092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16</a:t>
            </a:fld>
            <a:endParaRPr lang="en-US"/>
          </a:p>
        </p:txBody>
      </p:sp>
    </p:spTree>
    <p:extLst>
      <p:ext uri="{BB962C8B-B14F-4D97-AF65-F5344CB8AC3E}">
        <p14:creationId xmlns:p14="http://schemas.microsoft.com/office/powerpoint/2010/main" val="2881478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17</a:t>
            </a:fld>
            <a:endParaRPr lang="en-US"/>
          </a:p>
        </p:txBody>
      </p:sp>
    </p:spTree>
    <p:extLst>
      <p:ext uri="{BB962C8B-B14F-4D97-AF65-F5344CB8AC3E}">
        <p14:creationId xmlns:p14="http://schemas.microsoft.com/office/powerpoint/2010/main" val="394747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18</a:t>
            </a:fld>
            <a:endParaRPr lang="en-US"/>
          </a:p>
        </p:txBody>
      </p:sp>
    </p:spTree>
    <p:extLst>
      <p:ext uri="{BB962C8B-B14F-4D97-AF65-F5344CB8AC3E}">
        <p14:creationId xmlns:p14="http://schemas.microsoft.com/office/powerpoint/2010/main" val="42283589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19</a:t>
            </a:fld>
            <a:endParaRPr lang="en-US"/>
          </a:p>
        </p:txBody>
      </p:sp>
    </p:spTree>
    <p:extLst>
      <p:ext uri="{BB962C8B-B14F-4D97-AF65-F5344CB8AC3E}">
        <p14:creationId xmlns:p14="http://schemas.microsoft.com/office/powerpoint/2010/main" val="999210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fld id="{BC86BCAF-90D0-497F-B7F4-782FD45D942E}" type="slidenum">
              <a:rPr lang="en-US">
                <a:solidFill>
                  <a:prstClr val="white"/>
                </a:solidFill>
              </a:rPr>
              <a:pPr/>
              <a:t>23</a:t>
            </a:fld>
            <a:endParaRPr lang="en-US">
              <a:solidFill>
                <a:prstClr val="white"/>
              </a:solidFill>
            </a:endParaRPr>
          </a:p>
        </p:txBody>
      </p:sp>
      <p:sp>
        <p:nvSpPr>
          <p:cNvPr id="5" name="Slide Image Placeholder 4"/>
          <p:cNvSpPr>
            <a:spLocks noGrp="1" noRot="1" noChangeAspect="1"/>
          </p:cNvSpPr>
          <p:nvPr>
            <p:ph type="sldImg"/>
          </p:nvPr>
        </p:nvSpPr>
        <p:spPr/>
      </p:sp>
      <p:sp>
        <p:nvSpPr>
          <p:cNvPr id="6" name="Notes Placeholder 5"/>
          <p:cNvSpPr>
            <a:spLocks noGrp="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24</a:t>
            </a:fld>
            <a:endParaRPr lang="en-US"/>
          </a:p>
        </p:txBody>
      </p:sp>
    </p:spTree>
    <p:extLst>
      <p:ext uri="{BB962C8B-B14F-4D97-AF65-F5344CB8AC3E}">
        <p14:creationId xmlns:p14="http://schemas.microsoft.com/office/powerpoint/2010/main" val="382917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Notes Placeholder 2"/>
          <p:cNvSpPr>
            <a:spLocks noGrp="1"/>
          </p:cNvSpPr>
          <p:nvPr>
            <p:ph type="body" idx="1"/>
          </p:nvPr>
        </p:nvSpPr>
        <p:spPr/>
        <p:txBody>
          <a:bodyPr/>
          <a:lstStyle/>
          <a:p>
            <a:endParaRPr lang="en-US" dirty="0" smtClean="0"/>
          </a:p>
        </p:txBody>
      </p:sp>
      <p:sp>
        <p:nvSpPr>
          <p:cNvPr id="3" name="Slide Image Placeholder 2"/>
          <p:cNvSpPr>
            <a:spLocks noGrp="1" noRot="1" noChangeAspect="1"/>
          </p:cNvSpPr>
          <p:nvPr>
            <p:ph type="sldImg"/>
          </p:nvPr>
        </p:nvSpPr>
        <p:spPr>
          <a:xfrm>
            <a:off x="976313" y="152400"/>
            <a:ext cx="5119687" cy="3840163"/>
          </a:xfr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25</a:t>
            </a:fld>
            <a:endParaRPr lang="en-US"/>
          </a:p>
        </p:txBody>
      </p:sp>
    </p:spTree>
    <p:extLst>
      <p:ext uri="{BB962C8B-B14F-4D97-AF65-F5344CB8AC3E}">
        <p14:creationId xmlns:p14="http://schemas.microsoft.com/office/powerpoint/2010/main" val="1316198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26</a:t>
            </a:fld>
            <a:endParaRPr lang="en-US"/>
          </a:p>
        </p:txBody>
      </p:sp>
    </p:spTree>
    <p:extLst>
      <p:ext uri="{BB962C8B-B14F-4D97-AF65-F5344CB8AC3E}">
        <p14:creationId xmlns:p14="http://schemas.microsoft.com/office/powerpoint/2010/main" val="3085301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27</a:t>
            </a:fld>
            <a:endParaRPr lang="en-US"/>
          </a:p>
        </p:txBody>
      </p:sp>
    </p:spTree>
    <p:extLst>
      <p:ext uri="{BB962C8B-B14F-4D97-AF65-F5344CB8AC3E}">
        <p14:creationId xmlns:p14="http://schemas.microsoft.com/office/powerpoint/2010/main" val="660860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0740" eaLnBrk="0" fontAlgn="base" hangingPunct="0">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pPr>
              <a:defRPr/>
            </a:pPr>
            <a:fld id="{8AE7B161-4A6C-488B-BFCB-63FCF444AD58}" type="slidenum">
              <a:rPr lang="en-US" smtClean="0">
                <a:solidFill>
                  <a:prstClr val="black"/>
                </a:solidFill>
              </a:rPr>
              <a:pPr>
                <a:defRPr/>
              </a:pPr>
              <a:t>28</a:t>
            </a:fld>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29</a:t>
            </a:fld>
            <a:endParaRPr lang="en-US"/>
          </a:p>
        </p:txBody>
      </p:sp>
    </p:spTree>
    <p:extLst>
      <p:ext uri="{BB962C8B-B14F-4D97-AF65-F5344CB8AC3E}">
        <p14:creationId xmlns:p14="http://schemas.microsoft.com/office/powerpoint/2010/main" val="41716429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30</a:t>
            </a:fld>
            <a:endParaRPr lang="en-US"/>
          </a:p>
        </p:txBody>
      </p:sp>
    </p:spTree>
    <p:extLst>
      <p:ext uri="{BB962C8B-B14F-4D97-AF65-F5344CB8AC3E}">
        <p14:creationId xmlns:p14="http://schemas.microsoft.com/office/powerpoint/2010/main" val="34285493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970340" y="8829676"/>
            <a:ext cx="3038475" cy="465138"/>
          </a:xfrm>
          <a:prstGeom prst="rect">
            <a:avLst/>
          </a:prstGeom>
          <a:noFill/>
          <a:ln w="9525">
            <a:noFill/>
            <a:miter lim="800000"/>
            <a:headEnd/>
            <a:tailEnd/>
          </a:ln>
        </p:spPr>
        <p:txBody>
          <a:bodyPr lIns="91094" tIns="45547" rIns="91094" bIns="45547" anchor="b"/>
          <a:lstStyle/>
          <a:p>
            <a:pPr algn="r"/>
            <a:fld id="{CCE304C5-C6C8-42F5-9AA7-AF4537F44F2C}" type="slidenum">
              <a:rPr lang="en-US" sz="1200"/>
              <a:pPr algn="r"/>
              <a:t>31</a:t>
            </a:fld>
            <a:endParaRPr lang="en-US" sz="1200"/>
          </a:p>
        </p:txBody>
      </p:sp>
      <p:sp>
        <p:nvSpPr>
          <p:cNvPr id="32770" name="Rectangle 2"/>
          <p:cNvSpPr>
            <a:spLocks noGrp="1" noRot="1" noChangeAspect="1" noChangeArrowheads="1" noTextEdit="1"/>
          </p:cNvSpPr>
          <p:nvPr>
            <p:ph type="sldImg"/>
          </p:nvPr>
        </p:nvSpPr>
        <p:spPr>
          <a:xfrm>
            <a:off x="1489075" y="74613"/>
            <a:ext cx="3957638" cy="2970212"/>
          </a:xfrm>
          <a:ln/>
        </p:spPr>
      </p:sp>
      <p:sp>
        <p:nvSpPr>
          <p:cNvPr id="32771" name="Rectangle 3"/>
          <p:cNvSpPr>
            <a:spLocks noGrp="1" noChangeArrowheads="1"/>
          </p:cNvSpPr>
          <p:nvPr>
            <p:ph type="body" idx="1"/>
          </p:nvPr>
        </p:nvSpPr>
        <p:spPr>
          <a:xfrm>
            <a:off x="0" y="3048001"/>
            <a:ext cx="7010400" cy="6248399"/>
          </a:xfrm>
          <a:noFill/>
          <a:ln/>
        </p:spPr>
        <p:txBody>
          <a:bodyPr/>
          <a:lstStyle/>
          <a:p>
            <a:pPr eaLnBrk="1" hangingPunct="1"/>
            <a:endParaRPr lang="en-US" b="0" dirty="0" smtClean="0">
              <a:latin typeface="+mj-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0B3417-4026-47A9-B46E-3F2E0A84B2DA}" type="slidenum">
              <a:rPr lang="en-US"/>
              <a:pPr/>
              <a:t>4</a:t>
            </a:fld>
            <a:endParaRPr lang="en-US"/>
          </a:p>
        </p:txBody>
      </p:sp>
      <p:sp>
        <p:nvSpPr>
          <p:cNvPr id="16386" name="Rectangle 2"/>
          <p:cNvSpPr>
            <a:spLocks noGrp="1" noRot="1" noChangeAspect="1" noChangeArrowheads="1" noTextEdit="1"/>
          </p:cNvSpPr>
          <p:nvPr>
            <p:ph type="sldImg"/>
          </p:nvPr>
        </p:nvSpPr>
        <p:spPr>
          <a:xfrm>
            <a:off x="1112838" y="534988"/>
            <a:ext cx="4872037" cy="3654425"/>
          </a:xfrm>
          <a:ln/>
        </p:spPr>
      </p:sp>
      <p:sp>
        <p:nvSpPr>
          <p:cNvPr id="16387" name="Rectangle 3"/>
          <p:cNvSpPr>
            <a:spLocks noGrp="1" noChangeArrowheads="1"/>
          </p:cNvSpPr>
          <p:nvPr>
            <p:ph type="body" idx="1"/>
          </p:nvPr>
        </p:nvSpPr>
        <p:spPr>
          <a:xfrm>
            <a:off x="538762" y="4570731"/>
            <a:ext cx="5887438" cy="4041352"/>
          </a:xfrm>
          <a:ln/>
        </p:spPr>
        <p:txBody>
          <a:bodyPr lIns="92981" tIns="46492" rIns="92981" bIns="46492"/>
          <a:lstStyle/>
          <a:p>
            <a:endParaRPr lang="en-US" sz="14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60B09ED-D94E-40C7-B194-15D83AFD1935}" type="slidenum">
              <a:rPr lang="en-US" smtClean="0"/>
              <a:pPr/>
              <a:t>5</a:t>
            </a:fld>
            <a:endParaRPr lang="en-US"/>
          </a:p>
        </p:txBody>
      </p:sp>
      <p:sp>
        <p:nvSpPr>
          <p:cNvPr id="10243" name="Rectangle 3"/>
          <p:cNvSpPr>
            <a:spLocks noGrp="1" noChangeArrowheads="1"/>
          </p:cNvSpPr>
          <p:nvPr>
            <p:ph type="body" idx="1"/>
          </p:nvPr>
        </p:nvSpPr>
        <p:spPr/>
        <p:txBody>
          <a:bodyPr/>
          <a:lstStyle/>
          <a:p>
            <a:endParaRPr lang="en-US" dirty="0"/>
          </a:p>
        </p:txBody>
      </p:sp>
      <p:sp>
        <p:nvSpPr>
          <p:cNvPr id="4" name="Slide Image Placeholder 3"/>
          <p:cNvSpPr>
            <a:spLocks noGrp="1" noRot="1" noChangeAspect="1"/>
          </p:cNvSpPr>
          <p:nvPr>
            <p:ph type="sldImg"/>
          </p:nvPr>
        </p:nvSpPr>
        <p:spPr>
          <a:xfrm>
            <a:off x="976313" y="152400"/>
            <a:ext cx="5119687" cy="3840163"/>
          </a:xfr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2351264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8</a:t>
            </a:fld>
            <a:endParaRPr lang="en-US"/>
          </a:p>
        </p:txBody>
      </p:sp>
    </p:spTree>
    <p:extLst>
      <p:ext uri="{BB962C8B-B14F-4D97-AF65-F5344CB8AC3E}">
        <p14:creationId xmlns:p14="http://schemas.microsoft.com/office/powerpoint/2010/main" val="386137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9</a:t>
            </a:fld>
            <a:endParaRPr lang="en-US"/>
          </a:p>
        </p:txBody>
      </p:sp>
    </p:spTree>
    <p:extLst>
      <p:ext uri="{BB962C8B-B14F-4D97-AF65-F5344CB8AC3E}">
        <p14:creationId xmlns:p14="http://schemas.microsoft.com/office/powerpoint/2010/main" val="585338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a:p>
        </p:txBody>
      </p:sp>
    </p:spTree>
    <p:extLst>
      <p:ext uri="{BB962C8B-B14F-4D97-AF65-F5344CB8AC3E}">
        <p14:creationId xmlns:p14="http://schemas.microsoft.com/office/powerpoint/2010/main" val="3108464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11</a:t>
            </a:fld>
            <a:endParaRPr lang="en-US"/>
          </a:p>
        </p:txBody>
      </p:sp>
    </p:spTree>
    <p:extLst>
      <p:ext uri="{BB962C8B-B14F-4D97-AF65-F5344CB8AC3E}">
        <p14:creationId xmlns:p14="http://schemas.microsoft.com/office/powerpoint/2010/main" val="300161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6" Type="http://schemas.openxmlformats.org/officeDocument/2006/relationships/image" Target="../media/image14.emf"/><Relationship Id="rId21" Type="http://schemas.openxmlformats.org/officeDocument/2006/relationships/oleObject" Target="states%20template.xlsx!Sheet1!R9C2" TargetMode="External"/><Relationship Id="rId42" Type="http://schemas.openxmlformats.org/officeDocument/2006/relationships/image" Target="../media/image22.emf"/><Relationship Id="rId47" Type="http://schemas.openxmlformats.org/officeDocument/2006/relationships/oleObject" Target="states%20template.xlsx!Sheet1!R23C2" TargetMode="External"/><Relationship Id="rId63" Type="http://schemas.openxmlformats.org/officeDocument/2006/relationships/oleObject" Target="states%20template.xlsx!Sheet1!R32C2" TargetMode="External"/><Relationship Id="rId68" Type="http://schemas.openxmlformats.org/officeDocument/2006/relationships/image" Target="../media/image35.emf"/><Relationship Id="rId84" Type="http://schemas.openxmlformats.org/officeDocument/2006/relationships/image" Target="../media/image43.emf"/><Relationship Id="rId89" Type="http://schemas.openxmlformats.org/officeDocument/2006/relationships/oleObject" Target="states%20template.xlsx!Sheet1!R46C2" TargetMode="External"/><Relationship Id="rId7" Type="http://schemas.openxmlformats.org/officeDocument/2006/relationships/oleObject" Target="states%20template.xlsx!Sheet1!R2C2" TargetMode="External"/><Relationship Id="rId71" Type="http://schemas.openxmlformats.org/officeDocument/2006/relationships/oleObject" Target="states%20template.xlsx!Sheet1!R36C2" TargetMode="External"/><Relationship Id="rId92" Type="http://schemas.openxmlformats.org/officeDocument/2006/relationships/image" Target="../media/image47.emf"/><Relationship Id="rId2" Type="http://schemas.openxmlformats.org/officeDocument/2006/relationships/slideLayout" Target="../slideLayouts/slideLayout5.xml"/><Relationship Id="rId16" Type="http://schemas.openxmlformats.org/officeDocument/2006/relationships/image" Target="../media/image9.emf"/><Relationship Id="rId29" Type="http://schemas.openxmlformats.org/officeDocument/2006/relationships/oleObject" Target="states%20template.xlsx!Sheet1!R14C2" TargetMode="External"/><Relationship Id="rId11" Type="http://schemas.openxmlformats.org/officeDocument/2006/relationships/oleObject" Target="states%20template.xlsx!Sheet1!R4C2" TargetMode="External"/><Relationship Id="rId24" Type="http://schemas.openxmlformats.org/officeDocument/2006/relationships/image" Target="../media/image13.emf"/><Relationship Id="rId32" Type="http://schemas.openxmlformats.org/officeDocument/2006/relationships/image" Target="../media/image17.emf"/><Relationship Id="rId37" Type="http://schemas.openxmlformats.org/officeDocument/2006/relationships/oleObject" Target="states%20template.xlsx!Sheet1!R18C2" TargetMode="External"/><Relationship Id="rId40" Type="http://schemas.openxmlformats.org/officeDocument/2006/relationships/image" Target="../media/image21.emf"/><Relationship Id="rId45" Type="http://schemas.openxmlformats.org/officeDocument/2006/relationships/oleObject" Target="states%20template.xlsx!Sheet1!R22C2" TargetMode="External"/><Relationship Id="rId53" Type="http://schemas.openxmlformats.org/officeDocument/2006/relationships/oleObject" Target="states%20template.xlsx!Sheet1!R27C2" TargetMode="External"/><Relationship Id="rId58" Type="http://schemas.openxmlformats.org/officeDocument/2006/relationships/image" Target="../media/image30.emf"/><Relationship Id="rId66" Type="http://schemas.openxmlformats.org/officeDocument/2006/relationships/image" Target="../media/image34.emf"/><Relationship Id="rId74" Type="http://schemas.openxmlformats.org/officeDocument/2006/relationships/image" Target="../media/image38.emf"/><Relationship Id="rId79" Type="http://schemas.openxmlformats.org/officeDocument/2006/relationships/oleObject" Target="states%20template.xlsx!Sheet1!R40C2" TargetMode="External"/><Relationship Id="rId87" Type="http://schemas.openxmlformats.org/officeDocument/2006/relationships/oleObject" Target="states%20template.xlsx!Sheet1!R45C2" TargetMode="External"/><Relationship Id="rId102" Type="http://schemas.openxmlformats.org/officeDocument/2006/relationships/image" Target="../media/image52.emf"/><Relationship Id="rId5" Type="http://schemas.openxmlformats.org/officeDocument/2006/relationships/oleObject" Target="states%20template.xlsx!Sheet1!R41C2" TargetMode="External"/><Relationship Id="rId61" Type="http://schemas.openxmlformats.org/officeDocument/2006/relationships/oleObject" Target="states%20template.xlsx!Sheet1!R31C2" TargetMode="External"/><Relationship Id="rId82" Type="http://schemas.openxmlformats.org/officeDocument/2006/relationships/image" Target="../media/image42.emf"/><Relationship Id="rId90" Type="http://schemas.openxmlformats.org/officeDocument/2006/relationships/image" Target="../media/image46.emf"/><Relationship Id="rId95" Type="http://schemas.openxmlformats.org/officeDocument/2006/relationships/oleObject" Target="states%20template.xlsx!Sheet1!R49C2" TargetMode="External"/><Relationship Id="rId19" Type="http://schemas.openxmlformats.org/officeDocument/2006/relationships/oleObject" Target="states%20template.xlsx!Sheet1!R8C2" TargetMode="External"/><Relationship Id="rId14" Type="http://schemas.openxmlformats.org/officeDocument/2006/relationships/image" Target="../media/image8.emf"/><Relationship Id="rId22" Type="http://schemas.openxmlformats.org/officeDocument/2006/relationships/image" Target="../media/image12.emf"/><Relationship Id="rId27" Type="http://schemas.openxmlformats.org/officeDocument/2006/relationships/oleObject" Target="states%20template.xlsx!Sheet1!R13C2" TargetMode="External"/><Relationship Id="rId30" Type="http://schemas.openxmlformats.org/officeDocument/2006/relationships/image" Target="../media/image16.emf"/><Relationship Id="rId35" Type="http://schemas.openxmlformats.org/officeDocument/2006/relationships/oleObject" Target="states%20template.xlsx!Sheet1!R17C2" TargetMode="External"/><Relationship Id="rId43" Type="http://schemas.openxmlformats.org/officeDocument/2006/relationships/oleObject" Target="states%20template.xlsx!Sheet1!R21C2" TargetMode="External"/><Relationship Id="rId48" Type="http://schemas.openxmlformats.org/officeDocument/2006/relationships/image" Target="../media/image25.emf"/><Relationship Id="rId56" Type="http://schemas.openxmlformats.org/officeDocument/2006/relationships/image" Target="../media/image29.emf"/><Relationship Id="rId64" Type="http://schemas.openxmlformats.org/officeDocument/2006/relationships/image" Target="../media/image33.emf"/><Relationship Id="rId69" Type="http://schemas.openxmlformats.org/officeDocument/2006/relationships/oleObject" Target="states%20template.xlsx!Sheet1!R35C2" TargetMode="External"/><Relationship Id="rId77" Type="http://schemas.openxmlformats.org/officeDocument/2006/relationships/oleObject" Target="states%20template.xlsx!Sheet1!R39C2" TargetMode="External"/><Relationship Id="rId100" Type="http://schemas.openxmlformats.org/officeDocument/2006/relationships/image" Target="../media/image51.emf"/><Relationship Id="rId8" Type="http://schemas.openxmlformats.org/officeDocument/2006/relationships/image" Target="../media/image5.emf"/><Relationship Id="rId51" Type="http://schemas.openxmlformats.org/officeDocument/2006/relationships/oleObject" Target="states%20template.xlsx!Sheet1!R26C2" TargetMode="External"/><Relationship Id="rId72" Type="http://schemas.openxmlformats.org/officeDocument/2006/relationships/image" Target="../media/image37.emf"/><Relationship Id="rId80" Type="http://schemas.openxmlformats.org/officeDocument/2006/relationships/image" Target="../media/image41.emf"/><Relationship Id="rId85" Type="http://schemas.openxmlformats.org/officeDocument/2006/relationships/oleObject" Target="states%20template.xlsx!Sheet1!R44C2" TargetMode="External"/><Relationship Id="rId93" Type="http://schemas.openxmlformats.org/officeDocument/2006/relationships/oleObject" Target="states%20template.xlsx!Sheet1!R48C2" TargetMode="External"/><Relationship Id="rId98" Type="http://schemas.openxmlformats.org/officeDocument/2006/relationships/image" Target="../media/image50.emf"/><Relationship Id="rId3" Type="http://schemas.openxmlformats.org/officeDocument/2006/relationships/oleObject" Target="states%20template.xlsx!Sheet1!R10C2" TargetMode="External"/><Relationship Id="rId12" Type="http://schemas.openxmlformats.org/officeDocument/2006/relationships/image" Target="../media/image7.emf"/><Relationship Id="rId17" Type="http://schemas.openxmlformats.org/officeDocument/2006/relationships/oleObject" Target="states%20template.xlsx!Sheet1!R7C2" TargetMode="External"/><Relationship Id="rId25" Type="http://schemas.openxmlformats.org/officeDocument/2006/relationships/oleObject" Target="states%20template.xlsx!Sheet1!R12C2" TargetMode="External"/><Relationship Id="rId33" Type="http://schemas.openxmlformats.org/officeDocument/2006/relationships/oleObject" Target="states%20template.xlsx!Sheet1!R16C2" TargetMode="External"/><Relationship Id="rId38" Type="http://schemas.openxmlformats.org/officeDocument/2006/relationships/image" Target="../media/image20.emf"/><Relationship Id="rId46" Type="http://schemas.openxmlformats.org/officeDocument/2006/relationships/image" Target="../media/image24.emf"/><Relationship Id="rId59" Type="http://schemas.openxmlformats.org/officeDocument/2006/relationships/oleObject" Target="states%20template.xlsx!Sheet1!R30C2" TargetMode="External"/><Relationship Id="rId67" Type="http://schemas.openxmlformats.org/officeDocument/2006/relationships/oleObject" Target="states%20template.xlsx!Sheet1!R34C2" TargetMode="External"/><Relationship Id="rId103" Type="http://schemas.openxmlformats.org/officeDocument/2006/relationships/oleObject" Target="states%20template.xlsx!Sheet1!R24C2" TargetMode="External"/><Relationship Id="rId20" Type="http://schemas.openxmlformats.org/officeDocument/2006/relationships/image" Target="../media/image11.emf"/><Relationship Id="rId41" Type="http://schemas.openxmlformats.org/officeDocument/2006/relationships/oleObject" Target="states%20template.xlsx!Sheet1!R20C2" TargetMode="External"/><Relationship Id="rId54" Type="http://schemas.openxmlformats.org/officeDocument/2006/relationships/image" Target="../media/image28.emf"/><Relationship Id="rId62" Type="http://schemas.openxmlformats.org/officeDocument/2006/relationships/image" Target="../media/image32.emf"/><Relationship Id="rId70" Type="http://schemas.openxmlformats.org/officeDocument/2006/relationships/image" Target="../media/image36.emf"/><Relationship Id="rId75" Type="http://schemas.openxmlformats.org/officeDocument/2006/relationships/oleObject" Target="states%20template.xlsx!Sheet1!R38C2" TargetMode="External"/><Relationship Id="rId83" Type="http://schemas.openxmlformats.org/officeDocument/2006/relationships/oleObject" Target="states%20template.xlsx!Sheet1!R43C2" TargetMode="External"/><Relationship Id="rId88" Type="http://schemas.openxmlformats.org/officeDocument/2006/relationships/image" Target="../media/image45.emf"/><Relationship Id="rId91" Type="http://schemas.openxmlformats.org/officeDocument/2006/relationships/oleObject" Target="states%20template.xlsx!Sheet1!R47C2" TargetMode="External"/><Relationship Id="rId96" Type="http://schemas.openxmlformats.org/officeDocument/2006/relationships/image" Target="../media/image49.emf"/><Relationship Id="rId1" Type="http://schemas.openxmlformats.org/officeDocument/2006/relationships/vmlDrawing" Target="../drawings/vmlDrawing1.vml"/><Relationship Id="rId6" Type="http://schemas.openxmlformats.org/officeDocument/2006/relationships/image" Target="../media/image4.emf"/><Relationship Id="rId15" Type="http://schemas.openxmlformats.org/officeDocument/2006/relationships/oleObject" Target="states%20template.xlsx!Sheet1!R6C2" TargetMode="External"/><Relationship Id="rId23" Type="http://schemas.openxmlformats.org/officeDocument/2006/relationships/oleObject" Target="states%20template.xlsx!Sheet1!R11C2" TargetMode="External"/><Relationship Id="rId28" Type="http://schemas.openxmlformats.org/officeDocument/2006/relationships/image" Target="../media/image15.emf"/><Relationship Id="rId36" Type="http://schemas.openxmlformats.org/officeDocument/2006/relationships/image" Target="../media/image19.emf"/><Relationship Id="rId49" Type="http://schemas.openxmlformats.org/officeDocument/2006/relationships/oleObject" Target="states%20template.xlsx!Sheet1!R25C2" TargetMode="External"/><Relationship Id="rId57" Type="http://schemas.openxmlformats.org/officeDocument/2006/relationships/oleObject" Target="states%20template.xlsx!Sheet1!R29C2" TargetMode="External"/><Relationship Id="rId10" Type="http://schemas.openxmlformats.org/officeDocument/2006/relationships/image" Target="../media/image6.emf"/><Relationship Id="rId31" Type="http://schemas.openxmlformats.org/officeDocument/2006/relationships/oleObject" Target="states%20template.xlsx!Sheet1!R15C2" TargetMode="External"/><Relationship Id="rId44" Type="http://schemas.openxmlformats.org/officeDocument/2006/relationships/image" Target="../media/image23.emf"/><Relationship Id="rId52" Type="http://schemas.openxmlformats.org/officeDocument/2006/relationships/image" Target="../media/image27.emf"/><Relationship Id="rId60" Type="http://schemas.openxmlformats.org/officeDocument/2006/relationships/image" Target="../media/image31.emf"/><Relationship Id="rId65" Type="http://schemas.openxmlformats.org/officeDocument/2006/relationships/oleObject" Target="states%20template.xlsx!Sheet1!R33C2" TargetMode="External"/><Relationship Id="rId73" Type="http://schemas.openxmlformats.org/officeDocument/2006/relationships/oleObject" Target="states%20template.xlsx!Sheet1!R37C2" TargetMode="External"/><Relationship Id="rId78" Type="http://schemas.openxmlformats.org/officeDocument/2006/relationships/image" Target="../media/image40.emf"/><Relationship Id="rId81" Type="http://schemas.openxmlformats.org/officeDocument/2006/relationships/oleObject" Target="states%20template.xlsx!Sheet1!R42C2" TargetMode="External"/><Relationship Id="rId86" Type="http://schemas.openxmlformats.org/officeDocument/2006/relationships/image" Target="../media/image44.emf"/><Relationship Id="rId94" Type="http://schemas.openxmlformats.org/officeDocument/2006/relationships/image" Target="../media/image48.emf"/><Relationship Id="rId99" Type="http://schemas.openxmlformats.org/officeDocument/2006/relationships/oleObject" Target="states%20template.xlsx!Sheet1!R52C2" TargetMode="External"/><Relationship Id="rId101" Type="http://schemas.openxmlformats.org/officeDocument/2006/relationships/oleObject" Target="states%20template.xlsx!Sheet1!R51C2" TargetMode="External"/><Relationship Id="rId4" Type="http://schemas.openxmlformats.org/officeDocument/2006/relationships/image" Target="../media/image3.emf"/><Relationship Id="rId9" Type="http://schemas.openxmlformats.org/officeDocument/2006/relationships/oleObject" Target="states%20template.xlsx!Sheet1!R3C2" TargetMode="External"/><Relationship Id="rId13" Type="http://schemas.openxmlformats.org/officeDocument/2006/relationships/oleObject" Target="states%20template.xlsx!Sheet1!R5C2" TargetMode="External"/><Relationship Id="rId18" Type="http://schemas.openxmlformats.org/officeDocument/2006/relationships/image" Target="../media/image10.emf"/><Relationship Id="rId39" Type="http://schemas.openxmlformats.org/officeDocument/2006/relationships/oleObject" Target="states%20template.xlsx!Sheet1!R19C2" TargetMode="External"/><Relationship Id="rId34" Type="http://schemas.openxmlformats.org/officeDocument/2006/relationships/image" Target="../media/image18.emf"/><Relationship Id="rId50" Type="http://schemas.openxmlformats.org/officeDocument/2006/relationships/image" Target="../media/image26.emf"/><Relationship Id="rId55" Type="http://schemas.openxmlformats.org/officeDocument/2006/relationships/oleObject" Target="states%20template.xlsx!Sheet1!R28C2" TargetMode="External"/><Relationship Id="rId76" Type="http://schemas.openxmlformats.org/officeDocument/2006/relationships/image" Target="../media/image39.emf"/><Relationship Id="rId97" Type="http://schemas.openxmlformats.org/officeDocument/2006/relationships/oleObject" Target="states%20template.xlsx!Sheet1!R50C2" TargetMode="External"/><Relationship Id="rId104" Type="http://schemas.openxmlformats.org/officeDocument/2006/relationships/image" Target="../media/image53.emf"/></Relationships>
</file>

<file path=ppt/slides/_rels/slide21.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303388873"/>
              </p:ext>
            </p:extLst>
          </p:nvPr>
        </p:nvGraphicFramePr>
        <p:xfrm>
          <a:off x="92075" y="1219200"/>
          <a:ext cx="895985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dirty="0" smtClean="0"/>
              <a:t>SOURCE: </a:t>
            </a:r>
            <a:r>
              <a:rPr lang="en-US" dirty="0"/>
              <a:t>Kaiser Family Foundation analysis of the Medicare Current Beneficiary Survey 2010 Cost </a:t>
            </a:r>
            <a:r>
              <a:rPr lang="en-US" dirty="0" smtClean="0"/>
              <a:t>and Use </a:t>
            </a:r>
            <a:r>
              <a:rPr lang="en-US" dirty="0"/>
              <a:t>file.</a:t>
            </a:r>
          </a:p>
        </p:txBody>
      </p:sp>
      <p:sp>
        <p:nvSpPr>
          <p:cNvPr id="5" name="Title 4"/>
          <p:cNvSpPr>
            <a:spLocks noGrp="1"/>
          </p:cNvSpPr>
          <p:nvPr>
            <p:ph type="title"/>
          </p:nvPr>
        </p:nvSpPr>
        <p:spPr/>
        <p:txBody>
          <a:bodyPr/>
          <a:lstStyle/>
          <a:p>
            <a:r>
              <a:rPr lang="en-US" dirty="0" smtClean="0"/>
              <a:t>Selected Demographic Characteristics of Medicare Beneficiaries, 2010</a:t>
            </a:r>
            <a:endParaRPr lang="en-US" dirty="0"/>
          </a:p>
        </p:txBody>
      </p:sp>
      <p:sp>
        <p:nvSpPr>
          <p:cNvPr id="10" name="TextBox 9"/>
          <p:cNvSpPr txBox="1"/>
          <p:nvPr/>
        </p:nvSpPr>
        <p:spPr>
          <a:xfrm>
            <a:off x="1336123" y="2057400"/>
            <a:ext cx="631904" cy="646331"/>
          </a:xfrm>
          <a:prstGeom prst="rect">
            <a:avLst/>
          </a:prstGeom>
          <a:noFill/>
        </p:spPr>
        <p:txBody>
          <a:bodyPr wrap="none" rtlCol="0">
            <a:spAutoFit/>
          </a:bodyPr>
          <a:lstStyle/>
          <a:p>
            <a:pPr algn="ctr"/>
            <a:r>
              <a:rPr lang="en-US" sz="1600" b="1" dirty="0" smtClean="0">
                <a:solidFill>
                  <a:schemeClr val="bg1"/>
                </a:solidFill>
                <a:latin typeface="Calibri" pitchFamily="34" charset="0"/>
                <a:cs typeface="Meta Offc Pro"/>
              </a:rPr>
              <a:t>Male</a:t>
            </a:r>
          </a:p>
          <a:p>
            <a:pPr algn="ctr"/>
            <a:r>
              <a:rPr lang="en-US" sz="2000" b="1" dirty="0" smtClean="0">
                <a:solidFill>
                  <a:schemeClr val="bg1"/>
                </a:solidFill>
                <a:latin typeface="Calibri" pitchFamily="34" charset="0"/>
                <a:cs typeface="Meta Offc Pro"/>
              </a:rPr>
              <a:t>45%</a:t>
            </a:r>
          </a:p>
        </p:txBody>
      </p:sp>
      <p:sp>
        <p:nvSpPr>
          <p:cNvPr id="11" name="TextBox 10"/>
          <p:cNvSpPr txBox="1"/>
          <p:nvPr/>
        </p:nvSpPr>
        <p:spPr>
          <a:xfrm>
            <a:off x="1252671" y="4343400"/>
            <a:ext cx="798808" cy="646331"/>
          </a:xfrm>
          <a:prstGeom prst="rect">
            <a:avLst/>
          </a:prstGeom>
          <a:noFill/>
        </p:spPr>
        <p:txBody>
          <a:bodyPr wrap="none" rtlCol="0">
            <a:spAutoFit/>
          </a:bodyPr>
          <a:lstStyle/>
          <a:p>
            <a:pPr algn="ctr"/>
            <a:r>
              <a:rPr lang="en-US" sz="1600" b="1" dirty="0" smtClean="0">
                <a:solidFill>
                  <a:schemeClr val="bg1"/>
                </a:solidFill>
                <a:latin typeface="Calibri" pitchFamily="34" charset="0"/>
                <a:cs typeface="Meta Offc Pro"/>
              </a:rPr>
              <a:t>Female</a:t>
            </a:r>
          </a:p>
          <a:p>
            <a:pPr algn="ctr"/>
            <a:r>
              <a:rPr lang="en-US" sz="2000" b="1" dirty="0" smtClean="0">
                <a:solidFill>
                  <a:schemeClr val="bg1"/>
                </a:solidFill>
                <a:latin typeface="Calibri" pitchFamily="34" charset="0"/>
                <a:cs typeface="Meta Offc Pro"/>
              </a:rPr>
              <a:t>55%</a:t>
            </a:r>
            <a:endParaRPr lang="en-US" sz="1600" b="1" dirty="0" smtClean="0">
              <a:solidFill>
                <a:schemeClr val="bg1"/>
              </a:solidFill>
              <a:latin typeface="Calibri" pitchFamily="34" charset="0"/>
              <a:cs typeface="Meta Offc Pro"/>
            </a:endParaRPr>
          </a:p>
        </p:txBody>
      </p:sp>
      <p:sp>
        <p:nvSpPr>
          <p:cNvPr id="12" name="TextBox 11"/>
          <p:cNvSpPr txBox="1"/>
          <p:nvPr/>
        </p:nvSpPr>
        <p:spPr>
          <a:xfrm>
            <a:off x="4221637" y="3773269"/>
            <a:ext cx="701539" cy="646331"/>
          </a:xfrm>
          <a:prstGeom prst="rect">
            <a:avLst/>
          </a:prstGeom>
          <a:noFill/>
        </p:spPr>
        <p:txBody>
          <a:bodyPr wrap="none" rtlCol="0">
            <a:spAutoFit/>
          </a:bodyPr>
          <a:lstStyle/>
          <a:p>
            <a:pPr algn="ctr"/>
            <a:r>
              <a:rPr lang="en-US" sz="1600" b="1" dirty="0" smtClean="0">
                <a:solidFill>
                  <a:schemeClr val="bg1"/>
                </a:solidFill>
                <a:latin typeface="Calibri" pitchFamily="34" charset="0"/>
                <a:cs typeface="Meta Offc Pro"/>
              </a:rPr>
              <a:t>White</a:t>
            </a:r>
          </a:p>
          <a:p>
            <a:pPr algn="ctr"/>
            <a:r>
              <a:rPr lang="en-US" sz="2000" b="1" dirty="0" smtClean="0">
                <a:solidFill>
                  <a:schemeClr val="bg1"/>
                </a:solidFill>
                <a:latin typeface="Calibri" pitchFamily="34" charset="0"/>
                <a:cs typeface="Meta Offc Pro"/>
              </a:rPr>
              <a:t>77%</a:t>
            </a:r>
            <a:endParaRPr lang="en-US" sz="1600" b="1" dirty="0" smtClean="0">
              <a:solidFill>
                <a:schemeClr val="bg1"/>
              </a:solidFill>
              <a:latin typeface="Calibri" pitchFamily="34" charset="0"/>
              <a:cs typeface="Meta Offc Pro"/>
            </a:endParaRPr>
          </a:p>
        </p:txBody>
      </p:sp>
      <p:sp>
        <p:nvSpPr>
          <p:cNvPr id="13" name="TextBox 12"/>
          <p:cNvSpPr txBox="1"/>
          <p:nvPr/>
        </p:nvSpPr>
        <p:spPr>
          <a:xfrm>
            <a:off x="4254852" y="2029576"/>
            <a:ext cx="635109" cy="502702"/>
          </a:xfrm>
          <a:prstGeom prst="rect">
            <a:avLst/>
          </a:prstGeom>
          <a:noFill/>
        </p:spPr>
        <p:txBody>
          <a:bodyPr wrap="none" rtlCol="0">
            <a:spAutoFit/>
          </a:bodyPr>
          <a:lstStyle/>
          <a:p>
            <a:pPr algn="ctr">
              <a:lnSpc>
                <a:spcPts val="1600"/>
              </a:lnSpc>
            </a:pPr>
            <a:r>
              <a:rPr lang="en-US" sz="1600" b="1" dirty="0" smtClean="0">
                <a:solidFill>
                  <a:schemeClr val="bg1"/>
                </a:solidFill>
                <a:latin typeface="Calibri" pitchFamily="34" charset="0"/>
                <a:cs typeface="Meta Offc Pro"/>
              </a:rPr>
              <a:t>Black</a:t>
            </a:r>
          </a:p>
          <a:p>
            <a:pPr algn="ctr">
              <a:lnSpc>
                <a:spcPts val="1600"/>
              </a:lnSpc>
            </a:pPr>
            <a:r>
              <a:rPr lang="en-US" sz="2000" b="1" dirty="0" smtClean="0">
                <a:solidFill>
                  <a:schemeClr val="bg1"/>
                </a:solidFill>
                <a:latin typeface="Calibri" pitchFamily="34" charset="0"/>
                <a:cs typeface="Meta Offc Pro"/>
              </a:rPr>
              <a:t>10%</a:t>
            </a:r>
            <a:endParaRPr lang="en-US" sz="1600" b="1" dirty="0" smtClean="0">
              <a:solidFill>
                <a:schemeClr val="bg1"/>
              </a:solidFill>
              <a:latin typeface="Calibri" pitchFamily="34" charset="0"/>
              <a:cs typeface="Meta Offc Pro"/>
            </a:endParaRPr>
          </a:p>
        </p:txBody>
      </p:sp>
      <p:sp>
        <p:nvSpPr>
          <p:cNvPr id="14" name="TextBox 13"/>
          <p:cNvSpPr txBox="1"/>
          <p:nvPr/>
        </p:nvSpPr>
        <p:spPr>
          <a:xfrm>
            <a:off x="3938258" y="1676400"/>
            <a:ext cx="1268296" cy="313932"/>
          </a:xfrm>
          <a:prstGeom prst="rect">
            <a:avLst/>
          </a:prstGeom>
          <a:noFill/>
        </p:spPr>
        <p:txBody>
          <a:bodyPr wrap="none" rtlCol="0">
            <a:spAutoFit/>
          </a:bodyPr>
          <a:lstStyle/>
          <a:p>
            <a:pPr algn="ctr">
              <a:lnSpc>
                <a:spcPts val="1600"/>
              </a:lnSpc>
            </a:pPr>
            <a:r>
              <a:rPr lang="en-US" sz="1600" b="1" dirty="0" smtClean="0">
                <a:latin typeface="Calibri" pitchFamily="34" charset="0"/>
                <a:cs typeface="Meta Offc Pro"/>
              </a:rPr>
              <a:t>Hispanic </a:t>
            </a:r>
            <a:r>
              <a:rPr lang="en-US" sz="2000" b="1" dirty="0" smtClean="0">
                <a:latin typeface="Calibri" pitchFamily="34" charset="0"/>
                <a:cs typeface="Meta Offc Pro"/>
              </a:rPr>
              <a:t>9%</a:t>
            </a:r>
            <a:endParaRPr lang="en-US" sz="1600" b="1" dirty="0" smtClean="0">
              <a:latin typeface="Calibri" pitchFamily="34" charset="0"/>
              <a:cs typeface="Meta Offc Pro"/>
            </a:endParaRPr>
          </a:p>
        </p:txBody>
      </p:sp>
      <p:sp>
        <p:nvSpPr>
          <p:cNvPr id="15" name="TextBox 14"/>
          <p:cNvSpPr txBox="1"/>
          <p:nvPr/>
        </p:nvSpPr>
        <p:spPr>
          <a:xfrm>
            <a:off x="7134194" y="2362200"/>
            <a:ext cx="663964" cy="646331"/>
          </a:xfrm>
          <a:prstGeom prst="rect">
            <a:avLst/>
          </a:prstGeom>
          <a:noFill/>
        </p:spPr>
        <p:txBody>
          <a:bodyPr wrap="none" rtlCol="0">
            <a:spAutoFit/>
          </a:bodyPr>
          <a:lstStyle/>
          <a:p>
            <a:pPr algn="ctr"/>
            <a:r>
              <a:rPr lang="en-US" sz="1600" b="1" dirty="0" smtClean="0">
                <a:latin typeface="Calibri" pitchFamily="34" charset="0"/>
                <a:cs typeface="Meta Offc Pro"/>
              </a:rPr>
              <a:t>75-84</a:t>
            </a:r>
          </a:p>
          <a:p>
            <a:pPr algn="ctr"/>
            <a:r>
              <a:rPr lang="en-US" sz="2000" b="1" dirty="0" smtClean="0">
                <a:latin typeface="Calibri" pitchFamily="34" charset="0"/>
                <a:cs typeface="Meta Offc Pro"/>
              </a:rPr>
              <a:t>27%</a:t>
            </a:r>
          </a:p>
        </p:txBody>
      </p:sp>
      <p:sp>
        <p:nvSpPr>
          <p:cNvPr id="16" name="TextBox 15"/>
          <p:cNvSpPr txBox="1"/>
          <p:nvPr/>
        </p:nvSpPr>
        <p:spPr>
          <a:xfrm>
            <a:off x="7150225" y="5422373"/>
            <a:ext cx="631904" cy="646331"/>
          </a:xfrm>
          <a:prstGeom prst="rect">
            <a:avLst/>
          </a:prstGeom>
          <a:noFill/>
        </p:spPr>
        <p:txBody>
          <a:bodyPr wrap="none" rtlCol="0">
            <a:spAutoFit/>
          </a:bodyPr>
          <a:lstStyle/>
          <a:p>
            <a:pPr algn="ctr"/>
            <a:r>
              <a:rPr lang="en-US" sz="1600" b="1" dirty="0" smtClean="0">
                <a:solidFill>
                  <a:schemeClr val="bg1"/>
                </a:solidFill>
                <a:latin typeface="Calibri" pitchFamily="34" charset="0"/>
                <a:cs typeface="Meta Offc Pro"/>
              </a:rPr>
              <a:t>&lt;65</a:t>
            </a:r>
          </a:p>
          <a:p>
            <a:pPr algn="ctr"/>
            <a:r>
              <a:rPr lang="en-US" sz="2000" b="1" dirty="0" smtClean="0">
                <a:solidFill>
                  <a:schemeClr val="bg1"/>
                </a:solidFill>
                <a:latin typeface="Calibri" pitchFamily="34" charset="0"/>
                <a:cs typeface="Meta Offc Pro"/>
              </a:rPr>
              <a:t>16%</a:t>
            </a:r>
          </a:p>
        </p:txBody>
      </p:sp>
      <p:sp>
        <p:nvSpPr>
          <p:cNvPr id="17" name="TextBox 16"/>
          <p:cNvSpPr txBox="1"/>
          <p:nvPr/>
        </p:nvSpPr>
        <p:spPr>
          <a:xfrm>
            <a:off x="7134194" y="3935104"/>
            <a:ext cx="663964" cy="646331"/>
          </a:xfrm>
          <a:prstGeom prst="rect">
            <a:avLst/>
          </a:prstGeom>
          <a:noFill/>
        </p:spPr>
        <p:txBody>
          <a:bodyPr wrap="none" rtlCol="0">
            <a:spAutoFit/>
          </a:bodyPr>
          <a:lstStyle/>
          <a:p>
            <a:pPr algn="ctr"/>
            <a:r>
              <a:rPr lang="en-US" sz="1600" b="1" dirty="0" smtClean="0">
                <a:solidFill>
                  <a:schemeClr val="bg1"/>
                </a:solidFill>
                <a:latin typeface="Calibri" pitchFamily="34" charset="0"/>
                <a:cs typeface="Meta Offc Pro"/>
              </a:rPr>
              <a:t>65-74</a:t>
            </a:r>
          </a:p>
          <a:p>
            <a:pPr algn="ctr"/>
            <a:r>
              <a:rPr lang="en-US" sz="2000" b="1" dirty="0" smtClean="0">
                <a:solidFill>
                  <a:schemeClr val="bg1"/>
                </a:solidFill>
                <a:latin typeface="Calibri" pitchFamily="34" charset="0"/>
                <a:cs typeface="Meta Offc Pro"/>
              </a:rPr>
              <a:t>44%</a:t>
            </a:r>
          </a:p>
        </p:txBody>
      </p:sp>
      <p:sp>
        <p:nvSpPr>
          <p:cNvPr id="18" name="TextBox 17"/>
          <p:cNvSpPr txBox="1"/>
          <p:nvPr/>
        </p:nvSpPr>
        <p:spPr>
          <a:xfrm>
            <a:off x="7150224" y="1371600"/>
            <a:ext cx="631904" cy="646331"/>
          </a:xfrm>
          <a:prstGeom prst="rect">
            <a:avLst/>
          </a:prstGeom>
          <a:noFill/>
        </p:spPr>
        <p:txBody>
          <a:bodyPr wrap="none" rtlCol="0">
            <a:spAutoFit/>
          </a:bodyPr>
          <a:lstStyle/>
          <a:p>
            <a:pPr algn="ctr"/>
            <a:r>
              <a:rPr lang="en-US" sz="1600" b="1" dirty="0" smtClean="0">
                <a:latin typeface="Calibri" pitchFamily="34" charset="0"/>
                <a:cs typeface="Meta Offc Pro"/>
              </a:rPr>
              <a:t>85+</a:t>
            </a:r>
          </a:p>
          <a:p>
            <a:pPr algn="ctr"/>
            <a:r>
              <a:rPr lang="en-US" sz="2000" b="1" dirty="0" smtClean="0">
                <a:latin typeface="Calibri" pitchFamily="34" charset="0"/>
                <a:cs typeface="Meta Offc Pro"/>
              </a:rPr>
              <a:t>13%</a:t>
            </a:r>
          </a:p>
        </p:txBody>
      </p:sp>
      <p:sp>
        <p:nvSpPr>
          <p:cNvPr id="21" name="TextBox 20"/>
          <p:cNvSpPr txBox="1"/>
          <p:nvPr/>
        </p:nvSpPr>
        <p:spPr>
          <a:xfrm>
            <a:off x="4044659" y="1371600"/>
            <a:ext cx="1045479" cy="297517"/>
          </a:xfrm>
          <a:prstGeom prst="rect">
            <a:avLst/>
          </a:prstGeom>
          <a:noFill/>
        </p:spPr>
        <p:txBody>
          <a:bodyPr wrap="none" rtlCol="0">
            <a:spAutoFit/>
          </a:bodyPr>
          <a:lstStyle/>
          <a:p>
            <a:pPr algn="ctr">
              <a:lnSpc>
                <a:spcPts val="1600"/>
              </a:lnSpc>
            </a:pPr>
            <a:r>
              <a:rPr lang="en-US" sz="1600" b="1" dirty="0" smtClean="0">
                <a:latin typeface="Calibri" pitchFamily="34" charset="0"/>
                <a:cs typeface="Meta Offc Pro"/>
              </a:rPr>
              <a:t>Other </a:t>
            </a:r>
            <a:r>
              <a:rPr lang="en-US" sz="2000" b="1" dirty="0" smtClean="0">
                <a:latin typeface="Calibri" pitchFamily="34" charset="0"/>
                <a:cs typeface="Meta Offc Pro"/>
              </a:rPr>
              <a:t>5%</a:t>
            </a:r>
            <a:endParaRPr lang="en-US" sz="1600" b="1" dirty="0" smtClean="0">
              <a:latin typeface="Calibri" pitchFamily="34" charset="0"/>
              <a:cs typeface="Meta Offc Pro"/>
            </a:endParaRPr>
          </a:p>
        </p:txBody>
      </p:sp>
    </p:spTree>
    <p:extLst>
      <p:ext uri="{BB962C8B-B14F-4D97-AF65-F5344CB8AC3E}">
        <p14:creationId xmlns:p14="http://schemas.microsoft.com/office/powerpoint/2010/main" val="2376936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1067709911"/>
              </p:ext>
            </p:extLst>
          </p:nvPr>
        </p:nvGraphicFramePr>
        <p:xfrm>
          <a:off x="1066800" y="1371600"/>
          <a:ext cx="7985124"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r>
              <a:rPr lang="en-US" dirty="0"/>
              <a:t>NOTE:  Includes </a:t>
            </a:r>
            <a:r>
              <a:rPr lang="en-US" dirty="0" smtClean="0"/>
              <a:t>MSAs, cost plans, demonstration </a:t>
            </a:r>
            <a:r>
              <a:rPr lang="en-US" dirty="0"/>
              <a:t>plans, </a:t>
            </a:r>
            <a:r>
              <a:rPr lang="en-US" dirty="0" smtClean="0"/>
              <a:t>and </a:t>
            </a:r>
            <a:r>
              <a:rPr lang="en-US" dirty="0"/>
              <a:t>Special Needs Plans as well as other Medicare Advantage plans.</a:t>
            </a:r>
          </a:p>
          <a:p>
            <a:r>
              <a:rPr lang="en-US" dirty="0"/>
              <a:t>SOURCE:  MPR/Kaiser Family Foundation analysis of CMS Medicare Advantage enrollment files, </a:t>
            </a:r>
            <a:r>
              <a:rPr lang="en-US" dirty="0" smtClean="0"/>
              <a:t>2008-2014, </a:t>
            </a:r>
            <a:r>
              <a:rPr lang="en-US" dirty="0"/>
              <a:t>and MPR, “Tracking Medicare Health and Prescription Drug Plans Monthly Report,” </a:t>
            </a:r>
            <a:r>
              <a:rPr lang="en-US" dirty="0" smtClean="0"/>
              <a:t>1999-2007</a:t>
            </a:r>
            <a:r>
              <a:rPr lang="en-US" dirty="0"/>
              <a:t>; enrollment numbers from March of the respective year, with the exception of 2006, which is from April</a:t>
            </a:r>
            <a:r>
              <a:rPr lang="en-US" dirty="0" smtClean="0"/>
              <a:t>.</a:t>
            </a:r>
            <a:endParaRPr lang="en-US" dirty="0"/>
          </a:p>
        </p:txBody>
      </p:sp>
      <p:sp>
        <p:nvSpPr>
          <p:cNvPr id="6" name="Title 5"/>
          <p:cNvSpPr>
            <a:spLocks noGrp="1"/>
          </p:cNvSpPr>
          <p:nvPr>
            <p:ph type="title"/>
          </p:nvPr>
        </p:nvSpPr>
        <p:spPr/>
        <p:txBody>
          <a:bodyPr/>
          <a:lstStyle/>
          <a:p>
            <a:r>
              <a:rPr lang="en-US" dirty="0" smtClean="0">
                <a:solidFill>
                  <a:schemeClr val="tx1"/>
                </a:solidFill>
              </a:rPr>
              <a:t>Medicare Private Plan Enrollment, 1999-2014</a:t>
            </a:r>
            <a:endParaRPr lang="en-US" dirty="0">
              <a:solidFill>
                <a:schemeClr val="tx1"/>
              </a:solidFill>
            </a:endParaRPr>
          </a:p>
        </p:txBody>
      </p:sp>
      <p:sp>
        <p:nvSpPr>
          <p:cNvPr id="12" name="TextBox 11"/>
          <p:cNvSpPr txBox="1"/>
          <p:nvPr/>
        </p:nvSpPr>
        <p:spPr>
          <a:xfrm>
            <a:off x="1143000" y="2895600"/>
            <a:ext cx="1524000" cy="369332"/>
          </a:xfrm>
          <a:prstGeom prst="rect">
            <a:avLst/>
          </a:prstGeom>
          <a:noFill/>
        </p:spPr>
        <p:txBody>
          <a:bodyPr wrap="square" rtlCol="0">
            <a:spAutoFit/>
          </a:bodyPr>
          <a:lstStyle/>
          <a:p>
            <a:r>
              <a:rPr lang="en-US" i="1" dirty="0" smtClean="0">
                <a:latin typeface="Calibri" panose="020F0502020204030204" pitchFamily="34" charset="0"/>
                <a:cs typeface="Meta Offc Pro"/>
              </a:rPr>
              <a:t>In millions:</a:t>
            </a:r>
          </a:p>
        </p:txBody>
      </p:sp>
      <p:graphicFrame>
        <p:nvGraphicFramePr>
          <p:cNvPr id="13" name="Table 12"/>
          <p:cNvGraphicFramePr>
            <a:graphicFrameLocks noGrp="1"/>
          </p:cNvGraphicFramePr>
          <p:nvPr>
            <p:extLst>
              <p:ext uri="{D42A27DB-BD31-4B8C-83A1-F6EECF244321}">
                <p14:modId xmlns:p14="http://schemas.microsoft.com/office/powerpoint/2010/main" val="272032945"/>
              </p:ext>
            </p:extLst>
          </p:nvPr>
        </p:nvGraphicFramePr>
        <p:xfrm>
          <a:off x="-6" y="5450205"/>
          <a:ext cx="8915422" cy="426720"/>
        </p:xfrm>
        <a:graphic>
          <a:graphicData uri="http://schemas.openxmlformats.org/drawingml/2006/table">
            <a:tbl>
              <a:tblPr firstRow="1" bandRow="1">
                <a:tableStyleId>{5C22544A-7EE6-4342-B048-85BDC9FD1C3A}</a:tableStyleId>
              </a:tblPr>
              <a:tblGrid>
                <a:gridCol w="1162878"/>
                <a:gridCol w="484534"/>
                <a:gridCol w="484534"/>
                <a:gridCol w="484534"/>
                <a:gridCol w="484534"/>
                <a:gridCol w="484534"/>
                <a:gridCol w="484534"/>
                <a:gridCol w="484534"/>
                <a:gridCol w="484534"/>
                <a:gridCol w="484534"/>
                <a:gridCol w="484534"/>
                <a:gridCol w="484534"/>
                <a:gridCol w="484534"/>
                <a:gridCol w="484534"/>
                <a:gridCol w="484534"/>
                <a:gridCol w="484534"/>
                <a:gridCol w="484534"/>
              </a:tblGrid>
              <a:tr h="370840">
                <a:tc>
                  <a:txBody>
                    <a:bodyPr/>
                    <a:lstStyle/>
                    <a:p>
                      <a:pPr algn="ctr"/>
                      <a:r>
                        <a:rPr lang="en-US" sz="1400" b="0" i="1" dirty="0" smtClean="0">
                          <a:solidFill>
                            <a:schemeClr val="tx1"/>
                          </a:solidFill>
                          <a:latin typeface="Calibri" panose="020F0502020204030204" pitchFamily="34" charset="0"/>
                        </a:rPr>
                        <a:t>% of Medicare</a:t>
                      </a:r>
                      <a:r>
                        <a:rPr lang="en-US" sz="1400" b="0" i="1" baseline="0" dirty="0" smtClean="0">
                          <a:solidFill>
                            <a:schemeClr val="tx1"/>
                          </a:solidFill>
                          <a:latin typeface="Calibri" panose="020F0502020204030204" pitchFamily="34" charset="0"/>
                        </a:rPr>
                        <a:t> Beneficiaries</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18%</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17%</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15%</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16%</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19%</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22%</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24%</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25%</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27%</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28%</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30%</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383512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a:t>NOTE:  </a:t>
            </a:r>
            <a:r>
              <a:rPr lang="en-US" dirty="0" smtClean="0"/>
              <a:t>Includes </a:t>
            </a:r>
            <a:r>
              <a:rPr lang="en-US" dirty="0"/>
              <a:t>MSAs, cost plans and demonstrations.  Includes Special Needs Plans as well as other Medicare Advantage plans. </a:t>
            </a:r>
          </a:p>
          <a:p>
            <a:r>
              <a:rPr lang="en-US" dirty="0" smtClean="0"/>
              <a:t>SOURCE</a:t>
            </a:r>
            <a:r>
              <a:rPr lang="en-US" dirty="0"/>
              <a:t>: MPR/Kaiser Family Foundation analysis of CMS State/County Market Penetration Files, </a:t>
            </a:r>
            <a:r>
              <a:rPr lang="en-US" dirty="0" smtClean="0"/>
              <a:t>2014. </a:t>
            </a:r>
            <a:endParaRPr lang="en-US" dirty="0"/>
          </a:p>
        </p:txBody>
      </p:sp>
      <p:sp>
        <p:nvSpPr>
          <p:cNvPr id="6" name="Title 5"/>
          <p:cNvSpPr>
            <a:spLocks noGrp="1"/>
          </p:cNvSpPr>
          <p:nvPr>
            <p:ph type="title"/>
          </p:nvPr>
        </p:nvSpPr>
        <p:spPr>
          <a:xfrm>
            <a:off x="91440" y="365760"/>
            <a:ext cx="9052560" cy="914400"/>
          </a:xfrm>
        </p:spPr>
        <p:txBody>
          <a:bodyPr/>
          <a:lstStyle/>
          <a:p>
            <a:r>
              <a:rPr lang="en-US" dirty="0" smtClean="0">
                <a:solidFill>
                  <a:schemeClr val="tx1"/>
                </a:solidFill>
              </a:rPr>
              <a:t>Share of Medicare Beneficiaries Enrolled in Medicare Advantage Plans by State, 2014</a:t>
            </a:r>
            <a:endParaRPr lang="en-US" dirty="0">
              <a:solidFill>
                <a:schemeClr val="tx1"/>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327150"/>
            <a:ext cx="8310563" cy="494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3693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pPr lvl="0"/>
            <a:r>
              <a:rPr lang="en-US" dirty="0" smtClean="0"/>
              <a:t>SOURCE: Kaiser Family Foundation analysis of the Medicare Current Beneficiary Survey 2010 Cost and Use file.</a:t>
            </a:r>
            <a:endParaRPr lang="en-US" dirty="0"/>
          </a:p>
        </p:txBody>
      </p:sp>
      <p:sp>
        <p:nvSpPr>
          <p:cNvPr id="1027" name="Rectangle 3"/>
          <p:cNvSpPr>
            <a:spLocks noGrp="1" noChangeArrowheads="1"/>
          </p:cNvSpPr>
          <p:nvPr>
            <p:ph type="title"/>
          </p:nvPr>
        </p:nvSpPr>
        <p:spPr>
          <a:xfrm>
            <a:off x="91440" y="381000"/>
            <a:ext cx="8961120" cy="914400"/>
          </a:xfrm>
        </p:spPr>
        <p:txBody>
          <a:bodyPr/>
          <a:lstStyle/>
          <a:p>
            <a:r>
              <a:rPr lang="en-US" dirty="0" smtClean="0"/>
              <a:t>Distribution of Sources of Supplemental Coverage Among Medicare Beneficiaries, 2010</a:t>
            </a:r>
          </a:p>
        </p:txBody>
      </p:sp>
      <p:sp>
        <p:nvSpPr>
          <p:cNvPr id="11" name="Text Box 4"/>
          <p:cNvSpPr txBox="1">
            <a:spLocks noChangeArrowheads="1"/>
          </p:cNvSpPr>
          <p:nvPr/>
        </p:nvSpPr>
        <p:spPr bwMode="auto">
          <a:xfrm>
            <a:off x="1957434" y="6067098"/>
            <a:ext cx="5373532" cy="400081"/>
          </a:xfrm>
          <a:prstGeom prst="rect">
            <a:avLst/>
          </a:prstGeom>
          <a:noFill/>
          <a:ln w="9525">
            <a:noFill/>
            <a:miter lim="800000"/>
            <a:headEnd/>
            <a:tailEnd/>
          </a:ln>
        </p:spPr>
        <p:txBody>
          <a:bodyPr wrap="none" lIns="91413" tIns="45706" rIns="91413" bIns="45706">
            <a:spAutoFit/>
          </a:bodyPr>
          <a:lstStyle/>
          <a:p>
            <a:pPr algn="ctr" defTabSz="912813" eaLnBrk="0" hangingPunct="0">
              <a:spcBef>
                <a:spcPct val="50000"/>
              </a:spcBef>
              <a:defRPr/>
            </a:pPr>
            <a:r>
              <a:rPr lang="en-US" sz="2000" b="1" kern="0" dirty="0">
                <a:solidFill>
                  <a:sysClr val="windowText" lastClr="000000"/>
                </a:solidFill>
              </a:rPr>
              <a:t>Total Medicare Beneficiaries, </a:t>
            </a:r>
            <a:r>
              <a:rPr lang="en-US" sz="2000" b="1" kern="0" dirty="0" smtClean="0">
                <a:solidFill>
                  <a:sysClr val="windowText" lastClr="000000"/>
                </a:solidFill>
              </a:rPr>
              <a:t>2010 = 48.4 </a:t>
            </a:r>
            <a:r>
              <a:rPr lang="en-US" sz="2000" b="1" kern="0" dirty="0">
                <a:solidFill>
                  <a:sysClr val="windowText" lastClr="000000"/>
                </a:solidFill>
              </a:rPr>
              <a:t>Million</a:t>
            </a:r>
          </a:p>
        </p:txBody>
      </p:sp>
      <p:graphicFrame>
        <p:nvGraphicFramePr>
          <p:cNvPr id="13" name="Object 25"/>
          <p:cNvGraphicFramePr>
            <a:graphicFrameLocks noChangeAspect="1"/>
          </p:cNvGraphicFramePr>
          <p:nvPr>
            <p:extLst>
              <p:ext uri="{D42A27DB-BD31-4B8C-83A1-F6EECF244321}">
                <p14:modId xmlns:p14="http://schemas.microsoft.com/office/powerpoint/2010/main" val="13407859"/>
              </p:ext>
            </p:extLst>
          </p:nvPr>
        </p:nvGraphicFramePr>
        <p:xfrm>
          <a:off x="21021" y="1253123"/>
          <a:ext cx="8839200" cy="4673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5562600" y="1784738"/>
            <a:ext cx="2438400" cy="584775"/>
          </a:xfrm>
          <a:prstGeom prst="rect">
            <a:avLst/>
          </a:prstGeom>
          <a:noFill/>
        </p:spPr>
        <p:txBody>
          <a:bodyPr wrap="square" rtlCol="0">
            <a:spAutoFit/>
          </a:bodyPr>
          <a:lstStyle/>
          <a:p>
            <a:pPr algn="ctr"/>
            <a:r>
              <a:rPr lang="en-US" sz="1600" dirty="0" smtClean="0">
                <a:solidFill>
                  <a:srgbClr val="000000"/>
                </a:solidFill>
                <a:cs typeface="Meta Offc Pro"/>
              </a:rPr>
              <a:t>Employer-sponsored + Medigap</a:t>
            </a:r>
          </a:p>
        </p:txBody>
      </p:sp>
      <p:sp>
        <p:nvSpPr>
          <p:cNvPr id="7" name="TextBox 6"/>
          <p:cNvSpPr txBox="1"/>
          <p:nvPr/>
        </p:nvSpPr>
        <p:spPr>
          <a:xfrm>
            <a:off x="1295400" y="5349150"/>
            <a:ext cx="2133600" cy="584775"/>
          </a:xfrm>
          <a:prstGeom prst="rect">
            <a:avLst/>
          </a:prstGeom>
          <a:noFill/>
        </p:spPr>
        <p:txBody>
          <a:bodyPr wrap="square" rtlCol="0">
            <a:spAutoFit/>
          </a:bodyPr>
          <a:lstStyle/>
          <a:p>
            <a:pPr algn="ctr"/>
            <a:r>
              <a:rPr lang="en-US" sz="1600" dirty="0" smtClean="0">
                <a:solidFill>
                  <a:srgbClr val="000000"/>
                </a:solidFill>
                <a:cs typeface="Meta Offc Pro"/>
              </a:rPr>
              <a:t>Medicare Advantage + Medicaid</a:t>
            </a:r>
          </a:p>
        </p:txBody>
      </p:sp>
      <p:sp>
        <p:nvSpPr>
          <p:cNvPr id="8" name="TextBox 7"/>
          <p:cNvSpPr txBox="1"/>
          <p:nvPr/>
        </p:nvSpPr>
        <p:spPr>
          <a:xfrm>
            <a:off x="5410200" y="5349150"/>
            <a:ext cx="2667000" cy="584775"/>
          </a:xfrm>
          <a:prstGeom prst="rect">
            <a:avLst/>
          </a:prstGeom>
          <a:noFill/>
        </p:spPr>
        <p:txBody>
          <a:bodyPr wrap="square" rtlCol="0">
            <a:spAutoFit/>
          </a:bodyPr>
          <a:lstStyle/>
          <a:p>
            <a:pPr algn="ctr"/>
            <a:r>
              <a:rPr lang="en-US" sz="1600" dirty="0" smtClean="0">
                <a:solidFill>
                  <a:srgbClr val="000000"/>
                </a:solidFill>
                <a:cs typeface="Meta Offc Pro"/>
              </a:rPr>
              <a:t>Medicare Advantage + Employer-sponsored</a:t>
            </a:r>
          </a:p>
        </p:txBody>
      </p:sp>
      <p:sp>
        <p:nvSpPr>
          <p:cNvPr id="9" name="TextBox 8"/>
          <p:cNvSpPr txBox="1"/>
          <p:nvPr/>
        </p:nvSpPr>
        <p:spPr>
          <a:xfrm>
            <a:off x="685800" y="3139350"/>
            <a:ext cx="2133600" cy="584775"/>
          </a:xfrm>
          <a:prstGeom prst="rect">
            <a:avLst/>
          </a:prstGeom>
          <a:noFill/>
        </p:spPr>
        <p:txBody>
          <a:bodyPr wrap="square" rtlCol="0">
            <a:spAutoFit/>
          </a:bodyPr>
          <a:lstStyle/>
          <a:p>
            <a:pPr algn="ctr"/>
            <a:r>
              <a:rPr lang="en-US" sz="1600" dirty="0" smtClean="0">
                <a:solidFill>
                  <a:srgbClr val="000000"/>
                </a:solidFill>
                <a:cs typeface="Meta Offc Pro"/>
              </a:rPr>
              <a:t>Other coverage/ combinations</a:t>
            </a:r>
          </a:p>
        </p:txBody>
      </p:sp>
      <p:sp>
        <p:nvSpPr>
          <p:cNvPr id="10" name="TextBox 9"/>
          <p:cNvSpPr txBox="1"/>
          <p:nvPr/>
        </p:nvSpPr>
        <p:spPr>
          <a:xfrm>
            <a:off x="1219200" y="1868775"/>
            <a:ext cx="2438400" cy="584775"/>
          </a:xfrm>
          <a:prstGeom prst="rect">
            <a:avLst/>
          </a:prstGeom>
          <a:noFill/>
        </p:spPr>
        <p:txBody>
          <a:bodyPr wrap="square" rtlCol="0">
            <a:spAutoFit/>
          </a:bodyPr>
          <a:lstStyle/>
          <a:p>
            <a:pPr algn="ctr"/>
            <a:r>
              <a:rPr lang="en-US" sz="1600" dirty="0" smtClean="0">
                <a:solidFill>
                  <a:srgbClr val="000000"/>
                </a:solidFill>
                <a:cs typeface="Meta Offc Pro"/>
              </a:rPr>
              <a:t>No supplemental </a:t>
            </a:r>
          </a:p>
          <a:p>
            <a:pPr algn="ctr"/>
            <a:r>
              <a:rPr lang="en-US" sz="1600" dirty="0" smtClean="0">
                <a:solidFill>
                  <a:srgbClr val="000000"/>
                </a:solidFill>
                <a:cs typeface="Meta Offc Pro"/>
              </a:rPr>
              <a:t>coverage</a:t>
            </a:r>
          </a:p>
        </p:txBody>
      </p:sp>
      <p:sp>
        <p:nvSpPr>
          <p:cNvPr id="12" name="TextBox 11"/>
          <p:cNvSpPr txBox="1"/>
          <p:nvPr/>
        </p:nvSpPr>
        <p:spPr>
          <a:xfrm>
            <a:off x="3145221" y="5757446"/>
            <a:ext cx="2590800" cy="338554"/>
          </a:xfrm>
          <a:prstGeom prst="rect">
            <a:avLst/>
          </a:prstGeom>
          <a:noFill/>
        </p:spPr>
        <p:txBody>
          <a:bodyPr wrap="square" rtlCol="0">
            <a:spAutoFit/>
          </a:bodyPr>
          <a:lstStyle/>
          <a:p>
            <a:pPr algn="ctr"/>
            <a:r>
              <a:rPr lang="en-US" sz="1600" dirty="0" smtClean="0">
                <a:solidFill>
                  <a:srgbClr val="000000"/>
                </a:solidFill>
                <a:cs typeface="Meta Offc Pro"/>
              </a:rPr>
              <a:t>Medicare Advantage only</a:t>
            </a:r>
          </a:p>
        </p:txBody>
      </p:sp>
      <p:sp>
        <p:nvSpPr>
          <p:cNvPr id="14" name="TextBox 13"/>
          <p:cNvSpPr txBox="1"/>
          <p:nvPr/>
        </p:nvSpPr>
        <p:spPr>
          <a:xfrm>
            <a:off x="914400" y="4358550"/>
            <a:ext cx="2133600" cy="338554"/>
          </a:xfrm>
          <a:prstGeom prst="rect">
            <a:avLst/>
          </a:prstGeom>
          <a:noFill/>
        </p:spPr>
        <p:txBody>
          <a:bodyPr wrap="square" rtlCol="0">
            <a:spAutoFit/>
          </a:bodyPr>
          <a:lstStyle/>
          <a:p>
            <a:pPr algn="ctr"/>
            <a:r>
              <a:rPr lang="en-US" sz="1600" dirty="0" smtClean="0">
                <a:solidFill>
                  <a:srgbClr val="000000"/>
                </a:solidFill>
                <a:cs typeface="Meta Offc Pro"/>
              </a:rPr>
              <a:t>Medicaid only</a:t>
            </a:r>
          </a:p>
        </p:txBody>
      </p:sp>
      <p:sp>
        <p:nvSpPr>
          <p:cNvPr id="15" name="TextBox 14"/>
          <p:cNvSpPr txBox="1"/>
          <p:nvPr/>
        </p:nvSpPr>
        <p:spPr>
          <a:xfrm>
            <a:off x="3555123" y="1355218"/>
            <a:ext cx="2438400" cy="338554"/>
          </a:xfrm>
          <a:prstGeom prst="rect">
            <a:avLst/>
          </a:prstGeom>
          <a:noFill/>
        </p:spPr>
        <p:txBody>
          <a:bodyPr wrap="square" rtlCol="0">
            <a:spAutoFit/>
          </a:bodyPr>
          <a:lstStyle/>
          <a:p>
            <a:pPr algn="ctr"/>
            <a:r>
              <a:rPr lang="en-US" sz="1600" dirty="0" smtClean="0">
                <a:solidFill>
                  <a:srgbClr val="000000"/>
                </a:solidFill>
                <a:cs typeface="Meta Offc Pro"/>
              </a:rPr>
              <a:t>Medigap only</a:t>
            </a:r>
          </a:p>
        </p:txBody>
      </p:sp>
      <p:sp>
        <p:nvSpPr>
          <p:cNvPr id="16" name="TextBox 15"/>
          <p:cNvSpPr txBox="1"/>
          <p:nvPr/>
        </p:nvSpPr>
        <p:spPr>
          <a:xfrm>
            <a:off x="6353581" y="3648671"/>
            <a:ext cx="2438400" cy="584775"/>
          </a:xfrm>
          <a:prstGeom prst="rect">
            <a:avLst/>
          </a:prstGeom>
          <a:noFill/>
        </p:spPr>
        <p:txBody>
          <a:bodyPr wrap="square" rtlCol="0">
            <a:spAutoFit/>
          </a:bodyPr>
          <a:lstStyle/>
          <a:p>
            <a:pPr algn="ctr"/>
            <a:r>
              <a:rPr lang="en-US" sz="1600" dirty="0" smtClean="0">
                <a:solidFill>
                  <a:srgbClr val="000000"/>
                </a:solidFill>
                <a:cs typeface="Meta Offc Pro"/>
              </a:rPr>
              <a:t>Employer-sponsored </a:t>
            </a:r>
          </a:p>
          <a:p>
            <a:pPr algn="ctr"/>
            <a:r>
              <a:rPr lang="en-US" sz="1600" dirty="0" smtClean="0">
                <a:solidFill>
                  <a:srgbClr val="000000"/>
                </a:solidFill>
                <a:cs typeface="Meta Offc Pro"/>
              </a:rPr>
              <a:t>only</a:t>
            </a:r>
          </a:p>
        </p:txBody>
      </p:sp>
    </p:spTree>
    <p:extLst>
      <p:ext uri="{BB962C8B-B14F-4D97-AF65-F5344CB8AC3E}">
        <p14:creationId xmlns:p14="http://schemas.microsoft.com/office/powerpoint/2010/main" val="1354628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Grp="1" noChangeAspect="1"/>
          </p:cNvGraphicFramePr>
          <p:nvPr>
            <p:ph idx="1"/>
            <p:extLst>
              <p:ext uri="{D42A27DB-BD31-4B8C-83A1-F6EECF244321}">
                <p14:modId xmlns:p14="http://schemas.microsoft.com/office/powerpoint/2010/main" val="2446560155"/>
              </p:ext>
            </p:extLst>
          </p:nvPr>
        </p:nvGraphicFramePr>
        <p:xfrm>
          <a:off x="92075" y="1295400"/>
          <a:ext cx="8959850" cy="472439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a:xfrm>
            <a:off x="91440" y="5562600"/>
            <a:ext cx="8321040" cy="1203960"/>
          </a:xfrm>
        </p:spPr>
        <p:txBody>
          <a:bodyPr/>
          <a:lstStyle/>
          <a:p>
            <a:pPr eaLnBrk="0" hangingPunct="0"/>
            <a:r>
              <a:rPr lang="en-US" dirty="0"/>
              <a:t>NOTE: Tests found no statistical difference from estimate for the previous year shown (p&lt;.05).  No statistical tests are conducted for years prior to 1999. </a:t>
            </a:r>
          </a:p>
          <a:p>
            <a:pPr eaLnBrk="0" hangingPunct="0"/>
            <a:r>
              <a:rPr lang="en-US" dirty="0"/>
              <a:t>SOURCE: Kaiser/HRET Survey of Employer-Sponsored Health Benefits, </a:t>
            </a:r>
            <a:r>
              <a:rPr lang="en-US" dirty="0" smtClean="0"/>
              <a:t>1999-2014; </a:t>
            </a:r>
            <a:r>
              <a:rPr lang="en-US" dirty="0"/>
              <a:t>KPMG Survey of Employer-Sponsored Health Benefits, 1991, 1993, 1995, 1998; The Health Insurance Association of America (HIAA), 1988</a:t>
            </a:r>
            <a:r>
              <a:rPr lang="en-US" dirty="0" smtClean="0"/>
              <a:t>.</a:t>
            </a:r>
            <a:endParaRPr lang="en-US" dirty="0"/>
          </a:p>
        </p:txBody>
      </p:sp>
      <p:sp>
        <p:nvSpPr>
          <p:cNvPr id="4098" name="Rectangle 2"/>
          <p:cNvSpPr>
            <a:spLocks noGrp="1" noChangeArrowheads="1"/>
          </p:cNvSpPr>
          <p:nvPr>
            <p:ph type="title"/>
          </p:nvPr>
        </p:nvSpPr>
        <p:spPr/>
        <p:txBody>
          <a:bodyPr/>
          <a:lstStyle/>
          <a:p>
            <a:r>
              <a:rPr lang="en-US" dirty="0" smtClean="0"/>
              <a:t>Percent of Large Firms (200+ Workers) Offering Retiree Health Benefits to Active Workers, 1988-2014</a:t>
            </a:r>
          </a:p>
        </p:txBody>
      </p:sp>
    </p:spTree>
    <p:extLst>
      <p:ext uri="{BB962C8B-B14F-4D97-AF65-F5344CB8AC3E}">
        <p14:creationId xmlns:p14="http://schemas.microsoft.com/office/powerpoint/2010/main" val="2985844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19807093"/>
              </p:ext>
            </p:extLst>
          </p:nvPr>
        </p:nvGraphicFramePr>
        <p:xfrm>
          <a:off x="533400" y="1447801"/>
          <a:ext cx="8137525"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 Placeholder 1"/>
          <p:cNvSpPr>
            <a:spLocks noGrp="1"/>
          </p:cNvSpPr>
          <p:nvPr>
            <p:ph type="body" sz="quarter" idx="11"/>
          </p:nvPr>
        </p:nvSpPr>
        <p:spPr/>
        <p:txBody>
          <a:bodyPr/>
          <a:lstStyle/>
          <a:p>
            <a:r>
              <a:rPr lang="en-US" dirty="0">
                <a:solidFill>
                  <a:srgbClr val="000000"/>
                </a:solidFill>
              </a:rPr>
              <a:t>SOURCE: Kaiser Family Foundation analysis of </a:t>
            </a:r>
            <a:r>
              <a:rPr lang="en-US" dirty="0" smtClean="0">
                <a:solidFill>
                  <a:srgbClr val="000000"/>
                </a:solidFill>
              </a:rPr>
              <a:t>a 5 percent sample of Medicare claims from the Chronic Conditions Data Warehouse, 2010</a:t>
            </a:r>
            <a:r>
              <a:rPr lang="en-US" dirty="0">
                <a:solidFill>
                  <a:srgbClr val="000000"/>
                </a:solidFill>
              </a:rPr>
              <a:t>, and </a:t>
            </a:r>
            <a:r>
              <a:rPr lang="en-US" dirty="0" smtClean="0">
                <a:solidFill>
                  <a:srgbClr val="000000"/>
                </a:solidFill>
              </a:rPr>
              <a:t>Kaiser Commission on Medicaid and the </a:t>
            </a:r>
            <a:r>
              <a:rPr lang="en-US" dirty="0">
                <a:solidFill>
                  <a:srgbClr val="000000"/>
                </a:solidFill>
              </a:rPr>
              <a:t>U</a:t>
            </a:r>
            <a:r>
              <a:rPr lang="en-US" dirty="0" smtClean="0">
                <a:solidFill>
                  <a:srgbClr val="000000"/>
                </a:solidFill>
              </a:rPr>
              <a:t>ninsured and Urban Institute estimates based on FY2010 MSIS.</a:t>
            </a:r>
            <a:endParaRPr lang="en-US" dirty="0">
              <a:solidFill>
                <a:srgbClr val="000000"/>
              </a:solidFill>
            </a:endParaRPr>
          </a:p>
        </p:txBody>
      </p:sp>
      <p:sp>
        <p:nvSpPr>
          <p:cNvPr id="3" name="Title 2"/>
          <p:cNvSpPr>
            <a:spLocks noGrp="1"/>
          </p:cNvSpPr>
          <p:nvPr>
            <p:ph type="title"/>
          </p:nvPr>
        </p:nvSpPr>
        <p:spPr/>
        <p:txBody>
          <a:bodyPr/>
          <a:lstStyle/>
          <a:p>
            <a:r>
              <a:rPr lang="en-US" dirty="0" smtClean="0"/>
              <a:t>Number of Beneficiaries Enrolled in Medicare, Medicaid, and Both Programs, 2010</a:t>
            </a:r>
            <a:endParaRPr lang="en-US" dirty="0"/>
          </a:p>
        </p:txBody>
      </p:sp>
      <p:sp>
        <p:nvSpPr>
          <p:cNvPr id="6" name="TextBox 5"/>
          <p:cNvSpPr txBox="1"/>
          <p:nvPr/>
        </p:nvSpPr>
        <p:spPr>
          <a:xfrm>
            <a:off x="3444766" y="2561898"/>
            <a:ext cx="2133600" cy="1200280"/>
          </a:xfrm>
          <a:prstGeom prst="rect">
            <a:avLst/>
          </a:prstGeom>
          <a:noFill/>
        </p:spPr>
        <p:txBody>
          <a:bodyPr wrap="square" lIns="91392" tIns="45696" rIns="91392" bIns="45696" rtlCol="0">
            <a:spAutoFit/>
          </a:bodyPr>
          <a:lstStyle/>
          <a:p>
            <a:pPr algn="ctr"/>
            <a:r>
              <a:rPr lang="en-US" sz="2400" b="1" dirty="0" smtClean="0">
                <a:solidFill>
                  <a:srgbClr val="FFFFFF"/>
                </a:solidFill>
                <a:latin typeface="Calibri" pitchFamily="34" charset="0"/>
                <a:cs typeface="Calibri" pitchFamily="34" charset="0"/>
              </a:rPr>
              <a:t>Dually </a:t>
            </a:r>
          </a:p>
          <a:p>
            <a:pPr algn="ctr"/>
            <a:r>
              <a:rPr lang="en-US" sz="2400" b="1" dirty="0" smtClean="0">
                <a:solidFill>
                  <a:srgbClr val="FFFFFF"/>
                </a:solidFill>
                <a:latin typeface="Calibri" pitchFamily="34" charset="0"/>
                <a:cs typeface="Calibri" pitchFamily="34" charset="0"/>
              </a:rPr>
              <a:t>eligible</a:t>
            </a:r>
          </a:p>
          <a:p>
            <a:pPr algn="ctr"/>
            <a:r>
              <a:rPr lang="en-US" sz="2400" dirty="0" smtClean="0">
                <a:solidFill>
                  <a:srgbClr val="FFFFFF"/>
                </a:solidFill>
                <a:latin typeface="Calibri" pitchFamily="34" charset="0"/>
                <a:cs typeface="Calibri" pitchFamily="34" charset="0"/>
              </a:rPr>
              <a:t>10 million</a:t>
            </a:r>
            <a:endParaRPr lang="en-US" sz="2400" dirty="0">
              <a:solidFill>
                <a:srgbClr val="FFFFFF"/>
              </a:solidFill>
              <a:latin typeface="Calibri" pitchFamily="34" charset="0"/>
              <a:cs typeface="Calibri" pitchFamily="34" charset="0"/>
            </a:endParaRPr>
          </a:p>
        </p:txBody>
      </p:sp>
      <p:sp>
        <p:nvSpPr>
          <p:cNvPr id="7" name="TextBox 6"/>
          <p:cNvSpPr txBox="1"/>
          <p:nvPr/>
        </p:nvSpPr>
        <p:spPr>
          <a:xfrm>
            <a:off x="990600" y="2892528"/>
            <a:ext cx="2590800" cy="1138725"/>
          </a:xfrm>
          <a:prstGeom prst="rect">
            <a:avLst/>
          </a:prstGeom>
          <a:noFill/>
        </p:spPr>
        <p:txBody>
          <a:bodyPr wrap="square" lIns="91392" tIns="45696" rIns="91392" bIns="45696" rtlCol="0">
            <a:spAutoFit/>
          </a:bodyPr>
          <a:lstStyle/>
          <a:p>
            <a:pPr algn="ctr"/>
            <a:r>
              <a:rPr lang="en-US" sz="4000" b="1" dirty="0" smtClean="0">
                <a:solidFill>
                  <a:srgbClr val="FFFFFF"/>
                </a:solidFill>
                <a:latin typeface="Calibri" pitchFamily="34" charset="0"/>
                <a:cs typeface="Calibri" pitchFamily="34" charset="0"/>
              </a:rPr>
              <a:t>Medicare</a:t>
            </a:r>
          </a:p>
          <a:p>
            <a:pPr algn="ctr"/>
            <a:r>
              <a:rPr lang="en-US" sz="2800" dirty="0" smtClean="0">
                <a:solidFill>
                  <a:srgbClr val="FFFFFF"/>
                </a:solidFill>
                <a:latin typeface="Calibri" pitchFamily="34" charset="0"/>
                <a:cs typeface="Calibri" pitchFamily="34" charset="0"/>
              </a:rPr>
              <a:t>40 million</a:t>
            </a:r>
            <a:endParaRPr lang="en-US" sz="2800" dirty="0">
              <a:solidFill>
                <a:srgbClr val="FFFFFF"/>
              </a:solidFill>
              <a:latin typeface="Calibri" pitchFamily="34" charset="0"/>
              <a:cs typeface="Calibri" pitchFamily="34" charset="0"/>
            </a:endParaRPr>
          </a:p>
        </p:txBody>
      </p:sp>
      <p:sp>
        <p:nvSpPr>
          <p:cNvPr id="8" name="TextBox 7"/>
          <p:cNvSpPr txBox="1"/>
          <p:nvPr/>
        </p:nvSpPr>
        <p:spPr>
          <a:xfrm>
            <a:off x="5181600" y="2892528"/>
            <a:ext cx="3048000" cy="1138725"/>
          </a:xfrm>
          <a:prstGeom prst="rect">
            <a:avLst/>
          </a:prstGeom>
          <a:noFill/>
        </p:spPr>
        <p:txBody>
          <a:bodyPr wrap="square" lIns="91392" tIns="45696" rIns="91392" bIns="45696" rtlCol="0">
            <a:spAutoFit/>
          </a:bodyPr>
          <a:lstStyle/>
          <a:p>
            <a:pPr algn="ctr"/>
            <a:r>
              <a:rPr lang="en-US" sz="4000" b="1" dirty="0" smtClean="0">
                <a:latin typeface="Calibri" pitchFamily="34" charset="0"/>
                <a:cs typeface="Calibri" pitchFamily="34" charset="0"/>
              </a:rPr>
              <a:t>Medicaid</a:t>
            </a:r>
          </a:p>
          <a:p>
            <a:pPr algn="ctr"/>
            <a:r>
              <a:rPr lang="en-US" sz="2800" dirty="0" smtClean="0">
                <a:latin typeface="Calibri" pitchFamily="34" charset="0"/>
                <a:cs typeface="Calibri" pitchFamily="34" charset="0"/>
              </a:rPr>
              <a:t>56 million</a:t>
            </a:r>
            <a:endParaRPr lang="en-US" sz="2800" dirty="0">
              <a:latin typeface="Calibri" pitchFamily="34" charset="0"/>
              <a:cs typeface="Calibri" pitchFamily="34" charset="0"/>
            </a:endParaRPr>
          </a:p>
        </p:txBody>
      </p:sp>
      <p:sp>
        <p:nvSpPr>
          <p:cNvPr id="9" name="Text Box 7"/>
          <p:cNvSpPr txBox="1">
            <a:spLocks noChangeArrowheads="1"/>
          </p:cNvSpPr>
          <p:nvPr/>
        </p:nvSpPr>
        <p:spPr bwMode="auto">
          <a:xfrm>
            <a:off x="685800" y="5471664"/>
            <a:ext cx="4044951" cy="738635"/>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b="1" dirty="0">
                <a:solidFill>
                  <a:srgbClr val="000000"/>
                </a:solidFill>
                <a:latin typeface="Calibri" pitchFamily="34" charset="0"/>
                <a:cs typeface="Calibri" pitchFamily="34" charset="0"/>
              </a:rPr>
              <a:t>Total Medicare </a:t>
            </a:r>
            <a:r>
              <a:rPr lang="en-US" b="1" dirty="0" smtClean="0">
                <a:solidFill>
                  <a:srgbClr val="000000"/>
                </a:solidFill>
                <a:latin typeface="Calibri" pitchFamily="34" charset="0"/>
                <a:cs typeface="Calibri" pitchFamily="34" charset="0"/>
              </a:rPr>
              <a:t>beneficiaries, 2010: </a:t>
            </a:r>
          </a:p>
          <a:p>
            <a:pPr algn="ctr"/>
            <a:r>
              <a:rPr lang="en-US" sz="2400" b="1" dirty="0" smtClean="0">
                <a:solidFill>
                  <a:srgbClr val="000000"/>
                </a:solidFill>
                <a:latin typeface="Calibri" pitchFamily="34" charset="0"/>
                <a:cs typeface="Calibri" pitchFamily="34" charset="0"/>
              </a:rPr>
              <a:t>50 million</a:t>
            </a:r>
            <a:endParaRPr lang="en-US" sz="2400" b="1" dirty="0">
              <a:solidFill>
                <a:srgbClr val="000000"/>
              </a:solidFill>
              <a:latin typeface="Calibri" pitchFamily="34" charset="0"/>
              <a:cs typeface="Calibri" pitchFamily="34" charset="0"/>
            </a:endParaRPr>
          </a:p>
        </p:txBody>
      </p:sp>
      <p:sp>
        <p:nvSpPr>
          <p:cNvPr id="10" name="Text Box 7"/>
          <p:cNvSpPr txBox="1">
            <a:spLocks noChangeArrowheads="1"/>
          </p:cNvSpPr>
          <p:nvPr/>
        </p:nvSpPr>
        <p:spPr bwMode="auto">
          <a:xfrm>
            <a:off x="4267200" y="5471665"/>
            <a:ext cx="4044951" cy="738635"/>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b="1" dirty="0">
                <a:solidFill>
                  <a:srgbClr val="000000"/>
                </a:solidFill>
                <a:latin typeface="Calibri" pitchFamily="34" charset="0"/>
                <a:cs typeface="Calibri" pitchFamily="34" charset="0"/>
              </a:rPr>
              <a:t>Total </a:t>
            </a:r>
            <a:r>
              <a:rPr lang="en-US" b="1" dirty="0" smtClean="0">
                <a:solidFill>
                  <a:srgbClr val="000000"/>
                </a:solidFill>
                <a:latin typeface="Calibri" pitchFamily="34" charset="0"/>
                <a:cs typeface="Calibri" pitchFamily="34" charset="0"/>
              </a:rPr>
              <a:t>Medicaid beneficiaries, 2010: </a:t>
            </a:r>
          </a:p>
          <a:p>
            <a:pPr algn="ctr"/>
            <a:r>
              <a:rPr lang="en-US" sz="2400" b="1" dirty="0" smtClean="0">
                <a:solidFill>
                  <a:srgbClr val="000000"/>
                </a:solidFill>
                <a:latin typeface="Calibri" pitchFamily="34" charset="0"/>
                <a:cs typeface="Calibri" pitchFamily="34" charset="0"/>
              </a:rPr>
              <a:t>66 million</a:t>
            </a:r>
            <a:endParaRPr lang="en-US" sz="2400" b="1" dirty="0">
              <a:solidFill>
                <a:srgbClr val="000000"/>
              </a:solidFill>
              <a:latin typeface="Calibri" pitchFamily="34" charset="0"/>
              <a:cs typeface="Calibri" pitchFamily="34" charset="0"/>
            </a:endParaRPr>
          </a:p>
        </p:txBody>
      </p:sp>
    </p:spTree>
    <p:extLst>
      <p:ext uri="{BB962C8B-B14F-4D97-AF65-F5344CB8AC3E}">
        <p14:creationId xmlns:p14="http://schemas.microsoft.com/office/powerpoint/2010/main" val="1060221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75118063"/>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1"/>
          </p:nvPr>
        </p:nvSpPr>
        <p:spPr/>
        <p:txBody>
          <a:bodyPr/>
          <a:lstStyle/>
          <a:p>
            <a:r>
              <a:rPr lang="en-US" dirty="0"/>
              <a:t>SOURCE Medicare Payment Advisory Commission and Medicaid and CHIP Payment and Access  Commission, </a:t>
            </a:r>
            <a:r>
              <a:rPr lang="en-US" i="1" dirty="0"/>
              <a:t>Data Book: Beneficiaries Dually Eligible for Medicare and </a:t>
            </a:r>
            <a:r>
              <a:rPr lang="en-US" i="1" dirty="0" smtClean="0"/>
              <a:t>Medicaid</a:t>
            </a:r>
            <a:r>
              <a:rPr lang="en-US" dirty="0"/>
              <a:t> </a:t>
            </a:r>
            <a:r>
              <a:rPr lang="en-US" dirty="0" smtClean="0"/>
              <a:t>(January 2015).</a:t>
            </a:r>
            <a:endParaRPr lang="en-US" dirty="0"/>
          </a:p>
        </p:txBody>
      </p:sp>
      <p:sp>
        <p:nvSpPr>
          <p:cNvPr id="3" name="Title 2"/>
          <p:cNvSpPr>
            <a:spLocks noGrp="1"/>
          </p:cNvSpPr>
          <p:nvPr>
            <p:ph type="title"/>
          </p:nvPr>
        </p:nvSpPr>
        <p:spPr/>
        <p:txBody>
          <a:bodyPr/>
          <a:lstStyle/>
          <a:p>
            <a:r>
              <a:rPr lang="en-US" dirty="0" smtClean="0">
                <a:latin typeface="+mj-lt"/>
              </a:rPr>
              <a:t>Dual-Eligible </a:t>
            </a:r>
            <a:r>
              <a:rPr lang="en-US" dirty="0">
                <a:latin typeface="+mj-lt"/>
              </a:rPr>
              <a:t>B</a:t>
            </a:r>
            <a:r>
              <a:rPr lang="en-US" dirty="0" smtClean="0">
                <a:latin typeface="+mj-lt"/>
              </a:rPr>
              <a:t>eneficiaries as a Share of Medicare and Medicaid Enrollment and Spending, 2010</a:t>
            </a:r>
            <a:endParaRPr lang="en-US" dirty="0">
              <a:latin typeface="+mj-lt"/>
            </a:endParaRPr>
          </a:p>
        </p:txBody>
      </p:sp>
      <p:sp>
        <p:nvSpPr>
          <p:cNvPr id="10" name="Text Box 7"/>
          <p:cNvSpPr txBox="1">
            <a:spLocks noChangeArrowheads="1"/>
          </p:cNvSpPr>
          <p:nvPr/>
        </p:nvSpPr>
        <p:spPr bwMode="auto">
          <a:xfrm>
            <a:off x="2231571" y="5266334"/>
            <a:ext cx="2416629" cy="830968"/>
          </a:xfrm>
          <a:prstGeom prst="rect">
            <a:avLst/>
          </a:prstGeom>
          <a:noFill/>
          <a:ln w="9525">
            <a:noFill/>
            <a:miter lim="800000"/>
            <a:headEnd/>
            <a:tailEnd/>
          </a:ln>
        </p:spPr>
        <p:txBody>
          <a:bodyPr wrap="square" lIns="91413" tIns="45706" rIns="91413" bIns="45706">
            <a:spAutoFit/>
          </a:bodyPr>
          <a:lstStyle/>
          <a:p>
            <a:pPr algn="ct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Medicare </a:t>
            </a:r>
          </a:p>
          <a:p>
            <a:pPr algn="ctr"/>
            <a:r>
              <a:rPr lang="en-US" sz="1600" dirty="0">
                <a:solidFill>
                  <a:srgbClr val="000000"/>
                </a:solidFill>
                <a:latin typeface="+mj-lt"/>
                <a:cs typeface="Calibri" pitchFamily="34" charset="0"/>
              </a:rPr>
              <a:t>s</a:t>
            </a:r>
            <a:r>
              <a:rPr lang="en-US" sz="1600" dirty="0" smtClean="0">
                <a:solidFill>
                  <a:srgbClr val="000000"/>
                </a:solidFill>
                <a:latin typeface="+mj-lt"/>
                <a:cs typeface="Calibri" pitchFamily="34" charset="0"/>
              </a:rPr>
              <a:t>pending</a:t>
            </a:r>
            <a:r>
              <a:rPr lang="en-US" sz="1600" dirty="0">
                <a:solidFill>
                  <a:srgbClr val="000000"/>
                </a:solidFill>
                <a:latin typeface="+mj-lt"/>
                <a:cs typeface="Calibri" pitchFamily="34" charset="0"/>
              </a:rPr>
              <a:t>, </a:t>
            </a:r>
            <a:r>
              <a:rPr lang="en-US" sz="1600" dirty="0" smtClean="0">
                <a:solidFill>
                  <a:srgbClr val="000000"/>
                </a:solidFill>
                <a:latin typeface="+mj-lt"/>
                <a:cs typeface="Calibri" pitchFamily="34" charset="0"/>
              </a:rPr>
              <a:t>2010:</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a:t>
            </a:r>
            <a:r>
              <a:rPr lang="en-US" sz="1600" dirty="0" smtClean="0">
                <a:latin typeface="+mj-lt"/>
                <a:cs typeface="Calibri" pitchFamily="34" charset="0"/>
              </a:rPr>
              <a:t>498.9</a:t>
            </a:r>
            <a:r>
              <a:rPr lang="en-US" sz="1600" dirty="0" smtClean="0">
                <a:solidFill>
                  <a:srgbClr val="FF0000"/>
                </a:solidFill>
                <a:latin typeface="+mj-lt"/>
                <a:cs typeface="Calibri" pitchFamily="34" charset="0"/>
              </a:rPr>
              <a:t> </a:t>
            </a:r>
            <a:r>
              <a:rPr lang="en-US" sz="1600" dirty="0" smtClean="0">
                <a:solidFill>
                  <a:srgbClr val="000000"/>
                </a:solidFill>
                <a:latin typeface="+mj-lt"/>
                <a:cs typeface="Calibri" pitchFamily="34" charset="0"/>
              </a:rPr>
              <a:t>Billion</a:t>
            </a:r>
            <a:endParaRPr lang="en-US" sz="1600" dirty="0">
              <a:solidFill>
                <a:srgbClr val="000000"/>
              </a:solidFill>
              <a:latin typeface="+mj-lt"/>
              <a:cs typeface="Calibri" pitchFamily="34" charset="0"/>
            </a:endParaRPr>
          </a:p>
        </p:txBody>
      </p:sp>
      <p:sp>
        <p:nvSpPr>
          <p:cNvPr id="11" name="Text Box 7"/>
          <p:cNvSpPr txBox="1">
            <a:spLocks noChangeArrowheads="1"/>
          </p:cNvSpPr>
          <p:nvPr/>
        </p:nvSpPr>
        <p:spPr bwMode="auto">
          <a:xfrm>
            <a:off x="0" y="5257800"/>
            <a:ext cx="238397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Medicare enrollment, 2010:</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48.9 million</a:t>
            </a:r>
            <a:endParaRPr lang="en-US" sz="1400" dirty="0">
              <a:solidFill>
                <a:srgbClr val="000000"/>
              </a:solidFill>
              <a:latin typeface="+mj-lt"/>
              <a:cs typeface="Calibri" pitchFamily="34" charset="0"/>
            </a:endParaRPr>
          </a:p>
        </p:txBody>
      </p:sp>
      <p:sp>
        <p:nvSpPr>
          <p:cNvPr id="12" name="Text Box 7"/>
          <p:cNvSpPr txBox="1">
            <a:spLocks noChangeArrowheads="1"/>
          </p:cNvSpPr>
          <p:nvPr/>
        </p:nvSpPr>
        <p:spPr bwMode="auto">
          <a:xfrm>
            <a:off x="6977742" y="5257800"/>
            <a:ext cx="1937658"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smtClean="0">
                <a:latin typeface="+mj-lt"/>
                <a:cs typeface="Calibri" pitchFamily="34" charset="0"/>
              </a:rPr>
              <a:t>Total Medicaid </a:t>
            </a:r>
          </a:p>
          <a:p>
            <a:pPr algn="ctr"/>
            <a:r>
              <a:rPr lang="en-US" sz="1600" dirty="0">
                <a:latin typeface="+mj-lt"/>
                <a:cs typeface="Calibri" pitchFamily="34" charset="0"/>
              </a:rPr>
              <a:t>s</a:t>
            </a:r>
            <a:r>
              <a:rPr lang="en-US" sz="1600" dirty="0" smtClean="0">
                <a:latin typeface="+mj-lt"/>
                <a:cs typeface="Calibri" pitchFamily="34" charset="0"/>
              </a:rPr>
              <a:t>pending, 2010:</a:t>
            </a:r>
            <a:br>
              <a:rPr lang="en-US" sz="1600" dirty="0" smtClean="0">
                <a:latin typeface="+mj-lt"/>
                <a:cs typeface="Calibri" pitchFamily="34" charset="0"/>
              </a:rPr>
            </a:br>
            <a:r>
              <a:rPr lang="en-US" sz="1600" dirty="0" smtClean="0">
                <a:latin typeface="+mj-lt"/>
                <a:cs typeface="Calibri" pitchFamily="34" charset="0"/>
              </a:rPr>
              <a:t>$340.5 </a:t>
            </a:r>
            <a:r>
              <a:rPr lang="en-US" sz="1600" dirty="0">
                <a:latin typeface="+mj-lt"/>
                <a:cs typeface="Calibri" pitchFamily="34" charset="0"/>
              </a:rPr>
              <a:t>b</a:t>
            </a:r>
            <a:r>
              <a:rPr lang="en-US" sz="1600" dirty="0" smtClean="0">
                <a:latin typeface="+mj-lt"/>
                <a:cs typeface="Calibri" pitchFamily="34" charset="0"/>
              </a:rPr>
              <a:t>illion</a:t>
            </a:r>
            <a:endParaRPr lang="en-US" sz="1600" dirty="0">
              <a:latin typeface="+mj-lt"/>
              <a:cs typeface="Calibri" pitchFamily="34" charset="0"/>
            </a:endParaRPr>
          </a:p>
        </p:txBody>
      </p:sp>
      <p:sp>
        <p:nvSpPr>
          <p:cNvPr id="13" name="Text Box 7"/>
          <p:cNvSpPr txBox="1">
            <a:spLocks noChangeArrowheads="1"/>
          </p:cNvSpPr>
          <p:nvPr/>
        </p:nvSpPr>
        <p:spPr bwMode="auto">
          <a:xfrm>
            <a:off x="4692868" y="5257800"/>
            <a:ext cx="2024744"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Medicaid enrollment, 2010:</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  67.2 Million</a:t>
            </a:r>
            <a:endParaRPr lang="en-US" sz="1400" dirty="0">
              <a:solidFill>
                <a:srgbClr val="000000"/>
              </a:solidFill>
              <a:latin typeface="+mj-lt"/>
              <a:cs typeface="Calibri" pitchFamily="34" charset="0"/>
            </a:endParaRPr>
          </a:p>
        </p:txBody>
      </p:sp>
      <p:sp>
        <p:nvSpPr>
          <p:cNvPr id="17" name="Text Box 26"/>
          <p:cNvSpPr txBox="1">
            <a:spLocks noChangeArrowheads="1"/>
          </p:cNvSpPr>
          <p:nvPr/>
        </p:nvSpPr>
        <p:spPr bwMode="auto">
          <a:xfrm>
            <a:off x="457982" y="1733519"/>
            <a:ext cx="3717252" cy="400081"/>
          </a:xfrm>
          <a:prstGeom prst="rect">
            <a:avLst/>
          </a:prstGeom>
          <a:noFill/>
          <a:ln w="9525">
            <a:noFill/>
            <a:miter lim="800000"/>
            <a:headEnd/>
            <a:tailEnd/>
          </a:ln>
        </p:spPr>
        <p:txBody>
          <a:bodyPr wrap="square" lIns="91413" tIns="45706" rIns="91413" bIns="4570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50000"/>
              </a:spcBef>
            </a:pPr>
            <a:r>
              <a:rPr lang="en-US" sz="2000" b="1" dirty="0" smtClean="0">
                <a:solidFill>
                  <a:srgbClr val="000000"/>
                </a:solidFill>
                <a:latin typeface="+mj-lt"/>
                <a:cs typeface="Calibri" pitchFamily="34" charset="0"/>
              </a:rPr>
              <a:t>Medicare</a:t>
            </a:r>
            <a:endParaRPr lang="en-US" sz="2000" b="1" dirty="0">
              <a:solidFill>
                <a:srgbClr val="000000"/>
              </a:solidFill>
              <a:latin typeface="+mj-lt"/>
              <a:cs typeface="Calibri" pitchFamily="34" charset="0"/>
            </a:endParaRPr>
          </a:p>
        </p:txBody>
      </p:sp>
      <p:sp>
        <p:nvSpPr>
          <p:cNvPr id="18" name="Text Box 26"/>
          <p:cNvSpPr txBox="1">
            <a:spLocks noChangeArrowheads="1"/>
          </p:cNvSpPr>
          <p:nvPr/>
        </p:nvSpPr>
        <p:spPr bwMode="auto">
          <a:xfrm>
            <a:off x="5086046" y="1733519"/>
            <a:ext cx="3372154" cy="400081"/>
          </a:xfrm>
          <a:prstGeom prst="rect">
            <a:avLst/>
          </a:prstGeom>
          <a:noFill/>
          <a:ln w="9525">
            <a:noFill/>
            <a:miter lim="800000"/>
            <a:headEnd/>
            <a:tailEnd/>
          </a:ln>
        </p:spPr>
        <p:txBody>
          <a:bodyPr wrap="square" lIns="91413" tIns="45706" rIns="91413" bIns="4570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50000"/>
              </a:spcBef>
            </a:pPr>
            <a:r>
              <a:rPr lang="en-US" sz="2000" b="1" dirty="0" smtClean="0">
                <a:solidFill>
                  <a:srgbClr val="000000"/>
                </a:solidFill>
                <a:latin typeface="+mj-lt"/>
                <a:cs typeface="Calibri" pitchFamily="34" charset="0"/>
              </a:rPr>
              <a:t>Medicaid</a:t>
            </a:r>
            <a:endParaRPr lang="en-US" sz="2000" b="1" dirty="0">
              <a:solidFill>
                <a:srgbClr val="000000"/>
              </a:solidFill>
              <a:latin typeface="+mj-lt"/>
              <a:cs typeface="Calibri" pitchFamily="34" charset="0"/>
            </a:endParaRPr>
          </a:p>
        </p:txBody>
      </p:sp>
      <p:cxnSp>
        <p:nvCxnSpPr>
          <p:cNvPr id="19" name="Straight Connector 18"/>
          <p:cNvCxnSpPr/>
          <p:nvPr/>
        </p:nvCxnSpPr>
        <p:spPr>
          <a:xfrm flipV="1">
            <a:off x="1219200" y="5240337"/>
            <a:ext cx="2286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638800" y="5240337"/>
            <a:ext cx="2286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752600" y="2133600"/>
            <a:ext cx="1097280" cy="0"/>
          </a:xfrm>
          <a:prstGeom prst="line">
            <a:avLst/>
          </a:prstGeom>
          <a:ln w="63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236390" y="2133600"/>
            <a:ext cx="1097280" cy="0"/>
          </a:xfrm>
          <a:prstGeom prst="line">
            <a:avLst/>
          </a:prstGeom>
          <a:ln w="6350">
            <a:solidFill>
              <a:srgbClr val="000000"/>
            </a:solidFill>
          </a:ln>
        </p:spPr>
        <p:style>
          <a:lnRef idx="1">
            <a:schemeClr val="accent1"/>
          </a:lnRef>
          <a:fillRef idx="0">
            <a:schemeClr val="accent1"/>
          </a:fillRef>
          <a:effectRef idx="0">
            <a:schemeClr val="accent1"/>
          </a:effectRef>
          <a:fontRef idx="minor">
            <a:schemeClr val="tx1"/>
          </a:fontRef>
        </p:style>
      </p:cxnSp>
      <p:sp>
        <p:nvSpPr>
          <p:cNvPr id="23" name="Straight Connector 22"/>
          <p:cNvSpPr/>
          <p:nvPr/>
        </p:nvSpPr>
        <p:spPr>
          <a:xfrm>
            <a:off x="1786790" y="2727434"/>
            <a:ext cx="1058103" cy="472966"/>
          </a:xfrm>
          <a:prstGeom prst="line">
            <a:avLst/>
          </a:prstGeom>
          <a:ln w="6350">
            <a:solidFill>
              <a:srgbClr val="000000"/>
            </a:solidFill>
          </a:ln>
        </p:spPr>
        <p:style>
          <a:lnRef idx="1">
            <a:schemeClr val="accent1"/>
          </a:lnRef>
          <a:fillRef idx="0">
            <a:schemeClr val="accent1"/>
          </a:fillRef>
          <a:effectRef idx="0">
            <a:schemeClr val="accent1"/>
          </a:effectRef>
          <a:fontRef idx="minor">
            <a:schemeClr val="tx1"/>
          </a:fontRef>
        </p:style>
        <p:txBody>
          <a:bodyPr lIns="91408" tIns="45704" rIns="91408" bIns="45704"/>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latin typeface="+mj-lt"/>
            </a:endParaRPr>
          </a:p>
        </p:txBody>
      </p:sp>
      <p:sp>
        <p:nvSpPr>
          <p:cNvPr id="24" name="Straight Connector 23"/>
          <p:cNvSpPr/>
          <p:nvPr/>
        </p:nvSpPr>
        <p:spPr>
          <a:xfrm>
            <a:off x="6229024" y="2530368"/>
            <a:ext cx="1057274" cy="670032"/>
          </a:xfrm>
          <a:prstGeom prst="line">
            <a:avLst/>
          </a:prstGeom>
          <a:ln w="6350">
            <a:solidFill>
              <a:srgbClr val="000000"/>
            </a:solidFill>
          </a:ln>
        </p:spPr>
        <p:style>
          <a:lnRef idx="1">
            <a:schemeClr val="accent1"/>
          </a:lnRef>
          <a:fillRef idx="0">
            <a:schemeClr val="accent1"/>
          </a:fillRef>
          <a:effectRef idx="0">
            <a:schemeClr val="accent1"/>
          </a:effectRef>
          <a:fontRef idx="minor">
            <a:schemeClr val="tx1"/>
          </a:fontRef>
        </p:style>
        <p:txBody>
          <a:bodyPr lIns="91408" tIns="45704" rIns="91408" bIns="45704"/>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latin typeface="+mj-lt"/>
            </a:endParaRPr>
          </a:p>
        </p:txBody>
      </p:sp>
    </p:spTree>
    <p:extLst>
      <p:ext uri="{BB962C8B-B14F-4D97-AF65-F5344CB8AC3E}">
        <p14:creationId xmlns:p14="http://schemas.microsoft.com/office/powerpoint/2010/main" val="3737992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80933950"/>
              </p:ext>
            </p:extLst>
          </p:nvPr>
        </p:nvGraphicFramePr>
        <p:xfrm>
          <a:off x="92075" y="1622046"/>
          <a:ext cx="8959850" cy="470255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1"/>
          </p:nvPr>
        </p:nvSpPr>
        <p:spPr/>
        <p:txBody>
          <a:bodyPr/>
          <a:lstStyle/>
          <a:p>
            <a:r>
              <a:rPr lang="en-US" dirty="0" smtClean="0"/>
              <a:t>SOURCE</a:t>
            </a:r>
            <a:r>
              <a:rPr lang="en-US" dirty="0">
                <a:solidFill>
                  <a:srgbClr val="000000"/>
                </a:solidFill>
              </a:rPr>
              <a:t>: Kaiser Family Foundation analysis of the Medicare Current Beneficiary Survey </a:t>
            </a:r>
            <a:r>
              <a:rPr lang="en-US" dirty="0" smtClean="0">
                <a:solidFill>
                  <a:srgbClr val="000000"/>
                </a:solidFill>
              </a:rPr>
              <a:t>2010 Cost and Use file</a:t>
            </a:r>
            <a:r>
              <a:rPr lang="en-US" dirty="0" smtClean="0"/>
              <a:t>.</a:t>
            </a:r>
            <a:endParaRPr lang="en-US" dirty="0"/>
          </a:p>
        </p:txBody>
      </p:sp>
      <p:sp>
        <p:nvSpPr>
          <p:cNvPr id="3" name="Title 2"/>
          <p:cNvSpPr>
            <a:spLocks noGrp="1"/>
          </p:cNvSpPr>
          <p:nvPr>
            <p:ph type="title"/>
          </p:nvPr>
        </p:nvSpPr>
        <p:spPr/>
        <p:txBody>
          <a:bodyPr/>
          <a:lstStyle/>
          <a:p>
            <a:r>
              <a:rPr lang="en-US" dirty="0" smtClean="0"/>
              <a:t>Comparison of Characteristics of Dual-Eligible Medicare Beneficiaries and All Other Medicare Beneficiaries</a:t>
            </a:r>
            <a:endParaRPr lang="en-US" dirty="0"/>
          </a:p>
        </p:txBody>
      </p:sp>
      <p:sp>
        <p:nvSpPr>
          <p:cNvPr id="11" name="TextBox 10"/>
          <p:cNvSpPr txBox="1"/>
          <p:nvPr/>
        </p:nvSpPr>
        <p:spPr>
          <a:xfrm>
            <a:off x="2375848" y="1398657"/>
            <a:ext cx="3810000" cy="369332"/>
          </a:xfrm>
          <a:prstGeom prst="rect">
            <a:avLst/>
          </a:prstGeom>
          <a:noFill/>
        </p:spPr>
        <p:txBody>
          <a:bodyPr wrap="square" rtlCol="0" anchor="ctr">
            <a:spAutoFit/>
          </a:bodyPr>
          <a:lstStyle/>
          <a:p>
            <a:r>
              <a:rPr lang="en-US" i="1" dirty="0" smtClean="0">
                <a:solidFill>
                  <a:srgbClr val="000000"/>
                </a:solidFill>
                <a:latin typeface="Calibri" pitchFamily="34" charset="0"/>
                <a:cs typeface="Calibri" pitchFamily="34" charset="0"/>
              </a:rPr>
              <a:t>Percent of beneficiaries:</a:t>
            </a:r>
            <a:endParaRPr lang="en-US" i="1" dirty="0">
              <a:solidFill>
                <a:srgbClr val="000000"/>
              </a:solidFill>
              <a:latin typeface="Calibri" pitchFamily="34" charset="0"/>
              <a:cs typeface="Calibri"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54926399"/>
              </p:ext>
            </p:extLst>
          </p:nvPr>
        </p:nvGraphicFramePr>
        <p:xfrm>
          <a:off x="76200" y="1772949"/>
          <a:ext cx="2286000" cy="4475451"/>
        </p:xfrm>
        <a:graphic>
          <a:graphicData uri="http://schemas.openxmlformats.org/drawingml/2006/table">
            <a:tbl>
              <a:tblPr firstRow="1" bandRow="1">
                <a:tableStyleId>{5C22544A-7EE6-4342-B048-85BDC9FD1C3A}</a:tableStyleId>
              </a:tblPr>
              <a:tblGrid>
                <a:gridCol w="2286000"/>
              </a:tblGrid>
              <a:tr h="961280">
                <a:tc>
                  <a:txBody>
                    <a:bodyPr/>
                    <a:lstStyle/>
                    <a:p>
                      <a:pPr algn="r"/>
                      <a:r>
                        <a:rPr lang="en-US" sz="1800" b="0" dirty="0" smtClean="0">
                          <a:solidFill>
                            <a:schemeClr val="tx1"/>
                          </a:solidFill>
                          <a:latin typeface="Calibri" pitchFamily="34" charset="0"/>
                          <a:cs typeface="Calibri" pitchFamily="34" charset="0"/>
                        </a:rPr>
                        <a:t>3+ chronic conditions</a:t>
                      </a:r>
                      <a:endParaRPr lang="en-US" sz="1800" b="0" dirty="0">
                        <a:solidFill>
                          <a:schemeClr val="tx1"/>
                        </a:solidFill>
                        <a:latin typeface="Calibri" pitchFamily="34" charset="0"/>
                        <a:cs typeface="Calibri"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867924">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latin typeface="Calibri" pitchFamily="34" charset="0"/>
                          <a:cs typeface="Calibri" pitchFamily="34" charset="0"/>
                        </a:rPr>
                        <a:t>Cognitive/mental</a:t>
                      </a:r>
                      <a:r>
                        <a:rPr lang="en-US" sz="1800" b="0" baseline="0" dirty="0" smtClean="0">
                          <a:solidFill>
                            <a:srgbClr val="000000"/>
                          </a:solidFill>
                          <a:latin typeface="Calibri" pitchFamily="34" charset="0"/>
                          <a:cs typeface="Calibri" pitchFamily="34" charset="0"/>
                        </a:rPr>
                        <a:t> impairment</a:t>
                      </a:r>
                      <a:endParaRPr lang="en-US" sz="1800" b="0" dirty="0" smtClean="0">
                        <a:solidFill>
                          <a:srgbClr val="000000"/>
                        </a:solidFill>
                        <a:latin typeface="Calibri" pitchFamily="34" charset="0"/>
                        <a:cs typeface="Calibri"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79920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latin typeface="Calibri" pitchFamily="34" charset="0"/>
                          <a:cs typeface="Calibri" pitchFamily="34" charset="0"/>
                        </a:rPr>
                        <a:t>Fair or poor health</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88576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latin typeface="Calibri" pitchFamily="34" charset="0"/>
                          <a:cs typeface="Calibri" pitchFamily="34" charset="0"/>
                        </a:rPr>
                        <a:t>Under age 65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961280">
                <a:tc>
                  <a:txBody>
                    <a:bodyPr/>
                    <a:lstStyle/>
                    <a:p>
                      <a:pPr algn="r"/>
                      <a:r>
                        <a:rPr lang="en-US" sz="1800" b="0" dirty="0" smtClean="0">
                          <a:solidFill>
                            <a:srgbClr val="000000"/>
                          </a:solidFill>
                          <a:latin typeface="Calibri" pitchFamily="34" charset="0"/>
                          <a:cs typeface="Calibri" pitchFamily="34" charset="0"/>
                        </a:rPr>
                        <a:t>Long-term care facility resident</a:t>
                      </a:r>
                      <a:endParaRPr lang="en-US" sz="1800" b="0" dirty="0">
                        <a:solidFill>
                          <a:srgbClr val="000000"/>
                        </a:solidFill>
                        <a:latin typeface="Calibri" pitchFamily="34" charset="0"/>
                        <a:cs typeface="Calibri"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558098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15000+"/>
          <p:cNvGraphicFramePr>
            <a:graphicFrameLocks noChangeAspect="1"/>
          </p:cNvGraphicFramePr>
          <p:nvPr>
            <p:extLst>
              <p:ext uri="{D42A27DB-BD31-4B8C-83A1-F6EECF244321}">
                <p14:modId xmlns:p14="http://schemas.microsoft.com/office/powerpoint/2010/main" val="2234005148"/>
              </p:ext>
            </p:extLst>
          </p:nvPr>
        </p:nvGraphicFramePr>
        <p:xfrm>
          <a:off x="0" y="1295400"/>
          <a:ext cx="9144000"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p:cNvSpPr>
            <a:spLocks noGrp="1"/>
          </p:cNvSpPr>
          <p:nvPr>
            <p:ph type="body" sz="quarter" idx="11"/>
          </p:nvPr>
        </p:nvSpPr>
        <p:spPr/>
        <p:txBody>
          <a:bodyPr/>
          <a:lstStyle/>
          <a:p>
            <a:r>
              <a:rPr lang="en-US" dirty="0"/>
              <a:t>SOURCE: Kaiser Family Foundation analysis of a 5 percent sample of Medicare claims from the Chronic Conditions </a:t>
            </a:r>
            <a:r>
              <a:rPr lang="en-US" dirty="0" smtClean="0"/>
              <a:t>Data Warehouse</a:t>
            </a:r>
            <a:r>
              <a:rPr lang="en-US" dirty="0"/>
              <a:t>, </a:t>
            </a:r>
            <a:r>
              <a:rPr lang="en-US" dirty="0" smtClean="0"/>
              <a:t>2010.</a:t>
            </a:r>
            <a:endParaRPr lang="en-US" dirty="0"/>
          </a:p>
        </p:txBody>
      </p:sp>
      <p:sp>
        <p:nvSpPr>
          <p:cNvPr id="7" name="Title 6"/>
          <p:cNvSpPr>
            <a:spLocks noGrp="1"/>
          </p:cNvSpPr>
          <p:nvPr>
            <p:ph type="title"/>
          </p:nvPr>
        </p:nvSpPr>
        <p:spPr/>
        <p:txBody>
          <a:bodyPr/>
          <a:lstStyle/>
          <a:p>
            <a:r>
              <a:rPr lang="en-US" dirty="0"/>
              <a:t>Distribution of </a:t>
            </a:r>
            <a:r>
              <a:rPr lang="en-US" dirty="0" smtClean="0"/>
              <a:t>Dual-Eligible Medicare Beneficiaries</a:t>
            </a:r>
            <a:r>
              <a:rPr lang="en-US" dirty="0"/>
              <a:t>, by Amount of Medicare Spending, 2010</a:t>
            </a:r>
          </a:p>
        </p:txBody>
      </p:sp>
      <p:sp>
        <p:nvSpPr>
          <p:cNvPr id="8" name="TextBox 7"/>
          <p:cNvSpPr txBox="1"/>
          <p:nvPr/>
        </p:nvSpPr>
        <p:spPr>
          <a:xfrm>
            <a:off x="1931624" y="5616714"/>
            <a:ext cx="5535976" cy="707886"/>
          </a:xfrm>
          <a:prstGeom prst="rect">
            <a:avLst/>
          </a:prstGeom>
          <a:noFill/>
        </p:spPr>
        <p:txBody>
          <a:bodyPr wrap="square" rtlCol="0" anchor="b">
            <a:spAutoFit/>
          </a:bodyPr>
          <a:lstStyle/>
          <a:p>
            <a:pPr algn="ctr"/>
            <a:r>
              <a:rPr lang="en-US" sz="2000" b="1" dirty="0" smtClean="0">
                <a:latin typeface="Calibri" pitchFamily="34" charset="0"/>
                <a:cs typeface="Calibri" pitchFamily="34" charset="0"/>
              </a:rPr>
              <a:t>Average Spending, 2010 = $17,745</a:t>
            </a:r>
          </a:p>
          <a:p>
            <a:pPr algn="ctr"/>
            <a:r>
              <a:rPr lang="en-US" sz="2000" b="1" dirty="0" smtClean="0">
                <a:latin typeface="Calibri" pitchFamily="34" charset="0"/>
                <a:cs typeface="Calibri" pitchFamily="34" charset="0"/>
              </a:rPr>
              <a:t>Median Spending, 2010 = $7,464</a:t>
            </a:r>
            <a:endParaRPr lang="en-US" sz="2000" b="1" dirty="0">
              <a:latin typeface="Calibri" pitchFamily="34" charset="0"/>
              <a:cs typeface="Calibri" pitchFamily="34" charset="0"/>
            </a:endParaRPr>
          </a:p>
        </p:txBody>
      </p:sp>
    </p:spTree>
    <p:extLst>
      <p:ext uri="{BB962C8B-B14F-4D97-AF65-F5344CB8AC3E}">
        <p14:creationId xmlns:p14="http://schemas.microsoft.com/office/powerpoint/2010/main" val="1301536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3325784036"/>
              </p:ext>
            </p:extLst>
          </p:nvPr>
        </p:nvGraphicFramePr>
        <p:xfrm>
          <a:off x="685747" y="2077570"/>
          <a:ext cx="4753928" cy="385029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a:xfrm>
            <a:off x="60960" y="6190488"/>
            <a:ext cx="8321040" cy="603504"/>
          </a:xfrm>
        </p:spPr>
        <p:txBody>
          <a:bodyPr/>
          <a:lstStyle/>
          <a:p>
            <a:r>
              <a:rPr lang="en-US" dirty="0" smtClean="0"/>
              <a:t>NOTE: </a:t>
            </a:r>
            <a:r>
              <a:rPr lang="en-US" dirty="0"/>
              <a:t>Excludes respondents who did not have Medicare eligibility for the full calendar year, such as new enrollees and decedents.  Also excludes respondents who did not indicate incomes within specified </a:t>
            </a:r>
            <a:r>
              <a:rPr lang="en-US" dirty="0" smtClean="0"/>
              <a:t>ranges.  All subgroup estimates are statistically significantly different from ‘overall’ estimate. </a:t>
            </a:r>
            <a:endParaRPr lang="en-US" dirty="0"/>
          </a:p>
          <a:p>
            <a:r>
              <a:rPr lang="en-US" dirty="0" smtClean="0"/>
              <a:t>SOURCE</a:t>
            </a:r>
            <a:r>
              <a:rPr lang="en-US" dirty="0"/>
              <a:t>: Kaiser Family Foundation analysis of the Medicare Current Beneficiary Survey </a:t>
            </a:r>
            <a:r>
              <a:rPr lang="en-US" dirty="0" smtClean="0"/>
              <a:t>2012 Access </a:t>
            </a:r>
            <a:r>
              <a:rPr lang="en-US" dirty="0"/>
              <a:t>to Care </a:t>
            </a:r>
            <a:r>
              <a:rPr lang="en-US" dirty="0" smtClean="0"/>
              <a:t>file.</a:t>
            </a:r>
            <a:endParaRPr lang="en-US" dirty="0"/>
          </a:p>
        </p:txBody>
      </p:sp>
      <p:sp>
        <p:nvSpPr>
          <p:cNvPr id="6" name="Title 5"/>
          <p:cNvSpPr>
            <a:spLocks noGrp="1"/>
          </p:cNvSpPr>
          <p:nvPr>
            <p:ph type="title"/>
          </p:nvPr>
        </p:nvSpPr>
        <p:spPr>
          <a:xfrm>
            <a:off x="76200" y="381000"/>
            <a:ext cx="8458200" cy="609600"/>
          </a:xfrm>
        </p:spPr>
        <p:txBody>
          <a:bodyPr/>
          <a:lstStyle/>
          <a:p>
            <a:r>
              <a:rPr lang="en-US" dirty="0" smtClean="0"/>
              <a:t>Measures of Access to Care Among Medicare Beneficiaries by Demographic Characteristics, 2012</a:t>
            </a:r>
            <a:endParaRPr lang="en-US" dirty="0"/>
          </a:p>
        </p:txBody>
      </p:sp>
      <p:sp>
        <p:nvSpPr>
          <p:cNvPr id="10" name="TextBox 9"/>
          <p:cNvSpPr txBox="1"/>
          <p:nvPr/>
        </p:nvSpPr>
        <p:spPr>
          <a:xfrm>
            <a:off x="120868" y="1349514"/>
            <a:ext cx="8686800" cy="369332"/>
          </a:xfrm>
          <a:prstGeom prst="rect">
            <a:avLst/>
          </a:prstGeom>
          <a:noFill/>
        </p:spPr>
        <p:txBody>
          <a:bodyPr wrap="square" rtlCol="0">
            <a:spAutoFit/>
          </a:bodyPr>
          <a:lstStyle/>
          <a:p>
            <a:r>
              <a:rPr lang="en-US" i="1" dirty="0" smtClean="0">
                <a:latin typeface="Calibri" panose="020F0502020204030204" pitchFamily="34" charset="0"/>
                <a:cs typeface="Meta Offc Pro"/>
              </a:rPr>
              <a:t>During the past year, percent of beneficiaries reporting that they…</a:t>
            </a:r>
            <a:endParaRPr lang="en-US" i="1" u="sng" dirty="0" smtClean="0">
              <a:latin typeface="Calibri" pitchFamily="34" charset="0"/>
              <a:cs typeface="Meta Offc Pro"/>
            </a:endParaRPr>
          </a:p>
        </p:txBody>
      </p:sp>
      <p:sp>
        <p:nvSpPr>
          <p:cNvPr id="12" name="TextBox 11"/>
          <p:cNvSpPr txBox="1"/>
          <p:nvPr/>
        </p:nvSpPr>
        <p:spPr>
          <a:xfrm>
            <a:off x="139700" y="2119203"/>
            <a:ext cx="865173" cy="369332"/>
          </a:xfrm>
          <a:prstGeom prst="rect">
            <a:avLst/>
          </a:prstGeom>
          <a:noFill/>
        </p:spPr>
        <p:txBody>
          <a:bodyPr wrap="none" rtlCol="0">
            <a:spAutoFit/>
          </a:bodyPr>
          <a:lstStyle/>
          <a:p>
            <a:r>
              <a:rPr lang="en-US" dirty="0" smtClean="0">
                <a:latin typeface="Calibri" panose="020F0502020204030204" pitchFamily="34" charset="0"/>
                <a:cs typeface="Meta Offc Pro"/>
              </a:rPr>
              <a:t>Overall</a:t>
            </a:r>
          </a:p>
        </p:txBody>
      </p:sp>
      <p:sp>
        <p:nvSpPr>
          <p:cNvPr id="13" name="TextBox 12"/>
          <p:cNvSpPr txBox="1"/>
          <p:nvPr/>
        </p:nvSpPr>
        <p:spPr>
          <a:xfrm>
            <a:off x="139700" y="2957403"/>
            <a:ext cx="546047" cy="369332"/>
          </a:xfrm>
          <a:prstGeom prst="rect">
            <a:avLst/>
          </a:prstGeom>
          <a:noFill/>
        </p:spPr>
        <p:txBody>
          <a:bodyPr wrap="none" rtlCol="0">
            <a:spAutoFit/>
          </a:bodyPr>
          <a:lstStyle/>
          <a:p>
            <a:r>
              <a:rPr lang="en-US" dirty="0" smtClean="0">
                <a:latin typeface="Calibri" panose="020F0502020204030204" pitchFamily="34" charset="0"/>
                <a:cs typeface="Meta Offc Pro"/>
              </a:rPr>
              <a:t>Age</a:t>
            </a:r>
          </a:p>
        </p:txBody>
      </p:sp>
      <p:sp>
        <p:nvSpPr>
          <p:cNvPr id="14" name="TextBox 13"/>
          <p:cNvSpPr txBox="1"/>
          <p:nvPr/>
        </p:nvSpPr>
        <p:spPr>
          <a:xfrm>
            <a:off x="139700" y="4114800"/>
            <a:ext cx="890437" cy="369332"/>
          </a:xfrm>
          <a:prstGeom prst="rect">
            <a:avLst/>
          </a:prstGeom>
          <a:noFill/>
        </p:spPr>
        <p:txBody>
          <a:bodyPr wrap="none" rtlCol="0">
            <a:spAutoFit/>
          </a:bodyPr>
          <a:lstStyle/>
          <a:p>
            <a:r>
              <a:rPr lang="en-US" dirty="0" smtClean="0">
                <a:latin typeface="Calibri" panose="020F0502020204030204" pitchFamily="34" charset="0"/>
                <a:cs typeface="Meta Offc Pro"/>
              </a:rPr>
              <a:t>Income</a:t>
            </a:r>
          </a:p>
        </p:txBody>
      </p:sp>
      <p:sp>
        <p:nvSpPr>
          <p:cNvPr id="15" name="TextBox 14"/>
          <p:cNvSpPr txBox="1"/>
          <p:nvPr/>
        </p:nvSpPr>
        <p:spPr>
          <a:xfrm>
            <a:off x="139700" y="5256325"/>
            <a:ext cx="872354" cy="646331"/>
          </a:xfrm>
          <a:prstGeom prst="rect">
            <a:avLst/>
          </a:prstGeom>
          <a:noFill/>
        </p:spPr>
        <p:txBody>
          <a:bodyPr wrap="none" rtlCol="0">
            <a:spAutoFit/>
          </a:bodyPr>
          <a:lstStyle/>
          <a:p>
            <a:r>
              <a:rPr lang="en-US" dirty="0" smtClean="0">
                <a:latin typeface="Calibri" pitchFamily="34" charset="0"/>
                <a:cs typeface="Meta Offc Pro"/>
              </a:rPr>
              <a:t>Health </a:t>
            </a:r>
          </a:p>
          <a:p>
            <a:r>
              <a:rPr lang="en-US" dirty="0" smtClean="0">
                <a:latin typeface="Calibri" pitchFamily="34" charset="0"/>
                <a:cs typeface="Meta Offc Pro"/>
              </a:rPr>
              <a:t>Status</a:t>
            </a:r>
          </a:p>
        </p:txBody>
      </p:sp>
      <p:graphicFrame>
        <p:nvGraphicFramePr>
          <p:cNvPr id="16" name="Content Placeholder 10"/>
          <p:cNvGraphicFramePr>
            <a:graphicFrameLocks/>
          </p:cNvGraphicFramePr>
          <p:nvPr>
            <p:extLst>
              <p:ext uri="{D42A27DB-BD31-4B8C-83A1-F6EECF244321}">
                <p14:modId xmlns:p14="http://schemas.microsoft.com/office/powerpoint/2010/main" val="125330392"/>
              </p:ext>
            </p:extLst>
          </p:nvPr>
        </p:nvGraphicFramePr>
        <p:xfrm>
          <a:off x="5591627" y="2031889"/>
          <a:ext cx="3665838" cy="3870767"/>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5410200" y="1739016"/>
            <a:ext cx="3657600" cy="338554"/>
          </a:xfrm>
          <a:prstGeom prst="rect">
            <a:avLst/>
          </a:prstGeom>
          <a:noFill/>
        </p:spPr>
        <p:txBody>
          <a:bodyPr wrap="square" rtlCol="0">
            <a:spAutoFit/>
          </a:bodyPr>
          <a:lstStyle/>
          <a:p>
            <a:r>
              <a:rPr lang="en-US" sz="1600" b="1" dirty="0" smtClean="0">
                <a:latin typeface="+mj-lt"/>
                <a:cs typeface="Meta Offc Pro"/>
              </a:rPr>
              <a:t>…delayed getting health care due to cost</a:t>
            </a:r>
          </a:p>
        </p:txBody>
      </p:sp>
      <p:sp>
        <p:nvSpPr>
          <p:cNvPr id="17" name="TextBox 16"/>
          <p:cNvSpPr txBox="1"/>
          <p:nvPr/>
        </p:nvSpPr>
        <p:spPr>
          <a:xfrm>
            <a:off x="1918136" y="1739016"/>
            <a:ext cx="3727938" cy="338554"/>
          </a:xfrm>
          <a:prstGeom prst="rect">
            <a:avLst/>
          </a:prstGeom>
          <a:noFill/>
        </p:spPr>
        <p:txBody>
          <a:bodyPr wrap="square" rtlCol="0">
            <a:spAutoFit/>
          </a:bodyPr>
          <a:lstStyle/>
          <a:p>
            <a:pPr algn="ctr"/>
            <a:r>
              <a:rPr lang="en-US" sz="1600" b="1" dirty="0" smtClean="0">
                <a:latin typeface="+mj-lt"/>
                <a:cs typeface="Meta Offc Pro"/>
              </a:rPr>
              <a:t>…had trouble getting needed care</a:t>
            </a:r>
          </a:p>
        </p:txBody>
      </p:sp>
    </p:spTree>
    <p:extLst>
      <p:ext uri="{BB962C8B-B14F-4D97-AF65-F5344CB8AC3E}">
        <p14:creationId xmlns:p14="http://schemas.microsoft.com/office/powerpoint/2010/main" val="5710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3373592789"/>
              </p:ext>
            </p:extLst>
          </p:nvPr>
        </p:nvGraphicFramePr>
        <p:xfrm>
          <a:off x="92075" y="1371601"/>
          <a:ext cx="895985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p:txBody>
          <a:bodyPr/>
          <a:lstStyle/>
          <a:p>
            <a:r>
              <a:rPr lang="en-US" dirty="0" smtClean="0"/>
              <a:t>NOTE: Pediatricians were excluded from Medicare and private non-capitated insurance categories.  Physicians who did not respond to relevant survey questions were also excluded. The survey did not ask responding physicians to distinguish Medicare Advantage plans from traditional Medicare or other private insurance</a:t>
            </a:r>
            <a:r>
              <a:rPr lang="en-US" dirty="0"/>
              <a:t>. </a:t>
            </a:r>
            <a:r>
              <a:rPr lang="en-US" dirty="0" smtClean="0"/>
              <a:t>Acceptance rates for patients with insurance status of self-pay or worker’s compensation are not shown. *Indicates </a:t>
            </a:r>
            <a:r>
              <a:rPr lang="en-US" dirty="0"/>
              <a:t>difference </a:t>
            </a:r>
            <a:r>
              <a:rPr lang="en-US" dirty="0" smtClean="0"/>
              <a:t>from Medicare is </a:t>
            </a:r>
            <a:r>
              <a:rPr lang="en-US" dirty="0"/>
              <a:t>statistically significant at the 95% confidence level.</a:t>
            </a:r>
            <a:endParaRPr lang="en-US" dirty="0" smtClean="0"/>
          </a:p>
          <a:p>
            <a:r>
              <a:rPr lang="en-US" dirty="0" smtClean="0"/>
              <a:t>SOURCE: Kaiser Family Foundation analysis of National Ambulatory Medical Care Survey, National Electronic Health Records Survey, 2012.</a:t>
            </a:r>
          </a:p>
        </p:txBody>
      </p:sp>
      <p:sp>
        <p:nvSpPr>
          <p:cNvPr id="4" name="Title 3"/>
          <p:cNvSpPr>
            <a:spLocks noGrp="1"/>
          </p:cNvSpPr>
          <p:nvPr>
            <p:ph type="title"/>
          </p:nvPr>
        </p:nvSpPr>
        <p:spPr/>
        <p:txBody>
          <a:bodyPr/>
          <a:lstStyle/>
          <a:p>
            <a:r>
              <a:rPr lang="en-US" dirty="0" smtClean="0"/>
              <a:t>Percent of Office-Based Physicians Accepting New Patients with Medicare and Other Types of Insurance, 2012</a:t>
            </a:r>
            <a:endParaRPr lang="en-US" dirty="0"/>
          </a:p>
        </p:txBody>
      </p:sp>
    </p:spTree>
    <p:extLst>
      <p:ext uri="{BB962C8B-B14F-4D97-AF65-F5344CB8AC3E}">
        <p14:creationId xmlns:p14="http://schemas.microsoft.com/office/powerpoint/2010/main" val="2626525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Placeholder 2"/>
          <p:cNvGraphicFramePr>
            <a:graphicFrameLocks noGrp="1"/>
          </p:cNvGraphicFramePr>
          <p:nvPr>
            <p:ph idx="1"/>
            <p:extLst>
              <p:ext uri="{D42A27DB-BD31-4B8C-83A1-F6EECF244321}">
                <p14:modId xmlns:p14="http://schemas.microsoft.com/office/powerpoint/2010/main" val="4024870685"/>
              </p:ext>
            </p:extLst>
          </p:nvPr>
        </p:nvGraphicFramePr>
        <p:xfrm>
          <a:off x="92075" y="1463676"/>
          <a:ext cx="8959850" cy="466248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a:xfrm>
            <a:off x="91440" y="6233160"/>
            <a:ext cx="8321040" cy="548640"/>
          </a:xfrm>
        </p:spPr>
        <p:txBody>
          <a:bodyPr/>
          <a:lstStyle/>
          <a:p>
            <a:r>
              <a:rPr lang="en-US" dirty="0" smtClean="0"/>
              <a:t>NOTE: ADL is activity of daily living.  </a:t>
            </a:r>
            <a:br>
              <a:rPr lang="en-US" dirty="0" smtClean="0"/>
            </a:br>
            <a:r>
              <a:rPr lang="en-US" dirty="0" smtClean="0"/>
              <a:t>SOURCE: Kaiser Family Foundation analysis of the Medicare Current Beneficiary Survey 2010 Cost and Use file.</a:t>
            </a:r>
            <a:endParaRPr lang="en-US" dirty="0"/>
          </a:p>
        </p:txBody>
      </p:sp>
      <p:sp>
        <p:nvSpPr>
          <p:cNvPr id="6" name="Title 5"/>
          <p:cNvSpPr>
            <a:spLocks noGrp="1"/>
          </p:cNvSpPr>
          <p:nvPr>
            <p:ph type="title"/>
          </p:nvPr>
        </p:nvSpPr>
        <p:spPr/>
        <p:txBody>
          <a:bodyPr/>
          <a:lstStyle/>
          <a:p>
            <a:r>
              <a:rPr lang="en-US" dirty="0" smtClean="0">
                <a:solidFill>
                  <a:schemeClr val="tx1"/>
                </a:solidFill>
              </a:rPr>
              <a:t>Selected Measures of Health Status of the Medicare Population, 2010</a:t>
            </a:r>
            <a:endParaRPr lang="en-US" dirty="0">
              <a:solidFill>
                <a:schemeClr val="tx1"/>
              </a:solidFill>
            </a:endParaRPr>
          </a:p>
        </p:txBody>
      </p:sp>
      <p:sp>
        <p:nvSpPr>
          <p:cNvPr id="7" name="Text Box 2"/>
          <p:cNvSpPr txBox="1">
            <a:spLocks noChangeArrowheads="1"/>
          </p:cNvSpPr>
          <p:nvPr/>
        </p:nvSpPr>
        <p:spPr bwMode="auto">
          <a:xfrm>
            <a:off x="2209800" y="1295182"/>
            <a:ext cx="5257800" cy="336550"/>
          </a:xfrm>
          <a:prstGeom prst="rect">
            <a:avLst/>
          </a:prstGeom>
          <a:noFill/>
          <a:ln w="9525">
            <a:noFill/>
            <a:miter lim="800000"/>
            <a:headEnd/>
            <a:tailEnd/>
          </a:ln>
        </p:spPr>
        <p:txBody>
          <a:bodyPr>
            <a:prstTxWarp prst="textNoShape">
              <a:avLst/>
            </a:prstTxWarp>
            <a:spAutoFit/>
          </a:bodyPr>
          <a:lstStyle/>
          <a:p>
            <a:pPr>
              <a:spcBef>
                <a:spcPct val="50000"/>
              </a:spcBef>
            </a:pPr>
            <a:r>
              <a:rPr lang="en-US" sz="1600" i="1" dirty="0">
                <a:solidFill>
                  <a:prstClr val="black"/>
                </a:solidFill>
                <a:latin typeface="Calibri" panose="020F0502020204030204" pitchFamily="34" charset="0"/>
                <a:ea typeface="Calibri" pitchFamily="-123" charset="0"/>
                <a:cs typeface="Calibri" pitchFamily="-123" charset="0"/>
              </a:rPr>
              <a:t>Percent of </a:t>
            </a:r>
            <a:r>
              <a:rPr lang="en-US" sz="1600" i="1" dirty="0" smtClean="0">
                <a:solidFill>
                  <a:prstClr val="black"/>
                </a:solidFill>
                <a:latin typeface="Calibri" panose="020F0502020204030204" pitchFamily="34" charset="0"/>
                <a:ea typeface="Calibri" pitchFamily="-123" charset="0"/>
                <a:cs typeface="Calibri" pitchFamily="-123" charset="0"/>
              </a:rPr>
              <a:t>all Medicare beneficiaries:</a:t>
            </a:r>
            <a:endParaRPr lang="en-US" sz="1600" i="1" dirty="0">
              <a:solidFill>
                <a:prstClr val="black"/>
              </a:solidFill>
              <a:latin typeface="Calibri" panose="020F0502020204030204" pitchFamily="34" charset="0"/>
              <a:ea typeface="Calibri" pitchFamily="-123" charset="0"/>
              <a:cs typeface="Calibri" pitchFamily="-123"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56248524"/>
              </p:ext>
            </p:extLst>
          </p:nvPr>
        </p:nvGraphicFramePr>
        <p:xfrm>
          <a:off x="125760" y="1447800"/>
          <a:ext cx="2007840" cy="4572000"/>
        </p:xfrm>
        <a:graphic>
          <a:graphicData uri="http://schemas.openxmlformats.org/drawingml/2006/table">
            <a:tbl>
              <a:tblPr>
                <a:tableStyleId>{5C22544A-7EE6-4342-B048-85BDC9FD1C3A}</a:tableStyleId>
              </a:tblPr>
              <a:tblGrid>
                <a:gridCol w="2007840"/>
              </a:tblGrid>
              <a:tr h="1143000">
                <a:tc>
                  <a:txBody>
                    <a:bodyPr/>
                    <a:lstStyle/>
                    <a:p>
                      <a:pPr algn="r" fontAlgn="b">
                        <a:lnSpc>
                          <a:spcPct val="80000"/>
                        </a:lnSpc>
                      </a:pPr>
                      <a:r>
                        <a:rPr lang="en-US" sz="1800" b="0" i="0" u="none" strike="noStrike" dirty="0" smtClean="0">
                          <a:solidFill>
                            <a:schemeClr val="tx1"/>
                          </a:solidFill>
                          <a:effectLst/>
                          <a:latin typeface="Calibri" panose="020F0502020204030204" pitchFamily="34" charset="0"/>
                          <a:cs typeface="Calibri" pitchFamily="34" charset="0"/>
                        </a:rPr>
                        <a:t>4+ Chronic Conditions</a:t>
                      </a:r>
                      <a:endParaRPr lang="en-US" sz="1800" b="0" i="0" u="none" strike="noStrike" dirty="0">
                        <a:solidFill>
                          <a:schemeClr val="tx1"/>
                        </a:solidFill>
                        <a:effectLst/>
                        <a:latin typeface="Calibri" panose="020F0502020204030204" pitchFamily="34" charset="0"/>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143000">
                <a:tc>
                  <a:txBody>
                    <a:bodyPr/>
                    <a:lstStyle/>
                    <a:p>
                      <a:pPr algn="r" fontAlgn="b">
                        <a:lnSpc>
                          <a:spcPct val="80000"/>
                        </a:lnSpc>
                      </a:pPr>
                      <a:r>
                        <a:rPr lang="en-US" sz="1800" b="0" u="none" strike="noStrike" kern="1200" dirty="0" smtClean="0">
                          <a:solidFill>
                            <a:schemeClr val="tx1"/>
                          </a:solidFill>
                          <a:effectLst/>
                          <a:latin typeface="Calibri" panose="020F0502020204030204" pitchFamily="34" charset="0"/>
                          <a:ea typeface="+mn-ea"/>
                          <a:cs typeface="Calibri" pitchFamily="34" charset="0"/>
                        </a:rPr>
                        <a:t>Functional Impairment</a:t>
                      </a:r>
                    </a:p>
                    <a:p>
                      <a:pPr algn="r" fontAlgn="b">
                        <a:lnSpc>
                          <a:spcPct val="80000"/>
                        </a:lnSpc>
                      </a:pPr>
                      <a:r>
                        <a:rPr lang="en-US" sz="1800" b="0" u="none" strike="noStrike" kern="1200" dirty="0" smtClean="0">
                          <a:solidFill>
                            <a:schemeClr val="tx1"/>
                          </a:solidFill>
                          <a:effectLst/>
                          <a:latin typeface="Calibri" panose="020F0502020204030204" pitchFamily="34" charset="0"/>
                          <a:ea typeface="+mn-ea"/>
                          <a:cs typeface="Calibri" pitchFamily="34" charset="0"/>
                        </a:rPr>
                        <a:t>(1+ ADL Limitations)</a:t>
                      </a:r>
                      <a:endParaRPr lang="en-US" sz="1800" b="0" i="0" u="none" strike="noStrike" dirty="0" smtClean="0">
                        <a:solidFill>
                          <a:schemeClr val="tx1"/>
                        </a:solidFill>
                        <a:effectLst/>
                        <a:latin typeface="Calibri" panose="020F0502020204030204" pitchFamily="34" charset="0"/>
                        <a:cs typeface="Calibri"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143000">
                <a:tc>
                  <a:txBody>
                    <a:bodyPr/>
                    <a:lstStyle/>
                    <a:p>
                      <a:pPr marL="0" marR="0" indent="0" algn="r" defTabSz="914400" rtl="0" eaLnBrk="1" fontAlgn="b" latinLnBrk="0" hangingPunct="1">
                        <a:lnSpc>
                          <a:spcPct val="80000"/>
                        </a:lnSpc>
                        <a:spcBef>
                          <a:spcPts val="0"/>
                        </a:spcBef>
                        <a:spcAft>
                          <a:spcPts val="0"/>
                        </a:spcAft>
                        <a:buClrTx/>
                        <a:buSzTx/>
                        <a:buFontTx/>
                        <a:buNone/>
                        <a:tabLst/>
                        <a:defRPr/>
                      </a:pPr>
                      <a:r>
                        <a:rPr lang="en-US" sz="1800" b="0" u="none" strike="noStrike" kern="1200" dirty="0" smtClean="0">
                          <a:solidFill>
                            <a:schemeClr val="tx1"/>
                          </a:solidFill>
                          <a:effectLst/>
                          <a:latin typeface="Calibri" panose="020F0502020204030204" pitchFamily="34" charset="0"/>
                          <a:ea typeface="+mn-ea"/>
                          <a:cs typeface="Calibri" pitchFamily="34" charset="0"/>
                        </a:rPr>
                        <a:t>Cognitive/Mental Impairment</a:t>
                      </a:r>
                      <a:endParaRPr lang="en-US" sz="1800" b="0" dirty="0" smtClean="0">
                        <a:solidFill>
                          <a:schemeClr val="tx1"/>
                        </a:solidFill>
                        <a:latin typeface="Calibri" panose="020F0502020204030204" pitchFamily="34" charset="0"/>
                        <a:ea typeface="Calibri" pitchFamily="-123" charset="0"/>
                        <a:cs typeface="Calibri" pitchFamily="-123"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143000">
                <a:tc>
                  <a:txBody>
                    <a:bodyPr/>
                    <a:lstStyle/>
                    <a:p>
                      <a:pPr marL="0" marR="0" indent="0" algn="r" defTabSz="914400" rtl="0" eaLnBrk="1" fontAlgn="b" latinLnBrk="0" hangingPunct="1">
                        <a:lnSpc>
                          <a:spcPct val="80000"/>
                        </a:lnSpc>
                        <a:spcBef>
                          <a:spcPts val="0"/>
                        </a:spcBef>
                        <a:spcAft>
                          <a:spcPts val="0"/>
                        </a:spcAft>
                        <a:buClrTx/>
                        <a:buSzTx/>
                        <a:buFontTx/>
                        <a:buNone/>
                        <a:tabLst/>
                        <a:defRPr/>
                      </a:pPr>
                      <a:r>
                        <a:rPr lang="en-US" sz="1800" b="0" u="none" strike="noStrike" kern="1200" dirty="0" smtClean="0">
                          <a:solidFill>
                            <a:schemeClr val="tx1"/>
                          </a:solidFill>
                          <a:effectLst/>
                          <a:latin typeface="Calibri" panose="020F0502020204030204" pitchFamily="34" charset="0"/>
                          <a:ea typeface="+mn-ea"/>
                          <a:cs typeface="Calibri" pitchFamily="34" charset="0"/>
                        </a:rPr>
                        <a:t>Fair/Poor Health</a:t>
                      </a:r>
                      <a:endParaRPr lang="en-US" sz="1800" b="0" dirty="0" smtClean="0">
                        <a:solidFill>
                          <a:schemeClr val="tx1"/>
                        </a:solidFill>
                        <a:latin typeface="Calibri" panose="020F0502020204030204" pitchFamily="34" charset="0"/>
                        <a:ea typeface="Calibri" pitchFamily="-123" charset="0"/>
                        <a:cs typeface="Calibri" pitchFamily="-123"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56844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a:t>NOTE: Pediatricians are excluded from this analysis.  Physicians were not asked to distinguish between patients in traditional Medicare and Medicare Advantage plans.  </a:t>
            </a:r>
          </a:p>
          <a:p>
            <a:r>
              <a:rPr lang="en-US" dirty="0"/>
              <a:t>SOURCE: Kaiser Family Foundation analysis of National Ambulatory Medical Care Survey, National Electronic Health Records Survey, 2012.</a:t>
            </a:r>
          </a:p>
        </p:txBody>
      </p:sp>
      <p:sp>
        <p:nvSpPr>
          <p:cNvPr id="6" name="Title 5"/>
          <p:cNvSpPr>
            <a:spLocks noGrp="1"/>
          </p:cNvSpPr>
          <p:nvPr>
            <p:ph type="title"/>
          </p:nvPr>
        </p:nvSpPr>
        <p:spPr/>
        <p:txBody>
          <a:bodyPr/>
          <a:lstStyle/>
          <a:p>
            <a:r>
              <a:rPr lang="en-US" sz="2400" dirty="0"/>
              <a:t>Percent of Physicians Accepting New Medicare Patients by State, 2012</a:t>
            </a:r>
            <a:endParaRPr lang="en-US" sz="2600" dirty="0"/>
          </a:p>
        </p:txBody>
      </p:sp>
      <p:grpSp>
        <p:nvGrpSpPr>
          <p:cNvPr id="8" name="Group 7"/>
          <p:cNvGrpSpPr/>
          <p:nvPr/>
        </p:nvGrpSpPr>
        <p:grpSpPr>
          <a:xfrm>
            <a:off x="304800" y="1171575"/>
            <a:ext cx="8153400" cy="4243388"/>
            <a:chOff x="152400" y="1143000"/>
            <a:chExt cx="8153400" cy="4243388"/>
          </a:xfrm>
          <a:solidFill>
            <a:schemeClr val="accent1"/>
          </a:solidFill>
        </p:grpSpPr>
        <p:sp>
          <p:nvSpPr>
            <p:cNvPr id="136" name="Shape - Wyoming"/>
            <p:cNvSpPr>
              <a:spLocks noChangeAspect="1"/>
            </p:cNvSpPr>
            <p:nvPr/>
          </p:nvSpPr>
          <p:spPr bwMode="auto">
            <a:xfrm>
              <a:off x="3213100" y="2024063"/>
              <a:ext cx="896938"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37" name="Shape - West Virginia"/>
            <p:cNvSpPr>
              <a:spLocks noChangeAspect="1"/>
            </p:cNvSpPr>
            <p:nvPr/>
          </p:nvSpPr>
          <p:spPr bwMode="auto">
            <a:xfrm>
              <a:off x="6770688" y="2565400"/>
              <a:ext cx="550862"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38" name="Shape - Washington"/>
            <p:cNvSpPr>
              <a:spLocks noChangeAspect="1"/>
            </p:cNvSpPr>
            <p:nvPr/>
          </p:nvSpPr>
          <p:spPr bwMode="auto">
            <a:xfrm>
              <a:off x="1889125" y="1173163"/>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grpSp>
          <p:nvGrpSpPr>
            <p:cNvPr id="139" name="Shape - Virginia"/>
            <p:cNvGrpSpPr>
              <a:grpSpLocks/>
            </p:cNvGrpSpPr>
            <p:nvPr/>
          </p:nvGrpSpPr>
          <p:grpSpPr bwMode="auto">
            <a:xfrm>
              <a:off x="6702425" y="2684463"/>
              <a:ext cx="1009650" cy="596900"/>
              <a:chOff x="3911" y="1540"/>
              <a:chExt cx="636" cy="376"/>
            </a:xfrm>
            <a:grpFill/>
          </p:grpSpPr>
          <p:sp>
            <p:nvSpPr>
              <p:cNvPr id="260"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61"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sp>
          <p:nvSpPr>
            <p:cNvPr id="140" name="Shape - Vermont"/>
            <p:cNvSpPr>
              <a:spLocks noChangeAspect="1"/>
            </p:cNvSpPr>
            <p:nvPr/>
          </p:nvSpPr>
          <p:spPr bwMode="auto">
            <a:xfrm>
              <a:off x="7597775" y="1619250"/>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6"/>
            </a:solidFill>
            <a:ln w="12700">
              <a:solidFill>
                <a:schemeClr val="tx1"/>
              </a:solidFill>
              <a:prstDash val="solid"/>
              <a:round/>
              <a:headEnd/>
              <a:tailEnd/>
            </a:ln>
          </p:spPr>
          <p:txBody>
            <a:bodyPr/>
            <a:lstStyle/>
            <a:p>
              <a:endParaRPr lang="en-US" sz="1300">
                <a:solidFill>
                  <a:srgbClr val="000000"/>
                </a:solidFill>
                <a:latin typeface="Calibri" pitchFamily="34" charset="0"/>
              </a:endParaRPr>
            </a:p>
          </p:txBody>
        </p:sp>
        <p:sp>
          <p:nvSpPr>
            <p:cNvPr id="141" name="Shape - Utah"/>
            <p:cNvSpPr>
              <a:spLocks noChangeAspect="1"/>
            </p:cNvSpPr>
            <p:nvPr/>
          </p:nvSpPr>
          <p:spPr bwMode="auto">
            <a:xfrm>
              <a:off x="2776538" y="2457450"/>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42" name="Shape - Texas"/>
            <p:cNvSpPr>
              <a:spLocks noChangeAspect="1"/>
            </p:cNvSpPr>
            <p:nvPr/>
          </p:nvSpPr>
          <p:spPr bwMode="auto">
            <a:xfrm>
              <a:off x="3651250" y="3463925"/>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43" name="Shape - Tennessee"/>
            <p:cNvSpPr>
              <a:spLocks noChangeAspect="1"/>
            </p:cNvSpPr>
            <p:nvPr/>
          </p:nvSpPr>
          <p:spPr bwMode="auto">
            <a:xfrm>
              <a:off x="5843588" y="3233738"/>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44" name="Shape - South Dakota"/>
            <p:cNvSpPr>
              <a:spLocks noChangeAspect="1"/>
            </p:cNvSpPr>
            <p:nvPr/>
          </p:nvSpPr>
          <p:spPr bwMode="auto">
            <a:xfrm>
              <a:off x="4081463" y="1928813"/>
              <a:ext cx="920750"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45" name="Shape - South Carolina"/>
            <p:cNvSpPr>
              <a:spLocks noChangeAspect="1"/>
            </p:cNvSpPr>
            <p:nvPr/>
          </p:nvSpPr>
          <p:spPr bwMode="auto">
            <a:xfrm>
              <a:off x="6784975" y="3425825"/>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46" name="Shape - Rhode Island"/>
            <p:cNvSpPr>
              <a:spLocks noChangeAspect="1"/>
            </p:cNvSpPr>
            <p:nvPr/>
          </p:nvSpPr>
          <p:spPr bwMode="auto">
            <a:xfrm>
              <a:off x="7908925" y="2071688"/>
              <a:ext cx="120650"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6"/>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47" name="Shape - Pennsylvania"/>
            <p:cNvSpPr>
              <a:spLocks noChangeAspect="1"/>
            </p:cNvSpPr>
            <p:nvPr/>
          </p:nvSpPr>
          <p:spPr bwMode="auto">
            <a:xfrm>
              <a:off x="6892925" y="2201863"/>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grp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148" name="Shape - Oregon"/>
            <p:cNvSpPr>
              <a:spLocks noChangeAspect="1"/>
            </p:cNvSpPr>
            <p:nvPr/>
          </p:nvSpPr>
          <p:spPr bwMode="auto">
            <a:xfrm>
              <a:off x="1689100" y="1609725"/>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6"/>
            </a:solidFill>
            <a:ln w="12700">
              <a:solidFill>
                <a:schemeClr val="accent1"/>
              </a:solidFill>
              <a:prstDash val="solid"/>
              <a:round/>
              <a:headEnd/>
              <a:tailEnd/>
            </a:ln>
          </p:spPr>
          <p:txBody>
            <a:bodyPr/>
            <a:lstStyle/>
            <a:p>
              <a:pPr>
                <a:defRPr/>
              </a:pPr>
              <a:endParaRPr lang="en-US" sz="1300">
                <a:solidFill>
                  <a:srgbClr val="000000"/>
                </a:solidFill>
                <a:latin typeface="Calibri" pitchFamily="34" charset="0"/>
              </a:endParaRPr>
            </a:p>
          </p:txBody>
        </p:sp>
        <p:sp>
          <p:nvSpPr>
            <p:cNvPr id="149" name="Shape - Oklahoma"/>
            <p:cNvSpPr>
              <a:spLocks noChangeAspect="1"/>
            </p:cNvSpPr>
            <p:nvPr/>
          </p:nvSpPr>
          <p:spPr bwMode="auto">
            <a:xfrm>
              <a:off x="4178300" y="3368675"/>
              <a:ext cx="1125538"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50" name="Shape - Ohio"/>
            <p:cNvSpPr>
              <a:spLocks noChangeAspect="1"/>
            </p:cNvSpPr>
            <p:nvPr/>
          </p:nvSpPr>
          <p:spPr bwMode="auto">
            <a:xfrm>
              <a:off x="6388100" y="2335213"/>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51" name="Shape - North Dakota"/>
            <p:cNvSpPr>
              <a:spLocks noChangeAspect="1"/>
            </p:cNvSpPr>
            <p:nvPr/>
          </p:nvSpPr>
          <p:spPr bwMode="auto">
            <a:xfrm>
              <a:off x="4102481" y="1443038"/>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52" name="Shape - North Carolina"/>
            <p:cNvSpPr>
              <a:spLocks noChangeAspect="1"/>
            </p:cNvSpPr>
            <p:nvPr/>
          </p:nvSpPr>
          <p:spPr bwMode="auto">
            <a:xfrm>
              <a:off x="6656388" y="3079750"/>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nvGrpSpPr>
            <p:cNvPr id="153" name="Shape - New York"/>
            <p:cNvGrpSpPr>
              <a:grpSpLocks/>
            </p:cNvGrpSpPr>
            <p:nvPr/>
          </p:nvGrpSpPr>
          <p:grpSpPr bwMode="auto">
            <a:xfrm>
              <a:off x="6956425" y="1655763"/>
              <a:ext cx="1044575" cy="700087"/>
              <a:chOff x="4071" y="893"/>
              <a:chExt cx="658" cy="440"/>
            </a:xfrm>
            <a:grpFill/>
          </p:grpSpPr>
          <p:sp>
            <p:nvSpPr>
              <p:cNvPr id="258"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259"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grpSp>
        <p:sp>
          <p:nvSpPr>
            <p:cNvPr id="154" name="Shape - New Mexico"/>
            <p:cNvSpPr>
              <a:spLocks noChangeAspect="1"/>
            </p:cNvSpPr>
            <p:nvPr/>
          </p:nvSpPr>
          <p:spPr bwMode="auto">
            <a:xfrm>
              <a:off x="3294063" y="3335338"/>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55" name="Shape - New Jersey"/>
            <p:cNvSpPr>
              <a:spLocks noChangeAspect="1"/>
            </p:cNvSpPr>
            <p:nvPr/>
          </p:nvSpPr>
          <p:spPr bwMode="auto">
            <a:xfrm>
              <a:off x="7569200" y="2257425"/>
              <a:ext cx="196850"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56" name="Shape - New Hampshire"/>
            <p:cNvSpPr>
              <a:spLocks noChangeAspect="1"/>
            </p:cNvSpPr>
            <p:nvPr/>
          </p:nvSpPr>
          <p:spPr bwMode="auto">
            <a:xfrm>
              <a:off x="7759700" y="1543050"/>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57" name="Shape - Nevada"/>
            <p:cNvSpPr>
              <a:spLocks noChangeAspect="1"/>
            </p:cNvSpPr>
            <p:nvPr/>
          </p:nvSpPr>
          <p:spPr bwMode="auto">
            <a:xfrm>
              <a:off x="2085975" y="2320925"/>
              <a:ext cx="831850"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58" name="Shape - Nebraska"/>
            <p:cNvSpPr>
              <a:spLocks noChangeAspect="1"/>
            </p:cNvSpPr>
            <p:nvPr/>
          </p:nvSpPr>
          <p:spPr bwMode="auto">
            <a:xfrm>
              <a:off x="4073525" y="2422525"/>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59" name="Shape - Montana"/>
            <p:cNvSpPr>
              <a:spLocks noChangeAspect="1"/>
            </p:cNvSpPr>
            <p:nvPr/>
          </p:nvSpPr>
          <p:spPr bwMode="auto">
            <a:xfrm>
              <a:off x="2799410" y="1316038"/>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0" name="Shape - Missouri"/>
            <p:cNvSpPr>
              <a:spLocks noChangeAspect="1"/>
            </p:cNvSpPr>
            <p:nvPr/>
          </p:nvSpPr>
          <p:spPr bwMode="auto">
            <a:xfrm>
              <a:off x="5113338" y="2773363"/>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grp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161" name="Shape - Mississippi"/>
            <p:cNvSpPr>
              <a:spLocks noChangeAspect="1"/>
            </p:cNvSpPr>
            <p:nvPr/>
          </p:nvSpPr>
          <p:spPr bwMode="auto">
            <a:xfrm>
              <a:off x="5729288" y="3606800"/>
              <a:ext cx="450850"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2" name="Shape - Minnesota"/>
            <p:cNvSpPr>
              <a:spLocks noChangeAspect="1"/>
            </p:cNvSpPr>
            <p:nvPr/>
          </p:nvSpPr>
          <p:spPr bwMode="auto">
            <a:xfrm>
              <a:off x="4835906" y="1381125"/>
              <a:ext cx="857250"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3" name="Shape - Massachusetts"/>
            <p:cNvSpPr>
              <a:spLocks noChangeAspect="1"/>
            </p:cNvSpPr>
            <p:nvPr/>
          </p:nvSpPr>
          <p:spPr bwMode="auto">
            <a:xfrm>
              <a:off x="7704138" y="1928813"/>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4" name="Shape - Maryland"/>
            <p:cNvSpPr>
              <a:spLocks noChangeAspect="1"/>
            </p:cNvSpPr>
            <p:nvPr/>
          </p:nvSpPr>
          <p:spPr bwMode="auto">
            <a:xfrm>
              <a:off x="7077075" y="2586038"/>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65" name="Shape - Maine"/>
            <p:cNvSpPr>
              <a:spLocks noChangeAspect="1"/>
            </p:cNvSpPr>
            <p:nvPr/>
          </p:nvSpPr>
          <p:spPr bwMode="auto">
            <a:xfrm>
              <a:off x="7813675" y="1143000"/>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66" name="Shape - Louisiana"/>
            <p:cNvSpPr>
              <a:spLocks noChangeAspect="1"/>
            </p:cNvSpPr>
            <p:nvPr/>
          </p:nvSpPr>
          <p:spPr bwMode="auto">
            <a:xfrm>
              <a:off x="5372100" y="3957638"/>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67" name="Shape - Kentucky"/>
            <p:cNvSpPr>
              <a:spLocks noChangeAspect="1"/>
            </p:cNvSpPr>
            <p:nvPr/>
          </p:nvSpPr>
          <p:spPr bwMode="auto">
            <a:xfrm>
              <a:off x="5905500" y="2894013"/>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8" name="Shape - Kansas"/>
            <p:cNvSpPr>
              <a:spLocks noChangeAspect="1"/>
            </p:cNvSpPr>
            <p:nvPr/>
          </p:nvSpPr>
          <p:spPr bwMode="auto">
            <a:xfrm>
              <a:off x="4305300" y="2895600"/>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9" name="Shape - Iowa"/>
            <p:cNvSpPr>
              <a:spLocks noChangeAspect="1"/>
            </p:cNvSpPr>
            <p:nvPr/>
          </p:nvSpPr>
          <p:spPr bwMode="auto">
            <a:xfrm>
              <a:off x="4987925" y="2309813"/>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0" name="Shape - Indiana"/>
            <p:cNvSpPr>
              <a:spLocks noChangeAspect="1"/>
            </p:cNvSpPr>
            <p:nvPr/>
          </p:nvSpPr>
          <p:spPr bwMode="auto">
            <a:xfrm>
              <a:off x="6061075" y="2474913"/>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1" name="Shape - Illinois"/>
            <p:cNvSpPr>
              <a:spLocks noChangeAspect="1"/>
            </p:cNvSpPr>
            <p:nvPr/>
          </p:nvSpPr>
          <p:spPr bwMode="auto">
            <a:xfrm>
              <a:off x="5598584" y="2413000"/>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grp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172" name="Shape - Idaho"/>
            <p:cNvSpPr>
              <a:spLocks noChangeAspect="1"/>
            </p:cNvSpPr>
            <p:nvPr/>
          </p:nvSpPr>
          <p:spPr bwMode="auto">
            <a:xfrm>
              <a:off x="2543175" y="1304925"/>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grpSp>
          <p:nvGrpSpPr>
            <p:cNvPr id="173" name="Shape - Hawaii"/>
            <p:cNvGrpSpPr/>
            <p:nvPr/>
          </p:nvGrpSpPr>
          <p:grpSpPr>
            <a:xfrm>
              <a:off x="1712912" y="4222750"/>
              <a:ext cx="622300" cy="477838"/>
              <a:chOff x="2322512" y="5000625"/>
              <a:chExt cx="622300" cy="477838"/>
            </a:xfrm>
            <a:grpFill/>
          </p:grpSpPr>
          <p:sp>
            <p:nvSpPr>
              <p:cNvPr id="25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25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grpSp>
        <p:sp>
          <p:nvSpPr>
            <p:cNvPr id="174" name="Shape - Georgia"/>
            <p:cNvSpPr>
              <a:spLocks noChangeAspect="1"/>
            </p:cNvSpPr>
            <p:nvPr/>
          </p:nvSpPr>
          <p:spPr bwMode="auto">
            <a:xfrm>
              <a:off x="6486525" y="3524250"/>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5" name="Shape - Florida"/>
            <p:cNvSpPr>
              <a:spLocks noChangeAspect="1"/>
            </p:cNvSpPr>
            <p:nvPr/>
          </p:nvSpPr>
          <p:spPr bwMode="auto">
            <a:xfrm>
              <a:off x="6326188" y="4143375"/>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6" name="Shape - Delaware"/>
            <p:cNvSpPr>
              <a:spLocks noChangeAspect="1"/>
            </p:cNvSpPr>
            <p:nvPr/>
          </p:nvSpPr>
          <p:spPr bwMode="auto">
            <a:xfrm>
              <a:off x="7554913" y="2573338"/>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7" name="Shape - Connecticut"/>
            <p:cNvSpPr>
              <a:spLocks noChangeAspect="1"/>
            </p:cNvSpPr>
            <p:nvPr/>
          </p:nvSpPr>
          <p:spPr bwMode="auto">
            <a:xfrm>
              <a:off x="7720013" y="2085975"/>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8" name="Shape - Colorado"/>
            <p:cNvSpPr>
              <a:spLocks noChangeAspect="1"/>
            </p:cNvSpPr>
            <p:nvPr/>
          </p:nvSpPr>
          <p:spPr bwMode="auto">
            <a:xfrm>
              <a:off x="3397250" y="2697163"/>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79" name="Shape - California"/>
            <p:cNvSpPr>
              <a:spLocks noChangeAspect="1"/>
            </p:cNvSpPr>
            <p:nvPr/>
          </p:nvSpPr>
          <p:spPr bwMode="auto">
            <a:xfrm>
              <a:off x="1606550" y="2219325"/>
              <a:ext cx="1098550"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80" name="Shape - Arkansas"/>
            <p:cNvSpPr>
              <a:spLocks noChangeAspect="1"/>
            </p:cNvSpPr>
            <p:nvPr/>
          </p:nvSpPr>
          <p:spPr bwMode="auto">
            <a:xfrm>
              <a:off x="5280025" y="3395663"/>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grp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181" name="Shape - Arizona"/>
            <p:cNvSpPr>
              <a:spLocks noChangeAspect="1"/>
            </p:cNvSpPr>
            <p:nvPr/>
          </p:nvSpPr>
          <p:spPr bwMode="auto">
            <a:xfrm>
              <a:off x="2559050" y="3270250"/>
              <a:ext cx="844550"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82" name="Shape - Alaska"/>
            <p:cNvSpPr>
              <a:spLocks noChangeAspect="1"/>
            </p:cNvSpPr>
            <p:nvPr/>
          </p:nvSpPr>
          <p:spPr bwMode="auto">
            <a:xfrm>
              <a:off x="152400" y="3810000"/>
              <a:ext cx="1617662"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6"/>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83" name="Shape - Alabama"/>
            <p:cNvSpPr>
              <a:spLocks noChangeAspect="1"/>
            </p:cNvSpPr>
            <p:nvPr/>
          </p:nvSpPr>
          <p:spPr bwMode="auto">
            <a:xfrm>
              <a:off x="6157913" y="3560763"/>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84" name="Shape - District of Columbia (star)"/>
            <p:cNvSpPr>
              <a:spLocks noChangeArrowheads="1"/>
            </p:cNvSpPr>
            <p:nvPr/>
          </p:nvSpPr>
          <p:spPr bwMode="auto">
            <a:xfrm>
              <a:off x="7285038" y="2655888"/>
              <a:ext cx="207962" cy="201612"/>
            </a:xfrm>
            <a:prstGeom prst="star5">
              <a:avLst/>
            </a:pr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sp>
          <p:nvSpPr>
            <p:cNvPr id="185" name="Line - Vermont"/>
            <p:cNvSpPr>
              <a:spLocks noChangeShapeType="1"/>
            </p:cNvSpPr>
            <p:nvPr/>
          </p:nvSpPr>
          <p:spPr bwMode="auto">
            <a:xfrm>
              <a:off x="7469188" y="1533525"/>
              <a:ext cx="207962" cy="133350"/>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86" name="Line - Rhode Island"/>
            <p:cNvSpPr>
              <a:spLocks noChangeShapeType="1"/>
            </p:cNvSpPr>
            <p:nvPr/>
          </p:nvSpPr>
          <p:spPr bwMode="auto">
            <a:xfrm>
              <a:off x="7980363" y="2141538"/>
              <a:ext cx="277812" cy="66675"/>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87" name="Line - New Jersey"/>
            <p:cNvSpPr>
              <a:spLocks noChangeShapeType="1"/>
            </p:cNvSpPr>
            <p:nvPr/>
          </p:nvSpPr>
          <p:spPr bwMode="auto">
            <a:xfrm flipV="1">
              <a:off x="7694613" y="2511425"/>
              <a:ext cx="263525" cy="0"/>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88" name="Line - New Hampshire"/>
            <p:cNvSpPr>
              <a:spLocks noChangeShapeType="1"/>
            </p:cNvSpPr>
            <p:nvPr/>
          </p:nvSpPr>
          <p:spPr bwMode="auto">
            <a:xfrm flipV="1">
              <a:off x="7842250" y="1804988"/>
              <a:ext cx="360363" cy="66675"/>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89" name="Line - Massachusetts"/>
            <p:cNvSpPr>
              <a:spLocks noChangeShapeType="1"/>
            </p:cNvSpPr>
            <p:nvPr/>
          </p:nvSpPr>
          <p:spPr bwMode="auto">
            <a:xfrm>
              <a:off x="7980363" y="2032000"/>
              <a:ext cx="287783" cy="2834"/>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90" name="Line - Maryland"/>
            <p:cNvSpPr>
              <a:spLocks noChangeShapeType="1"/>
            </p:cNvSpPr>
            <p:nvPr/>
          </p:nvSpPr>
          <p:spPr bwMode="auto">
            <a:xfrm>
              <a:off x="7653338" y="2801938"/>
              <a:ext cx="288131" cy="31750"/>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91" name="Line - Hawaii"/>
            <p:cNvSpPr>
              <a:spLocks noChangeShapeType="1"/>
            </p:cNvSpPr>
            <p:nvPr/>
          </p:nvSpPr>
          <p:spPr bwMode="auto">
            <a:xfrm flipH="1" flipV="1">
              <a:off x="2227262" y="4573588"/>
              <a:ext cx="268288" cy="66675"/>
            </a:xfrm>
            <a:prstGeom prst="line">
              <a:avLst/>
            </a:prstGeom>
            <a:grpFill/>
            <a:ln w="12700">
              <a:solidFill>
                <a:schemeClr val="tx1"/>
              </a:solidFill>
              <a:round/>
              <a:headEnd/>
              <a:tailEnd/>
            </a:ln>
          </p:spPr>
          <p:txBody>
            <a:bodyPr/>
            <a:lstStyle/>
            <a:p>
              <a:endParaRPr lang="en-US" sz="1300">
                <a:solidFill>
                  <a:srgbClr val="000000"/>
                </a:solidFill>
                <a:latin typeface="Calibri" pitchFamily="34" charset="0"/>
              </a:endParaRPr>
            </a:p>
          </p:txBody>
        </p:sp>
        <p:sp>
          <p:nvSpPr>
            <p:cNvPr id="192" name="Line - District of Columbia"/>
            <p:cNvSpPr>
              <a:spLocks noChangeShapeType="1"/>
            </p:cNvSpPr>
            <p:nvPr/>
          </p:nvSpPr>
          <p:spPr bwMode="auto">
            <a:xfrm flipH="1" flipV="1">
              <a:off x="7425528" y="2782887"/>
              <a:ext cx="440534" cy="247650"/>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93" name="Line - Delaware"/>
            <p:cNvSpPr>
              <a:spLocks noChangeShapeType="1"/>
            </p:cNvSpPr>
            <p:nvPr/>
          </p:nvSpPr>
          <p:spPr bwMode="auto">
            <a:xfrm flipV="1">
              <a:off x="7646988" y="2678113"/>
              <a:ext cx="263525" cy="0"/>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94" name="Line - Connecticut"/>
            <p:cNvSpPr>
              <a:spLocks noChangeShapeType="1"/>
            </p:cNvSpPr>
            <p:nvPr/>
          </p:nvSpPr>
          <p:spPr bwMode="auto">
            <a:xfrm>
              <a:off x="7832725" y="2179638"/>
              <a:ext cx="217488" cy="95250"/>
            </a:xfrm>
            <a:prstGeom prst="line">
              <a:avLst/>
            </a:prstGeom>
            <a:grpFill/>
            <a:ln w="12700">
              <a:solidFill>
                <a:schemeClr val="accent4"/>
              </a:solidFill>
              <a:round/>
              <a:headEnd/>
              <a:tailEnd/>
            </a:ln>
          </p:spPr>
          <p:txBody>
            <a:bodyPr/>
            <a:lstStyle/>
            <a:p>
              <a:endParaRPr lang="en-US" sz="1300">
                <a:solidFill>
                  <a:srgbClr val="000000"/>
                </a:solidFill>
                <a:latin typeface="Calibri" pitchFamily="34" charset="0"/>
              </a:endParaRPr>
            </a:p>
          </p:txBody>
        </p:sp>
        <p:sp>
          <p:nvSpPr>
            <p:cNvPr id="195" name="Shape - Wisconsin"/>
            <p:cNvSpPr>
              <a:spLocks noChangeAspect="1"/>
            </p:cNvSpPr>
            <p:nvPr/>
          </p:nvSpPr>
          <p:spPr bwMode="auto">
            <a:xfrm>
              <a:off x="5391531" y="1712913"/>
              <a:ext cx="654050"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grp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grpSp>
          <p:nvGrpSpPr>
            <p:cNvPr id="196" name="Shape - Michigan"/>
            <p:cNvGrpSpPr>
              <a:grpSpLocks/>
            </p:cNvGrpSpPr>
            <p:nvPr/>
          </p:nvGrpSpPr>
          <p:grpSpPr bwMode="auto">
            <a:xfrm>
              <a:off x="5657850" y="1604963"/>
              <a:ext cx="990600" cy="882650"/>
              <a:chOff x="3254" y="860"/>
              <a:chExt cx="623" cy="557"/>
            </a:xfrm>
            <a:grpFill/>
          </p:grpSpPr>
          <p:sp>
            <p:nvSpPr>
              <p:cNvPr id="248"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249"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grpSp>
      <p:grpSp>
        <p:nvGrpSpPr>
          <p:cNvPr id="264" name="Group 263"/>
          <p:cNvGrpSpPr/>
          <p:nvPr/>
        </p:nvGrpSpPr>
        <p:grpSpPr>
          <a:xfrm>
            <a:off x="712788" y="1384300"/>
            <a:ext cx="8237537" cy="3424238"/>
            <a:chOff x="535704" y="1335088"/>
            <a:chExt cx="8237537" cy="3424238"/>
          </a:xfrm>
        </p:grpSpPr>
        <p:graphicFrame>
          <p:nvGraphicFramePr>
            <p:cNvPr id="2" name="Object 1"/>
            <p:cNvGraphicFramePr>
              <a:graphicFrameLocks noChangeAspect="1"/>
            </p:cNvGraphicFramePr>
            <p:nvPr>
              <p:extLst>
                <p:ext uri="{D42A27DB-BD31-4B8C-83A1-F6EECF244321}">
                  <p14:modId xmlns:p14="http://schemas.microsoft.com/office/powerpoint/2010/main" val="3913323796"/>
                </p:ext>
              </p:extLst>
            </p:nvPr>
          </p:nvGraphicFramePr>
          <p:xfrm>
            <a:off x="7938216" y="2889251"/>
            <a:ext cx="733425" cy="257175"/>
          </p:xfrm>
          <a:graphic>
            <a:graphicData uri="http://schemas.openxmlformats.org/presentationml/2006/ole">
              <mc:AlternateContent xmlns:mc="http://schemas.openxmlformats.org/markup-compatibility/2006">
                <mc:Choice xmlns:v="urn:schemas-microsoft-com:vml" Requires="v">
                  <p:oleObj spid="_x0000_s1740" name="Worksheet" r:id="rId3" imgW="733320" imgH="257175" progId="Excel.Sheet.12">
                    <p:link updateAutomatic="1"/>
                  </p:oleObj>
                </mc:Choice>
                <mc:Fallback>
                  <p:oleObj name="Worksheet" r:id="rId3" imgW="733320" imgH="257175" progId="Excel.Sheet.12">
                    <p:link updateAutomatic="1"/>
                    <p:pic>
                      <p:nvPicPr>
                        <p:cNvPr id="0" name=""/>
                        <p:cNvPicPr>
                          <a:picLocks noChangeAspect="1" noChangeArrowheads="1"/>
                        </p:cNvPicPr>
                        <p:nvPr/>
                      </p:nvPicPr>
                      <p:blipFill>
                        <a:blip r:embed="rId4"/>
                        <a:srcRect/>
                        <a:stretch>
                          <a:fillRect/>
                        </a:stretch>
                      </p:blipFill>
                      <p:spPr bwMode="auto">
                        <a:xfrm>
                          <a:off x="7938216" y="2889251"/>
                          <a:ext cx="7334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09020625"/>
                </p:ext>
              </p:extLst>
            </p:nvPr>
          </p:nvGraphicFramePr>
          <p:xfrm>
            <a:off x="8019179" y="2044701"/>
            <a:ext cx="733425" cy="257175"/>
          </p:xfrm>
          <a:graphic>
            <a:graphicData uri="http://schemas.openxmlformats.org/presentationml/2006/ole">
              <mc:AlternateContent xmlns:mc="http://schemas.openxmlformats.org/markup-compatibility/2006">
                <mc:Choice xmlns:v="urn:schemas-microsoft-com:vml" Requires="v">
                  <p:oleObj spid="_x0000_s1741" name="Worksheet" r:id="rId5" imgW="733320" imgH="257175" progId="Excel.Sheet.12">
                    <p:link updateAutomatic="1"/>
                  </p:oleObj>
                </mc:Choice>
                <mc:Fallback>
                  <p:oleObj name="Worksheet" r:id="rId5" imgW="733320" imgH="257175" progId="Excel.Sheet.12">
                    <p:link updateAutomatic="1"/>
                    <p:pic>
                      <p:nvPicPr>
                        <p:cNvPr id="0" name=""/>
                        <p:cNvPicPr>
                          <a:picLocks noChangeAspect="1" noChangeArrowheads="1"/>
                        </p:cNvPicPr>
                        <p:nvPr/>
                      </p:nvPicPr>
                      <p:blipFill>
                        <a:blip r:embed="rId6"/>
                        <a:srcRect/>
                        <a:stretch>
                          <a:fillRect/>
                        </a:stretch>
                      </p:blipFill>
                      <p:spPr bwMode="auto">
                        <a:xfrm>
                          <a:off x="8019179" y="20447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58809270"/>
                </p:ext>
              </p:extLst>
            </p:nvPr>
          </p:nvGraphicFramePr>
          <p:xfrm>
            <a:off x="5977654" y="3821113"/>
            <a:ext cx="733425" cy="257175"/>
          </p:xfrm>
          <a:graphic>
            <a:graphicData uri="http://schemas.openxmlformats.org/presentationml/2006/ole">
              <mc:AlternateContent xmlns:mc="http://schemas.openxmlformats.org/markup-compatibility/2006">
                <mc:Choice xmlns:v="urn:schemas-microsoft-com:vml" Requires="v">
                  <p:oleObj spid="_x0000_s1742" name="Worksheet" r:id="rId7" imgW="733320" imgH="257175" progId="Excel.Sheet.12">
                    <p:link updateAutomatic="1"/>
                  </p:oleObj>
                </mc:Choice>
                <mc:Fallback>
                  <p:oleObj name="Worksheet" r:id="rId7" imgW="733320" imgH="257175" progId="Excel.Sheet.12">
                    <p:link updateAutomatic="1"/>
                    <p:pic>
                      <p:nvPicPr>
                        <p:cNvPr id="0" name=""/>
                        <p:cNvPicPr>
                          <a:picLocks noChangeAspect="1" noChangeArrowheads="1"/>
                        </p:cNvPicPr>
                        <p:nvPr/>
                      </p:nvPicPr>
                      <p:blipFill>
                        <a:blip r:embed="rId8"/>
                        <a:srcRect/>
                        <a:stretch>
                          <a:fillRect/>
                        </a:stretch>
                      </p:blipFill>
                      <p:spPr bwMode="auto">
                        <a:xfrm>
                          <a:off x="5977654" y="38211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69046344"/>
                </p:ext>
              </p:extLst>
            </p:nvPr>
          </p:nvGraphicFramePr>
          <p:xfrm>
            <a:off x="535704" y="4227513"/>
            <a:ext cx="733425" cy="257175"/>
          </p:xfrm>
          <a:graphic>
            <a:graphicData uri="http://schemas.openxmlformats.org/presentationml/2006/ole">
              <mc:AlternateContent xmlns:mc="http://schemas.openxmlformats.org/markup-compatibility/2006">
                <mc:Choice xmlns:v="urn:schemas-microsoft-com:vml" Requires="v">
                  <p:oleObj spid="_x0000_s1743" name="Worksheet" r:id="rId9" imgW="733320" imgH="257175" progId="Excel.Sheet.12">
                    <p:link updateAutomatic="1"/>
                  </p:oleObj>
                </mc:Choice>
                <mc:Fallback>
                  <p:oleObj name="Worksheet" r:id="rId9" imgW="733320" imgH="257175" progId="Excel.Sheet.12">
                    <p:link updateAutomatic="1"/>
                    <p:pic>
                      <p:nvPicPr>
                        <p:cNvPr id="0" name=""/>
                        <p:cNvPicPr>
                          <a:picLocks noChangeAspect="1" noChangeArrowheads="1"/>
                        </p:cNvPicPr>
                        <p:nvPr/>
                      </p:nvPicPr>
                      <p:blipFill>
                        <a:blip r:embed="rId10"/>
                        <a:srcRect/>
                        <a:stretch>
                          <a:fillRect/>
                        </a:stretch>
                      </p:blipFill>
                      <p:spPr bwMode="auto">
                        <a:xfrm>
                          <a:off x="535704" y="42275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529031955"/>
                </p:ext>
              </p:extLst>
            </p:nvPr>
          </p:nvGraphicFramePr>
          <p:xfrm>
            <a:off x="2670891" y="3541713"/>
            <a:ext cx="733425" cy="257175"/>
          </p:xfrm>
          <a:graphic>
            <a:graphicData uri="http://schemas.openxmlformats.org/presentationml/2006/ole">
              <mc:AlternateContent xmlns:mc="http://schemas.openxmlformats.org/markup-compatibility/2006">
                <mc:Choice xmlns:v="urn:schemas-microsoft-com:vml" Requires="v">
                  <p:oleObj spid="_x0000_s1744" name="Worksheet" r:id="rId11" imgW="733320" imgH="257175" progId="Excel.Sheet.12">
                    <p:link updateAutomatic="1"/>
                  </p:oleObj>
                </mc:Choice>
                <mc:Fallback>
                  <p:oleObj name="Worksheet" r:id="rId11" imgW="733320" imgH="257175" progId="Excel.Sheet.12">
                    <p:link updateAutomatic="1"/>
                    <p:pic>
                      <p:nvPicPr>
                        <p:cNvPr id="0" name=""/>
                        <p:cNvPicPr>
                          <a:picLocks noChangeAspect="1" noChangeArrowheads="1"/>
                        </p:cNvPicPr>
                        <p:nvPr/>
                      </p:nvPicPr>
                      <p:blipFill>
                        <a:blip r:embed="rId12"/>
                        <a:srcRect/>
                        <a:stretch>
                          <a:fillRect/>
                        </a:stretch>
                      </p:blipFill>
                      <p:spPr bwMode="auto">
                        <a:xfrm>
                          <a:off x="2670891" y="35417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80084826"/>
                </p:ext>
              </p:extLst>
            </p:nvPr>
          </p:nvGraphicFramePr>
          <p:xfrm>
            <a:off x="5174379" y="3513138"/>
            <a:ext cx="733425" cy="257175"/>
          </p:xfrm>
          <a:graphic>
            <a:graphicData uri="http://schemas.openxmlformats.org/presentationml/2006/ole">
              <mc:AlternateContent xmlns:mc="http://schemas.openxmlformats.org/markup-compatibility/2006">
                <mc:Choice xmlns:v="urn:schemas-microsoft-com:vml" Requires="v">
                  <p:oleObj spid="_x0000_s1745" name="Worksheet" r:id="rId13" imgW="733320" imgH="257175" progId="Excel.Sheet.12">
                    <p:link updateAutomatic="1"/>
                  </p:oleObj>
                </mc:Choice>
                <mc:Fallback>
                  <p:oleObj name="Worksheet" r:id="rId13" imgW="733320" imgH="257175" progId="Excel.Sheet.12">
                    <p:link updateAutomatic="1"/>
                    <p:pic>
                      <p:nvPicPr>
                        <p:cNvPr id="0" name=""/>
                        <p:cNvPicPr>
                          <a:picLocks noChangeAspect="1" noChangeArrowheads="1"/>
                        </p:cNvPicPr>
                        <p:nvPr/>
                      </p:nvPicPr>
                      <p:blipFill>
                        <a:blip r:embed="rId14"/>
                        <a:srcRect/>
                        <a:stretch>
                          <a:fillRect/>
                        </a:stretch>
                      </p:blipFill>
                      <p:spPr bwMode="auto">
                        <a:xfrm>
                          <a:off x="5174379" y="35131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981942941"/>
                </p:ext>
              </p:extLst>
            </p:nvPr>
          </p:nvGraphicFramePr>
          <p:xfrm>
            <a:off x="1650129" y="3008313"/>
            <a:ext cx="733425" cy="257175"/>
          </p:xfrm>
          <a:graphic>
            <a:graphicData uri="http://schemas.openxmlformats.org/presentationml/2006/ole">
              <mc:AlternateContent xmlns:mc="http://schemas.openxmlformats.org/markup-compatibility/2006">
                <mc:Choice xmlns:v="urn:schemas-microsoft-com:vml" Requires="v">
                  <p:oleObj spid="_x0000_s1746" name="Worksheet" r:id="rId15" imgW="733320" imgH="257175" progId="Excel.Sheet.12">
                    <p:link updateAutomatic="1"/>
                  </p:oleObj>
                </mc:Choice>
                <mc:Fallback>
                  <p:oleObj name="Worksheet" r:id="rId15" imgW="733320" imgH="257175" progId="Excel.Sheet.12">
                    <p:link updateAutomatic="1"/>
                    <p:pic>
                      <p:nvPicPr>
                        <p:cNvPr id="0" name=""/>
                        <p:cNvPicPr>
                          <a:picLocks noChangeAspect="1" noChangeArrowheads="1"/>
                        </p:cNvPicPr>
                        <p:nvPr/>
                      </p:nvPicPr>
                      <p:blipFill>
                        <a:blip r:embed="rId16"/>
                        <a:srcRect/>
                        <a:stretch>
                          <a:fillRect/>
                        </a:stretch>
                      </p:blipFill>
                      <p:spPr bwMode="auto">
                        <a:xfrm>
                          <a:off x="1650129" y="30083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089350924"/>
                </p:ext>
              </p:extLst>
            </p:nvPr>
          </p:nvGraphicFramePr>
          <p:xfrm>
            <a:off x="3485279" y="2927351"/>
            <a:ext cx="733425" cy="257175"/>
          </p:xfrm>
          <a:graphic>
            <a:graphicData uri="http://schemas.openxmlformats.org/presentationml/2006/ole">
              <mc:AlternateContent xmlns:mc="http://schemas.openxmlformats.org/markup-compatibility/2006">
                <mc:Choice xmlns:v="urn:schemas-microsoft-com:vml" Requires="v">
                  <p:oleObj spid="_x0000_s1747" name="Worksheet" r:id="rId17" imgW="733320" imgH="257175" progId="Excel.Sheet.12">
                    <p:link updateAutomatic="1"/>
                  </p:oleObj>
                </mc:Choice>
                <mc:Fallback>
                  <p:oleObj name="Worksheet" r:id="rId17" imgW="733320" imgH="257175" progId="Excel.Sheet.12">
                    <p:link updateAutomatic="1"/>
                    <p:pic>
                      <p:nvPicPr>
                        <p:cNvPr id="0" name=""/>
                        <p:cNvPicPr>
                          <a:picLocks noChangeAspect="1" noChangeArrowheads="1"/>
                        </p:cNvPicPr>
                        <p:nvPr/>
                      </p:nvPicPr>
                      <p:blipFill>
                        <a:blip r:embed="rId18"/>
                        <a:srcRect/>
                        <a:stretch>
                          <a:fillRect/>
                        </a:stretch>
                      </p:blipFill>
                      <p:spPr bwMode="auto">
                        <a:xfrm>
                          <a:off x="3485279" y="292735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072021049"/>
                </p:ext>
              </p:extLst>
            </p:nvPr>
          </p:nvGraphicFramePr>
          <p:xfrm>
            <a:off x="7803279" y="2212976"/>
            <a:ext cx="733425" cy="257175"/>
          </p:xfrm>
          <a:graphic>
            <a:graphicData uri="http://schemas.openxmlformats.org/presentationml/2006/ole">
              <mc:AlternateContent xmlns:mc="http://schemas.openxmlformats.org/markup-compatibility/2006">
                <mc:Choice xmlns:v="urn:schemas-microsoft-com:vml" Requires="v">
                  <p:oleObj spid="_x0000_s1748" name="Worksheet" r:id="rId19" imgW="733320" imgH="257175" progId="Excel.Sheet.12">
                    <p:link updateAutomatic="1"/>
                  </p:oleObj>
                </mc:Choice>
                <mc:Fallback>
                  <p:oleObj name="Worksheet" r:id="rId19" imgW="733320" imgH="257175" progId="Excel.Sheet.12">
                    <p:link updateAutomatic="1"/>
                    <p:pic>
                      <p:nvPicPr>
                        <p:cNvPr id="0" name=""/>
                        <p:cNvPicPr>
                          <a:picLocks noChangeAspect="1" noChangeArrowheads="1"/>
                        </p:cNvPicPr>
                        <p:nvPr/>
                      </p:nvPicPr>
                      <p:blipFill>
                        <a:blip r:embed="rId20"/>
                        <a:srcRect/>
                        <a:stretch>
                          <a:fillRect/>
                        </a:stretch>
                      </p:blipFill>
                      <p:spPr bwMode="auto">
                        <a:xfrm>
                          <a:off x="7803279" y="221297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60584786"/>
                </p:ext>
              </p:extLst>
            </p:nvPr>
          </p:nvGraphicFramePr>
          <p:xfrm>
            <a:off x="7677866" y="2536826"/>
            <a:ext cx="733425" cy="257175"/>
          </p:xfrm>
          <a:graphic>
            <a:graphicData uri="http://schemas.openxmlformats.org/presentationml/2006/ole">
              <mc:AlternateContent xmlns:mc="http://schemas.openxmlformats.org/markup-compatibility/2006">
                <mc:Choice xmlns:v="urn:schemas-microsoft-com:vml" Requires="v">
                  <p:oleObj spid="_x0000_s1749" name="Worksheet" r:id="rId21" imgW="733320" imgH="257175" progId="Excel.Sheet.12">
                    <p:link updateAutomatic="1"/>
                  </p:oleObj>
                </mc:Choice>
                <mc:Fallback>
                  <p:oleObj name="Worksheet" r:id="rId21" imgW="733320" imgH="257175" progId="Excel.Sheet.12">
                    <p:link updateAutomatic="1"/>
                    <p:pic>
                      <p:nvPicPr>
                        <p:cNvPr id="0" name=""/>
                        <p:cNvPicPr>
                          <a:picLocks noChangeAspect="1" noChangeArrowheads="1"/>
                        </p:cNvPicPr>
                        <p:nvPr/>
                      </p:nvPicPr>
                      <p:blipFill>
                        <a:blip r:embed="rId22"/>
                        <a:srcRect/>
                        <a:stretch>
                          <a:fillRect/>
                        </a:stretch>
                      </p:blipFill>
                      <p:spPr bwMode="auto">
                        <a:xfrm>
                          <a:off x="7677866" y="253682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827023088"/>
                </p:ext>
              </p:extLst>
            </p:nvPr>
          </p:nvGraphicFramePr>
          <p:xfrm>
            <a:off x="6833316" y="4329113"/>
            <a:ext cx="733425" cy="257175"/>
          </p:xfrm>
          <a:graphic>
            <a:graphicData uri="http://schemas.openxmlformats.org/presentationml/2006/ole">
              <mc:AlternateContent xmlns:mc="http://schemas.openxmlformats.org/markup-compatibility/2006">
                <mc:Choice xmlns:v="urn:schemas-microsoft-com:vml" Requires="v">
                  <p:oleObj spid="_x0000_s1750" name="Worksheet" r:id="rId23" imgW="733320" imgH="257175" progId="Excel.Sheet.12">
                    <p:link updateAutomatic="1"/>
                  </p:oleObj>
                </mc:Choice>
                <mc:Fallback>
                  <p:oleObj name="Worksheet" r:id="rId23" imgW="733320" imgH="257175" progId="Excel.Sheet.12">
                    <p:link updateAutomatic="1"/>
                    <p:pic>
                      <p:nvPicPr>
                        <p:cNvPr id="0" name=""/>
                        <p:cNvPicPr>
                          <a:picLocks noChangeAspect="1" noChangeArrowheads="1"/>
                        </p:cNvPicPr>
                        <p:nvPr/>
                      </p:nvPicPr>
                      <p:blipFill>
                        <a:blip r:embed="rId24"/>
                        <a:srcRect/>
                        <a:stretch>
                          <a:fillRect/>
                        </a:stretch>
                      </p:blipFill>
                      <p:spPr bwMode="auto">
                        <a:xfrm>
                          <a:off x="6833316" y="43291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735502467"/>
                </p:ext>
              </p:extLst>
            </p:nvPr>
          </p:nvGraphicFramePr>
          <p:xfrm>
            <a:off x="6479304" y="3792538"/>
            <a:ext cx="733425" cy="257175"/>
          </p:xfrm>
          <a:graphic>
            <a:graphicData uri="http://schemas.openxmlformats.org/presentationml/2006/ole">
              <mc:AlternateContent xmlns:mc="http://schemas.openxmlformats.org/markup-compatibility/2006">
                <mc:Choice xmlns:v="urn:schemas-microsoft-com:vml" Requires="v">
                  <p:oleObj spid="_x0000_s1751" name="Worksheet" r:id="rId25" imgW="733320" imgH="257175" progId="Excel.Sheet.12">
                    <p:link updateAutomatic="1"/>
                  </p:oleObj>
                </mc:Choice>
                <mc:Fallback>
                  <p:oleObj name="Worksheet" r:id="rId25" imgW="733320" imgH="257175" progId="Excel.Sheet.12">
                    <p:link updateAutomatic="1"/>
                    <p:pic>
                      <p:nvPicPr>
                        <p:cNvPr id="0" name=""/>
                        <p:cNvPicPr>
                          <a:picLocks noChangeAspect="1" noChangeArrowheads="1"/>
                        </p:cNvPicPr>
                        <p:nvPr/>
                      </p:nvPicPr>
                      <p:blipFill>
                        <a:blip r:embed="rId26"/>
                        <a:srcRect/>
                        <a:stretch>
                          <a:fillRect/>
                        </a:stretch>
                      </p:blipFill>
                      <p:spPr bwMode="auto">
                        <a:xfrm>
                          <a:off x="6479304" y="37925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250338200"/>
                </p:ext>
              </p:extLst>
            </p:nvPr>
          </p:nvGraphicFramePr>
          <p:xfrm>
            <a:off x="2261316" y="4502151"/>
            <a:ext cx="733425" cy="257175"/>
          </p:xfrm>
          <a:graphic>
            <a:graphicData uri="http://schemas.openxmlformats.org/presentationml/2006/ole">
              <mc:AlternateContent xmlns:mc="http://schemas.openxmlformats.org/markup-compatibility/2006">
                <mc:Choice xmlns:v="urn:schemas-microsoft-com:vml" Requires="v">
                  <p:oleObj spid="_x0000_s1752" name="Worksheet" r:id="rId27" imgW="733320" imgH="257175" progId="Excel.Sheet.12">
                    <p:link updateAutomatic="1"/>
                  </p:oleObj>
                </mc:Choice>
                <mc:Fallback>
                  <p:oleObj name="Worksheet" r:id="rId27" imgW="733320" imgH="257175" progId="Excel.Sheet.12">
                    <p:link updateAutomatic="1"/>
                    <p:pic>
                      <p:nvPicPr>
                        <p:cNvPr id="0" name=""/>
                        <p:cNvPicPr>
                          <a:picLocks noChangeAspect="1" noChangeArrowheads="1"/>
                        </p:cNvPicPr>
                        <p:nvPr/>
                      </p:nvPicPr>
                      <p:blipFill>
                        <a:blip r:embed="rId28"/>
                        <a:srcRect/>
                        <a:stretch>
                          <a:fillRect/>
                        </a:stretch>
                      </p:blipFill>
                      <p:spPr bwMode="auto">
                        <a:xfrm>
                          <a:off x="2261316" y="450215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74732284"/>
                </p:ext>
              </p:extLst>
            </p:nvPr>
          </p:nvGraphicFramePr>
          <p:xfrm>
            <a:off x="2516904" y="2089151"/>
            <a:ext cx="733425" cy="257175"/>
          </p:xfrm>
          <a:graphic>
            <a:graphicData uri="http://schemas.openxmlformats.org/presentationml/2006/ole">
              <mc:AlternateContent xmlns:mc="http://schemas.openxmlformats.org/markup-compatibility/2006">
                <mc:Choice xmlns:v="urn:schemas-microsoft-com:vml" Requires="v">
                  <p:oleObj spid="_x0000_s1753" name="Worksheet" r:id="rId29" imgW="733320" imgH="257175" progId="Excel.Sheet.12">
                    <p:link updateAutomatic="1"/>
                  </p:oleObj>
                </mc:Choice>
                <mc:Fallback>
                  <p:oleObj name="Worksheet" r:id="rId29" imgW="733320" imgH="257175" progId="Excel.Sheet.12">
                    <p:link updateAutomatic="1"/>
                    <p:pic>
                      <p:nvPicPr>
                        <p:cNvPr id="0" name=""/>
                        <p:cNvPicPr>
                          <a:picLocks noChangeAspect="1" noChangeArrowheads="1"/>
                        </p:cNvPicPr>
                        <p:nvPr/>
                      </p:nvPicPr>
                      <p:blipFill>
                        <a:blip r:embed="rId30"/>
                        <a:srcRect/>
                        <a:stretch>
                          <a:fillRect/>
                        </a:stretch>
                      </p:blipFill>
                      <p:spPr bwMode="auto">
                        <a:xfrm>
                          <a:off x="2516904" y="208915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941521911"/>
                </p:ext>
              </p:extLst>
            </p:nvPr>
          </p:nvGraphicFramePr>
          <p:xfrm>
            <a:off x="5493466" y="2667001"/>
            <a:ext cx="733425" cy="257175"/>
          </p:xfrm>
          <a:graphic>
            <a:graphicData uri="http://schemas.openxmlformats.org/presentationml/2006/ole">
              <mc:AlternateContent xmlns:mc="http://schemas.openxmlformats.org/markup-compatibility/2006">
                <mc:Choice xmlns:v="urn:schemas-microsoft-com:vml" Requires="v">
                  <p:oleObj spid="_x0000_s1754" name="Worksheet" r:id="rId31" imgW="733320" imgH="257175" progId="Excel.Sheet.12">
                    <p:link updateAutomatic="1"/>
                  </p:oleObj>
                </mc:Choice>
                <mc:Fallback>
                  <p:oleObj name="Worksheet" r:id="rId31" imgW="733320" imgH="257175" progId="Excel.Sheet.12">
                    <p:link updateAutomatic="1"/>
                    <p:pic>
                      <p:nvPicPr>
                        <p:cNvPr id="0" name=""/>
                        <p:cNvPicPr>
                          <a:picLocks noChangeAspect="1" noChangeArrowheads="1"/>
                        </p:cNvPicPr>
                        <p:nvPr/>
                      </p:nvPicPr>
                      <p:blipFill>
                        <a:blip r:embed="rId32"/>
                        <a:srcRect/>
                        <a:stretch>
                          <a:fillRect/>
                        </a:stretch>
                      </p:blipFill>
                      <p:spPr bwMode="auto">
                        <a:xfrm>
                          <a:off x="5493466" y="26670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828811678"/>
                </p:ext>
              </p:extLst>
            </p:nvPr>
          </p:nvGraphicFramePr>
          <p:xfrm>
            <a:off x="5896691" y="2725738"/>
            <a:ext cx="733425" cy="257175"/>
          </p:xfrm>
          <a:graphic>
            <a:graphicData uri="http://schemas.openxmlformats.org/presentationml/2006/ole">
              <mc:AlternateContent xmlns:mc="http://schemas.openxmlformats.org/markup-compatibility/2006">
                <mc:Choice xmlns:v="urn:schemas-microsoft-com:vml" Requires="v">
                  <p:oleObj spid="_x0000_s1755" name="Worksheet" r:id="rId33" imgW="733320" imgH="257175" progId="Excel.Sheet.12">
                    <p:link updateAutomatic="1"/>
                  </p:oleObj>
                </mc:Choice>
                <mc:Fallback>
                  <p:oleObj name="Worksheet" r:id="rId33" imgW="733320" imgH="257175" progId="Excel.Sheet.12">
                    <p:link updateAutomatic="1"/>
                    <p:pic>
                      <p:nvPicPr>
                        <p:cNvPr id="0" name=""/>
                        <p:cNvPicPr>
                          <a:picLocks noChangeAspect="1" noChangeArrowheads="1"/>
                        </p:cNvPicPr>
                        <p:nvPr/>
                      </p:nvPicPr>
                      <p:blipFill>
                        <a:blip r:embed="rId34"/>
                        <a:srcRect/>
                        <a:stretch>
                          <a:fillRect/>
                        </a:stretch>
                      </p:blipFill>
                      <p:spPr bwMode="auto">
                        <a:xfrm>
                          <a:off x="5896691" y="27257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137784795"/>
                </p:ext>
              </p:extLst>
            </p:nvPr>
          </p:nvGraphicFramePr>
          <p:xfrm>
            <a:off x="4982291" y="2398713"/>
            <a:ext cx="733425" cy="257175"/>
          </p:xfrm>
          <a:graphic>
            <a:graphicData uri="http://schemas.openxmlformats.org/presentationml/2006/ole">
              <mc:AlternateContent xmlns:mc="http://schemas.openxmlformats.org/markup-compatibility/2006">
                <mc:Choice xmlns:v="urn:schemas-microsoft-com:vml" Requires="v">
                  <p:oleObj spid="_x0000_s1756" name="Worksheet" r:id="rId35" imgW="733320" imgH="257175" progId="Excel.Sheet.12">
                    <p:link updateAutomatic="1"/>
                  </p:oleObj>
                </mc:Choice>
                <mc:Fallback>
                  <p:oleObj name="Worksheet" r:id="rId35" imgW="733320" imgH="257175" progId="Excel.Sheet.12">
                    <p:link updateAutomatic="1"/>
                    <p:pic>
                      <p:nvPicPr>
                        <p:cNvPr id="0" name=""/>
                        <p:cNvPicPr>
                          <a:picLocks noChangeAspect="1" noChangeArrowheads="1"/>
                        </p:cNvPicPr>
                        <p:nvPr/>
                      </p:nvPicPr>
                      <p:blipFill>
                        <a:blip r:embed="rId36"/>
                        <a:srcRect/>
                        <a:stretch>
                          <a:fillRect/>
                        </a:stretch>
                      </p:blipFill>
                      <p:spPr bwMode="auto">
                        <a:xfrm>
                          <a:off x="4982291" y="23987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132994131"/>
                </p:ext>
              </p:extLst>
            </p:nvPr>
          </p:nvGraphicFramePr>
          <p:xfrm>
            <a:off x="4412379" y="3008313"/>
            <a:ext cx="733425" cy="257175"/>
          </p:xfrm>
          <a:graphic>
            <a:graphicData uri="http://schemas.openxmlformats.org/presentationml/2006/ole">
              <mc:AlternateContent xmlns:mc="http://schemas.openxmlformats.org/markup-compatibility/2006">
                <mc:Choice xmlns:v="urn:schemas-microsoft-com:vml" Requires="v">
                  <p:oleObj spid="_x0000_s1757" name="Worksheet" r:id="rId37" imgW="733320" imgH="257175" progId="Excel.Sheet.12">
                    <p:link updateAutomatic="1"/>
                  </p:oleObj>
                </mc:Choice>
                <mc:Fallback>
                  <p:oleObj name="Worksheet" r:id="rId37" imgW="733320" imgH="257175" progId="Excel.Sheet.12">
                    <p:link updateAutomatic="1"/>
                    <p:pic>
                      <p:nvPicPr>
                        <p:cNvPr id="0" name=""/>
                        <p:cNvPicPr>
                          <a:picLocks noChangeAspect="1" noChangeArrowheads="1"/>
                        </p:cNvPicPr>
                        <p:nvPr/>
                      </p:nvPicPr>
                      <p:blipFill>
                        <a:blip r:embed="rId38"/>
                        <a:srcRect/>
                        <a:stretch>
                          <a:fillRect/>
                        </a:stretch>
                      </p:blipFill>
                      <p:spPr bwMode="auto">
                        <a:xfrm>
                          <a:off x="4412379" y="30083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193199074"/>
                </p:ext>
              </p:extLst>
            </p:nvPr>
          </p:nvGraphicFramePr>
          <p:xfrm>
            <a:off x="6176091" y="2974976"/>
            <a:ext cx="733425" cy="257175"/>
          </p:xfrm>
          <a:graphic>
            <a:graphicData uri="http://schemas.openxmlformats.org/presentationml/2006/ole">
              <mc:AlternateContent xmlns:mc="http://schemas.openxmlformats.org/markup-compatibility/2006">
                <mc:Choice xmlns:v="urn:schemas-microsoft-com:vml" Requires="v">
                  <p:oleObj spid="_x0000_s1758" name="Worksheet" r:id="rId39" imgW="733320" imgH="257175" progId="Excel.Sheet.12">
                    <p:link updateAutomatic="1"/>
                  </p:oleObj>
                </mc:Choice>
                <mc:Fallback>
                  <p:oleObj name="Worksheet" r:id="rId39" imgW="733320" imgH="257175" progId="Excel.Sheet.12">
                    <p:link updateAutomatic="1"/>
                    <p:pic>
                      <p:nvPicPr>
                        <p:cNvPr id="0" name=""/>
                        <p:cNvPicPr>
                          <a:picLocks noChangeAspect="1" noChangeArrowheads="1"/>
                        </p:cNvPicPr>
                        <p:nvPr/>
                      </p:nvPicPr>
                      <p:blipFill>
                        <a:blip r:embed="rId40"/>
                        <a:srcRect/>
                        <a:stretch>
                          <a:fillRect/>
                        </a:stretch>
                      </p:blipFill>
                      <p:spPr bwMode="auto">
                        <a:xfrm>
                          <a:off x="6176091" y="297497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2782617867"/>
                </p:ext>
              </p:extLst>
            </p:nvPr>
          </p:nvGraphicFramePr>
          <p:xfrm>
            <a:off x="5212479" y="3970338"/>
            <a:ext cx="733425" cy="257175"/>
          </p:xfrm>
          <a:graphic>
            <a:graphicData uri="http://schemas.openxmlformats.org/presentationml/2006/ole">
              <mc:AlternateContent xmlns:mc="http://schemas.openxmlformats.org/markup-compatibility/2006">
                <mc:Choice xmlns:v="urn:schemas-microsoft-com:vml" Requires="v">
                  <p:oleObj spid="_x0000_s1759" name="Worksheet" r:id="rId41" imgW="733320" imgH="257175" progId="Excel.Sheet.12">
                    <p:link updateAutomatic="1"/>
                  </p:oleObj>
                </mc:Choice>
                <mc:Fallback>
                  <p:oleObj name="Worksheet" r:id="rId41" imgW="733320" imgH="257175" progId="Excel.Sheet.12">
                    <p:link updateAutomatic="1"/>
                    <p:pic>
                      <p:nvPicPr>
                        <p:cNvPr id="0" name=""/>
                        <p:cNvPicPr>
                          <a:picLocks noChangeAspect="1" noChangeArrowheads="1"/>
                        </p:cNvPicPr>
                        <p:nvPr/>
                      </p:nvPicPr>
                      <p:blipFill>
                        <a:blip r:embed="rId42"/>
                        <a:srcRect/>
                        <a:stretch>
                          <a:fillRect/>
                        </a:stretch>
                      </p:blipFill>
                      <p:spPr bwMode="auto">
                        <a:xfrm>
                          <a:off x="5212479" y="39703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875522870"/>
                </p:ext>
              </p:extLst>
            </p:nvPr>
          </p:nvGraphicFramePr>
          <p:xfrm>
            <a:off x="7658816" y="1348582"/>
            <a:ext cx="733425" cy="257175"/>
          </p:xfrm>
          <a:graphic>
            <a:graphicData uri="http://schemas.openxmlformats.org/presentationml/2006/ole">
              <mc:AlternateContent xmlns:mc="http://schemas.openxmlformats.org/markup-compatibility/2006">
                <mc:Choice xmlns:v="urn:schemas-microsoft-com:vml" Requires="v">
                  <p:oleObj spid="_x0000_s1760" name="Worksheet" r:id="rId43" imgW="733320" imgH="257175" progId="Excel.Sheet.12">
                    <p:link updateAutomatic="1"/>
                  </p:oleObj>
                </mc:Choice>
                <mc:Fallback>
                  <p:oleObj name="Worksheet" r:id="rId43" imgW="733320" imgH="257175" progId="Excel.Sheet.12">
                    <p:link updateAutomatic="1"/>
                    <p:pic>
                      <p:nvPicPr>
                        <p:cNvPr id="0" name=""/>
                        <p:cNvPicPr>
                          <a:picLocks noChangeAspect="1" noChangeArrowheads="1"/>
                        </p:cNvPicPr>
                        <p:nvPr/>
                      </p:nvPicPr>
                      <p:blipFill>
                        <a:blip r:embed="rId44"/>
                        <a:srcRect/>
                        <a:stretch>
                          <a:fillRect/>
                        </a:stretch>
                      </p:blipFill>
                      <p:spPr bwMode="auto">
                        <a:xfrm>
                          <a:off x="7658816" y="1348582"/>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140399239"/>
                </p:ext>
              </p:extLst>
            </p:nvPr>
          </p:nvGraphicFramePr>
          <p:xfrm>
            <a:off x="7698504" y="2706688"/>
            <a:ext cx="733425" cy="257175"/>
          </p:xfrm>
          <a:graphic>
            <a:graphicData uri="http://schemas.openxmlformats.org/presentationml/2006/ole">
              <mc:AlternateContent xmlns:mc="http://schemas.openxmlformats.org/markup-compatibility/2006">
                <mc:Choice xmlns:v="urn:schemas-microsoft-com:vml" Requires="v">
                  <p:oleObj spid="_x0000_s1761" name="Worksheet" r:id="rId45" imgW="733320" imgH="257175" progId="Excel.Sheet.12">
                    <p:link updateAutomatic="1"/>
                  </p:oleObj>
                </mc:Choice>
                <mc:Fallback>
                  <p:oleObj name="Worksheet" r:id="rId45" imgW="733320" imgH="257175" progId="Excel.Sheet.12">
                    <p:link updateAutomatic="1"/>
                    <p:pic>
                      <p:nvPicPr>
                        <p:cNvPr id="0" name=""/>
                        <p:cNvPicPr>
                          <a:picLocks noChangeAspect="1" noChangeArrowheads="1"/>
                        </p:cNvPicPr>
                        <p:nvPr/>
                      </p:nvPicPr>
                      <p:blipFill>
                        <a:blip r:embed="rId46"/>
                        <a:srcRect/>
                        <a:stretch>
                          <a:fillRect/>
                        </a:stretch>
                      </p:blipFill>
                      <p:spPr bwMode="auto">
                        <a:xfrm>
                          <a:off x="7698504" y="270668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3191237706"/>
                </p:ext>
              </p:extLst>
            </p:nvPr>
          </p:nvGraphicFramePr>
          <p:xfrm>
            <a:off x="8039816" y="1879601"/>
            <a:ext cx="733425" cy="257175"/>
          </p:xfrm>
          <a:graphic>
            <a:graphicData uri="http://schemas.openxmlformats.org/presentationml/2006/ole">
              <mc:AlternateContent xmlns:mc="http://schemas.openxmlformats.org/markup-compatibility/2006">
                <mc:Choice xmlns:v="urn:schemas-microsoft-com:vml" Requires="v">
                  <p:oleObj spid="_x0000_s1762" name="Worksheet" r:id="rId47" imgW="733320" imgH="257175" progId="Excel.Sheet.12">
                    <p:link updateAutomatic="1"/>
                  </p:oleObj>
                </mc:Choice>
                <mc:Fallback>
                  <p:oleObj name="Worksheet" r:id="rId47" imgW="733320" imgH="257175" progId="Excel.Sheet.12">
                    <p:link updateAutomatic="1"/>
                    <p:pic>
                      <p:nvPicPr>
                        <p:cNvPr id="0" name=""/>
                        <p:cNvPicPr>
                          <a:picLocks noChangeAspect="1" noChangeArrowheads="1"/>
                        </p:cNvPicPr>
                        <p:nvPr/>
                      </p:nvPicPr>
                      <p:blipFill>
                        <a:blip r:embed="rId48"/>
                        <a:srcRect/>
                        <a:stretch>
                          <a:fillRect/>
                        </a:stretch>
                      </p:blipFill>
                      <p:spPr bwMode="auto">
                        <a:xfrm>
                          <a:off x="8039816" y="18796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2916654803"/>
                </p:ext>
              </p:extLst>
            </p:nvPr>
          </p:nvGraphicFramePr>
          <p:xfrm>
            <a:off x="4802904" y="1811338"/>
            <a:ext cx="733425" cy="257175"/>
          </p:xfrm>
          <a:graphic>
            <a:graphicData uri="http://schemas.openxmlformats.org/presentationml/2006/ole">
              <mc:AlternateContent xmlns:mc="http://schemas.openxmlformats.org/markup-compatibility/2006">
                <mc:Choice xmlns:v="urn:schemas-microsoft-com:vml" Requires="v">
                  <p:oleObj spid="_x0000_s1763" name="Worksheet" r:id="rId49" imgW="733320" imgH="257175" progId="Excel.Sheet.12">
                    <p:link updateAutomatic="1"/>
                  </p:oleObj>
                </mc:Choice>
                <mc:Fallback>
                  <p:oleObj name="Worksheet" r:id="rId49" imgW="733320" imgH="257175" progId="Excel.Sheet.12">
                    <p:link updateAutomatic="1"/>
                    <p:pic>
                      <p:nvPicPr>
                        <p:cNvPr id="0" name=""/>
                        <p:cNvPicPr>
                          <a:picLocks noChangeAspect="1" noChangeArrowheads="1"/>
                        </p:cNvPicPr>
                        <p:nvPr/>
                      </p:nvPicPr>
                      <p:blipFill>
                        <a:blip r:embed="rId50"/>
                        <a:srcRect/>
                        <a:stretch>
                          <a:fillRect/>
                        </a:stretch>
                      </p:blipFill>
                      <p:spPr bwMode="auto">
                        <a:xfrm>
                          <a:off x="4802904" y="18113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090888779"/>
                </p:ext>
              </p:extLst>
            </p:nvPr>
          </p:nvGraphicFramePr>
          <p:xfrm>
            <a:off x="5576016" y="3740151"/>
            <a:ext cx="733425" cy="257175"/>
          </p:xfrm>
          <a:graphic>
            <a:graphicData uri="http://schemas.openxmlformats.org/presentationml/2006/ole">
              <mc:AlternateContent xmlns:mc="http://schemas.openxmlformats.org/markup-compatibility/2006">
                <mc:Choice xmlns:v="urn:schemas-microsoft-com:vml" Requires="v">
                  <p:oleObj spid="_x0000_s1764" name="Worksheet" r:id="rId51" imgW="733320" imgH="257175" progId="Excel.Sheet.12">
                    <p:link updateAutomatic="1"/>
                  </p:oleObj>
                </mc:Choice>
                <mc:Fallback>
                  <p:oleObj name="Worksheet" r:id="rId51" imgW="733320" imgH="257175" progId="Excel.Sheet.12">
                    <p:link updateAutomatic="1"/>
                    <p:pic>
                      <p:nvPicPr>
                        <p:cNvPr id="0" name=""/>
                        <p:cNvPicPr>
                          <a:picLocks noChangeAspect="1" noChangeArrowheads="1"/>
                        </p:cNvPicPr>
                        <p:nvPr/>
                      </p:nvPicPr>
                      <p:blipFill>
                        <a:blip r:embed="rId52"/>
                        <a:srcRect/>
                        <a:stretch>
                          <a:fillRect/>
                        </a:stretch>
                      </p:blipFill>
                      <p:spPr bwMode="auto">
                        <a:xfrm>
                          <a:off x="5576016" y="374015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4" name="Object 223"/>
            <p:cNvGraphicFramePr>
              <a:graphicFrameLocks noChangeAspect="1"/>
            </p:cNvGraphicFramePr>
            <p:nvPr>
              <p:extLst>
                <p:ext uri="{D42A27DB-BD31-4B8C-83A1-F6EECF244321}">
                  <p14:modId xmlns:p14="http://schemas.microsoft.com/office/powerpoint/2010/main" val="3893423381"/>
                </p:ext>
              </p:extLst>
            </p:nvPr>
          </p:nvGraphicFramePr>
          <p:xfrm>
            <a:off x="5166441" y="3028951"/>
            <a:ext cx="733425" cy="257175"/>
          </p:xfrm>
          <a:graphic>
            <a:graphicData uri="http://schemas.openxmlformats.org/presentationml/2006/ole">
              <mc:AlternateContent xmlns:mc="http://schemas.openxmlformats.org/markup-compatibility/2006">
                <mc:Choice xmlns:v="urn:schemas-microsoft-com:vml" Requires="v">
                  <p:oleObj spid="_x0000_s1765" name="Worksheet" r:id="rId53" imgW="733320" imgH="257175" progId="Excel.Sheet.12">
                    <p:link updateAutomatic="1"/>
                  </p:oleObj>
                </mc:Choice>
                <mc:Fallback>
                  <p:oleObj name="Worksheet" r:id="rId53" imgW="733320" imgH="257175" progId="Excel.Sheet.12">
                    <p:link updateAutomatic="1"/>
                    <p:pic>
                      <p:nvPicPr>
                        <p:cNvPr id="0" name=""/>
                        <p:cNvPicPr>
                          <a:picLocks noChangeAspect="1" noChangeArrowheads="1"/>
                        </p:cNvPicPr>
                        <p:nvPr/>
                      </p:nvPicPr>
                      <p:blipFill>
                        <a:blip r:embed="rId54"/>
                        <a:srcRect/>
                        <a:stretch>
                          <a:fillRect/>
                        </a:stretch>
                      </p:blipFill>
                      <p:spPr bwMode="auto">
                        <a:xfrm>
                          <a:off x="5166441" y="302895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 name="Object 224"/>
            <p:cNvGraphicFramePr>
              <a:graphicFrameLocks noChangeAspect="1"/>
            </p:cNvGraphicFramePr>
            <p:nvPr>
              <p:extLst>
                <p:ext uri="{D42A27DB-BD31-4B8C-83A1-F6EECF244321}">
                  <p14:modId xmlns:p14="http://schemas.microsoft.com/office/powerpoint/2010/main" val="1959690516"/>
                </p:ext>
              </p:extLst>
            </p:nvPr>
          </p:nvGraphicFramePr>
          <p:xfrm>
            <a:off x="3126504" y="1560513"/>
            <a:ext cx="733425" cy="257175"/>
          </p:xfrm>
          <a:graphic>
            <a:graphicData uri="http://schemas.openxmlformats.org/presentationml/2006/ole">
              <mc:AlternateContent xmlns:mc="http://schemas.openxmlformats.org/markup-compatibility/2006">
                <mc:Choice xmlns:v="urn:schemas-microsoft-com:vml" Requires="v">
                  <p:oleObj spid="_x0000_s1766" name="Worksheet" r:id="rId55" imgW="733320" imgH="257175" progId="Excel.Sheet.12">
                    <p:link updateAutomatic="1"/>
                  </p:oleObj>
                </mc:Choice>
                <mc:Fallback>
                  <p:oleObj name="Worksheet" r:id="rId55" imgW="733320" imgH="257175" progId="Excel.Sheet.12">
                    <p:link updateAutomatic="1"/>
                    <p:pic>
                      <p:nvPicPr>
                        <p:cNvPr id="0" name=""/>
                        <p:cNvPicPr>
                          <a:picLocks noChangeAspect="1" noChangeArrowheads="1"/>
                        </p:cNvPicPr>
                        <p:nvPr/>
                      </p:nvPicPr>
                      <p:blipFill>
                        <a:blip r:embed="rId56"/>
                        <a:srcRect/>
                        <a:stretch>
                          <a:fillRect/>
                        </a:stretch>
                      </p:blipFill>
                      <p:spPr bwMode="auto">
                        <a:xfrm>
                          <a:off x="3126504" y="15605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 name="Object 225"/>
            <p:cNvGraphicFramePr>
              <a:graphicFrameLocks noChangeAspect="1"/>
            </p:cNvGraphicFramePr>
            <p:nvPr>
              <p:extLst>
                <p:ext uri="{D42A27DB-BD31-4B8C-83A1-F6EECF244321}">
                  <p14:modId xmlns:p14="http://schemas.microsoft.com/office/powerpoint/2010/main" val="3813517269"/>
                </p:ext>
              </p:extLst>
            </p:nvPr>
          </p:nvGraphicFramePr>
          <p:xfrm>
            <a:off x="4271091" y="2532063"/>
            <a:ext cx="733425" cy="257175"/>
          </p:xfrm>
          <a:graphic>
            <a:graphicData uri="http://schemas.openxmlformats.org/presentationml/2006/ole">
              <mc:AlternateContent xmlns:mc="http://schemas.openxmlformats.org/markup-compatibility/2006">
                <mc:Choice xmlns:v="urn:schemas-microsoft-com:vml" Requires="v">
                  <p:oleObj spid="_x0000_s1767" name="Worksheet" r:id="rId57" imgW="733320" imgH="257175" progId="Excel.Sheet.12">
                    <p:link updateAutomatic="1"/>
                  </p:oleObj>
                </mc:Choice>
                <mc:Fallback>
                  <p:oleObj name="Worksheet" r:id="rId57" imgW="733320" imgH="257175" progId="Excel.Sheet.12">
                    <p:link updateAutomatic="1"/>
                    <p:pic>
                      <p:nvPicPr>
                        <p:cNvPr id="0" name=""/>
                        <p:cNvPicPr>
                          <a:picLocks noChangeAspect="1" noChangeArrowheads="1"/>
                        </p:cNvPicPr>
                        <p:nvPr/>
                      </p:nvPicPr>
                      <p:blipFill>
                        <a:blip r:embed="rId58"/>
                        <a:srcRect/>
                        <a:stretch>
                          <a:fillRect/>
                        </a:stretch>
                      </p:blipFill>
                      <p:spPr bwMode="auto">
                        <a:xfrm>
                          <a:off x="4271091" y="253206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7" name="Object 226"/>
            <p:cNvGraphicFramePr>
              <a:graphicFrameLocks noChangeAspect="1"/>
            </p:cNvGraphicFramePr>
            <p:nvPr>
              <p:extLst>
                <p:ext uri="{D42A27DB-BD31-4B8C-83A1-F6EECF244321}">
                  <p14:modId xmlns:p14="http://schemas.microsoft.com/office/powerpoint/2010/main" val="644902202"/>
                </p:ext>
              </p:extLst>
            </p:nvPr>
          </p:nvGraphicFramePr>
          <p:xfrm>
            <a:off x="2126379" y="2657476"/>
            <a:ext cx="733425" cy="257175"/>
          </p:xfrm>
          <a:graphic>
            <a:graphicData uri="http://schemas.openxmlformats.org/presentationml/2006/ole">
              <mc:AlternateContent xmlns:mc="http://schemas.openxmlformats.org/markup-compatibility/2006">
                <mc:Choice xmlns:v="urn:schemas-microsoft-com:vml" Requires="v">
                  <p:oleObj spid="_x0000_s1768" name="Worksheet" r:id="rId59" imgW="733320" imgH="257175" progId="Excel.Sheet.12">
                    <p:link updateAutomatic="1"/>
                  </p:oleObj>
                </mc:Choice>
                <mc:Fallback>
                  <p:oleObj name="Worksheet" r:id="rId59" imgW="733320" imgH="257175" progId="Excel.Sheet.12">
                    <p:link updateAutomatic="1"/>
                    <p:pic>
                      <p:nvPicPr>
                        <p:cNvPr id="0" name=""/>
                        <p:cNvPicPr>
                          <a:picLocks noChangeAspect="1" noChangeArrowheads="1"/>
                        </p:cNvPicPr>
                        <p:nvPr/>
                      </p:nvPicPr>
                      <p:blipFill>
                        <a:blip r:embed="rId60"/>
                        <a:srcRect/>
                        <a:stretch>
                          <a:fillRect/>
                        </a:stretch>
                      </p:blipFill>
                      <p:spPr bwMode="auto">
                        <a:xfrm>
                          <a:off x="2126379" y="265747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8" name="Object 227"/>
            <p:cNvGraphicFramePr>
              <a:graphicFrameLocks noChangeAspect="1"/>
            </p:cNvGraphicFramePr>
            <p:nvPr>
              <p:extLst>
                <p:ext uri="{D42A27DB-BD31-4B8C-83A1-F6EECF244321}">
                  <p14:modId xmlns:p14="http://schemas.microsoft.com/office/powerpoint/2010/main" val="3455929778"/>
                </p:ext>
              </p:extLst>
            </p:nvPr>
          </p:nvGraphicFramePr>
          <p:xfrm>
            <a:off x="7952504" y="1651001"/>
            <a:ext cx="733425" cy="257175"/>
          </p:xfrm>
          <a:graphic>
            <a:graphicData uri="http://schemas.openxmlformats.org/presentationml/2006/ole">
              <mc:AlternateContent xmlns:mc="http://schemas.openxmlformats.org/markup-compatibility/2006">
                <mc:Choice xmlns:v="urn:schemas-microsoft-com:vml" Requires="v">
                  <p:oleObj spid="_x0000_s1769" name="Worksheet" r:id="rId61" imgW="733320" imgH="257175" progId="Excel.Sheet.12">
                    <p:link updateAutomatic="1"/>
                  </p:oleObj>
                </mc:Choice>
                <mc:Fallback>
                  <p:oleObj name="Worksheet" r:id="rId61" imgW="733320" imgH="257175" progId="Excel.Sheet.12">
                    <p:link updateAutomatic="1"/>
                    <p:pic>
                      <p:nvPicPr>
                        <p:cNvPr id="0" name=""/>
                        <p:cNvPicPr>
                          <a:picLocks noChangeAspect="1" noChangeArrowheads="1"/>
                        </p:cNvPicPr>
                        <p:nvPr/>
                      </p:nvPicPr>
                      <p:blipFill>
                        <a:blip r:embed="rId62"/>
                        <a:srcRect/>
                        <a:stretch>
                          <a:fillRect/>
                        </a:stretch>
                      </p:blipFill>
                      <p:spPr bwMode="auto">
                        <a:xfrm>
                          <a:off x="7952504" y="16510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9" name="Object 228"/>
            <p:cNvGraphicFramePr>
              <a:graphicFrameLocks noChangeAspect="1"/>
            </p:cNvGraphicFramePr>
            <p:nvPr>
              <p:extLst>
                <p:ext uri="{D42A27DB-BD31-4B8C-83A1-F6EECF244321}">
                  <p14:modId xmlns:p14="http://schemas.microsoft.com/office/powerpoint/2010/main" val="1424135315"/>
                </p:ext>
              </p:extLst>
            </p:nvPr>
          </p:nvGraphicFramePr>
          <p:xfrm>
            <a:off x="7723904" y="2374901"/>
            <a:ext cx="733425" cy="257175"/>
          </p:xfrm>
          <a:graphic>
            <a:graphicData uri="http://schemas.openxmlformats.org/presentationml/2006/ole">
              <mc:AlternateContent xmlns:mc="http://schemas.openxmlformats.org/markup-compatibility/2006">
                <mc:Choice xmlns:v="urn:schemas-microsoft-com:vml" Requires="v">
                  <p:oleObj spid="_x0000_s1770" name="Worksheet" r:id="rId63" imgW="733320" imgH="257175" progId="Excel.Sheet.12">
                    <p:link updateAutomatic="1"/>
                  </p:oleObj>
                </mc:Choice>
                <mc:Fallback>
                  <p:oleObj name="Worksheet" r:id="rId63" imgW="733320" imgH="257175" progId="Excel.Sheet.12">
                    <p:link updateAutomatic="1"/>
                    <p:pic>
                      <p:nvPicPr>
                        <p:cNvPr id="0" name=""/>
                        <p:cNvPicPr>
                          <a:picLocks noChangeAspect="1" noChangeArrowheads="1"/>
                        </p:cNvPicPr>
                        <p:nvPr/>
                      </p:nvPicPr>
                      <p:blipFill>
                        <a:blip r:embed="rId64"/>
                        <a:srcRect/>
                        <a:stretch>
                          <a:fillRect/>
                        </a:stretch>
                      </p:blipFill>
                      <p:spPr bwMode="auto">
                        <a:xfrm>
                          <a:off x="7723904" y="23749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0" name="Object 229"/>
            <p:cNvGraphicFramePr>
              <a:graphicFrameLocks noChangeAspect="1"/>
            </p:cNvGraphicFramePr>
            <p:nvPr>
              <p:extLst>
                <p:ext uri="{D42A27DB-BD31-4B8C-83A1-F6EECF244321}">
                  <p14:modId xmlns:p14="http://schemas.microsoft.com/office/powerpoint/2010/main" val="3150549307"/>
                </p:ext>
              </p:extLst>
            </p:nvPr>
          </p:nvGraphicFramePr>
          <p:xfrm>
            <a:off x="3355104" y="3668713"/>
            <a:ext cx="733425" cy="257175"/>
          </p:xfrm>
          <a:graphic>
            <a:graphicData uri="http://schemas.openxmlformats.org/presentationml/2006/ole">
              <mc:AlternateContent xmlns:mc="http://schemas.openxmlformats.org/markup-compatibility/2006">
                <mc:Choice xmlns:v="urn:schemas-microsoft-com:vml" Requires="v">
                  <p:oleObj spid="_x0000_s1771" name="Worksheet" r:id="rId65" imgW="733320" imgH="257175" progId="Excel.Sheet.12">
                    <p:link updateAutomatic="1"/>
                  </p:oleObj>
                </mc:Choice>
                <mc:Fallback>
                  <p:oleObj name="Worksheet" r:id="rId65" imgW="733320" imgH="257175" progId="Excel.Sheet.12">
                    <p:link updateAutomatic="1"/>
                    <p:pic>
                      <p:nvPicPr>
                        <p:cNvPr id="0" name=""/>
                        <p:cNvPicPr>
                          <a:picLocks noChangeAspect="1" noChangeArrowheads="1"/>
                        </p:cNvPicPr>
                        <p:nvPr/>
                      </p:nvPicPr>
                      <p:blipFill>
                        <a:blip r:embed="rId66"/>
                        <a:srcRect/>
                        <a:stretch>
                          <a:fillRect/>
                        </a:stretch>
                      </p:blipFill>
                      <p:spPr bwMode="auto">
                        <a:xfrm>
                          <a:off x="3355104" y="36687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1" name="Object 230"/>
            <p:cNvGraphicFramePr>
              <a:graphicFrameLocks noChangeAspect="1"/>
            </p:cNvGraphicFramePr>
            <p:nvPr>
              <p:extLst>
                <p:ext uri="{D42A27DB-BD31-4B8C-83A1-F6EECF244321}">
                  <p14:modId xmlns:p14="http://schemas.microsoft.com/office/powerpoint/2010/main" val="3752302853"/>
                </p:ext>
              </p:extLst>
            </p:nvPr>
          </p:nvGraphicFramePr>
          <p:xfrm>
            <a:off x="7082554" y="1909763"/>
            <a:ext cx="733425" cy="257175"/>
          </p:xfrm>
          <a:graphic>
            <a:graphicData uri="http://schemas.openxmlformats.org/presentationml/2006/ole">
              <mc:AlternateContent xmlns:mc="http://schemas.openxmlformats.org/markup-compatibility/2006">
                <mc:Choice xmlns:v="urn:schemas-microsoft-com:vml" Requires="v">
                  <p:oleObj spid="_x0000_s1772" name="Worksheet" r:id="rId67" imgW="733320" imgH="257175" progId="Excel.Sheet.12">
                    <p:link updateAutomatic="1"/>
                  </p:oleObj>
                </mc:Choice>
                <mc:Fallback>
                  <p:oleObj name="Worksheet" r:id="rId67" imgW="733320" imgH="257175" progId="Excel.Sheet.12">
                    <p:link updateAutomatic="1"/>
                    <p:pic>
                      <p:nvPicPr>
                        <p:cNvPr id="0" name=""/>
                        <p:cNvPicPr>
                          <a:picLocks noChangeAspect="1" noChangeArrowheads="1"/>
                        </p:cNvPicPr>
                        <p:nvPr/>
                      </p:nvPicPr>
                      <p:blipFill>
                        <a:blip r:embed="rId68"/>
                        <a:srcRect/>
                        <a:stretch>
                          <a:fillRect/>
                        </a:stretch>
                      </p:blipFill>
                      <p:spPr bwMode="auto">
                        <a:xfrm>
                          <a:off x="7082554" y="190976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2" name="Object 231"/>
            <p:cNvGraphicFramePr>
              <a:graphicFrameLocks noChangeAspect="1"/>
            </p:cNvGraphicFramePr>
            <p:nvPr>
              <p:extLst>
                <p:ext uri="{D42A27DB-BD31-4B8C-83A1-F6EECF244321}">
                  <p14:modId xmlns:p14="http://schemas.microsoft.com/office/powerpoint/2010/main" val="2483008592"/>
                </p:ext>
              </p:extLst>
            </p:nvPr>
          </p:nvGraphicFramePr>
          <p:xfrm>
            <a:off x="6938091" y="3175001"/>
            <a:ext cx="733425" cy="257175"/>
          </p:xfrm>
          <a:graphic>
            <a:graphicData uri="http://schemas.openxmlformats.org/presentationml/2006/ole">
              <mc:AlternateContent xmlns:mc="http://schemas.openxmlformats.org/markup-compatibility/2006">
                <mc:Choice xmlns:v="urn:schemas-microsoft-com:vml" Requires="v">
                  <p:oleObj spid="_x0000_s1773" name="Worksheet" r:id="rId69" imgW="733320" imgH="257175" progId="Excel.Sheet.12">
                    <p:link updateAutomatic="1"/>
                  </p:oleObj>
                </mc:Choice>
                <mc:Fallback>
                  <p:oleObj name="Worksheet" r:id="rId69" imgW="733320" imgH="257175" progId="Excel.Sheet.12">
                    <p:link updateAutomatic="1"/>
                    <p:pic>
                      <p:nvPicPr>
                        <p:cNvPr id="0" name=""/>
                        <p:cNvPicPr>
                          <a:picLocks noChangeAspect="1" noChangeArrowheads="1"/>
                        </p:cNvPicPr>
                        <p:nvPr/>
                      </p:nvPicPr>
                      <p:blipFill>
                        <a:blip r:embed="rId70"/>
                        <a:srcRect/>
                        <a:stretch>
                          <a:fillRect/>
                        </a:stretch>
                      </p:blipFill>
                      <p:spPr bwMode="auto">
                        <a:xfrm>
                          <a:off x="6938091" y="31750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3" name="Object 232"/>
            <p:cNvGraphicFramePr>
              <a:graphicFrameLocks noChangeAspect="1"/>
            </p:cNvGraphicFramePr>
            <p:nvPr>
              <p:extLst>
                <p:ext uri="{D42A27DB-BD31-4B8C-83A1-F6EECF244321}">
                  <p14:modId xmlns:p14="http://schemas.microsoft.com/office/powerpoint/2010/main" val="1008950756"/>
                </p:ext>
              </p:extLst>
            </p:nvPr>
          </p:nvGraphicFramePr>
          <p:xfrm>
            <a:off x="4117104" y="1560513"/>
            <a:ext cx="733425" cy="257175"/>
          </p:xfrm>
          <a:graphic>
            <a:graphicData uri="http://schemas.openxmlformats.org/presentationml/2006/ole">
              <mc:AlternateContent xmlns:mc="http://schemas.openxmlformats.org/markup-compatibility/2006">
                <mc:Choice xmlns:v="urn:schemas-microsoft-com:vml" Requires="v">
                  <p:oleObj spid="_x0000_s1774" name="Worksheet" r:id="rId71" imgW="733320" imgH="257175" progId="Excel.Sheet.12">
                    <p:link updateAutomatic="1"/>
                  </p:oleObj>
                </mc:Choice>
                <mc:Fallback>
                  <p:oleObj name="Worksheet" r:id="rId71" imgW="733320" imgH="257175" progId="Excel.Sheet.12">
                    <p:link updateAutomatic="1"/>
                    <p:pic>
                      <p:nvPicPr>
                        <p:cNvPr id="0" name=""/>
                        <p:cNvPicPr>
                          <a:picLocks noChangeAspect="1" noChangeArrowheads="1"/>
                        </p:cNvPicPr>
                        <p:nvPr/>
                      </p:nvPicPr>
                      <p:blipFill>
                        <a:blip r:embed="rId72"/>
                        <a:srcRect/>
                        <a:stretch>
                          <a:fillRect/>
                        </a:stretch>
                      </p:blipFill>
                      <p:spPr bwMode="auto">
                        <a:xfrm>
                          <a:off x="4117104" y="15605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4" name="Object 233"/>
            <p:cNvGraphicFramePr>
              <a:graphicFrameLocks noChangeAspect="1"/>
            </p:cNvGraphicFramePr>
            <p:nvPr>
              <p:extLst>
                <p:ext uri="{D42A27DB-BD31-4B8C-83A1-F6EECF244321}">
                  <p14:modId xmlns:p14="http://schemas.microsoft.com/office/powerpoint/2010/main" val="1454761129"/>
                </p:ext>
              </p:extLst>
            </p:nvPr>
          </p:nvGraphicFramePr>
          <p:xfrm>
            <a:off x="6277691" y="2500313"/>
            <a:ext cx="733425" cy="257175"/>
          </p:xfrm>
          <a:graphic>
            <a:graphicData uri="http://schemas.openxmlformats.org/presentationml/2006/ole">
              <mc:AlternateContent xmlns:mc="http://schemas.openxmlformats.org/markup-compatibility/2006">
                <mc:Choice xmlns:v="urn:schemas-microsoft-com:vml" Requires="v">
                  <p:oleObj spid="_x0000_s1775" name="Worksheet" r:id="rId73" imgW="733320" imgH="257175" progId="Excel.Sheet.12">
                    <p:link updateAutomatic="1"/>
                  </p:oleObj>
                </mc:Choice>
                <mc:Fallback>
                  <p:oleObj name="Worksheet" r:id="rId73" imgW="733320" imgH="257175" progId="Excel.Sheet.12">
                    <p:link updateAutomatic="1"/>
                    <p:pic>
                      <p:nvPicPr>
                        <p:cNvPr id="0" name=""/>
                        <p:cNvPicPr>
                          <a:picLocks noChangeAspect="1" noChangeArrowheads="1"/>
                        </p:cNvPicPr>
                        <p:nvPr/>
                      </p:nvPicPr>
                      <p:blipFill>
                        <a:blip r:embed="rId74"/>
                        <a:srcRect/>
                        <a:stretch>
                          <a:fillRect/>
                        </a:stretch>
                      </p:blipFill>
                      <p:spPr bwMode="auto">
                        <a:xfrm>
                          <a:off x="6277691" y="25003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5" name="Object 234"/>
            <p:cNvGraphicFramePr>
              <a:graphicFrameLocks noChangeAspect="1"/>
            </p:cNvGraphicFramePr>
            <p:nvPr>
              <p:extLst>
                <p:ext uri="{D42A27DB-BD31-4B8C-83A1-F6EECF244321}">
                  <p14:modId xmlns:p14="http://schemas.microsoft.com/office/powerpoint/2010/main" val="2838127667"/>
                </p:ext>
              </p:extLst>
            </p:nvPr>
          </p:nvGraphicFramePr>
          <p:xfrm>
            <a:off x="4560016" y="3465513"/>
            <a:ext cx="733425" cy="257175"/>
          </p:xfrm>
          <a:graphic>
            <a:graphicData uri="http://schemas.openxmlformats.org/presentationml/2006/ole">
              <mc:AlternateContent xmlns:mc="http://schemas.openxmlformats.org/markup-compatibility/2006">
                <mc:Choice xmlns:v="urn:schemas-microsoft-com:vml" Requires="v">
                  <p:oleObj spid="_x0000_s1776" name="Worksheet" r:id="rId75" imgW="733320" imgH="257175" progId="Excel.Sheet.12">
                    <p:link updateAutomatic="1"/>
                  </p:oleObj>
                </mc:Choice>
                <mc:Fallback>
                  <p:oleObj name="Worksheet" r:id="rId75" imgW="733320" imgH="257175" progId="Excel.Sheet.12">
                    <p:link updateAutomatic="1"/>
                    <p:pic>
                      <p:nvPicPr>
                        <p:cNvPr id="0" name=""/>
                        <p:cNvPicPr>
                          <a:picLocks noChangeAspect="1" noChangeArrowheads="1"/>
                        </p:cNvPicPr>
                        <p:nvPr/>
                      </p:nvPicPr>
                      <p:blipFill>
                        <a:blip r:embed="rId76"/>
                        <a:srcRect/>
                        <a:stretch>
                          <a:fillRect/>
                        </a:stretch>
                      </p:blipFill>
                      <p:spPr bwMode="auto">
                        <a:xfrm>
                          <a:off x="4560016" y="34655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6" name="Object 235"/>
            <p:cNvGraphicFramePr>
              <a:graphicFrameLocks noChangeAspect="1"/>
            </p:cNvGraphicFramePr>
            <p:nvPr>
              <p:extLst>
                <p:ext uri="{D42A27DB-BD31-4B8C-83A1-F6EECF244321}">
                  <p14:modId xmlns:p14="http://schemas.microsoft.com/office/powerpoint/2010/main" val="895518277"/>
                </p:ext>
              </p:extLst>
            </p:nvPr>
          </p:nvGraphicFramePr>
          <p:xfrm>
            <a:off x="1804116" y="1871663"/>
            <a:ext cx="733425" cy="257175"/>
          </p:xfrm>
          <a:graphic>
            <a:graphicData uri="http://schemas.openxmlformats.org/presentationml/2006/ole">
              <mc:AlternateContent xmlns:mc="http://schemas.openxmlformats.org/markup-compatibility/2006">
                <mc:Choice xmlns:v="urn:schemas-microsoft-com:vml" Requires="v">
                  <p:oleObj spid="_x0000_s1777" name="Worksheet" r:id="rId77" imgW="733320" imgH="257175" progId="Excel.Sheet.12">
                    <p:link updateAutomatic="1"/>
                  </p:oleObj>
                </mc:Choice>
                <mc:Fallback>
                  <p:oleObj name="Worksheet" r:id="rId77" imgW="733320" imgH="257175" progId="Excel.Sheet.12">
                    <p:link updateAutomatic="1"/>
                    <p:pic>
                      <p:nvPicPr>
                        <p:cNvPr id="0" name=""/>
                        <p:cNvPicPr>
                          <a:picLocks noChangeAspect="1" noChangeArrowheads="1"/>
                        </p:cNvPicPr>
                        <p:nvPr/>
                      </p:nvPicPr>
                      <p:blipFill>
                        <a:blip r:embed="rId78"/>
                        <a:srcRect/>
                        <a:stretch>
                          <a:fillRect/>
                        </a:stretch>
                      </p:blipFill>
                      <p:spPr bwMode="auto">
                        <a:xfrm>
                          <a:off x="1804116" y="187166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7" name="Object 236"/>
            <p:cNvGraphicFramePr>
              <a:graphicFrameLocks noChangeAspect="1"/>
            </p:cNvGraphicFramePr>
            <p:nvPr>
              <p:extLst>
                <p:ext uri="{D42A27DB-BD31-4B8C-83A1-F6EECF244321}">
                  <p14:modId xmlns:p14="http://schemas.microsoft.com/office/powerpoint/2010/main" val="2610339026"/>
                </p:ext>
              </p:extLst>
            </p:nvPr>
          </p:nvGraphicFramePr>
          <p:xfrm>
            <a:off x="6860304" y="2308226"/>
            <a:ext cx="733425" cy="257175"/>
          </p:xfrm>
          <a:graphic>
            <a:graphicData uri="http://schemas.openxmlformats.org/presentationml/2006/ole">
              <mc:AlternateContent xmlns:mc="http://schemas.openxmlformats.org/markup-compatibility/2006">
                <mc:Choice xmlns:v="urn:schemas-microsoft-com:vml" Requires="v">
                  <p:oleObj spid="_x0000_s1778" name="Worksheet" r:id="rId79" imgW="733320" imgH="257175" progId="Excel.Sheet.12">
                    <p:link updateAutomatic="1"/>
                  </p:oleObj>
                </mc:Choice>
                <mc:Fallback>
                  <p:oleObj name="Worksheet" r:id="rId79" imgW="733320" imgH="257175" progId="Excel.Sheet.12">
                    <p:link updateAutomatic="1"/>
                    <p:pic>
                      <p:nvPicPr>
                        <p:cNvPr id="0" name=""/>
                        <p:cNvPicPr>
                          <a:picLocks noChangeAspect="1" noChangeArrowheads="1"/>
                        </p:cNvPicPr>
                        <p:nvPr/>
                      </p:nvPicPr>
                      <p:blipFill>
                        <a:blip r:embed="rId80"/>
                        <a:srcRect/>
                        <a:stretch>
                          <a:fillRect/>
                        </a:stretch>
                      </p:blipFill>
                      <p:spPr bwMode="auto">
                        <a:xfrm>
                          <a:off x="6860304" y="230822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8" name="Object 237"/>
            <p:cNvGraphicFramePr>
              <a:graphicFrameLocks noChangeAspect="1"/>
            </p:cNvGraphicFramePr>
            <p:nvPr>
              <p:extLst>
                <p:ext uri="{D42A27DB-BD31-4B8C-83A1-F6EECF244321}">
                  <p14:modId xmlns:p14="http://schemas.microsoft.com/office/powerpoint/2010/main" val="4199146549"/>
                </p:ext>
              </p:extLst>
            </p:nvPr>
          </p:nvGraphicFramePr>
          <p:xfrm>
            <a:off x="6795216" y="3460751"/>
            <a:ext cx="733425" cy="257175"/>
          </p:xfrm>
          <a:graphic>
            <a:graphicData uri="http://schemas.openxmlformats.org/presentationml/2006/ole">
              <mc:AlternateContent xmlns:mc="http://schemas.openxmlformats.org/markup-compatibility/2006">
                <mc:Choice xmlns:v="urn:schemas-microsoft-com:vml" Requires="v">
                  <p:oleObj spid="_x0000_s1779" name="Worksheet" r:id="rId81" imgW="733320" imgH="257175" progId="Excel.Sheet.12">
                    <p:link updateAutomatic="1"/>
                  </p:oleObj>
                </mc:Choice>
                <mc:Fallback>
                  <p:oleObj name="Worksheet" r:id="rId81" imgW="733320" imgH="257175" progId="Excel.Sheet.12">
                    <p:link updateAutomatic="1"/>
                    <p:pic>
                      <p:nvPicPr>
                        <p:cNvPr id="0" name=""/>
                        <p:cNvPicPr>
                          <a:picLocks noChangeAspect="1" noChangeArrowheads="1"/>
                        </p:cNvPicPr>
                        <p:nvPr/>
                      </p:nvPicPr>
                      <p:blipFill>
                        <a:blip r:embed="rId82"/>
                        <a:srcRect/>
                        <a:stretch>
                          <a:fillRect/>
                        </a:stretch>
                      </p:blipFill>
                      <p:spPr bwMode="auto">
                        <a:xfrm>
                          <a:off x="6795216" y="346075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9" name="Object 238"/>
            <p:cNvGraphicFramePr>
              <a:graphicFrameLocks noChangeAspect="1"/>
            </p:cNvGraphicFramePr>
            <p:nvPr>
              <p:extLst>
                <p:ext uri="{D42A27DB-BD31-4B8C-83A1-F6EECF244321}">
                  <p14:modId xmlns:p14="http://schemas.microsoft.com/office/powerpoint/2010/main" val="2516802776"/>
                </p:ext>
              </p:extLst>
            </p:nvPr>
          </p:nvGraphicFramePr>
          <p:xfrm>
            <a:off x="4156791" y="2054226"/>
            <a:ext cx="733425" cy="257175"/>
          </p:xfrm>
          <a:graphic>
            <a:graphicData uri="http://schemas.openxmlformats.org/presentationml/2006/ole">
              <mc:AlternateContent xmlns:mc="http://schemas.openxmlformats.org/markup-compatibility/2006">
                <mc:Choice xmlns:v="urn:schemas-microsoft-com:vml" Requires="v">
                  <p:oleObj spid="_x0000_s1780" name="Worksheet" r:id="rId83" imgW="733320" imgH="257175" progId="Excel.Sheet.12">
                    <p:link updateAutomatic="1"/>
                  </p:oleObj>
                </mc:Choice>
                <mc:Fallback>
                  <p:oleObj name="Worksheet" r:id="rId83" imgW="733320" imgH="257175" progId="Excel.Sheet.12">
                    <p:link updateAutomatic="1"/>
                    <p:pic>
                      <p:nvPicPr>
                        <p:cNvPr id="0" name=""/>
                        <p:cNvPicPr>
                          <a:picLocks noChangeAspect="1" noChangeArrowheads="1"/>
                        </p:cNvPicPr>
                        <p:nvPr/>
                      </p:nvPicPr>
                      <p:blipFill>
                        <a:blip r:embed="rId84"/>
                        <a:srcRect/>
                        <a:stretch>
                          <a:fillRect/>
                        </a:stretch>
                      </p:blipFill>
                      <p:spPr bwMode="auto">
                        <a:xfrm>
                          <a:off x="4156791" y="205422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0" name="Object 239"/>
            <p:cNvGraphicFramePr>
              <a:graphicFrameLocks noChangeAspect="1"/>
            </p:cNvGraphicFramePr>
            <p:nvPr>
              <p:extLst>
                <p:ext uri="{D42A27DB-BD31-4B8C-83A1-F6EECF244321}">
                  <p14:modId xmlns:p14="http://schemas.microsoft.com/office/powerpoint/2010/main" val="3284363323"/>
                </p:ext>
              </p:extLst>
            </p:nvPr>
          </p:nvGraphicFramePr>
          <p:xfrm>
            <a:off x="5977654" y="3311526"/>
            <a:ext cx="733425" cy="257175"/>
          </p:xfrm>
          <a:graphic>
            <a:graphicData uri="http://schemas.openxmlformats.org/presentationml/2006/ole">
              <mc:AlternateContent xmlns:mc="http://schemas.openxmlformats.org/markup-compatibility/2006">
                <mc:Choice xmlns:v="urn:schemas-microsoft-com:vml" Requires="v">
                  <p:oleObj spid="_x0000_s1781" name="Worksheet" r:id="rId85" imgW="733320" imgH="257175" progId="Excel.Sheet.12">
                    <p:link updateAutomatic="1"/>
                  </p:oleObj>
                </mc:Choice>
                <mc:Fallback>
                  <p:oleObj name="Worksheet" r:id="rId85" imgW="733320" imgH="257175" progId="Excel.Sheet.12">
                    <p:link updateAutomatic="1"/>
                    <p:pic>
                      <p:nvPicPr>
                        <p:cNvPr id="0" name=""/>
                        <p:cNvPicPr>
                          <a:picLocks noChangeAspect="1" noChangeArrowheads="1"/>
                        </p:cNvPicPr>
                        <p:nvPr/>
                      </p:nvPicPr>
                      <p:blipFill>
                        <a:blip r:embed="rId86"/>
                        <a:srcRect/>
                        <a:stretch>
                          <a:fillRect/>
                        </a:stretch>
                      </p:blipFill>
                      <p:spPr bwMode="auto">
                        <a:xfrm>
                          <a:off x="5977654" y="331152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1" name="Object 240"/>
            <p:cNvGraphicFramePr>
              <a:graphicFrameLocks noChangeAspect="1"/>
            </p:cNvGraphicFramePr>
            <p:nvPr>
              <p:extLst>
                <p:ext uri="{D42A27DB-BD31-4B8C-83A1-F6EECF244321}">
                  <p14:modId xmlns:p14="http://schemas.microsoft.com/office/powerpoint/2010/main" val="1255488504"/>
                </p:ext>
              </p:extLst>
            </p:nvPr>
          </p:nvGraphicFramePr>
          <p:xfrm>
            <a:off x="4296491" y="4160838"/>
            <a:ext cx="733425" cy="257175"/>
          </p:xfrm>
          <a:graphic>
            <a:graphicData uri="http://schemas.openxmlformats.org/presentationml/2006/ole">
              <mc:AlternateContent xmlns:mc="http://schemas.openxmlformats.org/markup-compatibility/2006">
                <mc:Choice xmlns:v="urn:schemas-microsoft-com:vml" Requires="v">
                  <p:oleObj spid="_x0000_s1782" name="Worksheet" r:id="rId87" imgW="733320" imgH="257175" progId="Excel.Sheet.12">
                    <p:link updateAutomatic="1"/>
                  </p:oleObj>
                </mc:Choice>
                <mc:Fallback>
                  <p:oleObj name="Worksheet" r:id="rId87" imgW="733320" imgH="257175" progId="Excel.Sheet.12">
                    <p:link updateAutomatic="1"/>
                    <p:pic>
                      <p:nvPicPr>
                        <p:cNvPr id="0" name=""/>
                        <p:cNvPicPr>
                          <a:picLocks noChangeAspect="1" noChangeArrowheads="1"/>
                        </p:cNvPicPr>
                        <p:nvPr/>
                      </p:nvPicPr>
                      <p:blipFill>
                        <a:blip r:embed="rId88"/>
                        <a:srcRect/>
                        <a:stretch>
                          <a:fillRect/>
                        </a:stretch>
                      </p:blipFill>
                      <p:spPr bwMode="auto">
                        <a:xfrm>
                          <a:off x="4296491" y="41608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2" name="Object 241"/>
            <p:cNvGraphicFramePr>
              <a:graphicFrameLocks noChangeAspect="1"/>
            </p:cNvGraphicFramePr>
            <p:nvPr>
              <p:extLst>
                <p:ext uri="{D42A27DB-BD31-4B8C-83A1-F6EECF244321}">
                  <p14:modId xmlns:p14="http://schemas.microsoft.com/office/powerpoint/2010/main" val="3966543691"/>
                </p:ext>
              </p:extLst>
            </p:nvPr>
          </p:nvGraphicFramePr>
          <p:xfrm>
            <a:off x="2747091" y="2855913"/>
            <a:ext cx="733425" cy="257175"/>
          </p:xfrm>
          <a:graphic>
            <a:graphicData uri="http://schemas.openxmlformats.org/presentationml/2006/ole">
              <mc:AlternateContent xmlns:mc="http://schemas.openxmlformats.org/markup-compatibility/2006">
                <mc:Choice xmlns:v="urn:schemas-microsoft-com:vml" Requires="v">
                  <p:oleObj spid="_x0000_s1783" name="Worksheet" r:id="rId89" imgW="733320" imgH="257175" progId="Excel.Sheet.12">
                    <p:link updateAutomatic="1"/>
                  </p:oleObj>
                </mc:Choice>
                <mc:Fallback>
                  <p:oleObj name="Worksheet" r:id="rId89" imgW="733320" imgH="257175" progId="Excel.Sheet.12">
                    <p:link updateAutomatic="1"/>
                    <p:pic>
                      <p:nvPicPr>
                        <p:cNvPr id="0" name=""/>
                        <p:cNvPicPr>
                          <a:picLocks noChangeAspect="1" noChangeArrowheads="1"/>
                        </p:cNvPicPr>
                        <p:nvPr/>
                      </p:nvPicPr>
                      <p:blipFill>
                        <a:blip r:embed="rId90"/>
                        <a:srcRect/>
                        <a:stretch>
                          <a:fillRect/>
                        </a:stretch>
                      </p:blipFill>
                      <p:spPr bwMode="auto">
                        <a:xfrm>
                          <a:off x="2747091" y="28559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3" name="Object 242"/>
            <p:cNvGraphicFramePr>
              <a:graphicFrameLocks noChangeAspect="1"/>
            </p:cNvGraphicFramePr>
            <p:nvPr>
              <p:extLst>
                <p:ext uri="{D42A27DB-BD31-4B8C-83A1-F6EECF244321}">
                  <p14:modId xmlns:p14="http://schemas.microsoft.com/office/powerpoint/2010/main" val="2639224661"/>
                </p:ext>
              </p:extLst>
            </p:nvPr>
          </p:nvGraphicFramePr>
          <p:xfrm>
            <a:off x="6923804" y="1382713"/>
            <a:ext cx="733425" cy="257175"/>
          </p:xfrm>
          <a:graphic>
            <a:graphicData uri="http://schemas.openxmlformats.org/presentationml/2006/ole">
              <mc:AlternateContent xmlns:mc="http://schemas.openxmlformats.org/markup-compatibility/2006">
                <mc:Choice xmlns:v="urn:schemas-microsoft-com:vml" Requires="v">
                  <p:oleObj spid="_x0000_s1784" name="Worksheet" r:id="rId91" imgW="733320" imgH="257175" progId="Excel.Sheet.12">
                    <p:link updateAutomatic="1"/>
                  </p:oleObj>
                </mc:Choice>
                <mc:Fallback>
                  <p:oleObj name="Worksheet" r:id="rId91" imgW="733320" imgH="257175" progId="Excel.Sheet.12">
                    <p:link updateAutomatic="1"/>
                    <p:pic>
                      <p:nvPicPr>
                        <p:cNvPr id="0" name=""/>
                        <p:cNvPicPr>
                          <a:picLocks noChangeAspect="1" noChangeArrowheads="1"/>
                        </p:cNvPicPr>
                        <p:nvPr/>
                      </p:nvPicPr>
                      <p:blipFill>
                        <a:blip r:embed="rId92"/>
                        <a:srcRect/>
                        <a:stretch>
                          <a:fillRect/>
                        </a:stretch>
                      </p:blipFill>
                      <p:spPr bwMode="auto">
                        <a:xfrm>
                          <a:off x="6923804" y="13827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4" name="Object 243"/>
            <p:cNvGraphicFramePr>
              <a:graphicFrameLocks noChangeAspect="1"/>
            </p:cNvGraphicFramePr>
            <p:nvPr>
              <p:extLst>
                <p:ext uri="{D42A27DB-BD31-4B8C-83A1-F6EECF244321}">
                  <p14:modId xmlns:p14="http://schemas.microsoft.com/office/powerpoint/2010/main" val="1250685838"/>
                </p:ext>
              </p:extLst>
            </p:nvPr>
          </p:nvGraphicFramePr>
          <p:xfrm>
            <a:off x="6971429" y="2878138"/>
            <a:ext cx="733425" cy="257175"/>
          </p:xfrm>
          <a:graphic>
            <a:graphicData uri="http://schemas.openxmlformats.org/presentationml/2006/ole">
              <mc:AlternateContent xmlns:mc="http://schemas.openxmlformats.org/markup-compatibility/2006">
                <mc:Choice xmlns:v="urn:schemas-microsoft-com:vml" Requires="v">
                  <p:oleObj spid="_x0000_s1785" name="Worksheet" r:id="rId93" imgW="733320" imgH="257175" progId="Excel.Sheet.12">
                    <p:link updateAutomatic="1"/>
                  </p:oleObj>
                </mc:Choice>
                <mc:Fallback>
                  <p:oleObj name="Worksheet" r:id="rId93" imgW="733320" imgH="257175" progId="Excel.Sheet.12">
                    <p:link updateAutomatic="1"/>
                    <p:pic>
                      <p:nvPicPr>
                        <p:cNvPr id="0" name=""/>
                        <p:cNvPicPr>
                          <a:picLocks noChangeAspect="1" noChangeArrowheads="1"/>
                        </p:cNvPicPr>
                        <p:nvPr/>
                      </p:nvPicPr>
                      <p:blipFill>
                        <a:blip r:embed="rId94"/>
                        <a:srcRect/>
                        <a:stretch>
                          <a:fillRect/>
                        </a:stretch>
                      </p:blipFill>
                      <p:spPr bwMode="auto">
                        <a:xfrm>
                          <a:off x="6971429" y="28781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 name="Object 244"/>
            <p:cNvGraphicFramePr>
              <a:graphicFrameLocks noChangeAspect="1"/>
            </p:cNvGraphicFramePr>
            <p:nvPr>
              <p:extLst>
                <p:ext uri="{D42A27DB-BD31-4B8C-83A1-F6EECF244321}">
                  <p14:modId xmlns:p14="http://schemas.microsoft.com/office/powerpoint/2010/main" val="3298056224"/>
                </p:ext>
              </p:extLst>
            </p:nvPr>
          </p:nvGraphicFramePr>
          <p:xfrm>
            <a:off x="1981916" y="1335088"/>
            <a:ext cx="733425" cy="257175"/>
          </p:xfrm>
          <a:graphic>
            <a:graphicData uri="http://schemas.openxmlformats.org/presentationml/2006/ole">
              <mc:AlternateContent xmlns:mc="http://schemas.openxmlformats.org/markup-compatibility/2006">
                <mc:Choice xmlns:v="urn:schemas-microsoft-com:vml" Requires="v">
                  <p:oleObj spid="_x0000_s1786" name="Worksheet" r:id="rId95" imgW="733320" imgH="257175" progId="Excel.Sheet.12">
                    <p:link updateAutomatic="1"/>
                  </p:oleObj>
                </mc:Choice>
                <mc:Fallback>
                  <p:oleObj name="Worksheet" r:id="rId95" imgW="733320" imgH="257175" progId="Excel.Sheet.12">
                    <p:link updateAutomatic="1"/>
                    <p:pic>
                      <p:nvPicPr>
                        <p:cNvPr id="0" name=""/>
                        <p:cNvPicPr>
                          <a:picLocks noChangeAspect="1" noChangeArrowheads="1"/>
                        </p:cNvPicPr>
                        <p:nvPr/>
                      </p:nvPicPr>
                      <p:blipFill>
                        <a:blip r:embed="rId96"/>
                        <a:srcRect/>
                        <a:stretch>
                          <a:fillRect/>
                        </a:stretch>
                      </p:blipFill>
                      <p:spPr bwMode="auto">
                        <a:xfrm>
                          <a:off x="1981916" y="133508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 name="Object 245"/>
            <p:cNvGraphicFramePr>
              <a:graphicFrameLocks noChangeAspect="1"/>
            </p:cNvGraphicFramePr>
            <p:nvPr>
              <p:extLst>
                <p:ext uri="{D42A27DB-BD31-4B8C-83A1-F6EECF244321}">
                  <p14:modId xmlns:p14="http://schemas.microsoft.com/office/powerpoint/2010/main" val="213262001"/>
                </p:ext>
              </p:extLst>
            </p:nvPr>
          </p:nvGraphicFramePr>
          <p:xfrm>
            <a:off x="6555504" y="2803526"/>
            <a:ext cx="733425" cy="257175"/>
          </p:xfrm>
          <a:graphic>
            <a:graphicData uri="http://schemas.openxmlformats.org/presentationml/2006/ole">
              <mc:AlternateContent xmlns:mc="http://schemas.openxmlformats.org/markup-compatibility/2006">
                <mc:Choice xmlns:v="urn:schemas-microsoft-com:vml" Requires="v">
                  <p:oleObj spid="_x0000_s1787" name="Worksheet" r:id="rId97" imgW="733320" imgH="257175" progId="Excel.Sheet.12">
                    <p:link updateAutomatic="1"/>
                  </p:oleObj>
                </mc:Choice>
                <mc:Fallback>
                  <p:oleObj name="Worksheet" r:id="rId97" imgW="733320" imgH="257175" progId="Excel.Sheet.12">
                    <p:link updateAutomatic="1"/>
                    <p:pic>
                      <p:nvPicPr>
                        <p:cNvPr id="0" name=""/>
                        <p:cNvPicPr>
                          <a:picLocks noChangeAspect="1" noChangeArrowheads="1"/>
                        </p:cNvPicPr>
                        <p:nvPr/>
                      </p:nvPicPr>
                      <p:blipFill>
                        <a:blip r:embed="rId98"/>
                        <a:srcRect/>
                        <a:stretch>
                          <a:fillRect/>
                        </a:stretch>
                      </p:blipFill>
                      <p:spPr bwMode="auto">
                        <a:xfrm>
                          <a:off x="6555504" y="2803526"/>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7" name="Object 246"/>
            <p:cNvGraphicFramePr>
              <a:graphicFrameLocks noChangeAspect="1"/>
            </p:cNvGraphicFramePr>
            <p:nvPr>
              <p:extLst>
                <p:ext uri="{D42A27DB-BD31-4B8C-83A1-F6EECF244321}">
                  <p14:modId xmlns:p14="http://schemas.microsoft.com/office/powerpoint/2010/main" val="1570480512"/>
                </p:ext>
              </p:extLst>
            </p:nvPr>
          </p:nvGraphicFramePr>
          <p:xfrm>
            <a:off x="3280491" y="2246313"/>
            <a:ext cx="733425" cy="257175"/>
          </p:xfrm>
          <a:graphic>
            <a:graphicData uri="http://schemas.openxmlformats.org/presentationml/2006/ole">
              <mc:AlternateContent xmlns:mc="http://schemas.openxmlformats.org/markup-compatibility/2006">
                <mc:Choice xmlns:v="urn:schemas-microsoft-com:vml" Requires="v">
                  <p:oleObj spid="_x0000_s1788" name="Worksheet" r:id="rId99" imgW="733320" imgH="257175" progId="Excel.Sheet.12">
                    <p:link updateAutomatic="1"/>
                  </p:oleObj>
                </mc:Choice>
                <mc:Fallback>
                  <p:oleObj name="Worksheet" r:id="rId99" imgW="733320" imgH="257175" progId="Excel.Sheet.12">
                    <p:link updateAutomatic="1"/>
                    <p:pic>
                      <p:nvPicPr>
                        <p:cNvPr id="0" name=""/>
                        <p:cNvPicPr>
                          <a:picLocks noChangeAspect="1" noChangeArrowheads="1"/>
                        </p:cNvPicPr>
                        <p:nvPr/>
                      </p:nvPicPr>
                      <p:blipFill>
                        <a:blip r:embed="rId100"/>
                        <a:srcRect/>
                        <a:stretch>
                          <a:fillRect/>
                        </a:stretch>
                      </p:blipFill>
                      <p:spPr bwMode="auto">
                        <a:xfrm>
                          <a:off x="3280491" y="2246313"/>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2" name="Object 261"/>
            <p:cNvGraphicFramePr>
              <a:graphicFrameLocks noChangeAspect="1"/>
            </p:cNvGraphicFramePr>
            <p:nvPr>
              <p:extLst>
                <p:ext uri="{D42A27DB-BD31-4B8C-83A1-F6EECF244321}">
                  <p14:modId xmlns:p14="http://schemas.microsoft.com/office/powerpoint/2010/main" val="159792401"/>
                </p:ext>
              </p:extLst>
            </p:nvPr>
          </p:nvGraphicFramePr>
          <p:xfrm>
            <a:off x="5364879" y="1963738"/>
            <a:ext cx="733425" cy="257175"/>
          </p:xfrm>
          <a:graphic>
            <a:graphicData uri="http://schemas.openxmlformats.org/presentationml/2006/ole">
              <mc:AlternateContent xmlns:mc="http://schemas.openxmlformats.org/markup-compatibility/2006">
                <mc:Choice xmlns:v="urn:schemas-microsoft-com:vml" Requires="v">
                  <p:oleObj spid="_x0000_s1789" name="Worksheet" r:id="rId101" imgW="733320" imgH="257175" progId="Excel.Sheet.12">
                    <p:link updateAutomatic="1"/>
                  </p:oleObj>
                </mc:Choice>
                <mc:Fallback>
                  <p:oleObj name="Worksheet" r:id="rId101" imgW="733320" imgH="257175" progId="Excel.Sheet.12">
                    <p:link updateAutomatic="1"/>
                    <p:pic>
                      <p:nvPicPr>
                        <p:cNvPr id="0" name=""/>
                        <p:cNvPicPr>
                          <a:picLocks noChangeAspect="1" noChangeArrowheads="1"/>
                        </p:cNvPicPr>
                        <p:nvPr/>
                      </p:nvPicPr>
                      <p:blipFill>
                        <a:blip r:embed="rId102"/>
                        <a:srcRect/>
                        <a:stretch>
                          <a:fillRect/>
                        </a:stretch>
                      </p:blipFill>
                      <p:spPr bwMode="auto">
                        <a:xfrm>
                          <a:off x="5364879" y="1963738"/>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3" name="Object 262"/>
            <p:cNvGraphicFramePr>
              <a:graphicFrameLocks noChangeAspect="1"/>
            </p:cNvGraphicFramePr>
            <p:nvPr>
              <p:extLst>
                <p:ext uri="{D42A27DB-BD31-4B8C-83A1-F6EECF244321}">
                  <p14:modId xmlns:p14="http://schemas.microsoft.com/office/powerpoint/2010/main" val="1618039384"/>
                </p:ext>
              </p:extLst>
            </p:nvPr>
          </p:nvGraphicFramePr>
          <p:xfrm>
            <a:off x="5999879" y="2171701"/>
            <a:ext cx="733425" cy="257175"/>
          </p:xfrm>
          <a:graphic>
            <a:graphicData uri="http://schemas.openxmlformats.org/presentationml/2006/ole">
              <mc:AlternateContent xmlns:mc="http://schemas.openxmlformats.org/markup-compatibility/2006">
                <mc:Choice xmlns:v="urn:schemas-microsoft-com:vml" Requires="v">
                  <p:oleObj spid="_x0000_s1790" name="Worksheet" r:id="rId103" imgW="733320" imgH="257175" progId="Excel.Sheet.12">
                    <p:link updateAutomatic="1"/>
                  </p:oleObj>
                </mc:Choice>
                <mc:Fallback>
                  <p:oleObj name="Worksheet" r:id="rId103" imgW="733320" imgH="257175" progId="Excel.Sheet.12">
                    <p:link updateAutomatic="1"/>
                    <p:pic>
                      <p:nvPicPr>
                        <p:cNvPr id="0" name=""/>
                        <p:cNvPicPr>
                          <a:picLocks noChangeAspect="1" noChangeArrowheads="1"/>
                        </p:cNvPicPr>
                        <p:nvPr/>
                      </p:nvPicPr>
                      <p:blipFill>
                        <a:blip r:embed="rId104"/>
                        <a:srcRect/>
                        <a:stretch>
                          <a:fillRect/>
                        </a:stretch>
                      </p:blipFill>
                      <p:spPr bwMode="auto">
                        <a:xfrm>
                          <a:off x="5999879" y="2171701"/>
                          <a:ext cx="7334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35" name="Shape - District of Columbia (box)"/>
          <p:cNvSpPr>
            <a:spLocks noChangeArrowheads="1"/>
          </p:cNvSpPr>
          <p:nvPr/>
        </p:nvSpPr>
        <p:spPr bwMode="auto">
          <a:xfrm>
            <a:off x="8011731" y="2990088"/>
            <a:ext cx="150813" cy="152400"/>
          </a:xfrm>
          <a:prstGeom prst="rect">
            <a:avLst/>
          </a:prstGeom>
          <a:solidFill>
            <a:schemeClr val="accent4"/>
          </a:solidFill>
          <a:ln w="12700">
            <a:solidFill>
              <a:schemeClr val="accent1"/>
            </a:solidFill>
            <a:prstDash val="solid"/>
            <a:round/>
            <a:headEnd/>
            <a:tailEnd/>
          </a:ln>
        </p:spPr>
        <p:txBody>
          <a:bodyPr/>
          <a:lstStyle/>
          <a:p>
            <a:endParaRPr lang="en-US" sz="1300">
              <a:solidFill>
                <a:srgbClr val="000000"/>
              </a:solidFill>
              <a:latin typeface="Calibri" pitchFamily="34" charset="0"/>
            </a:endParaRPr>
          </a:p>
        </p:txBody>
      </p:sp>
      <p:graphicFrame>
        <p:nvGraphicFramePr>
          <p:cNvPr id="197" name="Table 196"/>
          <p:cNvGraphicFramePr>
            <a:graphicFrameLocks noGrp="1"/>
          </p:cNvGraphicFramePr>
          <p:nvPr>
            <p:extLst>
              <p:ext uri="{D42A27DB-BD31-4B8C-83A1-F6EECF244321}">
                <p14:modId xmlns:p14="http://schemas.microsoft.com/office/powerpoint/2010/main" val="3445570905"/>
              </p:ext>
            </p:extLst>
          </p:nvPr>
        </p:nvGraphicFramePr>
        <p:xfrm>
          <a:off x="1987749" y="5334000"/>
          <a:ext cx="5479851" cy="655320"/>
        </p:xfrm>
        <a:graphic>
          <a:graphicData uri="http://schemas.openxmlformats.org/drawingml/2006/table">
            <a:tbl>
              <a:tblPr firstRow="1" bandRow="1">
                <a:tableStyleId>{5C22544A-7EE6-4342-B048-85BDC9FD1C3A}</a:tableStyleId>
              </a:tblPr>
              <a:tblGrid>
                <a:gridCol w="1826617"/>
                <a:gridCol w="1826617"/>
                <a:gridCol w="1826617"/>
              </a:tblGrid>
              <a:tr h="228600">
                <a:tc>
                  <a:txBody>
                    <a:bodyPr/>
                    <a:lstStyle/>
                    <a:p>
                      <a:pPr algn="ctr"/>
                      <a:endParaRPr lang="en-US" sz="500" dirty="0">
                        <a:ln>
                          <a:solidFill>
                            <a:schemeClr val="accent1"/>
                          </a:solidFill>
                        </a:ln>
                        <a:solidFill>
                          <a:schemeClr val="tx1"/>
                        </a:solidFil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500" dirty="0">
                        <a:ln>
                          <a:solidFill>
                            <a:schemeClr val="accent1"/>
                          </a:solidFill>
                        </a:ln>
                        <a:solidFill>
                          <a:schemeClr val="tx1"/>
                        </a:solidFil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500" dirty="0">
                        <a:ln>
                          <a:solidFill>
                            <a:schemeClr val="accent1"/>
                          </a:solidFill>
                        </a:ln>
                        <a:solidFill>
                          <a:schemeClr val="tx1"/>
                        </a:solidFil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6200">
                <a:tc>
                  <a:txBody>
                    <a:bodyPr/>
                    <a:lstStyle/>
                    <a:p>
                      <a:pPr algn="ctr"/>
                      <a:r>
                        <a:rPr lang="en-US" sz="1600" b="1" dirty="0" smtClean="0">
                          <a:solidFill>
                            <a:schemeClr val="tx1"/>
                          </a:solidFill>
                        </a:rPr>
                        <a:t>≤80%</a:t>
                      </a:r>
                      <a:endParaRPr lang="en-US" sz="1600" b="1" dirty="0">
                        <a:solidFill>
                          <a:schemeClr val="tx1"/>
                        </a:solidFill>
                      </a:endParaRPr>
                    </a:p>
                  </a:txBody>
                  <a:tcPr marL="0" marR="0" marT="0" marB="0">
                    <a:lnL w="12700" cmpd="sng">
                      <a:noFill/>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81% - 89%</a:t>
                      </a:r>
                      <a:endParaRPr lang="en-US" sz="1600" b="1" dirty="0">
                        <a:solidFill>
                          <a:schemeClr val="tx1"/>
                        </a:solidFill>
                      </a:endParaRPr>
                    </a:p>
                  </a:txBody>
                  <a:tcPr marL="0" marR="0" marT="0" marB="0">
                    <a:lnL w="12700" cmpd="sng">
                      <a:noFill/>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≥90%</a:t>
                      </a:r>
                      <a:endParaRPr lang="en-US" sz="1600" b="1" dirty="0">
                        <a:solidFill>
                          <a:schemeClr val="tx1"/>
                        </a:solidFill>
                      </a:endParaRPr>
                    </a:p>
                  </a:txBody>
                  <a:tcPr marL="0" marR="0" marT="0" marB="0">
                    <a:lnL w="12700" cmpd="sng">
                      <a:noFill/>
                    </a:lnL>
                    <a:lnR w="12700" cmpd="sng">
                      <a:noFill/>
                    </a:lnR>
                    <a:lnT w="12700"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r>
              <a:tr h="66675">
                <a:tc>
                  <a:txBody>
                    <a:bodyPr/>
                    <a:lstStyle/>
                    <a:p>
                      <a:pPr algn="ctr"/>
                      <a:r>
                        <a:rPr lang="en-US" sz="1200" dirty="0" smtClean="0">
                          <a:solidFill>
                            <a:schemeClr val="tx1"/>
                          </a:solidFill>
                        </a:rPr>
                        <a:t>(4 states)</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(16 states, DC)</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(30 states)</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89931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5246" t="14167" r="3745" b="13333"/>
          <a:stretch/>
        </p:blipFill>
        <p:spPr>
          <a:xfrm>
            <a:off x="990600" y="1176786"/>
            <a:ext cx="7620000" cy="4690614"/>
          </a:xfrm>
          <a:prstGeom prst="rect">
            <a:avLst/>
          </a:prstGeom>
        </p:spPr>
      </p:pic>
      <p:sp>
        <p:nvSpPr>
          <p:cNvPr id="7" name="Text Placeholder 6"/>
          <p:cNvSpPr>
            <a:spLocks noGrp="1"/>
          </p:cNvSpPr>
          <p:nvPr>
            <p:ph type="body" sz="quarter" idx="11"/>
          </p:nvPr>
        </p:nvSpPr>
        <p:spPr/>
        <p:txBody>
          <a:bodyPr/>
          <a:lstStyle/>
          <a:p>
            <a:r>
              <a:rPr lang="en-US" dirty="0" smtClean="0"/>
              <a:t>NOTE: Medicare Shared Savings Programs (MSSPs) include 35 Advanced Payment Model participants. Two MSSP participants in Puerto Rico are not displayed on the map.  </a:t>
            </a:r>
            <a:br>
              <a:rPr lang="en-US" dirty="0" smtClean="0"/>
            </a:br>
            <a:r>
              <a:rPr lang="en-US" dirty="0" smtClean="0"/>
              <a:t>SOURCE</a:t>
            </a:r>
            <a:r>
              <a:rPr lang="en-US" dirty="0"/>
              <a:t>: </a:t>
            </a:r>
            <a:r>
              <a:rPr lang="en-US" dirty="0" smtClean="0"/>
              <a:t>Kaiser Family Foundation analysis of data </a:t>
            </a:r>
            <a:r>
              <a:rPr lang="en-US" dirty="0"/>
              <a:t>on </a:t>
            </a:r>
            <a:r>
              <a:rPr lang="en-US" dirty="0" smtClean="0"/>
              <a:t>ACOs, as </a:t>
            </a:r>
            <a:r>
              <a:rPr lang="en-US" dirty="0"/>
              <a:t>of March 4, 2015 from Data.CMS.gov</a:t>
            </a:r>
            <a:r>
              <a:rPr lang="en-US" dirty="0" smtClean="0"/>
              <a:t>.</a:t>
            </a:r>
            <a:endParaRPr lang="en-US" dirty="0"/>
          </a:p>
        </p:txBody>
      </p:sp>
      <p:sp>
        <p:nvSpPr>
          <p:cNvPr id="5" name="Title 4"/>
          <p:cNvSpPr>
            <a:spLocks noGrp="1"/>
          </p:cNvSpPr>
          <p:nvPr>
            <p:ph type="title"/>
          </p:nvPr>
        </p:nvSpPr>
        <p:spPr/>
        <p:txBody>
          <a:bodyPr/>
          <a:lstStyle/>
          <a:p>
            <a:r>
              <a:rPr lang="en-US" dirty="0" smtClean="0"/>
              <a:t>Accountable Care Organizations (ACOs) in Medicare, 2015</a:t>
            </a:r>
            <a:endParaRPr lang="en-US" dirty="0"/>
          </a:p>
        </p:txBody>
      </p:sp>
      <p:sp>
        <p:nvSpPr>
          <p:cNvPr id="3" name="TextBox 2"/>
          <p:cNvSpPr txBox="1"/>
          <p:nvPr/>
        </p:nvSpPr>
        <p:spPr>
          <a:xfrm>
            <a:off x="3078480" y="845942"/>
            <a:ext cx="4008120" cy="610424"/>
          </a:xfrm>
          <a:prstGeom prst="rect">
            <a:avLst/>
          </a:prstGeom>
          <a:noFill/>
        </p:spPr>
        <p:txBody>
          <a:bodyPr wrap="square" rtlCol="0">
            <a:spAutoFit/>
          </a:bodyPr>
          <a:lstStyle/>
          <a:p>
            <a:pPr>
              <a:spcAft>
                <a:spcPts val="200"/>
              </a:spcAft>
            </a:pPr>
            <a:r>
              <a:rPr lang="en-US" sz="1600" dirty="0" smtClean="0">
                <a:latin typeface="Calibri" pitchFamily="34" charset="0"/>
                <a:cs typeface="Meta Offc Pro"/>
              </a:rPr>
              <a:t>Pioneer ACO participants</a:t>
            </a:r>
            <a:endParaRPr lang="en-US" sz="1600" dirty="0">
              <a:latin typeface="Calibri" pitchFamily="34" charset="0"/>
              <a:cs typeface="Meta Offc Pro"/>
            </a:endParaRPr>
          </a:p>
          <a:p>
            <a:r>
              <a:rPr lang="en-US" sz="1600" dirty="0" smtClean="0">
                <a:latin typeface="Calibri" pitchFamily="34" charset="0"/>
                <a:cs typeface="Meta Offc Pro"/>
              </a:rPr>
              <a:t>Medicare Shared Savings Program participants</a:t>
            </a:r>
          </a:p>
        </p:txBody>
      </p:sp>
      <p:sp>
        <p:nvSpPr>
          <p:cNvPr id="4" name="Oval 3"/>
          <p:cNvSpPr/>
          <p:nvPr/>
        </p:nvSpPr>
        <p:spPr>
          <a:xfrm>
            <a:off x="2971800" y="938232"/>
            <a:ext cx="137160" cy="137160"/>
          </a:xfrm>
          <a:prstGeom prst="ellipse">
            <a:avLst/>
          </a:prstGeom>
          <a:solidFill>
            <a:schemeClr val="accent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973705" y="1190112"/>
            <a:ext cx="137160" cy="137160"/>
          </a:xfrm>
          <a:prstGeom prst="ellipse">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Shape - Hawaii"/>
          <p:cNvGrpSpPr/>
          <p:nvPr/>
        </p:nvGrpSpPr>
        <p:grpSpPr>
          <a:xfrm>
            <a:off x="1905000" y="4953000"/>
            <a:ext cx="581588" cy="430626"/>
            <a:chOff x="2322512" y="5000625"/>
            <a:chExt cx="622300" cy="477838"/>
          </a:xfrm>
          <a:solidFill>
            <a:schemeClr val="bg1">
              <a:lumMod val="75000"/>
            </a:schemeClr>
          </a:solidFill>
        </p:grpSpPr>
        <p:sp>
          <p:nvSpPr>
            <p:cNvPr id="11"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2"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3"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4"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5"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6"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7"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
          <p:nvSpPr>
            <p:cNvPr id="18"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grpSp>
      <p:sp>
        <p:nvSpPr>
          <p:cNvPr id="19" name="Shape - Alaska"/>
          <p:cNvSpPr>
            <a:spLocks noChangeAspect="1"/>
          </p:cNvSpPr>
          <p:nvPr/>
        </p:nvSpPr>
        <p:spPr bwMode="auto">
          <a:xfrm>
            <a:off x="76200" y="4164144"/>
            <a:ext cx="1840443" cy="1793484"/>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bg1">
              <a:lumMod val="75000"/>
            </a:schemeClr>
          </a:solidFill>
          <a:ln w="3175">
            <a:solidFill>
              <a:schemeClr val="bg1"/>
            </a:solidFill>
            <a:prstDash val="solid"/>
            <a:round/>
            <a:headEnd/>
            <a:tailEnd/>
          </a:ln>
        </p:spPr>
        <p:txBody>
          <a:bodyPr/>
          <a:lstStyle/>
          <a:p>
            <a:endParaRPr lang="en-US" sz="1300">
              <a:solidFill>
                <a:srgbClr val="000000"/>
              </a:solidFill>
              <a:latin typeface="Calibri" pitchFamily="34" charset="0"/>
            </a:endParaRPr>
          </a:p>
        </p:txBody>
      </p:sp>
    </p:spTree>
    <p:extLst>
      <p:ext uri="{BB962C8B-B14F-4D97-AF65-F5344CB8AC3E}">
        <p14:creationId xmlns:p14="http://schemas.microsoft.com/office/powerpoint/2010/main" val="3931964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smtClean="0"/>
              <a:t>NOTES: </a:t>
            </a:r>
            <a:r>
              <a:rPr lang="en-US" dirty="0"/>
              <a:t>National readmission rates include </a:t>
            </a:r>
            <a:r>
              <a:rPr lang="en-US" dirty="0" smtClean="0"/>
              <a:t>Medicare fee-for-service unplanned </a:t>
            </a:r>
            <a:r>
              <a:rPr lang="en-US" dirty="0"/>
              <a:t>hospitalizations for any cause within 30 days of discharge from an initial hospitalization for either heart failure, heart attach, or pneumonia. </a:t>
            </a:r>
            <a:r>
              <a:rPr lang="en-US" dirty="0" smtClean="0"/>
              <a:t>Rates </a:t>
            </a:r>
            <a:r>
              <a:rPr lang="en-US" dirty="0"/>
              <a:t>are risk-adjusted for certain </a:t>
            </a:r>
            <a:r>
              <a:rPr lang="en-US" dirty="0" smtClean="0"/>
              <a:t>patient </a:t>
            </a:r>
            <a:r>
              <a:rPr lang="en-US" dirty="0"/>
              <a:t>characteristics, such as age and other medical </a:t>
            </a:r>
            <a:r>
              <a:rPr lang="en-US" dirty="0" smtClean="0"/>
              <a:t>conditions. </a:t>
            </a:r>
          </a:p>
          <a:p>
            <a:r>
              <a:rPr lang="en-US" dirty="0" smtClean="0"/>
              <a:t>SOURCE: Kaiser Family Foundation analysis of CMS Hospital Compare data files.</a:t>
            </a:r>
            <a:endParaRPr lang="en-US" dirty="0"/>
          </a:p>
        </p:txBody>
      </p:sp>
      <p:sp>
        <p:nvSpPr>
          <p:cNvPr id="5" name="Title 4"/>
          <p:cNvSpPr>
            <a:spLocks noGrp="1"/>
          </p:cNvSpPr>
          <p:nvPr>
            <p:ph type="title"/>
          </p:nvPr>
        </p:nvSpPr>
        <p:spPr>
          <a:xfrm>
            <a:off x="76200" y="381000"/>
            <a:ext cx="8610600" cy="596613"/>
          </a:xfrm>
        </p:spPr>
        <p:txBody>
          <a:bodyPr/>
          <a:lstStyle/>
          <a:p>
            <a:r>
              <a:rPr lang="en-US" dirty="0" smtClean="0"/>
              <a:t>Medicare Hospital Readmission Rates, 2005-2013</a:t>
            </a:r>
            <a:endParaRPr lang="en-US" dirty="0"/>
          </a:p>
        </p:txBody>
      </p:sp>
      <p:graphicFrame>
        <p:nvGraphicFramePr>
          <p:cNvPr id="8" name="Chart 7"/>
          <p:cNvGraphicFramePr/>
          <p:nvPr>
            <p:extLst>
              <p:ext uri="{D42A27DB-BD31-4B8C-83A1-F6EECF244321}">
                <p14:modId xmlns:p14="http://schemas.microsoft.com/office/powerpoint/2010/main" val="2819829683"/>
              </p:ext>
            </p:extLst>
          </p:nvPr>
        </p:nvGraphicFramePr>
        <p:xfrm>
          <a:off x="95156" y="838200"/>
          <a:ext cx="8943975"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7309945" y="914400"/>
            <a:ext cx="1828800" cy="584775"/>
          </a:xfrm>
          <a:prstGeom prst="rect">
            <a:avLst/>
          </a:prstGeom>
          <a:noFill/>
        </p:spPr>
        <p:txBody>
          <a:bodyPr wrap="square" rtlCol="0">
            <a:spAutoFit/>
          </a:bodyPr>
          <a:lstStyle/>
          <a:p>
            <a:r>
              <a:rPr lang="en-US" sz="1600" i="1" dirty="0" smtClean="0">
                <a:latin typeface="Calibri" pitchFamily="34" charset="0"/>
                <a:cs typeface="Meta Offc Pro"/>
              </a:rPr>
              <a:t>Diagnosis of initial hospitalization</a:t>
            </a:r>
          </a:p>
        </p:txBody>
      </p:sp>
    </p:spTree>
    <p:extLst>
      <p:ext uri="{BB962C8B-B14F-4D97-AF65-F5344CB8AC3E}">
        <p14:creationId xmlns:p14="http://schemas.microsoft.com/office/powerpoint/2010/main" val="2178703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3"/>
          <p:cNvGraphicFramePr>
            <a:graphicFrameLocks noGrp="1" noChangeAspect="1"/>
          </p:cNvGraphicFramePr>
          <p:nvPr>
            <p:ph idx="1"/>
            <p:extLst>
              <p:ext uri="{D42A27DB-BD31-4B8C-83A1-F6EECF244321}">
                <p14:modId xmlns:p14="http://schemas.microsoft.com/office/powerpoint/2010/main" val="2112149719"/>
              </p:ext>
            </p:extLst>
          </p:nvPr>
        </p:nvGraphicFramePr>
        <p:xfrm>
          <a:off x="92075" y="990600"/>
          <a:ext cx="8959850" cy="4678363"/>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12"/>
          <p:cNvSpPr>
            <a:spLocks noGrp="1"/>
          </p:cNvSpPr>
          <p:nvPr>
            <p:ph type="body" sz="quarter" idx="11"/>
          </p:nvPr>
        </p:nvSpPr>
        <p:spPr/>
        <p:txBody>
          <a:bodyPr/>
          <a:lstStyle/>
          <a:p>
            <a:r>
              <a:rPr lang="en-US" dirty="0" smtClean="0"/>
              <a:t>NOTE: All amounts are for federal fiscal year 2014.  </a:t>
            </a:r>
            <a:r>
              <a:rPr lang="en-US" baseline="30000" dirty="0" smtClean="0"/>
              <a:t>1</a:t>
            </a:r>
            <a:r>
              <a:rPr lang="en-US" dirty="0" smtClean="0"/>
              <a:t>Consists of Medicare spending minus income from premiums and other offsetting receipts. </a:t>
            </a:r>
            <a:r>
              <a:rPr lang="en-US" baseline="30000" dirty="0" smtClean="0"/>
              <a:t>2</a:t>
            </a:r>
            <a:r>
              <a:rPr lang="en-US" dirty="0" smtClean="0"/>
              <a:t>Other category includes spending on other mandatory outlays minus income from offsetting receipts).</a:t>
            </a:r>
          </a:p>
          <a:p>
            <a:r>
              <a:rPr lang="en-US" dirty="0" smtClean="0"/>
              <a:t>SOURCE: Congressional Budget Office, Budget and Economic Outlook: 2015 to 2025 (January 2015).</a:t>
            </a:r>
            <a:endParaRPr lang="en-US" dirty="0"/>
          </a:p>
        </p:txBody>
      </p:sp>
      <p:sp>
        <p:nvSpPr>
          <p:cNvPr id="1028" name="Rectangle 2"/>
          <p:cNvSpPr>
            <a:spLocks noGrp="1" noChangeArrowheads="1"/>
          </p:cNvSpPr>
          <p:nvPr>
            <p:ph type="title"/>
          </p:nvPr>
        </p:nvSpPr>
        <p:spPr>
          <a:xfrm>
            <a:off x="76200" y="365760"/>
            <a:ext cx="8961120" cy="914400"/>
          </a:xfrm>
        </p:spPr>
        <p:txBody>
          <a:bodyPr/>
          <a:lstStyle/>
          <a:p>
            <a:r>
              <a:rPr lang="en-US" dirty="0" smtClean="0">
                <a:solidFill>
                  <a:schemeClr val="tx1"/>
                </a:solidFill>
              </a:rPr>
              <a:t>Distribution of Federal Outlays, 2014 </a:t>
            </a:r>
          </a:p>
        </p:txBody>
      </p:sp>
      <p:sp>
        <p:nvSpPr>
          <p:cNvPr id="35" name="Text Box 5"/>
          <p:cNvSpPr txBox="1">
            <a:spLocks noChangeArrowheads="1"/>
          </p:cNvSpPr>
          <p:nvPr/>
        </p:nvSpPr>
        <p:spPr bwMode="auto">
          <a:xfrm>
            <a:off x="76200" y="5410200"/>
            <a:ext cx="8991600" cy="707741"/>
          </a:xfrm>
          <a:prstGeom prst="rect">
            <a:avLst/>
          </a:prstGeom>
          <a:noFill/>
          <a:ln w="12700">
            <a:noFill/>
            <a:miter lim="800000"/>
            <a:headEnd/>
            <a:tailEnd/>
          </a:ln>
        </p:spPr>
        <p:txBody>
          <a:bodyPr wrap="square" lIns="91296" tIns="45648" rIns="91296" bIns="45648">
            <a:spAutoFit/>
          </a:bodyPr>
          <a:lstStyle/>
          <a:p>
            <a:pPr algn="ctr" defTabSz="912813" fontAlgn="base">
              <a:spcAft>
                <a:spcPct val="0"/>
              </a:spcAft>
            </a:pPr>
            <a:r>
              <a:rPr lang="en-US" sz="2000" b="1" dirty="0" smtClean="0">
                <a:solidFill>
                  <a:srgbClr val="000000"/>
                </a:solidFill>
                <a:latin typeface="Calibri" panose="020F0502020204030204" pitchFamily="34" charset="0"/>
                <a:cs typeface="Calibri" pitchFamily="34" charset="0"/>
              </a:rPr>
              <a:t>Total </a:t>
            </a:r>
            <a:r>
              <a:rPr lang="en-US" sz="2000" b="1" dirty="0">
                <a:solidFill>
                  <a:srgbClr val="000000"/>
                </a:solidFill>
                <a:latin typeface="Calibri" panose="020F0502020204030204" pitchFamily="34" charset="0"/>
                <a:cs typeface="Calibri" pitchFamily="34" charset="0"/>
              </a:rPr>
              <a:t>Federal </a:t>
            </a:r>
            <a:r>
              <a:rPr lang="en-US" sz="2000" b="1" dirty="0" smtClean="0">
                <a:solidFill>
                  <a:srgbClr val="000000"/>
                </a:solidFill>
                <a:latin typeface="Calibri" panose="020F0502020204030204" pitchFamily="34" charset="0"/>
                <a:cs typeface="Calibri" pitchFamily="34" charset="0"/>
              </a:rPr>
              <a:t>Outlays, 2014 = $3.5 Trillion</a:t>
            </a:r>
          </a:p>
          <a:p>
            <a:pPr algn="ctr" defTabSz="912813" fontAlgn="base">
              <a:spcAft>
                <a:spcPct val="0"/>
              </a:spcAft>
            </a:pPr>
            <a:r>
              <a:rPr lang="en-US" sz="2000" b="1" dirty="0" smtClean="0">
                <a:solidFill>
                  <a:srgbClr val="000000"/>
                </a:solidFill>
                <a:latin typeface="Calibri" panose="020F0502020204030204" pitchFamily="34" charset="0"/>
                <a:cs typeface="Calibri" pitchFamily="34" charset="0"/>
              </a:rPr>
              <a:t>Net Federal Medicare Outlays, 2014 = $505 Billion</a:t>
            </a:r>
            <a:endParaRPr lang="en-US" sz="2000" b="1" dirty="0">
              <a:solidFill>
                <a:srgbClr val="000000"/>
              </a:solidFill>
              <a:latin typeface="Calibri" panose="020F0502020204030204" pitchFamily="34" charset="0"/>
              <a:cs typeface="Calibri" pitchFamily="34" charset="0"/>
            </a:endParaRPr>
          </a:p>
        </p:txBody>
      </p:sp>
    </p:spTree>
    <p:extLst>
      <p:ext uri="{BB962C8B-B14F-4D97-AF65-F5344CB8AC3E}">
        <p14:creationId xmlns:p14="http://schemas.microsoft.com/office/powerpoint/2010/main" val="2620760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3636871349"/>
              </p:ext>
            </p:extLst>
          </p:nvPr>
        </p:nvGraphicFramePr>
        <p:xfrm>
          <a:off x="171450" y="952532"/>
          <a:ext cx="8959850" cy="438146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smtClean="0"/>
              <a:t>NOTE: *Other services includes ambulance services, ambulatory surgical centers, community mental health centers, durable medical equipment, federally qualified health centers, hospice</a:t>
            </a:r>
            <a:r>
              <a:rPr lang="en-US" dirty="0"/>
              <a:t>, </a:t>
            </a:r>
            <a:r>
              <a:rPr lang="en-US" dirty="0" smtClean="0"/>
              <a:t>hospital outpatient services not paid for using the outpatient prospective payment system, outpatient dialysis, outpatient therapy services, lab services, rural </a:t>
            </a:r>
            <a:r>
              <a:rPr lang="en-US" dirty="0"/>
              <a:t>health clinics, Part B </a:t>
            </a:r>
            <a:r>
              <a:rPr lang="en-US" dirty="0" smtClean="0"/>
              <a:t>drugs; also includes  amounts paid to providers and recovered.</a:t>
            </a:r>
          </a:p>
          <a:p>
            <a:r>
              <a:rPr lang="en-US" dirty="0" smtClean="0"/>
              <a:t>SOURCE: Kaiser Family Foundation analysis of data from Congressional </a:t>
            </a:r>
            <a:r>
              <a:rPr lang="en-US" dirty="0"/>
              <a:t>Budget </a:t>
            </a:r>
            <a:r>
              <a:rPr lang="en-US" dirty="0" smtClean="0"/>
              <a:t>Office, 2015 Medicare Baseline (March 2015).</a:t>
            </a:r>
            <a:endParaRPr lang="en-US" dirty="0"/>
          </a:p>
        </p:txBody>
      </p:sp>
      <p:sp>
        <p:nvSpPr>
          <p:cNvPr id="2" name="Title 1"/>
          <p:cNvSpPr>
            <a:spLocks noGrp="1"/>
          </p:cNvSpPr>
          <p:nvPr>
            <p:ph type="title"/>
          </p:nvPr>
        </p:nvSpPr>
        <p:spPr>
          <a:xfrm>
            <a:off x="76200" y="365760"/>
            <a:ext cx="8839200" cy="914400"/>
          </a:xfrm>
        </p:spPr>
        <p:txBody>
          <a:bodyPr/>
          <a:lstStyle/>
          <a:p>
            <a:r>
              <a:rPr lang="en-US" dirty="0" smtClean="0">
                <a:solidFill>
                  <a:schemeClr val="tx1"/>
                </a:solidFill>
              </a:rPr>
              <a:t>Distribution of Medicare Benefit Payments, 2014</a:t>
            </a:r>
            <a:endParaRPr lang="en-US" dirty="0">
              <a:solidFill>
                <a:schemeClr val="tx1"/>
              </a:solidFill>
            </a:endParaRPr>
          </a:p>
        </p:txBody>
      </p:sp>
      <p:sp>
        <p:nvSpPr>
          <p:cNvPr id="22" name="Text Box 3"/>
          <p:cNvSpPr txBox="1">
            <a:spLocks noChangeArrowheads="1"/>
          </p:cNvSpPr>
          <p:nvPr/>
        </p:nvSpPr>
        <p:spPr bwMode="auto">
          <a:xfrm>
            <a:off x="685800" y="5257800"/>
            <a:ext cx="7917976" cy="400110"/>
          </a:xfrm>
          <a:prstGeom prst="rect">
            <a:avLst/>
          </a:prstGeom>
          <a:noFill/>
          <a:ln w="9525">
            <a:noFill/>
            <a:miter lim="800000"/>
            <a:headEnd/>
            <a:tailEnd/>
          </a:ln>
          <a:effectLst/>
        </p:spPr>
        <p:txBody>
          <a:bodyPr wrap="square">
            <a:spAutoFit/>
          </a:bodyPr>
          <a:lstStyle/>
          <a:p>
            <a:pPr algn="ctr" eaLnBrk="0" hangingPunct="0"/>
            <a:r>
              <a:rPr lang="en-US" sz="2000" b="1" dirty="0">
                <a:latin typeface="Calibri" panose="020F0502020204030204" pitchFamily="34" charset="0"/>
                <a:cs typeface="Arial" charset="0"/>
              </a:rPr>
              <a:t>Total </a:t>
            </a:r>
            <a:r>
              <a:rPr lang="en-US" sz="2000" b="1" dirty="0" smtClean="0">
                <a:latin typeface="Calibri" panose="020F0502020204030204" pitchFamily="34" charset="0"/>
                <a:cs typeface="Arial" charset="0"/>
              </a:rPr>
              <a:t>Medicare Benefit Payments, 2014 </a:t>
            </a:r>
            <a:r>
              <a:rPr lang="en-US" sz="2000" b="1" dirty="0">
                <a:latin typeface="Calibri" panose="020F0502020204030204" pitchFamily="34" charset="0"/>
                <a:cs typeface="Arial" charset="0"/>
              </a:rPr>
              <a:t>= $</a:t>
            </a:r>
            <a:r>
              <a:rPr lang="en-US" sz="2000" b="1" dirty="0" smtClean="0">
                <a:latin typeface="Calibri" panose="020F0502020204030204" pitchFamily="34" charset="0"/>
                <a:cs typeface="Arial" charset="0"/>
              </a:rPr>
              <a:t>597 billion</a:t>
            </a:r>
            <a:endParaRPr lang="en-US" sz="2000" b="1" dirty="0">
              <a:latin typeface="Calibri" panose="020F0502020204030204" pitchFamily="34" charset="0"/>
              <a:cs typeface="Arial" charset="0"/>
            </a:endParaRPr>
          </a:p>
        </p:txBody>
      </p:sp>
    </p:spTree>
    <p:extLst>
      <p:ext uri="{BB962C8B-B14F-4D97-AF65-F5344CB8AC3E}">
        <p14:creationId xmlns:p14="http://schemas.microsoft.com/office/powerpoint/2010/main" val="1308016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23762976"/>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smtClean="0">
                <a:latin typeface="+mj-lt"/>
              </a:rPr>
              <a:t>NOTE: Excludes Medicare Advantage enrollees. </a:t>
            </a:r>
          </a:p>
          <a:p>
            <a:r>
              <a:rPr lang="en-US" dirty="0" smtClean="0">
                <a:latin typeface="+mj-lt"/>
              </a:rPr>
              <a:t>SOURCE: Kaiser Family Foundation analysis of the Medicare Current Beneficiary Survey 2010 Cost and Use file.</a:t>
            </a:r>
          </a:p>
        </p:txBody>
      </p:sp>
      <p:sp>
        <p:nvSpPr>
          <p:cNvPr id="2" name="Title 1"/>
          <p:cNvSpPr>
            <a:spLocks noGrp="1"/>
          </p:cNvSpPr>
          <p:nvPr>
            <p:ph type="title"/>
          </p:nvPr>
        </p:nvSpPr>
        <p:spPr/>
        <p:txBody>
          <a:bodyPr/>
          <a:lstStyle/>
          <a:p>
            <a:r>
              <a:rPr lang="en-US" dirty="0" smtClean="0">
                <a:latin typeface="+mj-lt"/>
              </a:rPr>
              <a:t>Distribution of Traditional Medicare Beneficiaries and Medicare Spending, 2010</a:t>
            </a:r>
            <a:endParaRPr lang="en-US" dirty="0">
              <a:latin typeface="+mj-lt"/>
            </a:endParaRPr>
          </a:p>
        </p:txBody>
      </p:sp>
      <p:sp>
        <p:nvSpPr>
          <p:cNvPr id="18" name="Text Box 4"/>
          <p:cNvSpPr txBox="1">
            <a:spLocks noChangeArrowheads="1"/>
          </p:cNvSpPr>
          <p:nvPr/>
        </p:nvSpPr>
        <p:spPr bwMode="auto">
          <a:xfrm>
            <a:off x="307984" y="5441730"/>
            <a:ext cx="3017520" cy="882870"/>
          </a:xfrm>
          <a:prstGeom prst="rect">
            <a:avLst/>
          </a:prstGeom>
          <a:noFill/>
          <a:ln w="9525">
            <a:noFill/>
            <a:miter lim="800000"/>
            <a:headEnd/>
            <a:tailEnd/>
          </a:ln>
          <a:effectLst/>
        </p:spPr>
        <p:txBody>
          <a:bodyPr wrap="square" lIns="81856" tIns="40926" rIns="81856" bIns="40926">
            <a:spAutoFit/>
          </a:bodyPr>
          <a:lstStyle/>
          <a:p>
            <a:pPr algn="ctr" defTabSz="820761"/>
            <a:r>
              <a:rPr lang="en-US" sz="1600" b="1" dirty="0">
                <a:latin typeface="+mj-lt"/>
              </a:rPr>
              <a:t>Total Number of </a:t>
            </a:r>
            <a:r>
              <a:rPr lang="en-US" sz="1600" b="1" dirty="0" smtClean="0">
                <a:latin typeface="+mj-lt"/>
              </a:rPr>
              <a:t>Traditional Medicare Beneficiaries, 2010: </a:t>
            </a:r>
          </a:p>
          <a:p>
            <a:pPr algn="ctr" defTabSz="820761"/>
            <a:r>
              <a:rPr lang="en-US" sz="2000" b="1" dirty="0" smtClean="0">
                <a:latin typeface="+mj-lt"/>
              </a:rPr>
              <a:t>36.3 </a:t>
            </a:r>
            <a:r>
              <a:rPr lang="en-US" sz="2000" b="1" dirty="0">
                <a:latin typeface="+mj-lt"/>
              </a:rPr>
              <a:t>million</a:t>
            </a:r>
          </a:p>
        </p:txBody>
      </p:sp>
      <p:sp>
        <p:nvSpPr>
          <p:cNvPr id="19" name="Text Box 5"/>
          <p:cNvSpPr txBox="1">
            <a:spLocks noChangeArrowheads="1"/>
          </p:cNvSpPr>
          <p:nvPr/>
        </p:nvSpPr>
        <p:spPr bwMode="auto">
          <a:xfrm>
            <a:off x="3494736" y="5441730"/>
            <a:ext cx="3017520" cy="882870"/>
          </a:xfrm>
          <a:prstGeom prst="rect">
            <a:avLst/>
          </a:prstGeom>
          <a:noFill/>
          <a:ln w="9525">
            <a:noFill/>
            <a:miter lim="800000"/>
            <a:headEnd/>
            <a:tailEnd/>
          </a:ln>
          <a:effectLst/>
        </p:spPr>
        <p:txBody>
          <a:bodyPr wrap="square" lIns="81856" tIns="40926" rIns="81856" bIns="40926">
            <a:spAutoFit/>
          </a:bodyPr>
          <a:lstStyle/>
          <a:p>
            <a:pPr algn="ctr" defTabSz="820761"/>
            <a:r>
              <a:rPr lang="en-US" sz="1600" b="1" dirty="0">
                <a:latin typeface="+mj-lt"/>
              </a:rPr>
              <a:t>Total Traditional </a:t>
            </a:r>
            <a:endParaRPr lang="en-US" sz="1600" b="1" dirty="0" smtClean="0">
              <a:latin typeface="+mj-lt"/>
            </a:endParaRPr>
          </a:p>
          <a:p>
            <a:pPr algn="ctr" defTabSz="820761"/>
            <a:r>
              <a:rPr lang="en-US" sz="1600" b="1" dirty="0" smtClean="0">
                <a:latin typeface="+mj-lt"/>
              </a:rPr>
              <a:t>Medicare Spending, 2010: </a:t>
            </a:r>
          </a:p>
          <a:p>
            <a:pPr algn="ctr" defTabSz="820761"/>
            <a:r>
              <a:rPr lang="en-US" sz="2000" b="1" dirty="0" smtClean="0">
                <a:latin typeface="+mj-lt"/>
              </a:rPr>
              <a:t>$385 </a:t>
            </a:r>
            <a:r>
              <a:rPr lang="en-US" sz="2000" b="1" dirty="0">
                <a:latin typeface="+mj-lt"/>
              </a:rPr>
              <a:t>billion</a:t>
            </a:r>
          </a:p>
        </p:txBody>
      </p:sp>
      <p:sp>
        <p:nvSpPr>
          <p:cNvPr id="20" name="Text Box 6"/>
          <p:cNvSpPr txBox="1">
            <a:spLocks noChangeArrowheads="1"/>
          </p:cNvSpPr>
          <p:nvPr/>
        </p:nvSpPr>
        <p:spPr bwMode="auto">
          <a:xfrm>
            <a:off x="6324600" y="1537628"/>
            <a:ext cx="2327564" cy="830762"/>
          </a:xfrm>
          <a:prstGeom prst="rect">
            <a:avLst/>
          </a:prstGeom>
          <a:noFill/>
          <a:ln w="12700">
            <a:solidFill>
              <a:schemeClr val="tx1"/>
            </a:solidFill>
            <a:miter lim="800000"/>
            <a:headEnd/>
            <a:tailEnd/>
          </a:ln>
          <a:effectLst/>
        </p:spPr>
        <p:txBody>
          <a:bodyPr wrap="square" lIns="91205" tIns="45604" rIns="91205" bIns="45604">
            <a:spAutoFit/>
          </a:bodyPr>
          <a:lstStyle/>
          <a:p>
            <a:pPr algn="ctr" defTabSz="914053" eaLnBrk="0" hangingPunct="0">
              <a:spcBef>
                <a:spcPct val="50000"/>
              </a:spcBef>
            </a:pPr>
            <a:r>
              <a:rPr lang="en-US" sz="1600" dirty="0">
                <a:latin typeface="+mj-lt"/>
                <a:cs typeface="Arial" charset="0"/>
              </a:rPr>
              <a:t>Average per capita </a:t>
            </a:r>
            <a:r>
              <a:rPr lang="en-US" sz="1600" dirty="0" smtClean="0">
                <a:latin typeface="+mj-lt"/>
                <a:cs typeface="Arial" charset="0"/>
              </a:rPr>
              <a:t>Traditional Medicare spending: $10,584</a:t>
            </a:r>
            <a:endParaRPr lang="en-US" sz="1600" dirty="0">
              <a:latin typeface="+mj-lt"/>
              <a:cs typeface="Arial" charset="0"/>
            </a:endParaRPr>
          </a:p>
        </p:txBody>
      </p:sp>
      <p:sp>
        <p:nvSpPr>
          <p:cNvPr id="21" name="Text Box 7"/>
          <p:cNvSpPr txBox="1">
            <a:spLocks noChangeArrowheads="1"/>
          </p:cNvSpPr>
          <p:nvPr/>
        </p:nvSpPr>
        <p:spPr bwMode="auto">
          <a:xfrm>
            <a:off x="6325126" y="2774211"/>
            <a:ext cx="2308602" cy="1076984"/>
          </a:xfrm>
          <a:prstGeom prst="rect">
            <a:avLst/>
          </a:prstGeom>
          <a:noFill/>
          <a:ln w="12700">
            <a:solidFill>
              <a:schemeClr val="tx1"/>
            </a:solidFill>
            <a:miter lim="800000"/>
            <a:headEnd/>
            <a:tailEnd/>
          </a:ln>
          <a:effectLst/>
        </p:spPr>
        <p:txBody>
          <a:bodyPr wrap="square" lIns="91205" tIns="45604" rIns="91205" bIns="45604">
            <a:spAutoFit/>
          </a:bodyPr>
          <a:lstStyle/>
          <a:p>
            <a:pPr algn="ctr" defTabSz="914053" eaLnBrk="0" hangingPunct="0"/>
            <a:r>
              <a:rPr lang="en-US" sz="1600" dirty="0">
                <a:latin typeface="+mj-lt"/>
                <a:cs typeface="Arial" charset="0"/>
              </a:rPr>
              <a:t>Average per capita Traditional Medicare spending among </a:t>
            </a:r>
            <a:r>
              <a:rPr lang="en-US" sz="1600" dirty="0" smtClean="0">
                <a:latin typeface="+mj-lt"/>
                <a:cs typeface="Arial" charset="0"/>
              </a:rPr>
              <a:t/>
            </a:r>
            <a:br>
              <a:rPr lang="en-US" sz="1600" dirty="0" smtClean="0">
                <a:latin typeface="+mj-lt"/>
                <a:cs typeface="Arial" charset="0"/>
              </a:rPr>
            </a:br>
            <a:r>
              <a:rPr lang="en-US" sz="1600" dirty="0" smtClean="0">
                <a:latin typeface="+mj-lt"/>
                <a:cs typeface="Arial" charset="0"/>
              </a:rPr>
              <a:t>top </a:t>
            </a:r>
            <a:r>
              <a:rPr lang="en-US" sz="1600" dirty="0">
                <a:latin typeface="+mj-lt"/>
                <a:cs typeface="Arial" charset="0"/>
              </a:rPr>
              <a:t>10</a:t>
            </a:r>
            <a:r>
              <a:rPr lang="en-US" sz="1600" dirty="0" smtClean="0">
                <a:latin typeface="+mj-lt"/>
                <a:cs typeface="Arial" charset="0"/>
              </a:rPr>
              <a:t>%: $61,722</a:t>
            </a:r>
            <a:endParaRPr lang="en-US" sz="1600" dirty="0">
              <a:latin typeface="+mj-lt"/>
              <a:cs typeface="Arial" charset="0"/>
            </a:endParaRPr>
          </a:p>
        </p:txBody>
      </p:sp>
      <p:sp>
        <p:nvSpPr>
          <p:cNvPr id="22" name="Text Box 7"/>
          <p:cNvSpPr txBox="1">
            <a:spLocks noChangeArrowheads="1"/>
          </p:cNvSpPr>
          <p:nvPr/>
        </p:nvSpPr>
        <p:spPr bwMode="auto">
          <a:xfrm>
            <a:off x="6324863" y="4257016"/>
            <a:ext cx="2308602" cy="1076984"/>
          </a:xfrm>
          <a:prstGeom prst="rect">
            <a:avLst/>
          </a:prstGeom>
          <a:noFill/>
          <a:ln w="12700">
            <a:solidFill>
              <a:schemeClr val="tx1"/>
            </a:solidFill>
            <a:miter lim="800000"/>
            <a:headEnd/>
            <a:tailEnd/>
          </a:ln>
          <a:effectLst/>
        </p:spPr>
        <p:txBody>
          <a:bodyPr wrap="square" lIns="91205" tIns="45604" rIns="91205" bIns="45604">
            <a:spAutoFit/>
          </a:bodyPr>
          <a:lstStyle/>
          <a:p>
            <a:pPr algn="ctr" defTabSz="914053" eaLnBrk="0" hangingPunct="0"/>
            <a:r>
              <a:rPr lang="en-US" sz="1600" dirty="0">
                <a:latin typeface="+mj-lt"/>
                <a:cs typeface="Arial" charset="0"/>
              </a:rPr>
              <a:t>Average per capita Traditional Medicare spending among </a:t>
            </a:r>
            <a:r>
              <a:rPr lang="en-US" sz="1600" dirty="0" smtClean="0">
                <a:latin typeface="+mj-lt"/>
                <a:cs typeface="Arial" charset="0"/>
              </a:rPr>
              <a:t/>
            </a:r>
            <a:br>
              <a:rPr lang="en-US" sz="1600" dirty="0" smtClean="0">
                <a:latin typeface="+mj-lt"/>
                <a:cs typeface="Arial" charset="0"/>
              </a:rPr>
            </a:br>
            <a:r>
              <a:rPr lang="en-US" sz="1600" dirty="0" smtClean="0">
                <a:latin typeface="+mj-lt"/>
                <a:cs typeface="Arial" charset="0"/>
              </a:rPr>
              <a:t>bottom 90%: $4,897</a:t>
            </a:r>
            <a:endParaRPr lang="en-US" sz="1600" dirty="0">
              <a:latin typeface="+mj-lt"/>
              <a:cs typeface="Arial" charset="0"/>
            </a:endParaRPr>
          </a:p>
        </p:txBody>
      </p:sp>
    </p:spTree>
    <p:extLst>
      <p:ext uri="{BB962C8B-B14F-4D97-AF65-F5344CB8AC3E}">
        <p14:creationId xmlns:p14="http://schemas.microsoft.com/office/powerpoint/2010/main" val="488976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99361552"/>
              </p:ext>
            </p:extLst>
          </p:nvPr>
        </p:nvGraphicFramePr>
        <p:xfrm>
          <a:off x="92075" y="1143000"/>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a:xfrm>
            <a:off x="91440" y="6248400"/>
            <a:ext cx="8321040" cy="548640"/>
          </a:xfrm>
          <a:prstGeom prst="rect">
            <a:avLst/>
          </a:prstGeom>
        </p:spPr>
        <p:txBody>
          <a:bodyPr/>
          <a:lstStyle/>
          <a:p>
            <a:r>
              <a:rPr lang="en-US" dirty="0" smtClean="0"/>
              <a:t>NOTE: Total also includes durable medical equipment, other professional services, and other personal health care/products.  Medicare spending does not exclude income </a:t>
            </a:r>
            <a:r>
              <a:rPr lang="en-US" dirty="0"/>
              <a:t>from premiums and other offsetting </a:t>
            </a:r>
            <a:r>
              <a:rPr lang="en-US" dirty="0" smtClean="0"/>
              <a:t>receipts.  Medicare coverage of nursing home care reflects spending on freestanding skilled nursing facilities only (not custodial long-term care services).</a:t>
            </a:r>
          </a:p>
          <a:p>
            <a:r>
              <a:rPr lang="en-US" dirty="0" smtClean="0"/>
              <a:t>SOURCE: Kaiser Family Foundation analysis of data from Centers for Medicare &amp; Medicaid Services, Office of the Actuary, National Health Statistics Group, National Health Expenditures Tables (December 2014).</a:t>
            </a:r>
            <a:endParaRPr lang="en-US" dirty="0"/>
          </a:p>
        </p:txBody>
      </p:sp>
      <p:sp>
        <p:nvSpPr>
          <p:cNvPr id="2" name="Title 1"/>
          <p:cNvSpPr>
            <a:spLocks noGrp="1"/>
          </p:cNvSpPr>
          <p:nvPr>
            <p:ph type="title"/>
          </p:nvPr>
        </p:nvSpPr>
        <p:spPr/>
        <p:txBody>
          <a:bodyPr/>
          <a:lstStyle/>
          <a:p>
            <a:r>
              <a:rPr lang="en-US" dirty="0" smtClean="0">
                <a:solidFill>
                  <a:schemeClr val="tx1"/>
                </a:solidFill>
              </a:rPr>
              <a:t>Percent of Personal Health Expenditures Accounted for by Medicare, 2013</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66113013"/>
              </p:ext>
            </p:extLst>
          </p:nvPr>
        </p:nvGraphicFramePr>
        <p:xfrm>
          <a:off x="146712" y="4724400"/>
          <a:ext cx="8763000" cy="1053254"/>
        </p:xfrm>
        <a:graphic>
          <a:graphicData uri="http://schemas.openxmlformats.org/drawingml/2006/table">
            <a:tbl>
              <a:tblPr firstRow="1" bandRow="1">
                <a:tableStyleId>{5C22544A-7EE6-4342-B048-85BDC9FD1C3A}</a:tableStyleId>
              </a:tblPr>
              <a:tblGrid>
                <a:gridCol w="1095375"/>
                <a:gridCol w="1095375"/>
                <a:gridCol w="1095375"/>
                <a:gridCol w="1095375"/>
                <a:gridCol w="1095375"/>
                <a:gridCol w="1095375"/>
                <a:gridCol w="1095375"/>
                <a:gridCol w="1095375"/>
              </a:tblGrid>
              <a:tr h="366758">
                <a:tc gridSpan="8">
                  <a:txBody>
                    <a:bodyPr/>
                    <a:lstStyle/>
                    <a:p>
                      <a:pPr algn="ctr"/>
                      <a:r>
                        <a:rPr lang="en-US" sz="1800" b="1" dirty="0" smtClean="0">
                          <a:solidFill>
                            <a:schemeClr val="tx1"/>
                          </a:solidFill>
                          <a:latin typeface="Calibri" panose="020F0502020204030204" pitchFamily="34" charset="0"/>
                        </a:rPr>
                        <a:t>                                          Expenditures in Billions</a:t>
                      </a:r>
                      <a:endParaRPr lang="en-US" sz="1800" b="1"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sz="1800" b="1"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43248">
                <a:tc>
                  <a:txBody>
                    <a:bodyPr/>
                    <a:lstStyle/>
                    <a:p>
                      <a:r>
                        <a:rPr lang="en-US" sz="1600" b="1" dirty="0" smtClean="0">
                          <a:solidFill>
                            <a:schemeClr val="tx1"/>
                          </a:solidFill>
                          <a:latin typeface="Calibri" panose="020F0502020204030204" pitchFamily="34" charset="0"/>
                        </a:rPr>
                        <a:t>Medicare</a:t>
                      </a:r>
                      <a:endParaRPr lang="en-US" sz="1600" b="1"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$551</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$34</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$75</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$243</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$130</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$35</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$0.5</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43248">
                <a:tc>
                  <a:txBody>
                    <a:bodyPr/>
                    <a:lstStyle/>
                    <a:p>
                      <a:r>
                        <a:rPr lang="en-US" sz="1600" b="1" dirty="0" smtClean="0">
                          <a:solidFill>
                            <a:schemeClr val="tx1"/>
                          </a:solidFill>
                          <a:latin typeface="Calibri" panose="020F0502020204030204" pitchFamily="34" charset="0"/>
                        </a:rPr>
                        <a:t>Total</a:t>
                      </a:r>
                      <a:endParaRPr lang="en-US" sz="1600" b="1"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$2,469</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$80</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$271</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$937</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$587</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$156</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0" dirty="0" smtClean="0">
                          <a:solidFill>
                            <a:schemeClr val="tx1"/>
                          </a:solidFill>
                          <a:latin typeface="Calibri" panose="020F0502020204030204" pitchFamily="34" charset="0"/>
                        </a:rPr>
                        <a:t>$111</a:t>
                      </a:r>
                      <a:endParaRPr lang="en-US" sz="1600" b="0" dirty="0">
                        <a:solidFill>
                          <a:schemeClr val="tx1"/>
                        </a:solidFill>
                        <a:latin typeface="Calibri" panose="020F0502020204030204" pitchFamily="34" charset="0"/>
                      </a:endParaRPr>
                    </a:p>
                  </a:txBody>
                  <a:tcPr marT="27432" marB="27432">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7" name="Straight Connector 6"/>
          <p:cNvCxnSpPr/>
          <p:nvPr/>
        </p:nvCxnSpPr>
        <p:spPr>
          <a:xfrm>
            <a:off x="2346434" y="1390402"/>
            <a:ext cx="0" cy="4324598"/>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751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1267331498"/>
              </p:ext>
            </p:extLst>
          </p:nvPr>
        </p:nvGraphicFramePr>
        <p:xfrm>
          <a:off x="130175" y="1447800"/>
          <a:ext cx="8959850" cy="430378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r>
              <a:rPr lang="en-US" dirty="0" smtClean="0"/>
              <a:t>NOTE: All amounts are for federal fiscal years; amounts are in billions and consist of Medicare spending minus income </a:t>
            </a:r>
            <a:r>
              <a:rPr lang="en-US" dirty="0"/>
              <a:t>from premiums and other offsetting receipts</a:t>
            </a:r>
            <a:r>
              <a:rPr lang="en-US" dirty="0" smtClean="0"/>
              <a:t>.</a:t>
            </a:r>
          </a:p>
          <a:p>
            <a:r>
              <a:rPr lang="en-US" dirty="0"/>
              <a:t>SOURCE: </a:t>
            </a:r>
            <a:r>
              <a:rPr lang="en-US" dirty="0" smtClean="0"/>
              <a:t>Kaiser Family Foundation based on data from Congressional </a:t>
            </a:r>
            <a:r>
              <a:rPr lang="en-US" dirty="0"/>
              <a:t>Budget Office, </a:t>
            </a:r>
            <a:r>
              <a:rPr lang="en-US" dirty="0" smtClean="0"/>
              <a:t>Updated Budget Projections: 2015 </a:t>
            </a:r>
            <a:r>
              <a:rPr lang="en-US" dirty="0"/>
              <a:t>to </a:t>
            </a:r>
            <a:r>
              <a:rPr lang="en-US" dirty="0" smtClean="0"/>
              <a:t>2025 (March 2015); The 2014 Long-Term Budget Outlook (July 2014).</a:t>
            </a:r>
            <a:endParaRPr lang="en-US" dirty="0"/>
          </a:p>
        </p:txBody>
      </p:sp>
      <p:sp>
        <p:nvSpPr>
          <p:cNvPr id="6" name="Title 5"/>
          <p:cNvSpPr>
            <a:spLocks noGrp="1"/>
          </p:cNvSpPr>
          <p:nvPr>
            <p:ph type="title"/>
          </p:nvPr>
        </p:nvSpPr>
        <p:spPr/>
        <p:txBody>
          <a:bodyPr/>
          <a:lstStyle/>
          <a:p>
            <a:r>
              <a:rPr lang="en-US" dirty="0" smtClean="0">
                <a:solidFill>
                  <a:schemeClr val="tx1"/>
                </a:solidFill>
              </a:rPr>
              <a:t>Medicare Spending and Percent of Federal Outlays and GDP, 2010-2025</a:t>
            </a:r>
            <a:endParaRPr lang="en-US"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70715942"/>
              </p:ext>
            </p:extLst>
          </p:nvPr>
        </p:nvGraphicFramePr>
        <p:xfrm>
          <a:off x="757764" y="5219056"/>
          <a:ext cx="8188656" cy="370840"/>
        </p:xfrm>
        <a:graphic>
          <a:graphicData uri="http://schemas.openxmlformats.org/drawingml/2006/table">
            <a:tbl>
              <a:tblPr firstRow="1" bandRow="1">
                <a:tableStyleId>{5C22544A-7EE6-4342-B048-85BDC9FD1C3A}</a:tableStyleId>
              </a:tblPr>
              <a:tblGrid>
                <a:gridCol w="511791"/>
                <a:gridCol w="511791"/>
                <a:gridCol w="511791"/>
                <a:gridCol w="511791"/>
                <a:gridCol w="511791"/>
                <a:gridCol w="511791"/>
                <a:gridCol w="511791"/>
                <a:gridCol w="511791"/>
                <a:gridCol w="511791"/>
                <a:gridCol w="511791"/>
                <a:gridCol w="511791"/>
                <a:gridCol w="511791"/>
                <a:gridCol w="511791"/>
                <a:gridCol w="511791"/>
                <a:gridCol w="511791"/>
                <a:gridCol w="511791"/>
              </a:tblGrid>
              <a:tr h="370840">
                <a:tc>
                  <a:txBody>
                    <a:bodyPr/>
                    <a:lstStyle/>
                    <a:p>
                      <a:pPr algn="ctr"/>
                      <a:r>
                        <a:rPr lang="en-US" sz="1400" b="0" i="1" dirty="0" smtClean="0">
                          <a:solidFill>
                            <a:schemeClr val="tx1"/>
                          </a:solidFill>
                          <a:latin typeface="Calibri" panose="020F0502020204030204" pitchFamily="34" charset="0"/>
                        </a:rPr>
                        <a:t>12.9%</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13.2%</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14.2%</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14.4%</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13.9%</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13.6%</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14.3%</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14.5%</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14.8%</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15.8%</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15.8%</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15.2%</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16.2%</a:t>
                      </a:r>
                      <a:endParaRPr lang="en-US" sz="1400" b="0" i="1" dirty="0">
                        <a:solidFill>
                          <a:schemeClr val="tx1"/>
                        </a:solidFill>
                        <a:latin typeface="Calibri" panose="020F0502020204030204" pitchFamily="34" charset="0"/>
                      </a:endParaRPr>
                    </a:p>
                  </a:txBody>
                  <a:tcPr marL="0" marR="0" marT="0" marB="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extBox 2"/>
          <p:cNvSpPr txBox="1"/>
          <p:nvPr/>
        </p:nvSpPr>
        <p:spPr>
          <a:xfrm>
            <a:off x="-54592" y="4964769"/>
            <a:ext cx="900752" cy="674031"/>
          </a:xfrm>
          <a:prstGeom prst="rect">
            <a:avLst/>
          </a:prstGeom>
          <a:noFill/>
        </p:spPr>
        <p:txBody>
          <a:bodyPr wrap="square" rtlCol="0">
            <a:spAutoFit/>
          </a:bodyPr>
          <a:lstStyle/>
          <a:p>
            <a:pPr algn="ctr">
              <a:lnSpc>
                <a:spcPct val="90000"/>
              </a:lnSpc>
            </a:pPr>
            <a:r>
              <a:rPr lang="en-US" sz="1400" i="1" dirty="0" smtClean="0">
                <a:latin typeface="Calibri" panose="020F0502020204030204" pitchFamily="34" charset="0"/>
                <a:cs typeface="Meta Offc Pro"/>
              </a:rPr>
              <a:t>Share of: </a:t>
            </a:r>
            <a:br>
              <a:rPr lang="en-US" sz="1400" i="1" dirty="0" smtClean="0">
                <a:latin typeface="Calibri" panose="020F0502020204030204" pitchFamily="34" charset="0"/>
                <a:cs typeface="Meta Offc Pro"/>
              </a:rPr>
            </a:br>
            <a:r>
              <a:rPr lang="en-US" sz="1400" i="1" dirty="0" smtClean="0">
                <a:latin typeface="Calibri" panose="020F0502020204030204" pitchFamily="34" charset="0"/>
                <a:cs typeface="Meta Offc Pro"/>
              </a:rPr>
              <a:t>Federal </a:t>
            </a:r>
            <a:br>
              <a:rPr lang="en-US" sz="1400" i="1" dirty="0" smtClean="0">
                <a:latin typeface="Calibri" panose="020F0502020204030204" pitchFamily="34" charset="0"/>
                <a:cs typeface="Meta Offc Pro"/>
              </a:rPr>
            </a:br>
            <a:r>
              <a:rPr lang="en-US" sz="1400" i="1" dirty="0" smtClean="0">
                <a:latin typeface="Calibri" panose="020F0502020204030204" pitchFamily="34" charset="0"/>
                <a:cs typeface="Meta Offc Pro"/>
              </a:rPr>
              <a:t>Outlays</a:t>
            </a:r>
          </a:p>
        </p:txBody>
      </p:sp>
      <p:cxnSp>
        <p:nvCxnSpPr>
          <p:cNvPr id="5" name="Straight Connector 4"/>
          <p:cNvCxnSpPr/>
          <p:nvPr/>
        </p:nvCxnSpPr>
        <p:spPr>
          <a:xfrm>
            <a:off x="762000" y="5224744"/>
            <a:ext cx="82296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2000" y="5562600"/>
            <a:ext cx="82296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303896" y="1447800"/>
            <a:ext cx="0" cy="4511040"/>
          </a:xfrm>
          <a:prstGeom prst="line">
            <a:avLst/>
          </a:prstGeom>
          <a:ln w="28575"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219200" y="1447800"/>
            <a:ext cx="1842448" cy="338554"/>
          </a:xfrm>
          <a:prstGeom prst="rect">
            <a:avLst/>
          </a:prstGeom>
          <a:solidFill>
            <a:schemeClr val="accent3"/>
          </a:solidFill>
        </p:spPr>
        <p:txBody>
          <a:bodyPr wrap="square" rtlCol="0">
            <a:spAutoFit/>
          </a:bodyPr>
          <a:lstStyle/>
          <a:p>
            <a:pPr algn="ctr"/>
            <a:r>
              <a:rPr lang="en-US" sz="1600" b="1" dirty="0" smtClean="0">
                <a:solidFill>
                  <a:schemeClr val="bg1"/>
                </a:solidFill>
                <a:latin typeface="Calibri" panose="020F0502020204030204" pitchFamily="34" charset="0"/>
                <a:cs typeface="Meta Offc Pro"/>
              </a:rPr>
              <a:t>Actual Net Outlays</a:t>
            </a:r>
          </a:p>
        </p:txBody>
      </p:sp>
      <p:sp>
        <p:nvSpPr>
          <p:cNvPr id="13" name="TextBox 12"/>
          <p:cNvSpPr txBox="1"/>
          <p:nvPr/>
        </p:nvSpPr>
        <p:spPr>
          <a:xfrm>
            <a:off x="3505200" y="1447800"/>
            <a:ext cx="2209800" cy="338554"/>
          </a:xfrm>
          <a:prstGeom prst="rect">
            <a:avLst/>
          </a:prstGeom>
          <a:solidFill>
            <a:schemeClr val="accent1"/>
          </a:solidFill>
        </p:spPr>
        <p:txBody>
          <a:bodyPr wrap="square" rtlCol="0">
            <a:spAutoFit/>
          </a:bodyPr>
          <a:lstStyle/>
          <a:p>
            <a:pPr algn="ctr"/>
            <a:r>
              <a:rPr lang="en-US" sz="1600" b="1" dirty="0" smtClean="0">
                <a:solidFill>
                  <a:schemeClr val="bg1"/>
                </a:solidFill>
                <a:latin typeface="Calibri" panose="020F0502020204030204" pitchFamily="34" charset="0"/>
                <a:cs typeface="Meta Offc Pro"/>
              </a:rPr>
              <a:t>Projected Net Outlays</a:t>
            </a:r>
          </a:p>
        </p:txBody>
      </p:sp>
      <p:graphicFrame>
        <p:nvGraphicFramePr>
          <p:cNvPr id="14" name="Table 13"/>
          <p:cNvGraphicFramePr>
            <a:graphicFrameLocks noGrp="1"/>
          </p:cNvGraphicFramePr>
          <p:nvPr>
            <p:extLst>
              <p:ext uri="{D42A27DB-BD31-4B8C-83A1-F6EECF244321}">
                <p14:modId xmlns:p14="http://schemas.microsoft.com/office/powerpoint/2010/main" val="814415434"/>
              </p:ext>
            </p:extLst>
          </p:nvPr>
        </p:nvGraphicFramePr>
        <p:xfrm>
          <a:off x="762006" y="5562600"/>
          <a:ext cx="8188656" cy="370840"/>
        </p:xfrm>
        <a:graphic>
          <a:graphicData uri="http://schemas.openxmlformats.org/drawingml/2006/table">
            <a:tbl>
              <a:tblPr firstRow="1" bandRow="1">
                <a:tableStyleId>{5C22544A-7EE6-4342-B048-85BDC9FD1C3A}</a:tableStyleId>
              </a:tblPr>
              <a:tblGrid>
                <a:gridCol w="511791"/>
                <a:gridCol w="511791"/>
                <a:gridCol w="511791"/>
                <a:gridCol w="511791"/>
                <a:gridCol w="511791"/>
                <a:gridCol w="511791"/>
                <a:gridCol w="511791"/>
                <a:gridCol w="511791"/>
                <a:gridCol w="511791"/>
                <a:gridCol w="511791"/>
                <a:gridCol w="511791"/>
                <a:gridCol w="511791"/>
                <a:gridCol w="511791"/>
                <a:gridCol w="511791"/>
                <a:gridCol w="511791"/>
                <a:gridCol w="511791"/>
              </a:tblGrid>
              <a:tr h="370840">
                <a:tc>
                  <a:txBody>
                    <a:bodyPr/>
                    <a:lstStyle/>
                    <a:p>
                      <a:pPr algn="ctr"/>
                      <a:r>
                        <a:rPr lang="en-US" sz="1400" b="0" i="1" dirty="0" smtClean="0">
                          <a:solidFill>
                            <a:schemeClr val="tx1"/>
                          </a:solidFill>
                          <a:latin typeface="Calibri" panose="020F0502020204030204" pitchFamily="34" charset="0"/>
                        </a:rPr>
                        <a:t>3.0%</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3.1%</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2.9%</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3.0%</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2.9%</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2.9%</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3.0%</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2.9%</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2.8%</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3.0%</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3.1%</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3.2%</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3.4%</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3.4%</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3.3%</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i="1" dirty="0" smtClean="0">
                          <a:solidFill>
                            <a:schemeClr val="tx1"/>
                          </a:solidFill>
                          <a:latin typeface="Calibri" panose="020F0502020204030204" pitchFamily="34" charset="0"/>
                        </a:rPr>
                        <a:t>3.6%</a:t>
                      </a:r>
                      <a:endParaRPr lang="en-US" sz="1400" b="0" i="1" dirty="0">
                        <a:solidFill>
                          <a:schemeClr val="tx1"/>
                        </a:solidFill>
                        <a:latin typeface="Calibri" panose="020F0502020204030204" pitchFamily="34" charset="0"/>
                      </a:endParaRPr>
                    </a:p>
                  </a:txBody>
                  <a:tcPr marL="45720" marR="45720" anchor="ctr">
                    <a:lnL w="12700" cmpd="sng">
                      <a:noFill/>
                    </a:lnL>
                    <a:lnR w="12700" cmpd="sng">
                      <a:noFill/>
                    </a:lnR>
                    <a:lnT w="12700" cmpd="sng">
                      <a:noFill/>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TextBox 14"/>
          <p:cNvSpPr txBox="1"/>
          <p:nvPr/>
        </p:nvSpPr>
        <p:spPr>
          <a:xfrm>
            <a:off x="0" y="5608464"/>
            <a:ext cx="800100" cy="286232"/>
          </a:xfrm>
          <a:prstGeom prst="rect">
            <a:avLst/>
          </a:prstGeom>
          <a:noFill/>
        </p:spPr>
        <p:txBody>
          <a:bodyPr wrap="square" rtlCol="0">
            <a:spAutoFit/>
          </a:bodyPr>
          <a:lstStyle/>
          <a:p>
            <a:pPr algn="ctr">
              <a:lnSpc>
                <a:spcPct val="90000"/>
              </a:lnSpc>
            </a:pPr>
            <a:r>
              <a:rPr lang="en-US" sz="1400" i="1" dirty="0" smtClean="0">
                <a:latin typeface="Calibri" panose="020F0502020204030204" pitchFamily="34" charset="0"/>
                <a:cs typeface="Meta Offc Pro"/>
              </a:rPr>
              <a:t>GDP</a:t>
            </a:r>
          </a:p>
        </p:txBody>
      </p:sp>
    </p:spTree>
    <p:extLst>
      <p:ext uri="{BB962C8B-B14F-4D97-AF65-F5344CB8AC3E}">
        <p14:creationId xmlns:p14="http://schemas.microsoft.com/office/powerpoint/2010/main" val="33664456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41913122"/>
              </p:ext>
            </p:extLst>
          </p:nvPr>
        </p:nvGraphicFramePr>
        <p:xfrm>
          <a:off x="92075" y="1371601"/>
          <a:ext cx="8959850" cy="4419599"/>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12"/>
          <p:cNvSpPr>
            <a:spLocks noGrp="1"/>
          </p:cNvSpPr>
          <p:nvPr>
            <p:ph type="body" sz="quarter" idx="11"/>
          </p:nvPr>
        </p:nvSpPr>
        <p:spPr/>
        <p:txBody>
          <a:bodyPr/>
          <a:lstStyle/>
          <a:p>
            <a:r>
              <a:rPr lang="en-US" dirty="0" smtClean="0"/>
              <a:t>NOTE: *Assumes </a:t>
            </a:r>
            <a:r>
              <a:rPr lang="en-US" dirty="0"/>
              <a:t>0.6-percent </a:t>
            </a:r>
            <a:r>
              <a:rPr lang="en-US" dirty="0" smtClean="0"/>
              <a:t>physician payment rate increase from </a:t>
            </a:r>
            <a:r>
              <a:rPr lang="en-US" dirty="0"/>
              <a:t>2016 through </a:t>
            </a:r>
            <a:r>
              <a:rPr lang="en-US" dirty="0" smtClean="0"/>
              <a:t>2023, consistent with the average </a:t>
            </a:r>
            <a:r>
              <a:rPr lang="en-US" dirty="0"/>
              <a:t>update </a:t>
            </a:r>
            <a:r>
              <a:rPr lang="en-US" dirty="0" smtClean="0"/>
              <a:t>over </a:t>
            </a:r>
            <a:r>
              <a:rPr lang="en-US" dirty="0"/>
              <a:t>the 10-year period ending with March 31, </a:t>
            </a:r>
            <a:r>
              <a:rPr lang="en-US" dirty="0" smtClean="0"/>
              <a:t>2015; based on the spending data from the 2014 Medicare Trustees report.</a:t>
            </a:r>
          </a:p>
          <a:p>
            <a:r>
              <a:rPr lang="en-US" dirty="0" smtClean="0"/>
              <a:t>SOURCE:</a:t>
            </a:r>
            <a:r>
              <a:rPr lang="en-US" dirty="0"/>
              <a:t> </a:t>
            </a:r>
            <a:r>
              <a:rPr lang="en-US" dirty="0" smtClean="0"/>
              <a:t>Kaiser Family Foundation analysis of </a:t>
            </a:r>
            <a:r>
              <a:rPr lang="en-US" dirty="0"/>
              <a:t>Medicare spending </a:t>
            </a:r>
            <a:r>
              <a:rPr lang="en-US" dirty="0" smtClean="0"/>
              <a:t>data from </a:t>
            </a:r>
            <a:r>
              <a:rPr lang="en-US" dirty="0"/>
              <a:t>Boards of Trustees and Congressional Budget Office (CBO</a:t>
            </a:r>
            <a:r>
              <a:rPr lang="en-US" dirty="0" smtClean="0"/>
              <a:t>); private </a:t>
            </a:r>
            <a:r>
              <a:rPr lang="en-US" dirty="0"/>
              <a:t>health insurance spending </a:t>
            </a:r>
            <a:r>
              <a:rPr lang="en-US" dirty="0" smtClean="0"/>
              <a:t>data from </a:t>
            </a:r>
            <a:r>
              <a:rPr lang="en-US" dirty="0"/>
              <a:t>the CMS National Health Expenditure </a:t>
            </a:r>
            <a:r>
              <a:rPr lang="en-US" dirty="0" smtClean="0"/>
              <a:t>data; </a:t>
            </a:r>
            <a:r>
              <a:rPr lang="en-US" dirty="0"/>
              <a:t>GDP </a:t>
            </a:r>
            <a:r>
              <a:rPr lang="en-US" dirty="0" smtClean="0"/>
              <a:t>data from </a:t>
            </a:r>
            <a:r>
              <a:rPr lang="en-US" dirty="0"/>
              <a:t>CBO and U.S. Census Bureau, </a:t>
            </a:r>
            <a:r>
              <a:rPr lang="en-US" dirty="0" smtClean="0"/>
              <a:t>and CPI data from </a:t>
            </a:r>
            <a:r>
              <a:rPr lang="en-US" dirty="0"/>
              <a:t>the Bureau of Labor </a:t>
            </a:r>
            <a:r>
              <a:rPr lang="en-US" dirty="0" smtClean="0"/>
              <a:t>Statistics (historical) and CBO (projected).</a:t>
            </a:r>
            <a:endParaRPr lang="en-US" dirty="0"/>
          </a:p>
        </p:txBody>
      </p:sp>
      <p:sp>
        <p:nvSpPr>
          <p:cNvPr id="2" name="Title 1"/>
          <p:cNvSpPr>
            <a:spLocks noGrp="1"/>
          </p:cNvSpPr>
          <p:nvPr>
            <p:ph type="title"/>
          </p:nvPr>
        </p:nvSpPr>
        <p:spPr/>
        <p:txBody>
          <a:bodyPr/>
          <a:lstStyle/>
          <a:p>
            <a:r>
              <a:rPr lang="en-US" dirty="0" smtClean="0"/>
              <a:t>Historical and Projected Average Annual Growth Rate in Medicare Per Capita Spending and Other Measures</a:t>
            </a:r>
            <a:endParaRPr lang="en-US" dirty="0"/>
          </a:p>
        </p:txBody>
      </p:sp>
      <p:cxnSp>
        <p:nvCxnSpPr>
          <p:cNvPr id="7" name="Straight Connector 6"/>
          <p:cNvCxnSpPr/>
          <p:nvPr/>
        </p:nvCxnSpPr>
        <p:spPr>
          <a:xfrm>
            <a:off x="4682110" y="3483430"/>
            <a:ext cx="4389120" cy="0"/>
          </a:xfrm>
          <a:prstGeom prst="line">
            <a:avLst/>
          </a:prstGeom>
          <a:ln w="28575">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 name="Line 9"/>
          <p:cNvSpPr>
            <a:spLocks noChangeShapeType="1"/>
          </p:cNvSpPr>
          <p:nvPr/>
        </p:nvSpPr>
        <p:spPr bwMode="auto">
          <a:xfrm>
            <a:off x="4572000" y="1459468"/>
            <a:ext cx="0" cy="4226966"/>
          </a:xfrm>
          <a:prstGeom prst="line">
            <a:avLst/>
          </a:prstGeom>
          <a:noFill/>
          <a:ln w="28575">
            <a:solidFill>
              <a:schemeClr val="tx1"/>
            </a:solidFill>
            <a:prstDash val="sysDot"/>
            <a:round/>
            <a:headEnd/>
            <a:tailEnd/>
          </a:ln>
        </p:spPr>
        <p:txBody>
          <a:bodyPr lIns="60378" tIns="30189" rIns="60378" bIns="30189">
            <a:prstTxWarp prst="textNoShape">
              <a:avLst/>
            </a:prstTxWarp>
          </a:bodyPr>
          <a:lstStyle/>
          <a:p>
            <a:pPr fontAlgn="base">
              <a:spcBef>
                <a:spcPct val="0"/>
              </a:spcBef>
              <a:spcAft>
                <a:spcPct val="0"/>
              </a:spcAft>
            </a:pPr>
            <a:endParaRPr lang="en-US" sz="2400">
              <a:solidFill>
                <a:srgbClr val="000000"/>
              </a:solidFill>
              <a:latin typeface="+mj-lt"/>
            </a:endParaRPr>
          </a:p>
        </p:txBody>
      </p:sp>
      <p:sp>
        <p:nvSpPr>
          <p:cNvPr id="9" name="TextBox 8"/>
          <p:cNvSpPr txBox="1"/>
          <p:nvPr/>
        </p:nvSpPr>
        <p:spPr>
          <a:xfrm>
            <a:off x="1132840" y="1459468"/>
            <a:ext cx="2468880" cy="369332"/>
          </a:xfrm>
          <a:prstGeom prst="rect">
            <a:avLst/>
          </a:prstGeom>
          <a:noFill/>
          <a:ln>
            <a:solidFill>
              <a:srgbClr val="000000"/>
            </a:solidFill>
          </a:ln>
        </p:spPr>
        <p:txBody>
          <a:bodyPr wrap="square" rtlCol="0">
            <a:spAutoFit/>
          </a:bodyPr>
          <a:lstStyle/>
          <a:p>
            <a:pPr algn="ctr" fontAlgn="base">
              <a:spcBef>
                <a:spcPct val="0"/>
              </a:spcBef>
              <a:spcAft>
                <a:spcPct val="0"/>
              </a:spcAft>
            </a:pPr>
            <a:r>
              <a:rPr lang="en-US" b="1" dirty="0" smtClean="0">
                <a:solidFill>
                  <a:srgbClr val="000000"/>
                </a:solidFill>
                <a:latin typeface="+mj-lt"/>
                <a:cs typeface="Calibri" pitchFamily="34" charset="0"/>
              </a:rPr>
              <a:t>Actual (2000-2013)</a:t>
            </a:r>
          </a:p>
        </p:txBody>
      </p:sp>
      <p:sp>
        <p:nvSpPr>
          <p:cNvPr id="12" name="TextBox 11"/>
          <p:cNvSpPr txBox="1"/>
          <p:nvPr/>
        </p:nvSpPr>
        <p:spPr>
          <a:xfrm>
            <a:off x="5379720" y="1457960"/>
            <a:ext cx="2849880" cy="369332"/>
          </a:xfrm>
          <a:prstGeom prst="rect">
            <a:avLst/>
          </a:prstGeom>
          <a:noFill/>
          <a:ln>
            <a:solidFill>
              <a:srgbClr val="000000"/>
            </a:solidFill>
          </a:ln>
        </p:spPr>
        <p:txBody>
          <a:bodyPr wrap="square" rtlCol="0">
            <a:spAutoFit/>
          </a:bodyPr>
          <a:lstStyle/>
          <a:p>
            <a:pPr algn="ctr" fontAlgn="base">
              <a:spcBef>
                <a:spcPct val="0"/>
              </a:spcBef>
              <a:spcAft>
                <a:spcPct val="0"/>
              </a:spcAft>
            </a:pPr>
            <a:r>
              <a:rPr lang="en-US" b="1" dirty="0" smtClean="0">
                <a:solidFill>
                  <a:srgbClr val="000000"/>
                </a:solidFill>
                <a:latin typeface="Calibri" panose="020F0502020204030204" pitchFamily="34" charset="0"/>
                <a:cs typeface="Calibri" pitchFamily="34" charset="0"/>
              </a:rPr>
              <a:t>Projected (2014-2023)</a:t>
            </a:r>
          </a:p>
        </p:txBody>
      </p:sp>
      <p:graphicFrame>
        <p:nvGraphicFramePr>
          <p:cNvPr id="5" name="Table 4"/>
          <p:cNvGraphicFramePr>
            <a:graphicFrameLocks noGrp="1"/>
          </p:cNvGraphicFramePr>
          <p:nvPr>
            <p:extLst>
              <p:ext uri="{D42A27DB-BD31-4B8C-83A1-F6EECF244321}">
                <p14:modId xmlns:p14="http://schemas.microsoft.com/office/powerpoint/2010/main" val="3751107576"/>
              </p:ext>
            </p:extLst>
          </p:nvPr>
        </p:nvGraphicFramePr>
        <p:xfrm>
          <a:off x="96520" y="4905960"/>
          <a:ext cx="8971280" cy="768096"/>
        </p:xfrm>
        <a:graphic>
          <a:graphicData uri="http://schemas.openxmlformats.org/drawingml/2006/table">
            <a:tbl>
              <a:tblPr firstRow="1" bandRow="1">
                <a:tableStyleId>{5C22544A-7EE6-4342-B048-85BDC9FD1C3A}</a:tableStyleId>
              </a:tblPr>
              <a:tblGrid>
                <a:gridCol w="1121410"/>
                <a:gridCol w="1121410"/>
                <a:gridCol w="1121410"/>
                <a:gridCol w="1121410"/>
                <a:gridCol w="1121410"/>
                <a:gridCol w="1121410"/>
                <a:gridCol w="1121410"/>
                <a:gridCol w="1121410"/>
              </a:tblGrid>
              <a:tr h="370840">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400" b="0" dirty="0" smtClean="0">
                          <a:solidFill>
                            <a:srgbClr val="000000"/>
                          </a:solidFill>
                          <a:latin typeface="Calibri" panose="020F0502020204030204" pitchFamily="34" charset="0"/>
                          <a:cs typeface="Calibri" pitchFamily="34" charset="0"/>
                        </a:rPr>
                        <a:t>Medicare </a:t>
                      </a:r>
                      <a:br>
                        <a:rPr lang="en-US" sz="1400" b="0" dirty="0" smtClean="0">
                          <a:solidFill>
                            <a:srgbClr val="000000"/>
                          </a:solidFill>
                          <a:latin typeface="Calibri" panose="020F0502020204030204" pitchFamily="34" charset="0"/>
                          <a:cs typeface="Calibri" pitchFamily="34" charset="0"/>
                        </a:rPr>
                      </a:br>
                      <a:r>
                        <a:rPr lang="en-US" sz="1400" b="0" dirty="0" smtClean="0">
                          <a:solidFill>
                            <a:srgbClr val="000000"/>
                          </a:solidFill>
                          <a:latin typeface="Calibri" panose="020F0502020204030204" pitchFamily="34" charset="0"/>
                          <a:cs typeface="Calibri" pitchFamily="34" charset="0"/>
                        </a:rPr>
                        <a:t>per capita spending </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400" b="0" dirty="0" smtClean="0">
                          <a:solidFill>
                            <a:srgbClr val="000000"/>
                          </a:solidFill>
                          <a:latin typeface="Calibri" panose="020F0502020204030204" pitchFamily="34" charset="0"/>
                          <a:cs typeface="Calibri" pitchFamily="34" charset="0"/>
                        </a:rPr>
                        <a:t>Private health insurance </a:t>
                      </a:r>
                      <a:br>
                        <a:rPr lang="en-US" sz="1400" b="0" dirty="0" smtClean="0">
                          <a:solidFill>
                            <a:srgbClr val="000000"/>
                          </a:solidFill>
                          <a:latin typeface="Calibri" panose="020F0502020204030204" pitchFamily="34" charset="0"/>
                          <a:cs typeface="Calibri" pitchFamily="34" charset="0"/>
                        </a:rPr>
                      </a:br>
                      <a:r>
                        <a:rPr lang="en-US" sz="1400" b="0" dirty="0" smtClean="0">
                          <a:solidFill>
                            <a:srgbClr val="000000"/>
                          </a:solidFill>
                          <a:latin typeface="Calibri" panose="020F0502020204030204" pitchFamily="34" charset="0"/>
                          <a:cs typeface="Calibri" pitchFamily="34" charset="0"/>
                        </a:rPr>
                        <a:t>per capita spending </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400" b="0" dirty="0" smtClean="0">
                          <a:solidFill>
                            <a:srgbClr val="000000"/>
                          </a:solidFill>
                          <a:latin typeface="Calibri" panose="020F0502020204030204" pitchFamily="34" charset="0"/>
                          <a:cs typeface="Calibri" pitchFamily="34" charset="0"/>
                        </a:rPr>
                        <a:t>GDP </a:t>
                      </a:r>
                      <a:br>
                        <a:rPr lang="en-US" sz="1400" b="0" dirty="0" smtClean="0">
                          <a:solidFill>
                            <a:srgbClr val="000000"/>
                          </a:solidFill>
                          <a:latin typeface="Calibri" panose="020F0502020204030204" pitchFamily="34" charset="0"/>
                          <a:cs typeface="Calibri" pitchFamily="34" charset="0"/>
                        </a:rPr>
                      </a:br>
                      <a:r>
                        <a:rPr lang="en-US" sz="1400" b="0" dirty="0" smtClean="0">
                          <a:solidFill>
                            <a:srgbClr val="000000"/>
                          </a:solidFill>
                          <a:latin typeface="Calibri" panose="020F0502020204030204" pitchFamily="34" charset="0"/>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ct val="90000"/>
                        </a:lnSpc>
                      </a:pPr>
                      <a:r>
                        <a:rPr lang="en-US" sz="1400" b="0" dirty="0" smtClean="0">
                          <a:solidFill>
                            <a:srgbClr val="000000"/>
                          </a:solidFill>
                          <a:latin typeface="Calibri" panose="020F0502020204030204" pitchFamily="34" charset="0"/>
                          <a:cs typeface="Calibri" pitchFamily="34" charset="0"/>
                        </a:rPr>
                        <a:t>CPI</a:t>
                      </a:r>
                      <a:endParaRPr lang="en-US" sz="1400" b="0" dirty="0">
                        <a:latin typeface="Calibri" panose="020F0502020204030204"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400" b="0" dirty="0" smtClean="0">
                          <a:solidFill>
                            <a:srgbClr val="000000"/>
                          </a:solidFill>
                          <a:latin typeface="Calibri" panose="020F0502020204030204" pitchFamily="34" charset="0"/>
                          <a:cs typeface="Calibri" pitchFamily="34" charset="0"/>
                        </a:rPr>
                        <a:t>Medicare </a:t>
                      </a:r>
                      <a:br>
                        <a:rPr lang="en-US" sz="1400" b="0" dirty="0" smtClean="0">
                          <a:solidFill>
                            <a:srgbClr val="000000"/>
                          </a:solidFill>
                          <a:latin typeface="Calibri" panose="020F0502020204030204" pitchFamily="34" charset="0"/>
                          <a:cs typeface="Calibri" pitchFamily="34" charset="0"/>
                        </a:rPr>
                      </a:br>
                      <a:r>
                        <a:rPr lang="en-US" sz="1400" b="0" dirty="0" smtClean="0">
                          <a:solidFill>
                            <a:srgbClr val="000000"/>
                          </a:solidFill>
                          <a:latin typeface="Calibri" panose="020F0502020204030204" pitchFamily="34" charset="0"/>
                          <a:cs typeface="Calibri" pitchFamily="34" charset="0"/>
                        </a:rPr>
                        <a:t>per capita spending*</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400" b="0" dirty="0" smtClean="0">
                          <a:solidFill>
                            <a:srgbClr val="000000"/>
                          </a:solidFill>
                          <a:latin typeface="Calibri" panose="020F0502020204030204" pitchFamily="34" charset="0"/>
                          <a:cs typeface="Calibri" pitchFamily="34" charset="0"/>
                        </a:rPr>
                        <a:t>Private health insurance</a:t>
                      </a:r>
                      <a:br>
                        <a:rPr lang="en-US" sz="1400" b="0" dirty="0" smtClean="0">
                          <a:solidFill>
                            <a:srgbClr val="000000"/>
                          </a:solidFill>
                          <a:latin typeface="Calibri" panose="020F0502020204030204" pitchFamily="34" charset="0"/>
                          <a:cs typeface="Calibri" pitchFamily="34" charset="0"/>
                        </a:rPr>
                      </a:br>
                      <a:r>
                        <a:rPr lang="en-US" sz="1400" b="0" dirty="0" smtClean="0">
                          <a:solidFill>
                            <a:srgbClr val="000000"/>
                          </a:solidFill>
                          <a:latin typeface="Calibri" panose="020F0502020204030204" pitchFamily="34" charset="0"/>
                          <a:cs typeface="Calibri" pitchFamily="34" charset="0"/>
                        </a:rPr>
                        <a:t>per capita </a:t>
                      </a:r>
                      <a:r>
                        <a:rPr lang="en-US" sz="1400" b="0" kern="1200" dirty="0" smtClean="0">
                          <a:solidFill>
                            <a:srgbClr val="000000"/>
                          </a:solidFill>
                          <a:latin typeface="Calibri" panose="020F0502020204030204" pitchFamily="34" charset="0"/>
                          <a:ea typeface="+mn-ea"/>
                          <a:cs typeface="Calibri" pitchFamily="34" charset="0"/>
                        </a:rPr>
                        <a:t>spending</a:t>
                      </a:r>
                      <a:endParaRPr lang="en-US" sz="1400" b="0" dirty="0" smtClean="0">
                        <a:solidFill>
                          <a:srgbClr val="000000"/>
                        </a:solidFill>
                        <a:latin typeface="Calibri" panose="020F0502020204030204" pitchFamily="34" charset="0"/>
                        <a:cs typeface="Calibri"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400" b="0" dirty="0" smtClean="0">
                          <a:solidFill>
                            <a:srgbClr val="000000"/>
                          </a:solidFill>
                          <a:latin typeface="Calibri" panose="020F0502020204030204" pitchFamily="34" charset="0"/>
                          <a:cs typeface="Calibri" pitchFamily="34" charset="0"/>
                        </a:rPr>
                        <a:t>GDP </a:t>
                      </a:r>
                      <a:br>
                        <a:rPr lang="en-US" sz="1400" b="0" dirty="0" smtClean="0">
                          <a:solidFill>
                            <a:srgbClr val="000000"/>
                          </a:solidFill>
                          <a:latin typeface="Calibri" panose="020F0502020204030204" pitchFamily="34" charset="0"/>
                          <a:cs typeface="Calibri" pitchFamily="34" charset="0"/>
                        </a:rPr>
                      </a:br>
                      <a:r>
                        <a:rPr lang="en-US" sz="1400" b="0" dirty="0" smtClean="0">
                          <a:solidFill>
                            <a:srgbClr val="000000"/>
                          </a:solidFill>
                          <a:latin typeface="Calibri" panose="020F0502020204030204" pitchFamily="34" charset="0"/>
                          <a:cs typeface="Calibri" pitchFamily="34" charset="0"/>
                        </a:rPr>
                        <a:t>per capita</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ct val="90000"/>
                        </a:lnSpc>
                      </a:pPr>
                      <a:r>
                        <a:rPr lang="en-US" sz="1400" b="0" dirty="0" smtClean="0">
                          <a:solidFill>
                            <a:srgbClr val="000000"/>
                          </a:solidFill>
                          <a:latin typeface="Calibri" panose="020F0502020204030204" pitchFamily="34" charset="0"/>
                          <a:cs typeface="Calibri" pitchFamily="34" charset="0"/>
                        </a:rPr>
                        <a:t>CPI</a:t>
                      </a:r>
                      <a:endParaRPr lang="en-US" sz="1400" b="0" dirty="0">
                        <a:latin typeface="Calibri" panose="020F0502020204030204"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66668616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Line 9"/>
          <p:cNvSpPr>
            <a:spLocks noChangeShapeType="1"/>
          </p:cNvSpPr>
          <p:nvPr/>
        </p:nvSpPr>
        <p:spPr bwMode="auto">
          <a:xfrm>
            <a:off x="1915195" y="914400"/>
            <a:ext cx="5680" cy="5257800"/>
          </a:xfrm>
          <a:prstGeom prst="line">
            <a:avLst/>
          </a:prstGeom>
          <a:noFill/>
          <a:ln w="38100">
            <a:solidFill>
              <a:srgbClr val="000000"/>
            </a:solidFill>
            <a:prstDash val="sysDot"/>
            <a:round/>
            <a:headEnd/>
            <a:tailEnd/>
          </a:ln>
        </p:spPr>
        <p:txBody>
          <a:bodyPr lIns="60378" tIns="30189" rIns="60378" bIns="30189">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326353277"/>
              </p:ext>
            </p:extLst>
          </p:nvPr>
        </p:nvGraphicFramePr>
        <p:xfrm>
          <a:off x="168275" y="5738863"/>
          <a:ext cx="6934200" cy="370840"/>
        </p:xfrm>
        <a:graphic>
          <a:graphicData uri="http://schemas.openxmlformats.org/drawingml/2006/table">
            <a:tbl>
              <a:tblPr firstRow="1" bandRow="1"/>
              <a:tblGrid>
                <a:gridCol w="1733550"/>
                <a:gridCol w="1733550"/>
                <a:gridCol w="1733550"/>
                <a:gridCol w="1733550"/>
              </a:tblGrid>
              <a:tr h="370840">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Calibri" panose="020F0502020204030204" pitchFamily="34" charset="0"/>
                          <a:cs typeface="Calibri" pitchFamily="34" charset="0"/>
                        </a:rPr>
                        <a:t>$575.8 billion</a:t>
                      </a:r>
                      <a:endParaRPr lang="en-US" sz="1600" b="0" dirty="0">
                        <a:solidFill>
                          <a:schemeClr val="tx1"/>
                        </a:solidFill>
                        <a:latin typeface="Calibri" panose="020F0502020204030204" pitchFamily="34" charset="0"/>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Calibri" panose="020F0502020204030204" pitchFamily="34" charset="0"/>
                          <a:cs typeface="Calibri" pitchFamily="34" charset="0"/>
                        </a:rPr>
                        <a:t>$251.1 billion</a:t>
                      </a:r>
                      <a:endParaRPr lang="en-US" sz="1600" b="0" dirty="0">
                        <a:solidFill>
                          <a:schemeClr val="tx1"/>
                        </a:solidFill>
                        <a:latin typeface="Calibri" panose="020F0502020204030204" pitchFamily="34" charset="0"/>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Calibri" panose="020F0502020204030204" pitchFamily="34" charset="0"/>
                          <a:cs typeface="Calibri" pitchFamily="34" charset="0"/>
                        </a:rPr>
                        <a:t>$255.0 billion</a:t>
                      </a:r>
                      <a:endParaRPr lang="en-US" sz="1600" b="0" dirty="0">
                        <a:solidFill>
                          <a:schemeClr val="tx1"/>
                        </a:solidFill>
                        <a:latin typeface="Calibri" panose="020F0502020204030204" pitchFamily="34" charset="0"/>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600" b="0" dirty="0" smtClean="0">
                          <a:solidFill>
                            <a:schemeClr val="tx1"/>
                          </a:solidFill>
                          <a:latin typeface="Calibri" panose="020F0502020204030204" pitchFamily="34" charset="0"/>
                          <a:cs typeface="Calibri" pitchFamily="34" charset="0"/>
                        </a:rPr>
                        <a:t>$69.7</a:t>
                      </a:r>
                      <a:r>
                        <a:rPr lang="en-US" sz="1600" b="0" baseline="0" dirty="0" smtClean="0">
                          <a:solidFill>
                            <a:schemeClr val="tx1"/>
                          </a:solidFill>
                          <a:latin typeface="Calibri" panose="020F0502020204030204" pitchFamily="34" charset="0"/>
                          <a:cs typeface="Calibri" pitchFamily="34" charset="0"/>
                        </a:rPr>
                        <a:t> </a:t>
                      </a:r>
                      <a:r>
                        <a:rPr lang="en-US" sz="1600" b="0" dirty="0" smtClean="0">
                          <a:solidFill>
                            <a:schemeClr val="tx1"/>
                          </a:solidFill>
                          <a:latin typeface="Calibri" panose="020F0502020204030204" pitchFamily="34" charset="0"/>
                          <a:cs typeface="Calibri" pitchFamily="34" charset="0"/>
                        </a:rPr>
                        <a:t>billion</a:t>
                      </a:r>
                      <a:endParaRPr lang="en-US" sz="1600" b="0" dirty="0">
                        <a:solidFill>
                          <a:schemeClr val="tx1"/>
                        </a:solidFill>
                        <a:latin typeface="Calibri" panose="020F0502020204030204" pitchFamily="34" charset="0"/>
                        <a:cs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1138466142"/>
              </p:ext>
            </p:extLst>
          </p:nvPr>
        </p:nvGraphicFramePr>
        <p:xfrm>
          <a:off x="31750" y="1066800"/>
          <a:ext cx="8959850" cy="50593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p:txBody>
          <a:bodyPr/>
          <a:lstStyle/>
          <a:p>
            <a:r>
              <a:rPr lang="en-US" dirty="0" smtClean="0"/>
              <a:t>SOURCE: </a:t>
            </a:r>
            <a:r>
              <a:rPr lang="en-US" dirty="0"/>
              <a:t>Kaiser Family Foundation </a:t>
            </a:r>
            <a:r>
              <a:rPr lang="en-US" dirty="0" smtClean="0"/>
              <a:t>based on data from 2014 Annual Report of the Boards of Trustees of the Federal Hospital Insurance and Federal Supplementary Medical Insurance Trust Funds.</a:t>
            </a:r>
          </a:p>
        </p:txBody>
      </p:sp>
      <p:sp>
        <p:nvSpPr>
          <p:cNvPr id="5" name="Title 4"/>
          <p:cNvSpPr>
            <a:spLocks noGrp="1"/>
          </p:cNvSpPr>
          <p:nvPr>
            <p:ph type="title"/>
          </p:nvPr>
        </p:nvSpPr>
        <p:spPr/>
        <p:txBody>
          <a:bodyPr/>
          <a:lstStyle/>
          <a:p>
            <a:r>
              <a:rPr lang="en-US" dirty="0" smtClean="0"/>
              <a:t>Sources of Medicare Revenue, 2013</a:t>
            </a:r>
            <a:endParaRPr lang="en-US" dirty="0"/>
          </a:p>
        </p:txBody>
      </p:sp>
    </p:spTree>
    <p:extLst>
      <p:ext uri="{BB962C8B-B14F-4D97-AF65-F5344CB8AC3E}">
        <p14:creationId xmlns:p14="http://schemas.microsoft.com/office/powerpoint/2010/main" val="3352189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Box 14"/>
          <p:cNvSpPr txBox="1">
            <a:spLocks noChangeArrowheads="1"/>
          </p:cNvSpPr>
          <p:nvPr/>
        </p:nvSpPr>
        <p:spPr bwMode="auto">
          <a:xfrm>
            <a:off x="4692650" y="5019674"/>
            <a:ext cx="4298950" cy="510909"/>
          </a:xfrm>
          <a:prstGeom prst="rect">
            <a:avLst/>
          </a:prstGeom>
          <a:solidFill>
            <a:schemeClr val="accent1"/>
          </a:solidFill>
          <a:ln>
            <a:noFill/>
          </a:ln>
          <a:extLst/>
        </p:spPr>
        <p:txBody>
          <a:bodyPr wrap="square">
            <a:spAutoFit/>
          </a:bodyPr>
          <a:lstStyle>
            <a:lvl1pPr>
              <a:defRPr>
                <a:solidFill>
                  <a:schemeClr val="tx1"/>
                </a:solidFill>
                <a:latin typeface="Times" pitchFamily="18" charset="0"/>
                <a:cs typeface="Arial" charset="0"/>
              </a:defRPr>
            </a:lvl1pPr>
            <a:lvl2pPr marL="742950" indent="-285750">
              <a:defRPr>
                <a:solidFill>
                  <a:schemeClr val="tx1"/>
                </a:solidFill>
                <a:latin typeface="Times" pitchFamily="18" charset="0"/>
                <a:cs typeface="Arial" charset="0"/>
              </a:defRPr>
            </a:lvl2pPr>
            <a:lvl3pPr marL="1143000" indent="-228600">
              <a:defRPr>
                <a:solidFill>
                  <a:schemeClr val="tx1"/>
                </a:solidFill>
                <a:latin typeface="Times" pitchFamily="18" charset="0"/>
                <a:cs typeface="Arial" charset="0"/>
              </a:defRPr>
            </a:lvl3pPr>
            <a:lvl4pPr marL="1600200" indent="-228600">
              <a:defRPr>
                <a:solidFill>
                  <a:schemeClr val="tx1"/>
                </a:solidFill>
                <a:latin typeface="Times" pitchFamily="18" charset="0"/>
                <a:cs typeface="Arial" charset="0"/>
              </a:defRPr>
            </a:lvl4pPr>
            <a:lvl5pPr marL="2057400" indent="-228600">
              <a:defRPr>
                <a:solidFill>
                  <a:schemeClr val="tx1"/>
                </a:solidFill>
                <a:latin typeface="Times" pitchFamily="18" charset="0"/>
                <a:cs typeface="Arial" charset="0"/>
              </a:defRPr>
            </a:lvl5pPr>
            <a:lvl6pPr marL="2514600" indent="-228600" fontAlgn="base">
              <a:spcBef>
                <a:spcPct val="0"/>
              </a:spcBef>
              <a:spcAft>
                <a:spcPct val="0"/>
              </a:spcAft>
              <a:defRPr>
                <a:solidFill>
                  <a:schemeClr val="tx1"/>
                </a:solidFill>
                <a:latin typeface="Times" pitchFamily="18" charset="0"/>
                <a:cs typeface="Arial" charset="0"/>
              </a:defRPr>
            </a:lvl6pPr>
            <a:lvl7pPr marL="2971800" indent="-228600" fontAlgn="base">
              <a:spcBef>
                <a:spcPct val="0"/>
              </a:spcBef>
              <a:spcAft>
                <a:spcPct val="0"/>
              </a:spcAft>
              <a:defRPr>
                <a:solidFill>
                  <a:schemeClr val="tx1"/>
                </a:solidFill>
                <a:latin typeface="Times" pitchFamily="18" charset="0"/>
                <a:cs typeface="Arial" charset="0"/>
              </a:defRPr>
            </a:lvl7pPr>
            <a:lvl8pPr marL="3429000" indent="-228600" fontAlgn="base">
              <a:spcBef>
                <a:spcPct val="0"/>
              </a:spcBef>
              <a:spcAft>
                <a:spcPct val="0"/>
              </a:spcAft>
              <a:defRPr>
                <a:solidFill>
                  <a:schemeClr val="tx1"/>
                </a:solidFill>
                <a:latin typeface="Times" pitchFamily="18" charset="0"/>
                <a:cs typeface="Arial" charset="0"/>
              </a:defRPr>
            </a:lvl8pPr>
            <a:lvl9pPr marL="3886200" indent="-228600" fontAlgn="base">
              <a:spcBef>
                <a:spcPct val="0"/>
              </a:spcBef>
              <a:spcAft>
                <a:spcPct val="0"/>
              </a:spcAft>
              <a:defRPr>
                <a:solidFill>
                  <a:schemeClr val="tx1"/>
                </a:solidFill>
                <a:latin typeface="Times" pitchFamily="18" charset="0"/>
                <a:cs typeface="Arial" charset="0"/>
              </a:defRPr>
            </a:lvl9pPr>
          </a:lstStyle>
          <a:p>
            <a:pPr>
              <a:lnSpc>
                <a:spcPct val="85000"/>
              </a:lnSpc>
            </a:pPr>
            <a:r>
              <a:rPr lang="en-US" sz="3200" b="1" dirty="0" smtClean="0">
                <a:solidFill>
                  <a:schemeClr val="bg1"/>
                </a:solidFill>
                <a:latin typeface="Calibri" pitchFamily="34" charset="0"/>
                <a:cs typeface="Calibri" pitchFamily="34" charset="0"/>
              </a:rPr>
              <a:t>25%: </a:t>
            </a:r>
            <a:r>
              <a:rPr lang="en-US" sz="2000" b="1" dirty="0" smtClean="0">
                <a:solidFill>
                  <a:schemeClr val="bg1"/>
                </a:solidFill>
                <a:latin typeface="Calibri" pitchFamily="34" charset="0"/>
                <a:cs typeface="Calibri" pitchFamily="34" charset="0"/>
              </a:rPr>
              <a:t>incomes </a:t>
            </a:r>
            <a:r>
              <a:rPr lang="en-US" sz="2000" b="1" dirty="0">
                <a:solidFill>
                  <a:schemeClr val="bg1"/>
                </a:solidFill>
                <a:latin typeface="Calibri" pitchFamily="34" charset="0"/>
                <a:cs typeface="Calibri" pitchFamily="34" charset="0"/>
              </a:rPr>
              <a:t>below </a:t>
            </a:r>
            <a:r>
              <a:rPr lang="en-US" sz="2800" b="1" dirty="0">
                <a:solidFill>
                  <a:schemeClr val="bg1"/>
                </a:solidFill>
                <a:latin typeface="Calibri" pitchFamily="34" charset="0"/>
                <a:cs typeface="Calibri" pitchFamily="34" charset="0"/>
              </a:rPr>
              <a:t>$</a:t>
            </a:r>
            <a:r>
              <a:rPr lang="en-US" sz="2800" b="1" dirty="0" smtClean="0">
                <a:solidFill>
                  <a:schemeClr val="bg1"/>
                </a:solidFill>
                <a:latin typeface="Calibri" pitchFamily="34" charset="0"/>
                <a:cs typeface="Calibri" pitchFamily="34" charset="0"/>
              </a:rPr>
              <a:t>14,400</a:t>
            </a:r>
            <a:endParaRPr lang="en-US" sz="2800" b="1" dirty="0">
              <a:solidFill>
                <a:schemeClr val="bg1"/>
              </a:solidFill>
              <a:latin typeface="Calibri" pitchFamily="34" charset="0"/>
              <a:cs typeface="Calibri"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180129682"/>
              </p:ext>
            </p:extLst>
          </p:nvPr>
        </p:nvGraphicFramePr>
        <p:xfrm>
          <a:off x="228600" y="1295400"/>
          <a:ext cx="4406900" cy="4264024"/>
        </p:xfrm>
        <a:graphic>
          <a:graphicData uri="http://schemas.openxmlformats.org/drawingml/2006/table">
            <a:tbl>
              <a:tblPr firstRow="1" bandRow="1">
                <a:tableStyleId>{5C22544A-7EE6-4342-B048-85BDC9FD1C3A}</a:tableStyleId>
              </a:tblPr>
              <a:tblGrid>
                <a:gridCol w="440690"/>
                <a:gridCol w="440690"/>
                <a:gridCol w="440690"/>
                <a:gridCol w="440690"/>
                <a:gridCol w="440690"/>
                <a:gridCol w="440690"/>
                <a:gridCol w="440690"/>
                <a:gridCol w="440690"/>
                <a:gridCol w="440690"/>
                <a:gridCol w="440690"/>
              </a:tblGrid>
              <a:tr h="426724">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r>
              <a:tr h="426726">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5109">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5109">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2B2B2"/>
                    </a:solidFill>
                  </a:tcPr>
                </a:tc>
              </a:tr>
              <a:tr h="426726">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426726">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solidFill>
                          <a:schemeClr val="tx2"/>
                        </a:solidFill>
                      </a:endParaRPr>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sz="100" dirty="0"/>
                    </a:p>
                  </a:txBody>
                  <a:tcPr marL="91459" marR="91459" marT="45717" marB="45717">
                    <a:lnL w="57150" cap="flat" cmpd="sng" algn="ctr">
                      <a:solidFill>
                        <a:srgbClr val="FFFFFF"/>
                      </a:solidFill>
                      <a:prstDash val="solid"/>
                      <a:round/>
                      <a:headEnd type="none" w="med" len="med"/>
                      <a:tailEnd type="none" w="med" len="med"/>
                    </a:lnL>
                    <a:lnR w="5715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bl>
          </a:graphicData>
        </a:graphic>
      </p:graphicFrame>
      <p:sp>
        <p:nvSpPr>
          <p:cNvPr id="15491" name="TextBox 8"/>
          <p:cNvSpPr txBox="1">
            <a:spLocks noChangeArrowheads="1"/>
          </p:cNvSpPr>
          <p:nvPr/>
        </p:nvSpPr>
        <p:spPr bwMode="auto">
          <a:xfrm>
            <a:off x="4692650" y="3171824"/>
            <a:ext cx="4298950" cy="510909"/>
          </a:xfrm>
          <a:prstGeom prst="rect">
            <a:avLst/>
          </a:prstGeom>
          <a:solidFill>
            <a:srgbClr val="FF9900"/>
          </a:solidFill>
          <a:ln>
            <a:noFill/>
          </a:ln>
          <a:extLst/>
        </p:spPr>
        <p:txBody>
          <a:bodyPr wrap="square">
            <a:spAutoFit/>
          </a:bodyPr>
          <a:lstStyle>
            <a:lvl1pPr>
              <a:defRPr>
                <a:solidFill>
                  <a:schemeClr val="tx1"/>
                </a:solidFill>
                <a:latin typeface="Times" pitchFamily="18" charset="0"/>
                <a:cs typeface="Arial" charset="0"/>
              </a:defRPr>
            </a:lvl1pPr>
            <a:lvl2pPr marL="742950" indent="-285750">
              <a:defRPr>
                <a:solidFill>
                  <a:schemeClr val="tx1"/>
                </a:solidFill>
                <a:latin typeface="Times" pitchFamily="18" charset="0"/>
                <a:cs typeface="Arial" charset="0"/>
              </a:defRPr>
            </a:lvl2pPr>
            <a:lvl3pPr marL="1143000" indent="-228600">
              <a:defRPr>
                <a:solidFill>
                  <a:schemeClr val="tx1"/>
                </a:solidFill>
                <a:latin typeface="Times" pitchFamily="18" charset="0"/>
                <a:cs typeface="Arial" charset="0"/>
              </a:defRPr>
            </a:lvl3pPr>
            <a:lvl4pPr marL="1600200" indent="-228600">
              <a:defRPr>
                <a:solidFill>
                  <a:schemeClr val="tx1"/>
                </a:solidFill>
                <a:latin typeface="Times" pitchFamily="18" charset="0"/>
                <a:cs typeface="Arial" charset="0"/>
              </a:defRPr>
            </a:lvl4pPr>
            <a:lvl5pPr marL="2057400" indent="-228600">
              <a:defRPr>
                <a:solidFill>
                  <a:schemeClr val="tx1"/>
                </a:solidFill>
                <a:latin typeface="Times" pitchFamily="18" charset="0"/>
                <a:cs typeface="Arial" charset="0"/>
              </a:defRPr>
            </a:lvl5pPr>
            <a:lvl6pPr marL="2514600" indent="-228600" fontAlgn="base">
              <a:spcBef>
                <a:spcPct val="0"/>
              </a:spcBef>
              <a:spcAft>
                <a:spcPct val="0"/>
              </a:spcAft>
              <a:defRPr>
                <a:solidFill>
                  <a:schemeClr val="tx1"/>
                </a:solidFill>
                <a:latin typeface="Times" pitchFamily="18" charset="0"/>
                <a:cs typeface="Arial" charset="0"/>
              </a:defRPr>
            </a:lvl6pPr>
            <a:lvl7pPr marL="2971800" indent="-228600" fontAlgn="base">
              <a:spcBef>
                <a:spcPct val="0"/>
              </a:spcBef>
              <a:spcAft>
                <a:spcPct val="0"/>
              </a:spcAft>
              <a:defRPr>
                <a:solidFill>
                  <a:schemeClr val="tx1"/>
                </a:solidFill>
                <a:latin typeface="Times" pitchFamily="18" charset="0"/>
                <a:cs typeface="Arial" charset="0"/>
              </a:defRPr>
            </a:lvl7pPr>
            <a:lvl8pPr marL="3429000" indent="-228600" fontAlgn="base">
              <a:spcBef>
                <a:spcPct val="0"/>
              </a:spcBef>
              <a:spcAft>
                <a:spcPct val="0"/>
              </a:spcAft>
              <a:defRPr>
                <a:solidFill>
                  <a:schemeClr val="tx1"/>
                </a:solidFill>
                <a:latin typeface="Times" pitchFamily="18" charset="0"/>
                <a:cs typeface="Arial" charset="0"/>
              </a:defRPr>
            </a:lvl8pPr>
            <a:lvl9pPr marL="3886200" indent="-228600" fontAlgn="base">
              <a:spcBef>
                <a:spcPct val="0"/>
              </a:spcBef>
              <a:spcAft>
                <a:spcPct val="0"/>
              </a:spcAft>
              <a:defRPr>
                <a:solidFill>
                  <a:schemeClr val="tx1"/>
                </a:solidFill>
                <a:latin typeface="Times" pitchFamily="18" charset="0"/>
                <a:cs typeface="Arial" charset="0"/>
              </a:defRPr>
            </a:lvl9pPr>
          </a:lstStyle>
          <a:p>
            <a:pPr>
              <a:lnSpc>
                <a:spcPct val="85000"/>
              </a:lnSpc>
            </a:pPr>
            <a:r>
              <a:rPr lang="en-US" sz="3200" b="1" dirty="0">
                <a:latin typeface="Calibri" pitchFamily="34" charset="0"/>
                <a:cs typeface="Calibri" pitchFamily="34" charset="0"/>
              </a:rPr>
              <a:t>50</a:t>
            </a:r>
            <a:r>
              <a:rPr lang="en-US" sz="3200" b="1" dirty="0" smtClean="0">
                <a:latin typeface="Calibri" pitchFamily="34" charset="0"/>
                <a:cs typeface="Calibri" pitchFamily="34" charset="0"/>
              </a:rPr>
              <a:t>%: </a:t>
            </a:r>
            <a:r>
              <a:rPr lang="en-US" sz="2000" b="1" dirty="0" smtClean="0">
                <a:latin typeface="Calibri" pitchFamily="34" charset="0"/>
                <a:cs typeface="Calibri" pitchFamily="34" charset="0"/>
              </a:rPr>
              <a:t>incomes </a:t>
            </a:r>
            <a:r>
              <a:rPr lang="en-US" sz="2000" b="1" dirty="0">
                <a:latin typeface="Calibri" pitchFamily="34" charset="0"/>
                <a:cs typeface="Calibri" pitchFamily="34" charset="0"/>
              </a:rPr>
              <a:t>below </a:t>
            </a:r>
            <a:r>
              <a:rPr lang="en-US" sz="2800" b="1" dirty="0" smtClean="0">
                <a:latin typeface="Calibri" pitchFamily="34" charset="0"/>
                <a:cs typeface="Calibri" pitchFamily="34" charset="0"/>
              </a:rPr>
              <a:t>$23,500</a:t>
            </a:r>
            <a:endParaRPr lang="en-US" sz="2800" b="1" dirty="0">
              <a:latin typeface="Calibri" pitchFamily="34" charset="0"/>
              <a:cs typeface="Calibri" pitchFamily="34" charset="0"/>
            </a:endParaRPr>
          </a:p>
        </p:txBody>
      </p:sp>
      <p:cxnSp>
        <p:nvCxnSpPr>
          <p:cNvPr id="11" name="Straight Connector 10"/>
          <p:cNvCxnSpPr/>
          <p:nvPr/>
        </p:nvCxnSpPr>
        <p:spPr>
          <a:xfrm>
            <a:off x="123825" y="3428999"/>
            <a:ext cx="4648200" cy="0"/>
          </a:xfrm>
          <a:prstGeom prst="line">
            <a:avLst/>
          </a:prstGeom>
          <a:ln w="44450">
            <a:solidFill>
              <a:srgbClr val="FF9900"/>
            </a:solidFill>
            <a:prstDash val="sysDash"/>
          </a:ln>
        </p:spPr>
        <p:style>
          <a:lnRef idx="1">
            <a:schemeClr val="accent1"/>
          </a:lnRef>
          <a:fillRef idx="0">
            <a:schemeClr val="accent1"/>
          </a:fillRef>
          <a:effectRef idx="0">
            <a:schemeClr val="accent1"/>
          </a:effectRef>
          <a:fontRef idx="minor">
            <a:schemeClr val="tx1"/>
          </a:fontRef>
        </p:style>
      </p:cxnSp>
      <p:sp>
        <p:nvSpPr>
          <p:cNvPr id="15494" name="TextBox 11"/>
          <p:cNvSpPr txBox="1">
            <a:spLocks noChangeArrowheads="1"/>
          </p:cNvSpPr>
          <p:nvPr/>
        </p:nvSpPr>
        <p:spPr bwMode="auto">
          <a:xfrm>
            <a:off x="4692650" y="1322718"/>
            <a:ext cx="4298950" cy="563231"/>
          </a:xfrm>
          <a:prstGeom prst="rect">
            <a:avLst/>
          </a:prstGeom>
          <a:solidFill>
            <a:schemeClr val="accent4"/>
          </a:solidFill>
          <a:ln>
            <a:noFill/>
          </a:ln>
          <a:extLst/>
        </p:spPr>
        <p:txBody>
          <a:bodyPr wrap="square">
            <a:spAutoFit/>
          </a:bodyPr>
          <a:lstStyle>
            <a:lvl1pPr>
              <a:defRPr>
                <a:solidFill>
                  <a:schemeClr val="tx1"/>
                </a:solidFill>
                <a:latin typeface="Times" pitchFamily="18" charset="0"/>
                <a:cs typeface="Arial" charset="0"/>
              </a:defRPr>
            </a:lvl1pPr>
            <a:lvl2pPr marL="742950" indent="-285750">
              <a:defRPr>
                <a:solidFill>
                  <a:schemeClr val="tx1"/>
                </a:solidFill>
                <a:latin typeface="Times" pitchFamily="18" charset="0"/>
                <a:cs typeface="Arial" charset="0"/>
              </a:defRPr>
            </a:lvl2pPr>
            <a:lvl3pPr marL="1143000" indent="-228600">
              <a:defRPr>
                <a:solidFill>
                  <a:schemeClr val="tx1"/>
                </a:solidFill>
                <a:latin typeface="Times" pitchFamily="18" charset="0"/>
                <a:cs typeface="Arial" charset="0"/>
              </a:defRPr>
            </a:lvl3pPr>
            <a:lvl4pPr marL="1600200" indent="-228600">
              <a:defRPr>
                <a:solidFill>
                  <a:schemeClr val="tx1"/>
                </a:solidFill>
                <a:latin typeface="Times" pitchFamily="18" charset="0"/>
                <a:cs typeface="Arial" charset="0"/>
              </a:defRPr>
            </a:lvl4pPr>
            <a:lvl5pPr marL="2057400" indent="-228600">
              <a:defRPr>
                <a:solidFill>
                  <a:schemeClr val="tx1"/>
                </a:solidFill>
                <a:latin typeface="Times" pitchFamily="18" charset="0"/>
                <a:cs typeface="Arial" charset="0"/>
              </a:defRPr>
            </a:lvl5pPr>
            <a:lvl6pPr marL="2514600" indent="-228600" fontAlgn="base">
              <a:spcBef>
                <a:spcPct val="0"/>
              </a:spcBef>
              <a:spcAft>
                <a:spcPct val="0"/>
              </a:spcAft>
              <a:defRPr>
                <a:solidFill>
                  <a:schemeClr val="tx1"/>
                </a:solidFill>
                <a:latin typeface="Times" pitchFamily="18" charset="0"/>
                <a:cs typeface="Arial" charset="0"/>
              </a:defRPr>
            </a:lvl6pPr>
            <a:lvl7pPr marL="2971800" indent="-228600" fontAlgn="base">
              <a:spcBef>
                <a:spcPct val="0"/>
              </a:spcBef>
              <a:spcAft>
                <a:spcPct val="0"/>
              </a:spcAft>
              <a:defRPr>
                <a:solidFill>
                  <a:schemeClr val="tx1"/>
                </a:solidFill>
                <a:latin typeface="Times" pitchFamily="18" charset="0"/>
                <a:cs typeface="Arial" charset="0"/>
              </a:defRPr>
            </a:lvl7pPr>
            <a:lvl8pPr marL="3429000" indent="-228600" fontAlgn="base">
              <a:spcBef>
                <a:spcPct val="0"/>
              </a:spcBef>
              <a:spcAft>
                <a:spcPct val="0"/>
              </a:spcAft>
              <a:defRPr>
                <a:solidFill>
                  <a:schemeClr val="tx1"/>
                </a:solidFill>
                <a:latin typeface="Times" pitchFamily="18" charset="0"/>
                <a:cs typeface="Arial" charset="0"/>
              </a:defRPr>
            </a:lvl8pPr>
            <a:lvl9pPr marL="3886200" indent="-228600" fontAlgn="base">
              <a:spcBef>
                <a:spcPct val="0"/>
              </a:spcBef>
              <a:spcAft>
                <a:spcPct val="0"/>
              </a:spcAft>
              <a:defRPr>
                <a:solidFill>
                  <a:schemeClr val="tx1"/>
                </a:solidFill>
                <a:latin typeface="Times" pitchFamily="18" charset="0"/>
                <a:cs typeface="Arial" charset="0"/>
              </a:defRPr>
            </a:lvl9pPr>
          </a:lstStyle>
          <a:p>
            <a:pPr>
              <a:lnSpc>
                <a:spcPct val="85000"/>
              </a:lnSpc>
            </a:pPr>
            <a:r>
              <a:rPr lang="en-US" sz="3200" b="1" dirty="0" smtClean="0">
                <a:solidFill>
                  <a:schemeClr val="bg1"/>
                </a:solidFill>
                <a:latin typeface="Calibri" pitchFamily="34" charset="0"/>
                <a:cs typeface="Calibri" pitchFamily="34" charset="0"/>
              </a:rPr>
              <a:t>5%</a:t>
            </a:r>
            <a:r>
              <a:rPr lang="en-US" sz="3600" b="1" dirty="0" smtClean="0">
                <a:solidFill>
                  <a:schemeClr val="bg1"/>
                </a:solidFill>
                <a:latin typeface="Calibri" pitchFamily="34" charset="0"/>
                <a:cs typeface="Calibri" pitchFamily="34" charset="0"/>
              </a:rPr>
              <a:t>: </a:t>
            </a:r>
            <a:r>
              <a:rPr lang="en-US" sz="2000" b="1" dirty="0" smtClean="0">
                <a:solidFill>
                  <a:schemeClr val="bg1"/>
                </a:solidFill>
                <a:latin typeface="Calibri" pitchFamily="34" charset="0"/>
                <a:cs typeface="Calibri" pitchFamily="34" charset="0"/>
              </a:rPr>
              <a:t>incomes </a:t>
            </a:r>
            <a:r>
              <a:rPr lang="en-US" sz="2000" b="1" dirty="0">
                <a:solidFill>
                  <a:schemeClr val="bg1"/>
                </a:solidFill>
                <a:latin typeface="Calibri" pitchFamily="34" charset="0"/>
                <a:cs typeface="Calibri" pitchFamily="34" charset="0"/>
              </a:rPr>
              <a:t>above </a:t>
            </a:r>
            <a:r>
              <a:rPr lang="en-US" sz="2800" b="1" dirty="0" smtClean="0">
                <a:solidFill>
                  <a:schemeClr val="bg1"/>
                </a:solidFill>
                <a:latin typeface="Calibri" pitchFamily="34" charset="0"/>
                <a:cs typeface="Calibri" pitchFamily="34" charset="0"/>
              </a:rPr>
              <a:t>$93,900</a:t>
            </a:r>
            <a:endParaRPr lang="en-US" sz="3200" b="1" dirty="0">
              <a:solidFill>
                <a:schemeClr val="bg1"/>
              </a:solidFill>
              <a:latin typeface="Calibri" pitchFamily="34" charset="0"/>
              <a:cs typeface="Calibri" pitchFamily="34" charset="0"/>
            </a:endParaRPr>
          </a:p>
        </p:txBody>
      </p:sp>
      <p:sp>
        <p:nvSpPr>
          <p:cNvPr id="6" name="Text Placeholder 5"/>
          <p:cNvSpPr>
            <a:spLocks noGrp="1"/>
          </p:cNvSpPr>
          <p:nvPr>
            <p:ph type="body" sz="quarter" idx="11"/>
          </p:nvPr>
        </p:nvSpPr>
        <p:spPr/>
        <p:txBody>
          <a:bodyPr/>
          <a:lstStyle/>
          <a:p>
            <a:r>
              <a:rPr lang="en-US" dirty="0"/>
              <a:t>NOTE:  Total household income for couples is split equally between husbands and wives to estimate income for married beneficiaries.</a:t>
            </a:r>
          </a:p>
          <a:p>
            <a:r>
              <a:rPr lang="en-US" dirty="0"/>
              <a:t>SOURCE: Urban Institute analysis of DYNASIM </a:t>
            </a:r>
            <a:r>
              <a:rPr lang="en-US" dirty="0" smtClean="0"/>
              <a:t>for </a:t>
            </a:r>
            <a:r>
              <a:rPr lang="en-US" dirty="0"/>
              <a:t>the Kaiser Family Foundation</a:t>
            </a:r>
            <a:r>
              <a:rPr lang="en-US" dirty="0" smtClean="0"/>
              <a:t>.</a:t>
            </a:r>
            <a:endParaRPr lang="en-US" dirty="0"/>
          </a:p>
        </p:txBody>
      </p:sp>
      <p:sp>
        <p:nvSpPr>
          <p:cNvPr id="2" name="Title 1"/>
          <p:cNvSpPr>
            <a:spLocks noGrp="1"/>
          </p:cNvSpPr>
          <p:nvPr>
            <p:ph type="title"/>
          </p:nvPr>
        </p:nvSpPr>
        <p:spPr/>
        <p:txBody>
          <a:bodyPr/>
          <a:lstStyle/>
          <a:p>
            <a:r>
              <a:rPr lang="en-US" dirty="0" smtClean="0"/>
              <a:t>Distribution of Medicare </a:t>
            </a:r>
            <a:r>
              <a:rPr lang="en-US" dirty="0"/>
              <a:t>B</a:t>
            </a:r>
            <a:r>
              <a:rPr lang="en-US" dirty="0" smtClean="0"/>
              <a:t>eneficiaries By Income, 2013</a:t>
            </a:r>
            <a:endParaRPr lang="en-US" dirty="0"/>
          </a:p>
        </p:txBody>
      </p:sp>
    </p:spTree>
    <p:extLst>
      <p:ext uri="{BB962C8B-B14F-4D97-AF65-F5344CB8AC3E}">
        <p14:creationId xmlns:p14="http://schemas.microsoft.com/office/powerpoint/2010/main" val="2442651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99212435"/>
              </p:ext>
            </p:extLst>
          </p:nvPr>
        </p:nvGraphicFramePr>
        <p:xfrm>
          <a:off x="92075" y="1219200"/>
          <a:ext cx="8959850" cy="4906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1"/>
          </p:nvPr>
        </p:nvSpPr>
        <p:spPr/>
        <p:txBody>
          <a:bodyPr/>
          <a:lstStyle/>
          <a:p>
            <a:r>
              <a:rPr lang="en-US" dirty="0" smtClean="0"/>
              <a:t>SOURCE: Intermediate projections from 2005-2014 Annual Reports of the Boards of Trustees of the Federal Hospital Insurance and Federal Supplementary Medical Insurance Trust Funds.</a:t>
            </a:r>
            <a:endParaRPr lang="en-US" dirty="0"/>
          </a:p>
        </p:txBody>
      </p:sp>
      <p:sp>
        <p:nvSpPr>
          <p:cNvPr id="2" name="Title 1"/>
          <p:cNvSpPr>
            <a:spLocks noGrp="1"/>
          </p:cNvSpPr>
          <p:nvPr>
            <p:ph type="title"/>
          </p:nvPr>
        </p:nvSpPr>
        <p:spPr>
          <a:xfrm>
            <a:off x="90914" y="365234"/>
            <a:ext cx="8961120" cy="914400"/>
          </a:xfrm>
        </p:spPr>
        <p:txBody>
          <a:bodyPr/>
          <a:lstStyle/>
          <a:p>
            <a:r>
              <a:rPr lang="en-US" dirty="0" smtClean="0">
                <a:solidFill>
                  <a:schemeClr val="tx1"/>
                </a:solidFill>
              </a:rPr>
              <a:t>Solvency of the Medicare Part A Hospital Insurance Trust Fund</a:t>
            </a:r>
            <a:endParaRPr lang="en-US" dirty="0">
              <a:solidFill>
                <a:schemeClr val="tx1"/>
              </a:solidFill>
            </a:endParaRPr>
          </a:p>
        </p:txBody>
      </p:sp>
      <p:sp>
        <p:nvSpPr>
          <p:cNvPr id="8" name="Text Box 5"/>
          <p:cNvSpPr txBox="1">
            <a:spLocks noChangeArrowheads="1"/>
          </p:cNvSpPr>
          <p:nvPr/>
        </p:nvSpPr>
        <p:spPr bwMode="auto">
          <a:xfrm>
            <a:off x="3124200" y="5911611"/>
            <a:ext cx="3004219" cy="336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693" tIns="44846" rIns="89693" bIns="44846">
            <a:spAutoFit/>
          </a:bodyPr>
          <a:lstStyle>
            <a:lvl1pPr defTabSz="896938">
              <a:defRPr>
                <a:solidFill>
                  <a:schemeClr val="tx1"/>
                </a:solidFill>
                <a:latin typeface="Tahoma" pitchFamily="34" charset="0"/>
              </a:defRPr>
            </a:lvl1pPr>
            <a:lvl2pPr marL="742950" indent="-285750" defTabSz="896938">
              <a:defRPr>
                <a:solidFill>
                  <a:schemeClr val="tx1"/>
                </a:solidFill>
                <a:latin typeface="Tahoma" pitchFamily="34" charset="0"/>
              </a:defRPr>
            </a:lvl2pPr>
            <a:lvl3pPr marL="1143000" indent="-228600" defTabSz="896938">
              <a:defRPr>
                <a:solidFill>
                  <a:schemeClr val="tx1"/>
                </a:solidFill>
                <a:latin typeface="Tahoma" pitchFamily="34" charset="0"/>
              </a:defRPr>
            </a:lvl3pPr>
            <a:lvl4pPr marL="1600200" indent="-228600" defTabSz="896938">
              <a:defRPr>
                <a:solidFill>
                  <a:schemeClr val="tx1"/>
                </a:solidFill>
                <a:latin typeface="Tahoma" pitchFamily="34" charset="0"/>
              </a:defRPr>
            </a:lvl4pPr>
            <a:lvl5pPr marL="2057400" indent="-228600" defTabSz="896938">
              <a:defRPr>
                <a:solidFill>
                  <a:schemeClr val="tx1"/>
                </a:solidFill>
                <a:latin typeface="Tahoma" pitchFamily="34" charset="0"/>
              </a:defRPr>
            </a:lvl5pPr>
            <a:lvl6pPr marL="2514600" indent="-228600" defTabSz="896938" fontAlgn="base">
              <a:spcBef>
                <a:spcPct val="0"/>
              </a:spcBef>
              <a:spcAft>
                <a:spcPct val="0"/>
              </a:spcAft>
              <a:defRPr>
                <a:solidFill>
                  <a:schemeClr val="tx1"/>
                </a:solidFill>
                <a:latin typeface="Tahoma" pitchFamily="34" charset="0"/>
              </a:defRPr>
            </a:lvl6pPr>
            <a:lvl7pPr marL="2971800" indent="-228600" defTabSz="896938" fontAlgn="base">
              <a:spcBef>
                <a:spcPct val="0"/>
              </a:spcBef>
              <a:spcAft>
                <a:spcPct val="0"/>
              </a:spcAft>
              <a:defRPr>
                <a:solidFill>
                  <a:schemeClr val="tx1"/>
                </a:solidFill>
                <a:latin typeface="Tahoma" pitchFamily="34" charset="0"/>
              </a:defRPr>
            </a:lvl7pPr>
            <a:lvl8pPr marL="3429000" indent="-228600" defTabSz="896938" fontAlgn="base">
              <a:spcBef>
                <a:spcPct val="0"/>
              </a:spcBef>
              <a:spcAft>
                <a:spcPct val="0"/>
              </a:spcAft>
              <a:defRPr>
                <a:solidFill>
                  <a:schemeClr val="tx1"/>
                </a:solidFill>
                <a:latin typeface="Tahoma" pitchFamily="34" charset="0"/>
              </a:defRPr>
            </a:lvl8pPr>
            <a:lvl9pPr marL="3886200" indent="-228600" defTabSz="896938" fontAlgn="base">
              <a:spcBef>
                <a:spcPct val="0"/>
              </a:spcBef>
              <a:spcAft>
                <a:spcPct val="0"/>
              </a:spcAft>
              <a:defRPr>
                <a:solidFill>
                  <a:schemeClr val="tx1"/>
                </a:solidFill>
                <a:latin typeface="Tahoma" pitchFamily="34" charset="0"/>
              </a:defRPr>
            </a:lvl9pPr>
          </a:lstStyle>
          <a:p>
            <a:pPr algn="ctr">
              <a:buClr>
                <a:srgbClr val="000000"/>
              </a:buClr>
              <a:buFont typeface="Tahoma" pitchFamily="34" charset="0"/>
              <a:buNone/>
            </a:pPr>
            <a:r>
              <a:rPr lang="en-US" sz="1600" b="1" dirty="0" smtClean="0">
                <a:solidFill>
                  <a:srgbClr val="000000"/>
                </a:solidFill>
                <a:latin typeface="Calibri" panose="020F0502020204030204" pitchFamily="34" charset="0"/>
                <a:cs typeface="Times New Roman" pitchFamily="18" charset="0"/>
                <a:sym typeface="Tahoma" pitchFamily="34" charset="0"/>
              </a:rPr>
              <a:t>Year of Medicare Trustees Report</a:t>
            </a:r>
            <a:endParaRPr lang="en-US" sz="1600" b="1" dirty="0">
              <a:solidFill>
                <a:srgbClr val="000000"/>
              </a:solidFill>
              <a:latin typeface="Calibri" panose="020F0502020204030204" pitchFamily="34" charset="0"/>
              <a:cs typeface="Times New Roman" pitchFamily="18" charset="0"/>
              <a:sym typeface="Tahoma" pitchFamily="34" charset="0"/>
            </a:endParaRPr>
          </a:p>
        </p:txBody>
      </p:sp>
    </p:spTree>
    <p:extLst>
      <p:ext uri="{BB962C8B-B14F-4D97-AF65-F5344CB8AC3E}">
        <p14:creationId xmlns:p14="http://schemas.microsoft.com/office/powerpoint/2010/main" val="31660107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3"/>
          <p:cNvGraphicFramePr>
            <a:graphicFrameLocks noGrp="1" noChangeAspect="1"/>
          </p:cNvGraphicFramePr>
          <p:nvPr>
            <p:ph idx="1"/>
            <p:extLst>
              <p:ext uri="{D42A27DB-BD31-4B8C-83A1-F6EECF244321}">
                <p14:modId xmlns:p14="http://schemas.microsoft.com/office/powerpoint/2010/main" val="1179567640"/>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a:t>SOURCE:  Kaiser Family Foundation based on the </a:t>
            </a:r>
            <a:r>
              <a:rPr lang="en-US" dirty="0" smtClean="0"/>
              <a:t>2014 Annual </a:t>
            </a:r>
            <a:r>
              <a:rPr lang="en-US" dirty="0"/>
              <a:t>Report of the Boards of Trustees of the Federal Hospital Insurance and Federal Supplementary Medical Insurance Trust Funds</a:t>
            </a:r>
            <a:r>
              <a:rPr lang="en-US" dirty="0" smtClean="0"/>
              <a:t>.</a:t>
            </a:r>
            <a:endParaRPr lang="en-US" dirty="0"/>
          </a:p>
        </p:txBody>
      </p:sp>
      <p:sp>
        <p:nvSpPr>
          <p:cNvPr id="31745" name="Rectangle 2"/>
          <p:cNvSpPr>
            <a:spLocks noGrp="1" noChangeArrowheads="1"/>
          </p:cNvSpPr>
          <p:nvPr>
            <p:ph type="title"/>
          </p:nvPr>
        </p:nvSpPr>
        <p:spPr/>
        <p:txBody>
          <a:bodyPr/>
          <a:lstStyle/>
          <a:p>
            <a:pPr eaLnBrk="1" hangingPunct="1">
              <a:tabLst>
                <a:tab pos="4741863" algn="l"/>
              </a:tabLst>
            </a:pPr>
            <a:r>
              <a:rPr lang="en-US" b="1" dirty="0" smtClean="0">
                <a:solidFill>
                  <a:schemeClr val="tx1"/>
                </a:solidFill>
                <a:latin typeface="Calibri" pitchFamily="34" charset="0"/>
              </a:rPr>
              <a:t>Number of Medicare Beneficiaries and Number of Workers Per Beneficiary, 2000-2050</a:t>
            </a:r>
          </a:p>
        </p:txBody>
      </p:sp>
      <p:sp>
        <p:nvSpPr>
          <p:cNvPr id="31748" name="Text Box 5"/>
          <p:cNvSpPr txBox="1">
            <a:spLocks noChangeArrowheads="1"/>
          </p:cNvSpPr>
          <p:nvPr/>
        </p:nvSpPr>
        <p:spPr bwMode="auto">
          <a:xfrm>
            <a:off x="91966" y="1524000"/>
            <a:ext cx="1066800" cy="336550"/>
          </a:xfrm>
          <a:prstGeom prst="rect">
            <a:avLst/>
          </a:prstGeom>
          <a:noFill/>
          <a:ln w="9525">
            <a:noFill/>
            <a:miter lim="800000"/>
            <a:headEnd/>
            <a:tailEnd/>
          </a:ln>
        </p:spPr>
        <p:txBody>
          <a:bodyPr>
            <a:spAutoFit/>
          </a:bodyPr>
          <a:lstStyle/>
          <a:p>
            <a:pPr algn="ctr">
              <a:spcBef>
                <a:spcPct val="50000"/>
              </a:spcBef>
            </a:pPr>
            <a:r>
              <a:rPr lang="en-US" sz="1600" i="1" dirty="0" smtClean="0">
                <a:latin typeface="Calibri" pitchFamily="34" charset="0"/>
              </a:rPr>
              <a:t>In millions</a:t>
            </a:r>
            <a:endParaRPr lang="en-US" sz="1600" i="1" dirty="0">
              <a:latin typeface="Calibri" pitchFamily="34" charset="0"/>
            </a:endParaRPr>
          </a:p>
        </p:txBody>
      </p:sp>
    </p:spTree>
    <p:extLst>
      <p:ext uri="{BB962C8B-B14F-4D97-AF65-F5344CB8AC3E}">
        <p14:creationId xmlns:p14="http://schemas.microsoft.com/office/powerpoint/2010/main" val="4237248406"/>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25104" y="1292552"/>
            <a:ext cx="2694296" cy="584775"/>
          </a:xfrm>
          <a:prstGeom prst="rect">
            <a:avLst/>
          </a:prstGeom>
          <a:noFill/>
          <a:ln w="9525">
            <a:noFill/>
            <a:miter lim="800000"/>
            <a:headEnd/>
            <a:tailEnd/>
          </a:ln>
          <a:effectLst/>
        </p:spPr>
        <p:txBody>
          <a:bodyPr wrap="square">
            <a:spAutoFit/>
          </a:bodyPr>
          <a:lstStyle/>
          <a:p>
            <a:pPr>
              <a:spcBef>
                <a:spcPct val="50000"/>
              </a:spcBef>
            </a:pPr>
            <a:r>
              <a:rPr lang="en-US" sz="1600" i="1" dirty="0">
                <a:latin typeface="+mj-lt"/>
                <a:cs typeface="Arial" charset="0"/>
              </a:rPr>
              <a:t>Percent of </a:t>
            </a:r>
            <a:r>
              <a:rPr lang="en-US" sz="1600" i="1" dirty="0" smtClean="0">
                <a:latin typeface="+mj-lt"/>
                <a:cs typeface="Arial" charset="0"/>
              </a:rPr>
              <a:t>Traditional </a:t>
            </a:r>
            <a:br>
              <a:rPr lang="en-US" sz="1600" i="1" dirty="0" smtClean="0">
                <a:latin typeface="+mj-lt"/>
                <a:cs typeface="Arial" charset="0"/>
              </a:rPr>
            </a:br>
            <a:r>
              <a:rPr lang="en-US" sz="1600" i="1" dirty="0" smtClean="0">
                <a:latin typeface="+mj-lt"/>
                <a:cs typeface="Arial" charset="0"/>
              </a:rPr>
              <a:t>Medicare population with:</a:t>
            </a:r>
            <a:endParaRPr lang="en-US" sz="1600" i="1" dirty="0">
              <a:latin typeface="+mj-lt"/>
              <a:cs typeface="Arial" charset="0"/>
            </a:endParaRPr>
          </a:p>
        </p:txBody>
      </p:sp>
      <p:graphicFrame>
        <p:nvGraphicFramePr>
          <p:cNvPr id="17" name="Object 13"/>
          <p:cNvGraphicFramePr>
            <a:graphicFrameLocks noGrp="1" noChangeAspect="1"/>
          </p:cNvGraphicFramePr>
          <p:nvPr>
            <p:ph idx="1"/>
            <p:extLst>
              <p:ext uri="{D42A27DB-BD31-4B8C-83A1-F6EECF244321}">
                <p14:modId xmlns:p14="http://schemas.microsoft.com/office/powerpoint/2010/main" val="2118519726"/>
              </p:ext>
            </p:extLst>
          </p:nvPr>
        </p:nvGraphicFramePr>
        <p:xfrm>
          <a:off x="2133600" y="1828800"/>
          <a:ext cx="6918325" cy="429736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1"/>
          </p:nvPr>
        </p:nvSpPr>
        <p:spPr>
          <a:prstGeom prst="rect">
            <a:avLst/>
          </a:prstGeom>
        </p:spPr>
        <p:txBody>
          <a:bodyPr/>
          <a:lstStyle/>
          <a:p>
            <a:r>
              <a:rPr lang="en-US" dirty="0" smtClean="0"/>
              <a:t>NOTE: Analysis excludes beneficiaries enrolled in Medicare Advantage.</a:t>
            </a:r>
          </a:p>
          <a:p>
            <a:r>
              <a:rPr lang="en-US" dirty="0" smtClean="0"/>
              <a:t>SOURCES: Kaiser Family Foundation analysis of the Medicare Current Beneficiary Survey 2010 Cost and Use file.</a:t>
            </a:r>
          </a:p>
        </p:txBody>
      </p:sp>
      <p:sp>
        <p:nvSpPr>
          <p:cNvPr id="15369" name="Rectangle 9"/>
          <p:cNvSpPr>
            <a:spLocks noGrp="1" noChangeArrowheads="1"/>
          </p:cNvSpPr>
          <p:nvPr>
            <p:ph type="title"/>
          </p:nvPr>
        </p:nvSpPr>
        <p:spPr/>
        <p:txBody>
          <a:bodyPr/>
          <a:lstStyle/>
          <a:p>
            <a:r>
              <a:rPr lang="en-US" dirty="0" smtClean="0"/>
              <a:t>Medicare Beneficiaries’ Utilization of Selected Medicare-Covered Services, 2010</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11067901"/>
              </p:ext>
            </p:extLst>
          </p:nvPr>
        </p:nvGraphicFramePr>
        <p:xfrm>
          <a:off x="119774" y="1828800"/>
          <a:ext cx="2092656" cy="4299135"/>
        </p:xfrm>
        <a:graphic>
          <a:graphicData uri="http://schemas.openxmlformats.org/drawingml/2006/table">
            <a:tbl>
              <a:tblPr firstRow="1" bandRow="1">
                <a:tableStyleId>{5C22544A-7EE6-4342-B048-85BDC9FD1C3A}</a:tableStyleId>
              </a:tblPr>
              <a:tblGrid>
                <a:gridCol w="2092656"/>
              </a:tblGrid>
              <a:tr h="718510">
                <a:tc>
                  <a:txBody>
                    <a:bodyPr/>
                    <a:lstStyle/>
                    <a:p>
                      <a:pPr algn="r">
                        <a:lnSpc>
                          <a:spcPct val="90000"/>
                        </a:lnSpc>
                      </a:pPr>
                      <a:r>
                        <a:rPr lang="en-US" sz="1800" b="0" dirty="0" smtClean="0">
                          <a:solidFill>
                            <a:schemeClr val="tx1"/>
                          </a:solidFill>
                          <a:latin typeface="+mj-lt"/>
                          <a:cs typeface="Calibri" pitchFamily="34" charset="0"/>
                        </a:rPr>
                        <a:t>Prescription drug use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18510">
                <a:tc>
                  <a:txBody>
                    <a:bodyPr/>
                    <a:lstStyle/>
                    <a:p>
                      <a:pPr marL="0" marR="0" indent="0" algn="r" defTabSz="914400" rtl="0" eaLnBrk="1" fontAlgn="auto" latinLnBrk="0" hangingPunct="1">
                        <a:lnSpc>
                          <a:spcPct val="90000"/>
                        </a:lnSpc>
                        <a:spcBef>
                          <a:spcPts val="0"/>
                        </a:spcBef>
                        <a:spcAft>
                          <a:spcPts val="0"/>
                        </a:spcAft>
                        <a:buClrTx/>
                        <a:buSzTx/>
                        <a:buFontTx/>
                        <a:buNone/>
                        <a:tabLst/>
                        <a:defRPr/>
                      </a:pPr>
                      <a:r>
                        <a:rPr lang="en-US" sz="1800" b="0" kern="1200" dirty="0" smtClean="0">
                          <a:solidFill>
                            <a:schemeClr val="tx1"/>
                          </a:solidFill>
                          <a:latin typeface="+mj-lt"/>
                          <a:ea typeface="+mn-ea"/>
                          <a:cs typeface="Calibri" pitchFamily="34" charset="0"/>
                        </a:rPr>
                        <a:t>Physician office visit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714535">
                <a:tc>
                  <a:txBody>
                    <a:bodyPr/>
                    <a:lstStyle/>
                    <a:p>
                      <a:pPr algn="r">
                        <a:lnSpc>
                          <a:spcPct val="90000"/>
                        </a:lnSpc>
                      </a:pPr>
                      <a:r>
                        <a:rPr lang="en-US" sz="1800" b="0" dirty="0" smtClean="0">
                          <a:solidFill>
                            <a:schemeClr val="tx1"/>
                          </a:solidFill>
                          <a:latin typeface="+mj-lt"/>
                          <a:cs typeface="Calibri" pitchFamily="34" charset="0"/>
                        </a:rPr>
                        <a:t>Inpatient hospital stay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18510">
                <a:tc>
                  <a:txBody>
                    <a:bodyPr/>
                    <a:lstStyle/>
                    <a:p>
                      <a:pPr algn="r">
                        <a:lnSpc>
                          <a:spcPct val="90000"/>
                        </a:lnSpc>
                      </a:pPr>
                      <a:r>
                        <a:rPr lang="en-US" sz="1800" b="0" dirty="0" smtClean="0">
                          <a:solidFill>
                            <a:schemeClr val="tx1"/>
                          </a:solidFill>
                          <a:latin typeface="+mj-lt"/>
                          <a:cs typeface="Calibri" pitchFamily="34" charset="0"/>
                        </a:rPr>
                        <a:t>Home health visit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14535">
                <a:tc>
                  <a:txBody>
                    <a:bodyPr/>
                    <a:lstStyle/>
                    <a:p>
                      <a:pPr algn="r">
                        <a:lnSpc>
                          <a:spcPct val="90000"/>
                        </a:lnSpc>
                      </a:pPr>
                      <a:r>
                        <a:rPr lang="en-US" sz="1800" b="0" dirty="0" smtClean="0">
                          <a:solidFill>
                            <a:schemeClr val="tx1"/>
                          </a:solidFill>
                          <a:latin typeface="+mj-lt"/>
                          <a:cs typeface="Calibri" pitchFamily="34" charset="0"/>
                        </a:rPr>
                        <a:t>Skilled nursing </a:t>
                      </a:r>
                    </a:p>
                    <a:p>
                      <a:pPr algn="r">
                        <a:lnSpc>
                          <a:spcPct val="90000"/>
                        </a:lnSpc>
                      </a:pPr>
                      <a:r>
                        <a:rPr lang="en-US" sz="1800" b="0" dirty="0" smtClean="0">
                          <a:solidFill>
                            <a:schemeClr val="tx1"/>
                          </a:solidFill>
                          <a:latin typeface="+mj-lt"/>
                          <a:cs typeface="Calibri" pitchFamily="34" charset="0"/>
                        </a:rPr>
                        <a:t>facility stay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14535">
                <a:tc>
                  <a:txBody>
                    <a:bodyPr/>
                    <a:lstStyle/>
                    <a:p>
                      <a:pPr algn="r">
                        <a:lnSpc>
                          <a:spcPct val="90000"/>
                        </a:lnSpc>
                      </a:pPr>
                      <a:r>
                        <a:rPr lang="en-US" sz="1800" b="0" dirty="0" smtClean="0">
                          <a:solidFill>
                            <a:schemeClr val="tx1"/>
                          </a:solidFill>
                          <a:latin typeface="+mj-lt"/>
                          <a:cs typeface="Calibri" pitchFamily="34" charset="0"/>
                        </a:rPr>
                        <a:t>Hospice days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03738218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Object 3"/>
          <p:cNvGraphicFramePr>
            <a:graphicFrameLocks noChangeAspect="1"/>
          </p:cNvGraphicFramePr>
          <p:nvPr>
            <p:extLst>
              <p:ext uri="{D42A27DB-BD31-4B8C-83A1-F6EECF244321}">
                <p14:modId xmlns:p14="http://schemas.microsoft.com/office/powerpoint/2010/main" val="2041888261"/>
              </p:ext>
            </p:extLst>
          </p:nvPr>
        </p:nvGraphicFramePr>
        <p:xfrm>
          <a:off x="4013204" y="1016000"/>
          <a:ext cx="5019675" cy="5232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Object 2"/>
          <p:cNvGraphicFramePr>
            <a:graphicFrameLocks noGrp="1" noChangeAspect="1"/>
          </p:cNvGraphicFramePr>
          <p:nvPr>
            <p:ph idx="1"/>
            <p:extLst>
              <p:ext uri="{D42A27DB-BD31-4B8C-83A1-F6EECF244321}">
                <p14:modId xmlns:p14="http://schemas.microsoft.com/office/powerpoint/2010/main" val="1343264596"/>
              </p:ext>
            </p:extLst>
          </p:nvPr>
        </p:nvGraphicFramePr>
        <p:xfrm>
          <a:off x="-610508" y="1295400"/>
          <a:ext cx="8959850" cy="4754563"/>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 Placeholder 2"/>
          <p:cNvSpPr>
            <a:spLocks noGrp="1"/>
          </p:cNvSpPr>
          <p:nvPr>
            <p:ph type="body" sz="quarter" idx="11"/>
          </p:nvPr>
        </p:nvSpPr>
        <p:spPr/>
        <p:txBody>
          <a:bodyPr/>
          <a:lstStyle/>
          <a:p>
            <a:r>
              <a:rPr lang="en-US" dirty="0"/>
              <a:t>NOTE: *Estimate statistically significantly different from </a:t>
            </a:r>
            <a:r>
              <a:rPr lang="en-US" dirty="0" smtClean="0"/>
              <a:t>the non-Medicare household estimate at </a:t>
            </a:r>
            <a:r>
              <a:rPr lang="en-US" dirty="0"/>
              <a:t>the 95 percent confidence </a:t>
            </a:r>
            <a:r>
              <a:rPr lang="en-US" dirty="0" smtClean="0"/>
              <a:t>level. </a:t>
            </a:r>
          </a:p>
          <a:p>
            <a:r>
              <a:rPr lang="en-US" dirty="0" smtClean="0"/>
              <a:t>SOURCE</a:t>
            </a:r>
            <a:r>
              <a:rPr lang="en-US" dirty="0"/>
              <a:t>: Kaiser Family Foundation analysis of the Bureau of Labor Statistics Consumer Expenditure Survey Interview and Expense Files, </a:t>
            </a:r>
            <a:r>
              <a:rPr lang="en-US" dirty="0" smtClean="0"/>
              <a:t>2012.</a:t>
            </a:r>
            <a:endParaRPr lang="en-US" dirty="0"/>
          </a:p>
        </p:txBody>
      </p:sp>
      <p:sp>
        <p:nvSpPr>
          <p:cNvPr id="2" name="Title 1"/>
          <p:cNvSpPr>
            <a:spLocks noGrp="1"/>
          </p:cNvSpPr>
          <p:nvPr>
            <p:ph type="title"/>
          </p:nvPr>
        </p:nvSpPr>
        <p:spPr/>
        <p:txBody>
          <a:bodyPr/>
          <a:lstStyle/>
          <a:p>
            <a:r>
              <a:rPr lang="en-US" dirty="0">
                <a:solidFill>
                  <a:schemeClr val="tx1"/>
                </a:solidFill>
              </a:rPr>
              <a:t>Distribution of Average Household Spending </a:t>
            </a:r>
            <a:r>
              <a:rPr lang="en-US" dirty="0" smtClean="0">
                <a:solidFill>
                  <a:schemeClr val="tx1"/>
                </a:solidFill>
              </a:rPr>
              <a:t>by </a:t>
            </a:r>
            <a:r>
              <a:rPr lang="en-US" dirty="0">
                <a:solidFill>
                  <a:schemeClr val="tx1"/>
                </a:solidFill>
              </a:rPr>
              <a:t>Medicare and Non-Medicare Households, </a:t>
            </a:r>
            <a:r>
              <a:rPr lang="en-US" dirty="0" smtClean="0">
                <a:solidFill>
                  <a:schemeClr val="tx1"/>
                </a:solidFill>
              </a:rPr>
              <a:t>2012</a:t>
            </a:r>
            <a:endParaRPr lang="en-US" dirty="0">
              <a:solidFill>
                <a:schemeClr val="tx1"/>
              </a:solidFill>
            </a:endParaRPr>
          </a:p>
        </p:txBody>
      </p:sp>
      <p:sp>
        <p:nvSpPr>
          <p:cNvPr id="9224" name="Text Box 8"/>
          <p:cNvSpPr txBox="1">
            <a:spLocks noChangeArrowheads="1"/>
          </p:cNvSpPr>
          <p:nvPr/>
        </p:nvSpPr>
        <p:spPr bwMode="auto">
          <a:xfrm>
            <a:off x="2133600" y="2354570"/>
            <a:ext cx="1676400" cy="304800"/>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bg1"/>
                </a:solidFill>
                <a:latin typeface="Calibri" pitchFamily="34" charset="0"/>
                <a:cs typeface="Calibri" pitchFamily="34" charset="0"/>
              </a:rPr>
              <a:t>Transportation</a:t>
            </a:r>
          </a:p>
        </p:txBody>
      </p:sp>
      <p:sp>
        <p:nvSpPr>
          <p:cNvPr id="9237" name="Text Box 21"/>
          <p:cNvSpPr txBox="1">
            <a:spLocks noChangeArrowheads="1"/>
          </p:cNvSpPr>
          <p:nvPr/>
        </p:nvSpPr>
        <p:spPr bwMode="auto">
          <a:xfrm>
            <a:off x="6400800" y="2209800"/>
            <a:ext cx="1676400" cy="304800"/>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bg1"/>
                </a:solidFill>
                <a:latin typeface="Calibri" pitchFamily="34" charset="0"/>
                <a:cs typeface="Calibri" pitchFamily="34" charset="0"/>
              </a:rPr>
              <a:t>Transportation</a:t>
            </a:r>
          </a:p>
        </p:txBody>
      </p:sp>
      <p:sp>
        <p:nvSpPr>
          <p:cNvPr id="9238" name="Text Box 22"/>
          <p:cNvSpPr txBox="1">
            <a:spLocks noChangeArrowheads="1"/>
          </p:cNvSpPr>
          <p:nvPr/>
        </p:nvSpPr>
        <p:spPr bwMode="auto">
          <a:xfrm>
            <a:off x="8349342" y="2473525"/>
            <a:ext cx="838200" cy="480131"/>
          </a:xfrm>
          <a:prstGeom prst="rect">
            <a:avLst/>
          </a:prstGeom>
          <a:noFill/>
          <a:ln w="9525">
            <a:noFill/>
            <a:miter lim="800000"/>
            <a:headEnd/>
            <a:tailEnd/>
          </a:ln>
          <a:effectLst/>
        </p:spPr>
        <p:txBody>
          <a:bodyPr>
            <a:spAutoFit/>
          </a:bodyPr>
          <a:lstStyle/>
          <a:p>
            <a:pPr algn="ctr">
              <a:lnSpc>
                <a:spcPct val="90000"/>
              </a:lnSpc>
            </a:pPr>
            <a:r>
              <a:rPr lang="en-US" sz="1400" b="1" dirty="0">
                <a:latin typeface="Calibri" pitchFamily="34" charset="0"/>
                <a:cs typeface="Calibri" pitchFamily="34" charset="0"/>
              </a:rPr>
              <a:t>Health </a:t>
            </a:r>
            <a:r>
              <a:rPr lang="en-US" sz="1400" b="1" dirty="0" smtClean="0">
                <a:latin typeface="Calibri" pitchFamily="34" charset="0"/>
                <a:cs typeface="Calibri" pitchFamily="34" charset="0"/>
              </a:rPr>
              <a:t>Care</a:t>
            </a:r>
            <a:endParaRPr lang="en-US" sz="1400" b="1" dirty="0">
              <a:latin typeface="Calibri" pitchFamily="34" charset="0"/>
              <a:cs typeface="Calibri" pitchFamily="34" charset="0"/>
            </a:endParaRPr>
          </a:p>
        </p:txBody>
      </p:sp>
      <p:sp>
        <p:nvSpPr>
          <p:cNvPr id="9243" name="Text Box 27"/>
          <p:cNvSpPr txBox="1">
            <a:spLocks noChangeArrowheads="1"/>
          </p:cNvSpPr>
          <p:nvPr/>
        </p:nvSpPr>
        <p:spPr bwMode="auto">
          <a:xfrm>
            <a:off x="4470404" y="1295400"/>
            <a:ext cx="4572000" cy="400110"/>
          </a:xfrm>
          <a:prstGeom prst="rect">
            <a:avLst/>
          </a:prstGeom>
          <a:noFill/>
          <a:ln w="9525">
            <a:noFill/>
            <a:miter lim="800000"/>
            <a:headEnd/>
            <a:tailEnd/>
          </a:ln>
          <a:effectLst/>
        </p:spPr>
        <p:txBody>
          <a:bodyPr>
            <a:spAutoFit/>
          </a:bodyPr>
          <a:lstStyle/>
          <a:p>
            <a:pPr algn="ctr">
              <a:spcBef>
                <a:spcPct val="100000"/>
              </a:spcBef>
            </a:pPr>
            <a:r>
              <a:rPr lang="en-US" sz="2000" b="1">
                <a:latin typeface="Calibri" pitchFamily="34" charset="0"/>
                <a:cs typeface="Calibri" pitchFamily="34" charset="0"/>
              </a:rPr>
              <a:t>Non-Medicare Household Spending</a:t>
            </a:r>
          </a:p>
        </p:txBody>
      </p:sp>
      <p:sp>
        <p:nvSpPr>
          <p:cNvPr id="9249" name="Text Box 33"/>
          <p:cNvSpPr txBox="1">
            <a:spLocks noChangeArrowheads="1"/>
          </p:cNvSpPr>
          <p:nvPr/>
        </p:nvSpPr>
        <p:spPr bwMode="auto">
          <a:xfrm>
            <a:off x="466725" y="1295400"/>
            <a:ext cx="3810000" cy="400110"/>
          </a:xfrm>
          <a:prstGeom prst="rect">
            <a:avLst/>
          </a:prstGeom>
          <a:noFill/>
          <a:ln w="9525">
            <a:noFill/>
            <a:miter lim="800000"/>
            <a:headEnd/>
            <a:tailEnd/>
          </a:ln>
          <a:effectLst/>
        </p:spPr>
        <p:txBody>
          <a:bodyPr>
            <a:spAutoFit/>
          </a:bodyPr>
          <a:lstStyle/>
          <a:p>
            <a:pPr algn="ctr">
              <a:spcBef>
                <a:spcPct val="100000"/>
              </a:spcBef>
            </a:pPr>
            <a:r>
              <a:rPr lang="en-US" sz="2000" b="1" dirty="0">
                <a:latin typeface="Calibri" pitchFamily="34" charset="0"/>
                <a:cs typeface="Calibri" pitchFamily="34" charset="0"/>
              </a:rPr>
              <a:t>Medicare Household Spending</a:t>
            </a:r>
            <a:endParaRPr lang="en-US" sz="1600" b="1" dirty="0">
              <a:latin typeface="Calibri" pitchFamily="34" charset="0"/>
              <a:cs typeface="Calibri" pitchFamily="34" charset="0"/>
            </a:endParaRPr>
          </a:p>
        </p:txBody>
      </p:sp>
      <p:sp>
        <p:nvSpPr>
          <p:cNvPr id="9252" name="Line 36"/>
          <p:cNvSpPr>
            <a:spLocks noChangeShapeType="1"/>
          </p:cNvSpPr>
          <p:nvPr/>
        </p:nvSpPr>
        <p:spPr bwMode="auto">
          <a:xfrm>
            <a:off x="314325" y="1676400"/>
            <a:ext cx="4114800" cy="0"/>
          </a:xfrm>
          <a:prstGeom prst="line">
            <a:avLst/>
          </a:prstGeom>
          <a:noFill/>
          <a:ln w="12700">
            <a:solidFill>
              <a:srgbClr val="000000"/>
            </a:solidFill>
            <a:round/>
            <a:headEnd/>
            <a:tailEnd/>
          </a:ln>
          <a:effectLst/>
        </p:spPr>
        <p:txBody>
          <a:bodyPr/>
          <a:lstStyle/>
          <a:p>
            <a:endParaRPr lang="en-US" sz="1400">
              <a:latin typeface="Calibri" pitchFamily="34" charset="0"/>
              <a:cs typeface="Calibri" pitchFamily="34" charset="0"/>
            </a:endParaRPr>
          </a:p>
        </p:txBody>
      </p:sp>
      <p:sp>
        <p:nvSpPr>
          <p:cNvPr id="9253" name="Line 37"/>
          <p:cNvSpPr>
            <a:spLocks noChangeShapeType="1"/>
          </p:cNvSpPr>
          <p:nvPr/>
        </p:nvSpPr>
        <p:spPr bwMode="auto">
          <a:xfrm>
            <a:off x="4699004" y="1676400"/>
            <a:ext cx="4114800" cy="0"/>
          </a:xfrm>
          <a:prstGeom prst="line">
            <a:avLst/>
          </a:prstGeom>
          <a:noFill/>
          <a:ln w="12700">
            <a:solidFill>
              <a:srgbClr val="000000"/>
            </a:solidFill>
            <a:round/>
            <a:headEnd/>
            <a:tailEnd/>
          </a:ln>
          <a:effectLst/>
        </p:spPr>
        <p:txBody>
          <a:bodyPr/>
          <a:lstStyle/>
          <a:p>
            <a:endParaRPr lang="en-US" sz="1400">
              <a:latin typeface="Calibri" pitchFamily="34" charset="0"/>
              <a:cs typeface="Calibri" pitchFamily="34" charset="0"/>
            </a:endParaRPr>
          </a:p>
        </p:txBody>
      </p:sp>
      <p:sp>
        <p:nvSpPr>
          <p:cNvPr id="13" name="Text Box 27"/>
          <p:cNvSpPr txBox="1">
            <a:spLocks noChangeArrowheads="1"/>
          </p:cNvSpPr>
          <p:nvPr/>
        </p:nvSpPr>
        <p:spPr bwMode="auto">
          <a:xfrm>
            <a:off x="4825430" y="5486400"/>
            <a:ext cx="3861370" cy="646331"/>
          </a:xfrm>
          <a:prstGeom prst="rect">
            <a:avLst/>
          </a:prstGeom>
          <a:noFill/>
          <a:ln w="9525">
            <a:noFill/>
            <a:miter lim="800000"/>
            <a:headEnd/>
            <a:tailEnd/>
          </a:ln>
          <a:effectLst/>
        </p:spPr>
        <p:txBody>
          <a:bodyPr wrap="square">
            <a:spAutoFit/>
          </a:bodyPr>
          <a:lstStyle/>
          <a:p>
            <a:pPr algn="ctr">
              <a:spcBef>
                <a:spcPct val="100000"/>
              </a:spcBef>
            </a:pPr>
            <a:r>
              <a:rPr lang="en-US" b="1" dirty="0" smtClean="0">
                <a:latin typeface="Calibri" pitchFamily="34" charset="0"/>
                <a:cs typeface="Calibri" pitchFamily="34" charset="0"/>
              </a:rPr>
              <a:t>Average </a:t>
            </a:r>
            <a:r>
              <a:rPr lang="en-US" b="1" dirty="0">
                <a:latin typeface="Calibri" pitchFamily="34" charset="0"/>
                <a:cs typeface="Calibri" pitchFamily="34" charset="0"/>
              </a:rPr>
              <a:t>Household </a:t>
            </a:r>
            <a:r>
              <a:rPr lang="en-US" b="1" dirty="0" smtClean="0">
                <a:latin typeface="Calibri" pitchFamily="34" charset="0"/>
                <a:cs typeface="Calibri" pitchFamily="34" charset="0"/>
              </a:rPr>
              <a:t>Spending, 2012 = $53,000</a:t>
            </a:r>
            <a:endParaRPr lang="en-US" b="1" dirty="0">
              <a:latin typeface="Calibri" pitchFamily="34" charset="0"/>
              <a:cs typeface="Calibri" pitchFamily="34" charset="0"/>
            </a:endParaRPr>
          </a:p>
        </p:txBody>
      </p:sp>
      <p:sp>
        <p:nvSpPr>
          <p:cNvPr id="14" name="Text Box 33"/>
          <p:cNvSpPr txBox="1">
            <a:spLocks noChangeArrowheads="1"/>
          </p:cNvSpPr>
          <p:nvPr/>
        </p:nvSpPr>
        <p:spPr bwMode="auto">
          <a:xfrm>
            <a:off x="609600" y="5486400"/>
            <a:ext cx="3810000" cy="646331"/>
          </a:xfrm>
          <a:prstGeom prst="rect">
            <a:avLst/>
          </a:prstGeom>
          <a:noFill/>
          <a:ln w="9525">
            <a:noFill/>
            <a:miter lim="800000"/>
            <a:headEnd/>
            <a:tailEnd/>
          </a:ln>
          <a:effectLst/>
        </p:spPr>
        <p:txBody>
          <a:bodyPr>
            <a:spAutoFit/>
          </a:bodyPr>
          <a:lstStyle/>
          <a:p>
            <a:pPr algn="ctr">
              <a:spcBef>
                <a:spcPct val="100000"/>
              </a:spcBef>
            </a:pPr>
            <a:r>
              <a:rPr lang="en-US" b="1" dirty="0" smtClean="0">
                <a:latin typeface="Calibri" pitchFamily="34" charset="0"/>
                <a:cs typeface="Calibri" pitchFamily="34" charset="0"/>
              </a:rPr>
              <a:t>Average Household Spending, 2012 = $33,993*</a:t>
            </a:r>
            <a:endParaRPr lang="en-US" sz="1400" b="1" dirty="0">
              <a:latin typeface="Calibri" pitchFamily="34" charset="0"/>
              <a:cs typeface="Calibri" pitchFamily="34" charset="0"/>
            </a:endParaRPr>
          </a:p>
        </p:txBody>
      </p:sp>
    </p:spTree>
    <p:extLst>
      <p:ext uri="{BB962C8B-B14F-4D97-AF65-F5344CB8AC3E}">
        <p14:creationId xmlns:p14="http://schemas.microsoft.com/office/powerpoint/2010/main" val="4094939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39600622"/>
              </p:ext>
            </p:extLst>
          </p:nvPr>
        </p:nvGraphicFramePr>
        <p:xfrm>
          <a:off x="92075" y="1143000"/>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a:xfrm>
            <a:off x="76200" y="6248400"/>
            <a:ext cx="8610600" cy="548640"/>
          </a:xfrm>
        </p:spPr>
        <p:txBody>
          <a:bodyPr/>
          <a:lstStyle/>
          <a:p>
            <a:r>
              <a:rPr lang="en-US" dirty="0"/>
              <a:t>NOTE: Analysis excludes beneficiaries enrolled in Medicare Advantage plans. Premiums includes Medicare Parts A and B and other types of health insurance beneficiaries may have (Medigap, employer-sponsored insurance, and other public and private sources</a:t>
            </a:r>
            <a:r>
              <a:rPr lang="en-US" dirty="0" smtClean="0"/>
              <a:t>).  Estimates do not sum to total due to rounding.</a:t>
            </a:r>
          </a:p>
          <a:p>
            <a:r>
              <a:rPr lang="en-US" dirty="0"/>
              <a:t>SOURCE: Kaiser Family Foundation analysis of the Medicare Current Beneficiary Survey 2010 Cost </a:t>
            </a:r>
            <a:r>
              <a:rPr lang="en-US" dirty="0" smtClean="0"/>
              <a:t>and </a:t>
            </a:r>
            <a:r>
              <a:rPr lang="en-US" dirty="0"/>
              <a:t>Use file</a:t>
            </a:r>
            <a:r>
              <a:rPr lang="en-US" dirty="0" smtClean="0"/>
              <a:t>.</a:t>
            </a:r>
            <a:endParaRPr lang="en-US" dirty="0"/>
          </a:p>
        </p:txBody>
      </p:sp>
      <p:sp>
        <p:nvSpPr>
          <p:cNvPr id="6" name="Title 5"/>
          <p:cNvSpPr>
            <a:spLocks noGrp="1"/>
          </p:cNvSpPr>
          <p:nvPr>
            <p:ph type="title"/>
          </p:nvPr>
        </p:nvSpPr>
        <p:spPr/>
        <p:txBody>
          <a:bodyPr/>
          <a:lstStyle/>
          <a:p>
            <a:r>
              <a:rPr lang="en-US" dirty="0">
                <a:cs typeface="Meta Offc Pro"/>
              </a:rPr>
              <a:t>Distribution of Average Total Out-of-Pocket Spending on Services and Premiums by Medicare Beneficiaries, 2010</a:t>
            </a:r>
          </a:p>
        </p:txBody>
      </p:sp>
      <p:sp>
        <p:nvSpPr>
          <p:cNvPr id="15" name="TextBox 14"/>
          <p:cNvSpPr txBox="1"/>
          <p:nvPr/>
        </p:nvSpPr>
        <p:spPr>
          <a:xfrm>
            <a:off x="0" y="5498068"/>
            <a:ext cx="9144000" cy="400110"/>
          </a:xfrm>
          <a:prstGeom prst="rect">
            <a:avLst/>
          </a:prstGeom>
          <a:noFill/>
          <a:ln>
            <a:noFill/>
          </a:ln>
        </p:spPr>
        <p:txBody>
          <a:bodyPr wrap="square" rtlCol="0">
            <a:spAutoFit/>
          </a:bodyPr>
          <a:lstStyle/>
          <a:p>
            <a:pPr algn="ctr"/>
            <a:r>
              <a:rPr lang="en-US" sz="2000" b="1" dirty="0" smtClean="0">
                <a:latin typeface="Calibri" pitchFamily="34" charset="0"/>
                <a:cs typeface="Meta Offc Pro"/>
              </a:rPr>
              <a:t>Average Total Out-of-Pocket Spending on Services and Premiums, 2010:  $4,745</a:t>
            </a:r>
          </a:p>
        </p:txBody>
      </p:sp>
      <p:sp>
        <p:nvSpPr>
          <p:cNvPr id="3" name="TextBox 2"/>
          <p:cNvSpPr txBox="1"/>
          <p:nvPr/>
        </p:nvSpPr>
        <p:spPr>
          <a:xfrm>
            <a:off x="6920552" y="2049440"/>
            <a:ext cx="1828800" cy="307777"/>
          </a:xfrm>
          <a:prstGeom prst="rect">
            <a:avLst/>
          </a:prstGeom>
          <a:noFill/>
        </p:spPr>
        <p:txBody>
          <a:bodyPr wrap="square" rtlCol="0">
            <a:spAutoFit/>
          </a:bodyPr>
          <a:lstStyle/>
          <a:p>
            <a:r>
              <a:rPr lang="en-US" sz="1400" dirty="0" smtClean="0">
                <a:latin typeface="Calibri" pitchFamily="34" charset="0"/>
                <a:cs typeface="Meta Offc Pro"/>
              </a:rPr>
              <a:t>Long-term care facility</a:t>
            </a:r>
          </a:p>
        </p:txBody>
      </p:sp>
      <p:sp>
        <p:nvSpPr>
          <p:cNvPr id="10" name="TextBox 9"/>
          <p:cNvSpPr txBox="1"/>
          <p:nvPr/>
        </p:nvSpPr>
        <p:spPr>
          <a:xfrm>
            <a:off x="6920552" y="3024295"/>
            <a:ext cx="1828800" cy="523220"/>
          </a:xfrm>
          <a:prstGeom prst="rect">
            <a:avLst/>
          </a:prstGeom>
          <a:noFill/>
        </p:spPr>
        <p:txBody>
          <a:bodyPr wrap="square" rtlCol="0">
            <a:spAutoFit/>
          </a:bodyPr>
          <a:lstStyle/>
          <a:p>
            <a:r>
              <a:rPr lang="en-US" sz="1400" dirty="0" smtClean="0">
                <a:latin typeface="Calibri" pitchFamily="34" charset="0"/>
                <a:cs typeface="Meta Offc Pro"/>
              </a:rPr>
              <a:t>Medical providers and supplies</a:t>
            </a:r>
          </a:p>
        </p:txBody>
      </p:sp>
      <p:sp>
        <p:nvSpPr>
          <p:cNvPr id="11" name="TextBox 10"/>
          <p:cNvSpPr txBox="1"/>
          <p:nvPr/>
        </p:nvSpPr>
        <p:spPr>
          <a:xfrm>
            <a:off x="6920552" y="3914867"/>
            <a:ext cx="1828800" cy="307777"/>
          </a:xfrm>
          <a:prstGeom prst="rect">
            <a:avLst/>
          </a:prstGeom>
          <a:noFill/>
        </p:spPr>
        <p:txBody>
          <a:bodyPr wrap="square" rtlCol="0">
            <a:spAutoFit/>
          </a:bodyPr>
          <a:lstStyle/>
          <a:p>
            <a:r>
              <a:rPr lang="en-US" sz="1400" dirty="0" smtClean="0">
                <a:latin typeface="Calibri" pitchFamily="34" charset="0"/>
                <a:cs typeface="Meta Offc Pro"/>
              </a:rPr>
              <a:t>Prescription drugs</a:t>
            </a:r>
          </a:p>
        </p:txBody>
      </p:sp>
      <p:sp>
        <p:nvSpPr>
          <p:cNvPr id="12" name="TextBox 11"/>
          <p:cNvSpPr txBox="1"/>
          <p:nvPr/>
        </p:nvSpPr>
        <p:spPr>
          <a:xfrm>
            <a:off x="6920552" y="4461915"/>
            <a:ext cx="1828800" cy="307777"/>
          </a:xfrm>
          <a:prstGeom prst="rect">
            <a:avLst/>
          </a:prstGeom>
          <a:noFill/>
        </p:spPr>
        <p:txBody>
          <a:bodyPr wrap="square" rtlCol="0">
            <a:spAutoFit/>
          </a:bodyPr>
          <a:lstStyle/>
          <a:p>
            <a:r>
              <a:rPr lang="en-US" sz="1400" dirty="0" smtClean="0">
                <a:latin typeface="Calibri" pitchFamily="34" charset="0"/>
                <a:cs typeface="Meta Offc Pro"/>
              </a:rPr>
              <a:t>Dental</a:t>
            </a:r>
          </a:p>
        </p:txBody>
      </p:sp>
      <p:sp>
        <p:nvSpPr>
          <p:cNvPr id="13" name="TextBox 12"/>
          <p:cNvSpPr txBox="1"/>
          <p:nvPr/>
        </p:nvSpPr>
        <p:spPr>
          <a:xfrm>
            <a:off x="6906904" y="4697104"/>
            <a:ext cx="1828800" cy="307777"/>
          </a:xfrm>
          <a:prstGeom prst="rect">
            <a:avLst/>
          </a:prstGeom>
          <a:noFill/>
        </p:spPr>
        <p:txBody>
          <a:bodyPr wrap="square" rtlCol="0">
            <a:spAutoFit/>
          </a:bodyPr>
          <a:lstStyle/>
          <a:p>
            <a:r>
              <a:rPr lang="en-US" sz="1400" dirty="0" smtClean="0">
                <a:latin typeface="Calibri" pitchFamily="34" charset="0"/>
                <a:cs typeface="Meta Offc Pro"/>
              </a:rPr>
              <a:t>Inpatient hospital</a:t>
            </a:r>
          </a:p>
        </p:txBody>
      </p:sp>
      <p:sp>
        <p:nvSpPr>
          <p:cNvPr id="14" name="TextBox 13"/>
          <p:cNvSpPr txBox="1"/>
          <p:nvPr/>
        </p:nvSpPr>
        <p:spPr>
          <a:xfrm>
            <a:off x="6920552" y="4869699"/>
            <a:ext cx="2057400" cy="307777"/>
          </a:xfrm>
          <a:prstGeom prst="rect">
            <a:avLst/>
          </a:prstGeom>
          <a:noFill/>
        </p:spPr>
        <p:txBody>
          <a:bodyPr wrap="square" rtlCol="0">
            <a:spAutoFit/>
          </a:bodyPr>
          <a:lstStyle/>
          <a:p>
            <a:r>
              <a:rPr lang="en-US" sz="1400" dirty="0" smtClean="0">
                <a:latin typeface="Calibri" pitchFamily="34" charset="0"/>
                <a:cs typeface="Meta Offc Pro"/>
              </a:rPr>
              <a:t>Skilled nursing facility</a:t>
            </a:r>
          </a:p>
        </p:txBody>
      </p:sp>
      <p:sp>
        <p:nvSpPr>
          <p:cNvPr id="16" name="TextBox 15"/>
          <p:cNvSpPr txBox="1"/>
          <p:nvPr/>
        </p:nvSpPr>
        <p:spPr>
          <a:xfrm>
            <a:off x="6920552" y="5030571"/>
            <a:ext cx="1828800" cy="307777"/>
          </a:xfrm>
          <a:prstGeom prst="rect">
            <a:avLst/>
          </a:prstGeom>
          <a:noFill/>
        </p:spPr>
        <p:txBody>
          <a:bodyPr wrap="square" rtlCol="0">
            <a:spAutoFit/>
          </a:bodyPr>
          <a:lstStyle/>
          <a:p>
            <a:r>
              <a:rPr lang="en-US" sz="1400" dirty="0" smtClean="0">
                <a:latin typeface="Calibri" pitchFamily="34" charset="0"/>
                <a:cs typeface="Meta Offc Pro"/>
              </a:rPr>
              <a:t>Outpatient hospital</a:t>
            </a:r>
          </a:p>
        </p:txBody>
      </p:sp>
      <p:sp>
        <p:nvSpPr>
          <p:cNvPr id="17" name="TextBox 16"/>
          <p:cNvSpPr txBox="1"/>
          <p:nvPr/>
        </p:nvSpPr>
        <p:spPr>
          <a:xfrm>
            <a:off x="6920552" y="5196834"/>
            <a:ext cx="1828800" cy="307777"/>
          </a:xfrm>
          <a:prstGeom prst="rect">
            <a:avLst/>
          </a:prstGeom>
          <a:noFill/>
        </p:spPr>
        <p:txBody>
          <a:bodyPr wrap="square" rtlCol="0">
            <a:spAutoFit/>
          </a:bodyPr>
          <a:lstStyle/>
          <a:p>
            <a:r>
              <a:rPr lang="en-US" sz="1400" dirty="0" smtClean="0">
                <a:latin typeface="Calibri" pitchFamily="34" charset="0"/>
                <a:cs typeface="Meta Offc Pro"/>
              </a:rPr>
              <a:t>Home health</a:t>
            </a:r>
          </a:p>
        </p:txBody>
      </p:sp>
      <p:sp>
        <p:nvSpPr>
          <p:cNvPr id="4" name="TextBox 3"/>
          <p:cNvSpPr txBox="1"/>
          <p:nvPr/>
        </p:nvSpPr>
        <p:spPr>
          <a:xfrm>
            <a:off x="1371600" y="3178792"/>
            <a:ext cx="1143000" cy="338554"/>
          </a:xfrm>
          <a:prstGeom prst="rect">
            <a:avLst/>
          </a:prstGeom>
          <a:noFill/>
        </p:spPr>
        <p:txBody>
          <a:bodyPr wrap="square" rtlCol="0">
            <a:spAutoFit/>
          </a:bodyPr>
          <a:lstStyle/>
          <a:p>
            <a:pPr algn="ctr"/>
            <a:r>
              <a:rPr lang="en-US" sz="1600" b="1" dirty="0" smtClean="0">
                <a:solidFill>
                  <a:schemeClr val="bg1"/>
                </a:solidFill>
                <a:latin typeface="Calibri" pitchFamily="34" charset="0"/>
                <a:cs typeface="Meta Offc Pro"/>
              </a:rPr>
              <a:t>Premiums</a:t>
            </a:r>
          </a:p>
        </p:txBody>
      </p:sp>
      <p:sp>
        <p:nvSpPr>
          <p:cNvPr id="18" name="TextBox 17"/>
          <p:cNvSpPr txBox="1"/>
          <p:nvPr/>
        </p:nvSpPr>
        <p:spPr>
          <a:xfrm>
            <a:off x="3019567" y="3177809"/>
            <a:ext cx="1143000" cy="338554"/>
          </a:xfrm>
          <a:prstGeom prst="rect">
            <a:avLst/>
          </a:prstGeom>
          <a:noFill/>
        </p:spPr>
        <p:txBody>
          <a:bodyPr wrap="square" rtlCol="0">
            <a:spAutoFit/>
          </a:bodyPr>
          <a:lstStyle/>
          <a:p>
            <a:pPr algn="ctr"/>
            <a:r>
              <a:rPr lang="en-US" sz="1600" b="1" dirty="0" smtClean="0">
                <a:solidFill>
                  <a:schemeClr val="bg1"/>
                </a:solidFill>
                <a:latin typeface="Calibri" pitchFamily="34" charset="0"/>
                <a:cs typeface="Meta Offc Pro"/>
              </a:rPr>
              <a:t>Services</a:t>
            </a:r>
          </a:p>
        </p:txBody>
      </p:sp>
    </p:spTree>
    <p:extLst>
      <p:ext uri="{BB962C8B-B14F-4D97-AF65-F5344CB8AC3E}">
        <p14:creationId xmlns:p14="http://schemas.microsoft.com/office/powerpoint/2010/main" val="1070022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066872018"/>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7"/>
          <p:cNvSpPr>
            <a:spLocks noGrp="1"/>
          </p:cNvSpPr>
          <p:nvPr>
            <p:ph type="body" sz="quarter" idx="11"/>
          </p:nvPr>
        </p:nvSpPr>
        <p:spPr/>
        <p:txBody>
          <a:bodyPr/>
          <a:lstStyle/>
          <a:p>
            <a:r>
              <a:rPr lang="en-US" dirty="0"/>
              <a:t>NOTE: Analysis excludes beneficiaries enrolled in Medicare Advantage plans. Premiums includes Medicare Parts A and B and other types of health insurance beneficiaries may have (Medigap, employer-sponsored insurance, and other public and private sources).</a:t>
            </a:r>
            <a:br>
              <a:rPr lang="en-US" dirty="0"/>
            </a:br>
            <a:r>
              <a:rPr lang="en-US" dirty="0"/>
              <a:t>SOURCE: Kaiser Family Foundation analysis of the </a:t>
            </a:r>
            <a:r>
              <a:rPr lang="en-US" dirty="0" smtClean="0"/>
              <a:t>Medicare </a:t>
            </a:r>
            <a:r>
              <a:rPr lang="en-US" dirty="0"/>
              <a:t>Current Beneficiary Survey 2010 Cost </a:t>
            </a:r>
            <a:r>
              <a:rPr lang="en-US" dirty="0" smtClean="0"/>
              <a:t>and </a:t>
            </a:r>
            <a:r>
              <a:rPr lang="en-US" dirty="0"/>
              <a:t>Use file</a:t>
            </a:r>
            <a:r>
              <a:rPr lang="en-US" dirty="0" smtClean="0"/>
              <a:t>.</a:t>
            </a:r>
            <a:endParaRPr lang="en-US" dirty="0"/>
          </a:p>
        </p:txBody>
      </p:sp>
      <p:sp>
        <p:nvSpPr>
          <p:cNvPr id="6" name="Title 5"/>
          <p:cNvSpPr>
            <a:spLocks noGrp="1"/>
          </p:cNvSpPr>
          <p:nvPr>
            <p:ph type="title"/>
          </p:nvPr>
        </p:nvSpPr>
        <p:spPr/>
        <p:txBody>
          <a:bodyPr/>
          <a:lstStyle/>
          <a:p>
            <a:r>
              <a:rPr lang="en-US" dirty="0">
                <a:cs typeface="Meta Offc Pro"/>
              </a:rPr>
              <a:t>Medicare Beneficiaries’ Average Total Out-of-Pocket Spending on Services and Premiums, by </a:t>
            </a:r>
            <a:r>
              <a:rPr lang="en-US" dirty="0" smtClean="0">
                <a:cs typeface="Meta Offc Pro"/>
              </a:rPr>
              <a:t>Self-Reported </a:t>
            </a:r>
            <a:r>
              <a:rPr lang="en-US" dirty="0">
                <a:cs typeface="Meta Offc Pro"/>
              </a:rPr>
              <a:t>Health </a:t>
            </a:r>
            <a:r>
              <a:rPr lang="en-US" dirty="0" smtClean="0">
                <a:cs typeface="Meta Offc Pro"/>
              </a:rPr>
              <a:t>Status and Age, </a:t>
            </a:r>
            <a:r>
              <a:rPr lang="en-US" dirty="0">
                <a:cs typeface="Meta Offc Pro"/>
              </a:rPr>
              <a:t>2010</a:t>
            </a:r>
            <a:br>
              <a:rPr lang="en-US" dirty="0">
                <a:cs typeface="Meta Offc Pro"/>
              </a:rPr>
            </a:br>
            <a:endParaRPr lang="en-US" dirty="0">
              <a:solidFill>
                <a:srgbClr val="FF0000"/>
              </a:solidFill>
            </a:endParaRPr>
          </a:p>
        </p:txBody>
      </p:sp>
      <p:sp>
        <p:nvSpPr>
          <p:cNvPr id="10" name="TextBox 9"/>
          <p:cNvSpPr txBox="1"/>
          <p:nvPr/>
        </p:nvSpPr>
        <p:spPr>
          <a:xfrm>
            <a:off x="5008733" y="5788223"/>
            <a:ext cx="3601867" cy="338554"/>
          </a:xfrm>
          <a:prstGeom prst="rect">
            <a:avLst/>
          </a:prstGeom>
          <a:noFill/>
        </p:spPr>
        <p:txBody>
          <a:bodyPr wrap="square" rtlCol="0">
            <a:spAutoFit/>
          </a:bodyPr>
          <a:lstStyle/>
          <a:p>
            <a:pPr algn="ctr"/>
            <a:r>
              <a:rPr lang="en-US" sz="1600" b="1" dirty="0" smtClean="0">
                <a:latin typeface="Calibri" pitchFamily="34" charset="0"/>
                <a:cs typeface="Meta Offc Pro"/>
              </a:rPr>
              <a:t>Age</a:t>
            </a:r>
          </a:p>
        </p:txBody>
      </p:sp>
      <p:cxnSp>
        <p:nvCxnSpPr>
          <p:cNvPr id="12" name="Straight Connector 11"/>
          <p:cNvCxnSpPr/>
          <p:nvPr/>
        </p:nvCxnSpPr>
        <p:spPr>
          <a:xfrm>
            <a:off x="5029200" y="5804329"/>
            <a:ext cx="36576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52989" y="5784742"/>
            <a:ext cx="3601867" cy="338554"/>
          </a:xfrm>
          <a:prstGeom prst="rect">
            <a:avLst/>
          </a:prstGeom>
          <a:noFill/>
        </p:spPr>
        <p:txBody>
          <a:bodyPr wrap="square" rtlCol="0">
            <a:spAutoFit/>
          </a:bodyPr>
          <a:lstStyle/>
          <a:p>
            <a:pPr algn="ctr"/>
            <a:r>
              <a:rPr lang="en-US" sz="1600" b="1" dirty="0" smtClean="0">
                <a:latin typeface="Calibri" pitchFamily="34" charset="0"/>
                <a:cs typeface="Meta Offc Pro"/>
              </a:rPr>
              <a:t>Health status</a:t>
            </a:r>
          </a:p>
        </p:txBody>
      </p:sp>
      <p:cxnSp>
        <p:nvCxnSpPr>
          <p:cNvPr id="17" name="Straight Connector 16"/>
          <p:cNvCxnSpPr/>
          <p:nvPr/>
        </p:nvCxnSpPr>
        <p:spPr>
          <a:xfrm>
            <a:off x="381000" y="5800848"/>
            <a:ext cx="448056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953000" y="1676400"/>
            <a:ext cx="0" cy="4322412"/>
          </a:xfrm>
          <a:prstGeom prst="line">
            <a:avLst/>
          </a:prstGeom>
          <a:ln w="254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1298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a:t>NOTE: *Amount corresponds to the estimated catastrophic coverage limit for non-low-income subsidy enrollees ($</a:t>
            </a:r>
            <a:r>
              <a:rPr lang="en-US" dirty="0" smtClean="0"/>
              <a:t>6,680 </a:t>
            </a:r>
            <a:r>
              <a:rPr lang="en-US" dirty="0"/>
              <a:t>for LIS enrollees), which corresponds to True Out-of-Pocket (</a:t>
            </a:r>
            <a:r>
              <a:rPr lang="en-US" dirty="0" err="1"/>
              <a:t>TrOOP</a:t>
            </a:r>
            <a:r>
              <a:rPr lang="en-US" dirty="0"/>
              <a:t>) spending of $</a:t>
            </a:r>
            <a:r>
              <a:rPr lang="en-US" dirty="0" smtClean="0"/>
              <a:t>4,700 </a:t>
            </a:r>
            <a:r>
              <a:rPr lang="en-US" dirty="0"/>
              <a:t>(the amount used to determine when an enrollee reaches the catastrophic coverage threshold.</a:t>
            </a:r>
            <a:br>
              <a:rPr lang="en-US" dirty="0"/>
            </a:br>
            <a:r>
              <a:rPr lang="en-US" dirty="0"/>
              <a:t>SOURCE:  Kaiser Family Foundation illustration of standard Medicare drug benefit for </a:t>
            </a:r>
            <a:r>
              <a:rPr lang="en-US" dirty="0" smtClean="0"/>
              <a:t>2015 </a:t>
            </a:r>
            <a:r>
              <a:rPr lang="en-US" dirty="0"/>
              <a:t>(standard benefit parameter update from Centers for Medicare &amp; Medicaid Services, </a:t>
            </a:r>
            <a:r>
              <a:rPr lang="en-US" dirty="0" smtClean="0"/>
              <a:t>2014).  </a:t>
            </a:r>
            <a:r>
              <a:rPr lang="en-US" dirty="0"/>
              <a:t>Amounts rounded to nearest dollar.</a:t>
            </a:r>
          </a:p>
        </p:txBody>
      </p:sp>
      <p:sp>
        <p:nvSpPr>
          <p:cNvPr id="2" name="Title 1"/>
          <p:cNvSpPr>
            <a:spLocks noGrp="1"/>
          </p:cNvSpPr>
          <p:nvPr>
            <p:ph type="title"/>
          </p:nvPr>
        </p:nvSpPr>
        <p:spPr/>
        <p:txBody>
          <a:bodyPr/>
          <a:lstStyle/>
          <a:p>
            <a:r>
              <a:rPr lang="en-US" dirty="0" smtClean="0">
                <a:latin typeface="+mj-lt"/>
              </a:rPr>
              <a:t>Standard Medicare Prescription Drug Benefit, 2015</a:t>
            </a:r>
            <a:endParaRPr lang="en-US" dirty="0">
              <a:latin typeface="+mj-lt"/>
            </a:endParaRPr>
          </a:p>
        </p:txBody>
      </p:sp>
      <p:sp>
        <p:nvSpPr>
          <p:cNvPr id="28" name="AutoShape 8"/>
          <p:cNvSpPr>
            <a:spLocks noChangeArrowheads="1"/>
          </p:cNvSpPr>
          <p:nvPr/>
        </p:nvSpPr>
        <p:spPr bwMode="auto">
          <a:xfrm>
            <a:off x="4345610" y="792480"/>
            <a:ext cx="381000" cy="274320"/>
          </a:xfrm>
          <a:prstGeom prst="upArrow">
            <a:avLst>
              <a:gd name="adj1" fmla="val 50000"/>
              <a:gd name="adj2" fmla="val 58333"/>
            </a:avLst>
          </a:prstGeom>
          <a:solidFill>
            <a:schemeClr val="accent5"/>
          </a:solidFill>
          <a:ln w="19050">
            <a:noFill/>
            <a:miter lim="800000"/>
            <a:headEnd/>
            <a:tailEnd/>
          </a:ln>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graphicFrame>
        <p:nvGraphicFramePr>
          <p:cNvPr id="29" name="Object 2"/>
          <p:cNvGraphicFramePr>
            <a:graphicFrameLocks noChangeAspect="1"/>
          </p:cNvGraphicFramePr>
          <p:nvPr>
            <p:extLst>
              <p:ext uri="{D42A27DB-BD31-4B8C-83A1-F6EECF244321}">
                <p14:modId xmlns:p14="http://schemas.microsoft.com/office/powerpoint/2010/main" val="198759805"/>
              </p:ext>
            </p:extLst>
          </p:nvPr>
        </p:nvGraphicFramePr>
        <p:xfrm>
          <a:off x="38100" y="1066800"/>
          <a:ext cx="9070009" cy="4762118"/>
        </p:xfrm>
        <a:graphic>
          <a:graphicData uri="http://schemas.openxmlformats.org/drawingml/2006/chart">
            <c:chart xmlns:c="http://schemas.openxmlformats.org/drawingml/2006/chart" xmlns:r="http://schemas.openxmlformats.org/officeDocument/2006/relationships" r:id="rId3"/>
          </a:graphicData>
        </a:graphic>
      </p:graphicFrame>
      <p:sp>
        <p:nvSpPr>
          <p:cNvPr id="30" name="Text Box 5"/>
          <p:cNvSpPr txBox="1">
            <a:spLocks noChangeArrowheads="1"/>
          </p:cNvSpPr>
          <p:nvPr/>
        </p:nvSpPr>
        <p:spPr bwMode="auto">
          <a:xfrm>
            <a:off x="7339923" y="5352236"/>
            <a:ext cx="1720278" cy="33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sz="1600" b="1" dirty="0" smtClean="0">
                <a:solidFill>
                  <a:srgbClr val="000000"/>
                </a:solidFill>
                <a:latin typeface="+mj-lt"/>
              </a:rPr>
              <a:t>Deductible = $320</a:t>
            </a:r>
            <a:endParaRPr lang="en-US" sz="1600" b="1" dirty="0">
              <a:solidFill>
                <a:srgbClr val="000000"/>
              </a:solidFill>
              <a:latin typeface="+mj-lt"/>
            </a:endParaRPr>
          </a:p>
        </p:txBody>
      </p:sp>
      <p:sp>
        <p:nvSpPr>
          <p:cNvPr id="31" name="Text Box 6"/>
          <p:cNvSpPr txBox="1">
            <a:spLocks noChangeArrowheads="1"/>
          </p:cNvSpPr>
          <p:nvPr/>
        </p:nvSpPr>
        <p:spPr bwMode="auto">
          <a:xfrm>
            <a:off x="7091985" y="3513286"/>
            <a:ext cx="2216150" cy="75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sz="1600" b="1" dirty="0">
                <a:solidFill>
                  <a:srgbClr val="000000"/>
                </a:solidFill>
                <a:latin typeface="+mj-lt"/>
              </a:rPr>
              <a:t>Initial Coverage </a:t>
            </a:r>
            <a:r>
              <a:rPr lang="en-US" sz="1600" b="1" dirty="0" smtClean="0">
                <a:solidFill>
                  <a:srgbClr val="000000"/>
                </a:solidFill>
                <a:latin typeface="+mj-lt"/>
              </a:rPr>
              <a:t/>
            </a:r>
            <a:br>
              <a:rPr lang="en-US" sz="1600" b="1" dirty="0" smtClean="0">
                <a:solidFill>
                  <a:srgbClr val="000000"/>
                </a:solidFill>
                <a:latin typeface="+mj-lt"/>
              </a:rPr>
            </a:br>
            <a:r>
              <a:rPr lang="en-US" sz="1600" b="1" dirty="0" smtClean="0">
                <a:solidFill>
                  <a:srgbClr val="000000"/>
                </a:solidFill>
                <a:latin typeface="+mj-lt"/>
              </a:rPr>
              <a:t>Limit = $2,960 in </a:t>
            </a:r>
            <a:br>
              <a:rPr lang="en-US" sz="1600" b="1" dirty="0" smtClean="0">
                <a:solidFill>
                  <a:srgbClr val="000000"/>
                </a:solidFill>
                <a:latin typeface="+mj-lt"/>
              </a:rPr>
            </a:br>
            <a:r>
              <a:rPr lang="en-US" sz="1600" b="1" dirty="0" smtClean="0">
                <a:solidFill>
                  <a:srgbClr val="000000"/>
                </a:solidFill>
                <a:latin typeface="+mj-lt"/>
              </a:rPr>
              <a:t>Total Drug Costs </a:t>
            </a:r>
            <a:endParaRPr lang="en-US" sz="1600" b="1" dirty="0">
              <a:solidFill>
                <a:srgbClr val="000000"/>
              </a:solidFill>
              <a:latin typeface="+mj-lt"/>
            </a:endParaRPr>
          </a:p>
        </p:txBody>
      </p:sp>
      <p:sp>
        <p:nvSpPr>
          <p:cNvPr id="32" name="Rectangle 7"/>
          <p:cNvSpPr>
            <a:spLocks noChangeArrowheads="1"/>
          </p:cNvSpPr>
          <p:nvPr/>
        </p:nvSpPr>
        <p:spPr bwMode="auto">
          <a:xfrm>
            <a:off x="2494890" y="3912244"/>
            <a:ext cx="1054608" cy="1618488"/>
          </a:xfrm>
          <a:prstGeom prst="rect">
            <a:avLst/>
          </a:prstGeom>
          <a:solidFill>
            <a:schemeClr val="accent1"/>
          </a:solidFill>
          <a:ln w="19050">
            <a:solidFill>
              <a:schemeClr val="bg1"/>
            </a:solidFill>
            <a:miter lim="800000"/>
            <a:headEnd/>
            <a:tailEnd/>
          </a:ln>
        </p:spPr>
        <p:txBody>
          <a:bodyPr wrap="none" anchor="ctr"/>
          <a:lstStyle/>
          <a:p>
            <a:pPr fontAlgn="base">
              <a:spcBef>
                <a:spcPct val="0"/>
              </a:spcBef>
              <a:spcAft>
                <a:spcPct val="0"/>
              </a:spcAft>
            </a:pPr>
            <a:endParaRPr lang="en-US">
              <a:solidFill>
                <a:srgbClr val="000000"/>
              </a:solidFill>
              <a:latin typeface="+mj-lt"/>
            </a:endParaRPr>
          </a:p>
        </p:txBody>
      </p:sp>
      <p:sp>
        <p:nvSpPr>
          <p:cNvPr id="33" name="Rectangle 9"/>
          <p:cNvSpPr>
            <a:spLocks noChangeArrowheads="1"/>
          </p:cNvSpPr>
          <p:nvPr/>
        </p:nvSpPr>
        <p:spPr bwMode="auto">
          <a:xfrm>
            <a:off x="2485365" y="1066800"/>
            <a:ext cx="192088" cy="274320"/>
          </a:xfrm>
          <a:prstGeom prst="rect">
            <a:avLst/>
          </a:prstGeom>
          <a:solidFill>
            <a:schemeClr val="accent1"/>
          </a:solidFill>
          <a:ln w="19050">
            <a:solidFill>
              <a:schemeClr val="bg1"/>
            </a:solidFill>
            <a:miter lim="800000"/>
            <a:headEnd/>
            <a:tailEnd/>
          </a:ln>
        </p:spPr>
        <p:txBody>
          <a:bodyPr wrap="none" anchor="ctr"/>
          <a:lstStyle/>
          <a:p>
            <a:pPr fontAlgn="base">
              <a:spcBef>
                <a:spcPct val="0"/>
              </a:spcBef>
              <a:spcAft>
                <a:spcPct val="0"/>
              </a:spcAft>
            </a:pPr>
            <a:endParaRPr lang="en-US">
              <a:solidFill>
                <a:srgbClr val="000000"/>
              </a:solidFill>
              <a:latin typeface="+mj-lt"/>
            </a:endParaRPr>
          </a:p>
        </p:txBody>
      </p:sp>
      <p:sp>
        <p:nvSpPr>
          <p:cNvPr id="34" name="Text Box 12"/>
          <p:cNvSpPr txBox="1">
            <a:spLocks noChangeArrowheads="1"/>
          </p:cNvSpPr>
          <p:nvPr/>
        </p:nvSpPr>
        <p:spPr bwMode="auto">
          <a:xfrm>
            <a:off x="3773594" y="4493942"/>
            <a:ext cx="2514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50000"/>
              </a:spcBef>
              <a:spcAft>
                <a:spcPct val="0"/>
              </a:spcAft>
            </a:pPr>
            <a:r>
              <a:rPr lang="en-US" b="1" dirty="0">
                <a:solidFill>
                  <a:srgbClr val="000000"/>
                </a:solidFill>
                <a:latin typeface="+mj-lt"/>
              </a:rPr>
              <a:t>Plan pays 75%</a:t>
            </a:r>
          </a:p>
        </p:txBody>
      </p:sp>
      <p:sp>
        <p:nvSpPr>
          <p:cNvPr id="35" name="Text Box 13"/>
          <p:cNvSpPr txBox="1">
            <a:spLocks noChangeArrowheads="1"/>
          </p:cNvSpPr>
          <p:nvPr/>
        </p:nvSpPr>
        <p:spPr bwMode="auto">
          <a:xfrm>
            <a:off x="3067050" y="1075485"/>
            <a:ext cx="3905250" cy="288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85000"/>
              </a:lnSpc>
              <a:spcAft>
                <a:spcPct val="0"/>
              </a:spcAft>
            </a:pPr>
            <a:r>
              <a:rPr lang="en-US" sz="1500" b="1" dirty="0">
                <a:solidFill>
                  <a:srgbClr val="000000"/>
                </a:solidFill>
                <a:latin typeface="+mj-lt"/>
              </a:rPr>
              <a:t>Plan pays 15</a:t>
            </a:r>
            <a:r>
              <a:rPr lang="en-US" sz="1500" b="1" dirty="0" smtClean="0">
                <a:solidFill>
                  <a:srgbClr val="000000"/>
                </a:solidFill>
                <a:latin typeface="+mj-lt"/>
              </a:rPr>
              <a:t>%; Medicare </a:t>
            </a:r>
            <a:r>
              <a:rPr lang="en-US" sz="1500" b="1" dirty="0">
                <a:solidFill>
                  <a:srgbClr val="000000"/>
                </a:solidFill>
                <a:latin typeface="+mj-lt"/>
              </a:rPr>
              <a:t>pays 80%</a:t>
            </a:r>
          </a:p>
        </p:txBody>
      </p:sp>
      <p:sp>
        <p:nvSpPr>
          <p:cNvPr id="36" name="Text Box 16"/>
          <p:cNvSpPr txBox="1">
            <a:spLocks noChangeArrowheads="1"/>
          </p:cNvSpPr>
          <p:nvPr/>
        </p:nvSpPr>
        <p:spPr bwMode="auto">
          <a:xfrm>
            <a:off x="2813849" y="1077064"/>
            <a:ext cx="710130" cy="326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60000"/>
              </a:lnSpc>
              <a:spcBef>
                <a:spcPct val="0"/>
              </a:spcBef>
              <a:spcAft>
                <a:spcPct val="0"/>
              </a:spcAft>
            </a:pPr>
            <a:r>
              <a:rPr lang="en-US" sz="1200" b="1" dirty="0">
                <a:solidFill>
                  <a:srgbClr val="000000"/>
                </a:solidFill>
                <a:latin typeface="+mj-lt"/>
              </a:rPr>
              <a:t>Enrollee</a:t>
            </a:r>
            <a:br>
              <a:rPr lang="en-US" sz="1200" b="1" dirty="0">
                <a:solidFill>
                  <a:srgbClr val="000000"/>
                </a:solidFill>
                <a:latin typeface="+mj-lt"/>
              </a:rPr>
            </a:br>
            <a:r>
              <a:rPr lang="en-US" sz="1200" b="1" dirty="0">
                <a:solidFill>
                  <a:srgbClr val="000000"/>
                </a:solidFill>
                <a:latin typeface="+mj-lt"/>
              </a:rPr>
              <a:t>pays 5%</a:t>
            </a:r>
          </a:p>
        </p:txBody>
      </p:sp>
      <p:sp>
        <p:nvSpPr>
          <p:cNvPr id="37" name="Text Box 18"/>
          <p:cNvSpPr txBox="1">
            <a:spLocks noChangeArrowheads="1"/>
          </p:cNvSpPr>
          <p:nvPr/>
        </p:nvSpPr>
        <p:spPr bwMode="auto">
          <a:xfrm>
            <a:off x="2173910" y="4215336"/>
            <a:ext cx="1676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b="1" dirty="0">
                <a:solidFill>
                  <a:srgbClr val="FFFFFF"/>
                </a:solidFill>
                <a:latin typeface="+mj-lt"/>
              </a:rPr>
              <a:t>Enrollee </a:t>
            </a:r>
            <a:br>
              <a:rPr lang="en-US" b="1" dirty="0">
                <a:solidFill>
                  <a:srgbClr val="FFFFFF"/>
                </a:solidFill>
                <a:latin typeface="+mj-lt"/>
              </a:rPr>
            </a:br>
            <a:r>
              <a:rPr lang="en-US" b="1" dirty="0">
                <a:solidFill>
                  <a:srgbClr val="FFFFFF"/>
                </a:solidFill>
                <a:latin typeface="+mj-lt"/>
              </a:rPr>
              <a:t>pays </a:t>
            </a:r>
            <a:br>
              <a:rPr lang="en-US" b="1" dirty="0">
                <a:solidFill>
                  <a:srgbClr val="FFFFFF"/>
                </a:solidFill>
                <a:latin typeface="+mj-lt"/>
              </a:rPr>
            </a:br>
            <a:r>
              <a:rPr lang="en-US" b="1" dirty="0">
                <a:solidFill>
                  <a:srgbClr val="FFFFFF"/>
                </a:solidFill>
                <a:latin typeface="+mj-lt"/>
              </a:rPr>
              <a:t>25%</a:t>
            </a:r>
          </a:p>
        </p:txBody>
      </p:sp>
      <p:sp>
        <p:nvSpPr>
          <p:cNvPr id="38" name="Text Box 22"/>
          <p:cNvSpPr txBox="1">
            <a:spLocks noChangeArrowheads="1"/>
          </p:cNvSpPr>
          <p:nvPr/>
        </p:nvSpPr>
        <p:spPr bwMode="auto">
          <a:xfrm>
            <a:off x="7095160" y="937236"/>
            <a:ext cx="2209800" cy="120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sz="1600" b="1" dirty="0" smtClean="0">
                <a:solidFill>
                  <a:srgbClr val="000000"/>
                </a:solidFill>
                <a:latin typeface="+mj-lt"/>
              </a:rPr>
              <a:t>Catastrophic</a:t>
            </a:r>
            <a:br>
              <a:rPr lang="en-US" sz="1600" b="1" dirty="0" smtClean="0">
                <a:solidFill>
                  <a:srgbClr val="000000"/>
                </a:solidFill>
                <a:latin typeface="+mj-lt"/>
              </a:rPr>
            </a:br>
            <a:r>
              <a:rPr lang="en-US" sz="1600" b="1" dirty="0" smtClean="0">
                <a:solidFill>
                  <a:srgbClr val="000000"/>
                </a:solidFill>
                <a:latin typeface="+mj-lt"/>
              </a:rPr>
              <a:t>Coverage Limit = </a:t>
            </a:r>
            <a:br>
              <a:rPr lang="en-US" sz="1600" b="1" dirty="0" smtClean="0">
                <a:solidFill>
                  <a:srgbClr val="000000"/>
                </a:solidFill>
                <a:latin typeface="+mj-lt"/>
              </a:rPr>
            </a:br>
            <a:r>
              <a:rPr lang="en-US" sz="1600" b="1" dirty="0" smtClean="0">
                <a:solidFill>
                  <a:srgbClr val="000000"/>
                </a:solidFill>
                <a:latin typeface="+mj-lt"/>
              </a:rPr>
              <a:t>$7,062 in </a:t>
            </a:r>
          </a:p>
          <a:p>
            <a:pPr algn="ctr" eaLnBrk="1" fontAlgn="base" hangingPunct="1">
              <a:lnSpc>
                <a:spcPct val="90000"/>
              </a:lnSpc>
              <a:spcBef>
                <a:spcPct val="0"/>
              </a:spcBef>
              <a:spcAft>
                <a:spcPct val="0"/>
              </a:spcAft>
            </a:pPr>
            <a:r>
              <a:rPr lang="en-US" sz="1600" b="1" dirty="0" smtClean="0">
                <a:solidFill>
                  <a:srgbClr val="000000"/>
                </a:solidFill>
                <a:latin typeface="+mj-lt"/>
              </a:rPr>
              <a:t>Estimated </a:t>
            </a:r>
            <a:br>
              <a:rPr lang="en-US" sz="1600" b="1" dirty="0" smtClean="0">
                <a:solidFill>
                  <a:srgbClr val="000000"/>
                </a:solidFill>
                <a:latin typeface="+mj-lt"/>
              </a:rPr>
            </a:br>
            <a:r>
              <a:rPr lang="en-US" sz="1600" b="1" dirty="0" smtClean="0">
                <a:solidFill>
                  <a:srgbClr val="000000"/>
                </a:solidFill>
                <a:latin typeface="+mj-lt"/>
              </a:rPr>
              <a:t>Total Drug Costs*</a:t>
            </a:r>
            <a:endParaRPr lang="en-US" sz="1600" b="1" i="1" dirty="0">
              <a:solidFill>
                <a:srgbClr val="000000"/>
              </a:solidFill>
              <a:latin typeface="+mj-lt"/>
            </a:endParaRPr>
          </a:p>
        </p:txBody>
      </p:sp>
      <p:sp>
        <p:nvSpPr>
          <p:cNvPr id="39" name="Text Box 14"/>
          <p:cNvSpPr txBox="1">
            <a:spLocks noChangeArrowheads="1"/>
          </p:cNvSpPr>
          <p:nvPr/>
        </p:nvSpPr>
        <p:spPr bwMode="auto">
          <a:xfrm>
            <a:off x="3419202" y="1704739"/>
            <a:ext cx="2233817" cy="1800461"/>
          </a:xfrm>
          <a:prstGeom prst="rect">
            <a:avLst/>
          </a:prstGeom>
          <a:solidFill>
            <a:schemeClr val="accent1"/>
          </a:solidFill>
          <a:ln>
            <a:noFill/>
          </a:ln>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ts val="600"/>
              </a:spcBef>
              <a:spcAft>
                <a:spcPct val="0"/>
              </a:spcAft>
            </a:pPr>
            <a:r>
              <a:rPr lang="en-US" sz="1600" b="1" u="sng" dirty="0">
                <a:solidFill>
                  <a:srgbClr val="FFFFFF"/>
                </a:solidFill>
                <a:latin typeface="+mj-lt"/>
              </a:rPr>
              <a:t>Brand-name drugs</a:t>
            </a:r>
            <a:r>
              <a:rPr lang="en-US" sz="1600" b="1" dirty="0">
                <a:solidFill>
                  <a:srgbClr val="FFFFFF"/>
                </a:solidFill>
                <a:latin typeface="+mj-lt"/>
              </a:rPr>
              <a:t> </a:t>
            </a:r>
            <a:br>
              <a:rPr lang="en-US" sz="1600" b="1" dirty="0">
                <a:solidFill>
                  <a:srgbClr val="FFFFFF"/>
                </a:solidFill>
                <a:latin typeface="+mj-lt"/>
              </a:rPr>
            </a:br>
            <a:r>
              <a:rPr lang="en-US" sz="1400" b="1" dirty="0">
                <a:solidFill>
                  <a:srgbClr val="FFFFFF"/>
                </a:solidFill>
                <a:latin typeface="+mj-lt"/>
              </a:rPr>
              <a:t>Enrollee pays </a:t>
            </a:r>
            <a:r>
              <a:rPr lang="en-US" sz="1400" b="1" dirty="0" smtClean="0">
                <a:solidFill>
                  <a:srgbClr val="FFFFFF"/>
                </a:solidFill>
                <a:latin typeface="+mj-lt"/>
              </a:rPr>
              <a:t>45%</a:t>
            </a:r>
            <a:br>
              <a:rPr lang="en-US" sz="1400" b="1" dirty="0" smtClean="0">
                <a:solidFill>
                  <a:srgbClr val="FFFFFF"/>
                </a:solidFill>
                <a:latin typeface="+mj-lt"/>
              </a:rPr>
            </a:br>
            <a:r>
              <a:rPr lang="en-US" sz="1400" b="1" dirty="0" smtClean="0">
                <a:solidFill>
                  <a:srgbClr val="FFFFFF"/>
                </a:solidFill>
                <a:latin typeface="+mj-lt"/>
              </a:rPr>
              <a:t>Plan pays 5%</a:t>
            </a:r>
            <a:r>
              <a:rPr lang="en-US" sz="1400" b="1" dirty="0">
                <a:solidFill>
                  <a:srgbClr val="FFFFFF"/>
                </a:solidFill>
                <a:latin typeface="+mj-lt"/>
              </a:rPr>
              <a:t/>
            </a:r>
            <a:br>
              <a:rPr lang="en-US" sz="1400" b="1" dirty="0">
                <a:solidFill>
                  <a:srgbClr val="FFFFFF"/>
                </a:solidFill>
                <a:latin typeface="+mj-lt"/>
              </a:rPr>
            </a:br>
            <a:r>
              <a:rPr lang="en-US" sz="1400" b="1" dirty="0">
                <a:solidFill>
                  <a:srgbClr val="FFFFFF"/>
                </a:solidFill>
                <a:latin typeface="+mj-lt"/>
              </a:rPr>
              <a:t>50% manufacturer discount</a:t>
            </a:r>
          </a:p>
          <a:p>
            <a:pPr algn="ctr" eaLnBrk="1" fontAlgn="base" hangingPunct="1">
              <a:spcBef>
                <a:spcPts val="600"/>
              </a:spcBef>
              <a:spcAft>
                <a:spcPct val="0"/>
              </a:spcAft>
            </a:pPr>
            <a:r>
              <a:rPr lang="en-US" sz="1600" b="1" u="sng" dirty="0">
                <a:solidFill>
                  <a:srgbClr val="FFFFFF"/>
                </a:solidFill>
                <a:latin typeface="+mj-lt"/>
              </a:rPr>
              <a:t>Generic drugs</a:t>
            </a:r>
            <a:endParaRPr lang="en-US" sz="1600" b="1" dirty="0">
              <a:solidFill>
                <a:srgbClr val="FFFFFF"/>
              </a:solidFill>
              <a:latin typeface="+mj-lt"/>
            </a:endParaRPr>
          </a:p>
          <a:p>
            <a:pPr algn="ctr" eaLnBrk="1" fontAlgn="base" hangingPunct="1">
              <a:spcBef>
                <a:spcPct val="0"/>
              </a:spcBef>
              <a:spcAft>
                <a:spcPct val="0"/>
              </a:spcAft>
            </a:pPr>
            <a:r>
              <a:rPr lang="en-US" sz="1400" b="1" dirty="0">
                <a:solidFill>
                  <a:srgbClr val="FFFFFF"/>
                </a:solidFill>
                <a:latin typeface="+mj-lt"/>
              </a:rPr>
              <a:t>Enrollee pays </a:t>
            </a:r>
            <a:r>
              <a:rPr lang="en-US" sz="1400" b="1" dirty="0" smtClean="0">
                <a:solidFill>
                  <a:srgbClr val="FFFFFF"/>
                </a:solidFill>
                <a:latin typeface="+mj-lt"/>
              </a:rPr>
              <a:t>65%</a:t>
            </a:r>
            <a:r>
              <a:rPr lang="en-US" sz="1400" b="1" dirty="0">
                <a:solidFill>
                  <a:srgbClr val="FFFFFF"/>
                </a:solidFill>
                <a:latin typeface="+mj-lt"/>
              </a:rPr>
              <a:t/>
            </a:r>
            <a:br>
              <a:rPr lang="en-US" sz="1400" b="1" dirty="0">
                <a:solidFill>
                  <a:srgbClr val="FFFFFF"/>
                </a:solidFill>
                <a:latin typeface="+mj-lt"/>
              </a:rPr>
            </a:br>
            <a:r>
              <a:rPr lang="en-US" sz="1400" b="1" dirty="0">
                <a:solidFill>
                  <a:srgbClr val="FFFFFF"/>
                </a:solidFill>
                <a:latin typeface="+mj-lt"/>
              </a:rPr>
              <a:t>Plan pays </a:t>
            </a:r>
            <a:r>
              <a:rPr lang="en-US" sz="1400" b="1" dirty="0" smtClean="0">
                <a:solidFill>
                  <a:srgbClr val="FFFFFF"/>
                </a:solidFill>
                <a:latin typeface="+mj-lt"/>
              </a:rPr>
              <a:t>35%</a:t>
            </a:r>
            <a:endParaRPr lang="en-US" sz="1400" b="1" dirty="0">
              <a:solidFill>
                <a:srgbClr val="FFFFFF"/>
              </a:solidFill>
              <a:latin typeface="+mj-lt"/>
            </a:endParaRPr>
          </a:p>
        </p:txBody>
      </p:sp>
      <p:sp>
        <p:nvSpPr>
          <p:cNvPr id="40" name="Text Box 6"/>
          <p:cNvSpPr txBox="1">
            <a:spLocks noChangeArrowheads="1"/>
          </p:cNvSpPr>
          <p:nvPr/>
        </p:nvSpPr>
        <p:spPr bwMode="auto">
          <a:xfrm>
            <a:off x="443535" y="4257438"/>
            <a:ext cx="1758950" cy="840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b="1" dirty="0">
                <a:solidFill>
                  <a:srgbClr val="000000"/>
                </a:solidFill>
                <a:latin typeface="+mj-lt"/>
              </a:rPr>
              <a:t>INITIAL </a:t>
            </a:r>
          </a:p>
          <a:p>
            <a:pPr algn="ctr" eaLnBrk="1" fontAlgn="base" hangingPunct="1">
              <a:lnSpc>
                <a:spcPct val="90000"/>
              </a:lnSpc>
              <a:spcBef>
                <a:spcPct val="0"/>
              </a:spcBef>
              <a:spcAft>
                <a:spcPct val="0"/>
              </a:spcAft>
            </a:pPr>
            <a:r>
              <a:rPr lang="en-US" b="1" dirty="0">
                <a:solidFill>
                  <a:srgbClr val="000000"/>
                </a:solidFill>
                <a:latin typeface="+mj-lt"/>
              </a:rPr>
              <a:t>COVERAGE </a:t>
            </a:r>
          </a:p>
          <a:p>
            <a:pPr algn="ctr" eaLnBrk="1" fontAlgn="base" hangingPunct="1">
              <a:lnSpc>
                <a:spcPct val="90000"/>
              </a:lnSpc>
              <a:spcBef>
                <a:spcPct val="0"/>
              </a:spcBef>
              <a:spcAft>
                <a:spcPct val="0"/>
              </a:spcAft>
            </a:pPr>
            <a:r>
              <a:rPr lang="en-US" b="1" dirty="0">
                <a:solidFill>
                  <a:srgbClr val="000000"/>
                </a:solidFill>
                <a:latin typeface="+mj-lt"/>
              </a:rPr>
              <a:t>PERIOD</a:t>
            </a:r>
          </a:p>
        </p:txBody>
      </p:sp>
      <p:sp>
        <p:nvSpPr>
          <p:cNvPr id="41" name="Text Box 6"/>
          <p:cNvSpPr txBox="1">
            <a:spLocks noChangeArrowheads="1"/>
          </p:cNvSpPr>
          <p:nvPr/>
        </p:nvSpPr>
        <p:spPr bwMode="auto">
          <a:xfrm>
            <a:off x="257175" y="2392374"/>
            <a:ext cx="2105025" cy="840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b="1" dirty="0">
                <a:solidFill>
                  <a:srgbClr val="000000"/>
                </a:solidFill>
                <a:latin typeface="+mj-lt"/>
              </a:rPr>
              <a:t>COVERAGE </a:t>
            </a:r>
          </a:p>
          <a:p>
            <a:pPr algn="ctr" eaLnBrk="1" fontAlgn="base" hangingPunct="1">
              <a:lnSpc>
                <a:spcPct val="90000"/>
              </a:lnSpc>
              <a:spcBef>
                <a:spcPct val="0"/>
              </a:spcBef>
              <a:spcAft>
                <a:spcPct val="0"/>
              </a:spcAft>
            </a:pPr>
            <a:r>
              <a:rPr lang="en-US" b="1" dirty="0" smtClean="0">
                <a:solidFill>
                  <a:srgbClr val="000000"/>
                </a:solidFill>
                <a:latin typeface="+mj-lt"/>
              </a:rPr>
              <a:t>GAP </a:t>
            </a:r>
            <a:br>
              <a:rPr lang="en-US" b="1" dirty="0" smtClean="0">
                <a:solidFill>
                  <a:srgbClr val="000000"/>
                </a:solidFill>
                <a:latin typeface="+mj-lt"/>
              </a:rPr>
            </a:br>
            <a:r>
              <a:rPr lang="en-US" b="1" dirty="0" smtClean="0">
                <a:solidFill>
                  <a:srgbClr val="000000"/>
                </a:solidFill>
                <a:latin typeface="+mj-lt"/>
              </a:rPr>
              <a:t>(“Doughnut Hole”)</a:t>
            </a:r>
            <a:endParaRPr lang="en-US" b="1" dirty="0">
              <a:solidFill>
                <a:srgbClr val="000000"/>
              </a:solidFill>
              <a:latin typeface="+mj-lt"/>
            </a:endParaRPr>
          </a:p>
        </p:txBody>
      </p:sp>
      <p:sp>
        <p:nvSpPr>
          <p:cNvPr id="42" name="Text Box 6"/>
          <p:cNvSpPr txBox="1">
            <a:spLocks noChangeArrowheads="1"/>
          </p:cNvSpPr>
          <p:nvPr/>
        </p:nvSpPr>
        <p:spPr bwMode="auto">
          <a:xfrm>
            <a:off x="319710" y="816592"/>
            <a:ext cx="2006600" cy="590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90000"/>
              </a:lnSpc>
              <a:spcBef>
                <a:spcPct val="0"/>
              </a:spcBef>
              <a:spcAft>
                <a:spcPct val="0"/>
              </a:spcAft>
            </a:pPr>
            <a:r>
              <a:rPr lang="en-US" b="1" dirty="0">
                <a:solidFill>
                  <a:srgbClr val="000000"/>
                </a:solidFill>
                <a:latin typeface="+mj-lt"/>
              </a:rPr>
              <a:t>CATASTROPHIC COVERAGE</a:t>
            </a:r>
          </a:p>
        </p:txBody>
      </p:sp>
      <p:cxnSp>
        <p:nvCxnSpPr>
          <p:cNvPr id="43" name="Straight Arrow Connector 42"/>
          <p:cNvCxnSpPr/>
          <p:nvPr/>
        </p:nvCxnSpPr>
        <p:spPr>
          <a:xfrm flipH="1">
            <a:off x="2682188" y="1219739"/>
            <a:ext cx="182563"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21285" y="1336243"/>
            <a:ext cx="6629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21285" y="3899848"/>
            <a:ext cx="6629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21285" y="5535168"/>
            <a:ext cx="6629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AutoShape 21"/>
          <p:cNvSpPr>
            <a:spLocks noChangeArrowheads="1"/>
          </p:cNvSpPr>
          <p:nvPr/>
        </p:nvSpPr>
        <p:spPr bwMode="auto">
          <a:xfrm rot="10800000">
            <a:off x="6934199" y="3808739"/>
            <a:ext cx="457200" cy="152400"/>
          </a:xfrm>
          <a:prstGeom prst="notchedRightArrow">
            <a:avLst>
              <a:gd name="adj1" fmla="val 50000"/>
              <a:gd name="adj2" fmla="val 75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sp>
        <p:nvSpPr>
          <p:cNvPr id="48" name="AutoShape 21"/>
          <p:cNvSpPr>
            <a:spLocks noChangeArrowheads="1"/>
          </p:cNvSpPr>
          <p:nvPr/>
        </p:nvSpPr>
        <p:spPr bwMode="auto">
          <a:xfrm rot="10800000">
            <a:off x="6934200" y="1248522"/>
            <a:ext cx="457200" cy="152400"/>
          </a:xfrm>
          <a:prstGeom prst="notchedRightArrow">
            <a:avLst>
              <a:gd name="adj1" fmla="val 50000"/>
              <a:gd name="adj2" fmla="val 75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sp>
        <p:nvSpPr>
          <p:cNvPr id="49" name="Text Box 5"/>
          <p:cNvSpPr txBox="1">
            <a:spLocks noChangeArrowheads="1"/>
          </p:cNvSpPr>
          <p:nvPr/>
        </p:nvSpPr>
        <p:spPr bwMode="auto">
          <a:xfrm>
            <a:off x="666149" y="5453265"/>
            <a:ext cx="1424877" cy="36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b="1" dirty="0" smtClean="0">
                <a:solidFill>
                  <a:srgbClr val="000000"/>
                </a:solidFill>
                <a:latin typeface="+mj-lt"/>
              </a:rPr>
              <a:t>DEDUCTIBLE</a:t>
            </a:r>
            <a:endParaRPr lang="en-US" b="1" dirty="0">
              <a:solidFill>
                <a:srgbClr val="000000"/>
              </a:solidFill>
              <a:latin typeface="+mj-lt"/>
            </a:endParaRPr>
          </a:p>
        </p:txBody>
      </p:sp>
      <p:sp>
        <p:nvSpPr>
          <p:cNvPr id="50" name="AutoShape 21"/>
          <p:cNvSpPr>
            <a:spLocks noChangeArrowheads="1"/>
          </p:cNvSpPr>
          <p:nvPr/>
        </p:nvSpPr>
        <p:spPr bwMode="auto">
          <a:xfrm rot="10800000">
            <a:off x="6934200" y="5462455"/>
            <a:ext cx="457200" cy="152400"/>
          </a:xfrm>
          <a:prstGeom prst="notchedRightArrow">
            <a:avLst>
              <a:gd name="adj1" fmla="val 50000"/>
              <a:gd name="adj2" fmla="val 75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pPr>
            <a:endParaRPr lang="en-US">
              <a:solidFill>
                <a:srgbClr val="000000"/>
              </a:solidFill>
              <a:latin typeface="+mj-lt"/>
              <a:cs typeface="Calibri" pitchFamily="34" charset="0"/>
            </a:endParaRPr>
          </a:p>
        </p:txBody>
      </p:sp>
      <p:sp>
        <p:nvSpPr>
          <p:cNvPr id="27" name="Text Box 18"/>
          <p:cNvSpPr txBox="1">
            <a:spLocks noChangeArrowheads="1"/>
          </p:cNvSpPr>
          <p:nvPr/>
        </p:nvSpPr>
        <p:spPr bwMode="auto">
          <a:xfrm>
            <a:off x="3697910" y="5500048"/>
            <a:ext cx="1676400" cy="30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sz="1400" b="1" dirty="0">
                <a:solidFill>
                  <a:srgbClr val="FFFFFF"/>
                </a:solidFill>
                <a:latin typeface="+mj-lt"/>
              </a:rPr>
              <a:t>Enrollee </a:t>
            </a:r>
            <a:r>
              <a:rPr lang="en-US" sz="1400" b="1" dirty="0" smtClean="0">
                <a:solidFill>
                  <a:srgbClr val="FFFFFF"/>
                </a:solidFill>
                <a:latin typeface="+mj-lt"/>
              </a:rPr>
              <a:t>pays 100%</a:t>
            </a:r>
            <a:endParaRPr lang="en-US" sz="1400" b="1" dirty="0">
              <a:solidFill>
                <a:srgbClr val="FFFFFF"/>
              </a:solidFill>
              <a:latin typeface="+mj-lt"/>
            </a:endParaRPr>
          </a:p>
        </p:txBody>
      </p:sp>
    </p:spTree>
    <p:extLst>
      <p:ext uri="{BB962C8B-B14F-4D97-AF65-F5344CB8AC3E}">
        <p14:creationId xmlns:p14="http://schemas.microsoft.com/office/powerpoint/2010/main" val="3413474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3"/>
          <p:cNvGraphicFramePr>
            <a:graphicFrameLocks noGrp="1"/>
          </p:cNvGraphicFramePr>
          <p:nvPr>
            <p:ph idx="1"/>
            <p:extLst>
              <p:ext uri="{D42A27DB-BD31-4B8C-83A1-F6EECF244321}">
                <p14:modId xmlns:p14="http://schemas.microsoft.com/office/powerpoint/2010/main" val="3030226069"/>
              </p:ext>
            </p:extLst>
          </p:nvPr>
        </p:nvGraphicFramePr>
        <p:xfrm>
          <a:off x="92075" y="1074705"/>
          <a:ext cx="895985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13"/>
          <p:cNvSpPr>
            <a:spLocks noGrp="1"/>
          </p:cNvSpPr>
          <p:nvPr>
            <p:ph type="body" sz="quarter" idx="11"/>
          </p:nvPr>
        </p:nvSpPr>
        <p:spPr/>
        <p:txBody>
          <a:bodyPr/>
          <a:lstStyle/>
          <a:p>
            <a:r>
              <a:rPr lang="en-US" dirty="0"/>
              <a:t>NOTE: </a:t>
            </a:r>
            <a:r>
              <a:rPr lang="en-US" dirty="0" smtClean="0"/>
              <a:t>LIS </a:t>
            </a:r>
            <a:r>
              <a:rPr lang="en-US" dirty="0"/>
              <a:t>is low-income subsidy.  Total Part D and Medicare enrollment based on </a:t>
            </a:r>
            <a:r>
              <a:rPr lang="en-US" dirty="0" smtClean="0"/>
              <a:t>2014 intermediate </a:t>
            </a:r>
            <a:r>
              <a:rPr lang="en-US" dirty="0"/>
              <a:t>estimates. </a:t>
            </a:r>
            <a:r>
              <a:rPr lang="en-US" dirty="0" smtClean="0"/>
              <a:t> Part D non-LIS enrollment includes enrollees in employer/group waiver plans (6.8 million in 2014).</a:t>
            </a:r>
            <a:endParaRPr lang="en-US" dirty="0"/>
          </a:p>
          <a:p>
            <a:r>
              <a:rPr lang="en-US" dirty="0" smtClean="0"/>
              <a:t>SOURCE</a:t>
            </a:r>
            <a:r>
              <a:rPr lang="en-US" dirty="0"/>
              <a:t>: </a:t>
            </a:r>
            <a:r>
              <a:rPr lang="en-US" dirty="0" smtClean="0"/>
              <a:t>Kaiser Family Foundation analysis of data from the 2014 </a:t>
            </a:r>
            <a:r>
              <a:rPr lang="en-US" dirty="0"/>
              <a:t>Annual Report of the Boards of Trustees of the Federal Hospital Insurance and Federal Supplementary Medical Insurance Trust </a:t>
            </a:r>
            <a:r>
              <a:rPr lang="en-US" dirty="0" smtClean="0"/>
              <a:t>Funds.  </a:t>
            </a:r>
            <a:endParaRPr lang="en-US" dirty="0"/>
          </a:p>
        </p:txBody>
      </p:sp>
      <p:sp>
        <p:nvSpPr>
          <p:cNvPr id="2" name="Title 1"/>
          <p:cNvSpPr>
            <a:spLocks noGrp="1"/>
          </p:cNvSpPr>
          <p:nvPr>
            <p:ph type="title"/>
          </p:nvPr>
        </p:nvSpPr>
        <p:spPr>
          <a:xfrm>
            <a:off x="76200" y="365760"/>
            <a:ext cx="9004484" cy="914400"/>
          </a:xfrm>
        </p:spPr>
        <p:txBody>
          <a:bodyPr/>
          <a:lstStyle/>
          <a:p>
            <a:r>
              <a:rPr lang="en-US" dirty="0" smtClean="0">
                <a:solidFill>
                  <a:schemeClr val="tx1"/>
                </a:solidFill>
              </a:rPr>
              <a:t>Distribution of Sources of Prescription Drug </a:t>
            </a:r>
            <a:r>
              <a:rPr lang="en-US" dirty="0">
                <a:solidFill>
                  <a:schemeClr val="tx1"/>
                </a:solidFill>
              </a:rPr>
              <a:t>Coverage Among Medicare </a:t>
            </a:r>
            <a:r>
              <a:rPr lang="en-US" dirty="0" smtClean="0">
                <a:solidFill>
                  <a:schemeClr val="tx1"/>
                </a:solidFill>
              </a:rPr>
              <a:t>Beneficiaries, 2014</a:t>
            </a:r>
            <a:endParaRPr lang="en-US" dirty="0">
              <a:solidFill>
                <a:schemeClr val="tx1"/>
              </a:solidFill>
            </a:endParaRPr>
          </a:p>
        </p:txBody>
      </p:sp>
      <p:sp>
        <p:nvSpPr>
          <p:cNvPr id="7" name="Text Box 8"/>
          <p:cNvSpPr txBox="1">
            <a:spLocks noChangeArrowheads="1"/>
          </p:cNvSpPr>
          <p:nvPr/>
        </p:nvSpPr>
        <p:spPr bwMode="auto">
          <a:xfrm>
            <a:off x="457200" y="5235714"/>
            <a:ext cx="8153400" cy="707886"/>
          </a:xfrm>
          <a:prstGeom prst="rect">
            <a:avLst/>
          </a:prstGeom>
          <a:noFill/>
          <a:ln w="9525">
            <a:noFill/>
            <a:miter lim="800000"/>
            <a:headEnd/>
            <a:tailEnd/>
          </a:ln>
          <a:effectLst/>
        </p:spPr>
        <p:txBody>
          <a:bodyPr>
            <a:spAutoFit/>
          </a:bodyPr>
          <a:lstStyle/>
          <a:p>
            <a:pPr algn="ctr">
              <a:spcBef>
                <a:spcPct val="50000"/>
              </a:spcBef>
            </a:pPr>
            <a:r>
              <a:rPr lang="en-US" sz="2000" b="1" dirty="0">
                <a:solidFill>
                  <a:srgbClr val="000000"/>
                </a:solidFill>
                <a:latin typeface="Calibri" panose="020F0502020204030204" pitchFamily="34" charset="0"/>
                <a:cs typeface="Calibri" pitchFamily="34" charset="0"/>
              </a:rPr>
              <a:t>Total </a:t>
            </a:r>
            <a:r>
              <a:rPr lang="en-US" sz="2000" b="1" dirty="0" smtClean="0">
                <a:solidFill>
                  <a:srgbClr val="000000"/>
                </a:solidFill>
                <a:latin typeface="Calibri" panose="020F0502020204030204" pitchFamily="34" charset="0"/>
                <a:cs typeface="Calibri" pitchFamily="34" charset="0"/>
              </a:rPr>
              <a:t>Medicare Enrollment, 2014 = 54.0 million</a:t>
            </a:r>
            <a:br>
              <a:rPr lang="en-US" sz="2000" b="1" dirty="0" smtClean="0">
                <a:solidFill>
                  <a:srgbClr val="000000"/>
                </a:solidFill>
                <a:latin typeface="Calibri" panose="020F0502020204030204" pitchFamily="34" charset="0"/>
                <a:cs typeface="Calibri" pitchFamily="34" charset="0"/>
              </a:rPr>
            </a:br>
            <a:r>
              <a:rPr lang="en-US" sz="2000" b="1" dirty="0" smtClean="0">
                <a:solidFill>
                  <a:srgbClr val="000000"/>
                </a:solidFill>
                <a:latin typeface="Calibri" panose="020F0502020204030204" pitchFamily="34" charset="0"/>
                <a:cs typeface="Calibri" pitchFamily="34" charset="0"/>
              </a:rPr>
              <a:t>Total Part D Enrollment (excluding employer plans), 2014 = 38.1 million </a:t>
            </a:r>
            <a:endParaRPr lang="en-US" sz="2000" b="1" dirty="0">
              <a:solidFill>
                <a:srgbClr val="000000"/>
              </a:solidFill>
              <a:latin typeface="Calibri" panose="020F0502020204030204" pitchFamily="34" charset="0"/>
              <a:cs typeface="Calibri" pitchFamily="34" charset="0"/>
            </a:endParaRPr>
          </a:p>
        </p:txBody>
      </p:sp>
      <p:sp>
        <p:nvSpPr>
          <p:cNvPr id="10" name="TextBox 9"/>
          <p:cNvSpPr txBox="1"/>
          <p:nvPr/>
        </p:nvSpPr>
        <p:spPr>
          <a:xfrm>
            <a:off x="2743200" y="3352800"/>
            <a:ext cx="787400" cy="400110"/>
          </a:xfrm>
          <a:prstGeom prst="rect">
            <a:avLst/>
          </a:prstGeom>
          <a:noFill/>
        </p:spPr>
        <p:txBody>
          <a:bodyPr wrap="square" rtlCol="0">
            <a:spAutoFit/>
          </a:bodyPr>
          <a:lstStyle/>
          <a:p>
            <a:pPr algn="ctr"/>
            <a:r>
              <a:rPr lang="en-US" sz="2000" b="1" dirty="0">
                <a:latin typeface="Calibri" panose="020F0502020204030204" pitchFamily="34" charset="0"/>
              </a:rPr>
              <a:t>5</a:t>
            </a:r>
            <a:r>
              <a:rPr lang="en-US" sz="2000" b="1" dirty="0" smtClean="0">
                <a:latin typeface="Calibri" panose="020F0502020204030204" pitchFamily="34" charset="0"/>
              </a:rPr>
              <a:t>%</a:t>
            </a:r>
            <a:endParaRPr lang="en-US" sz="2000" b="1" dirty="0">
              <a:latin typeface="Calibri" panose="020F0502020204030204" pitchFamily="34" charset="0"/>
            </a:endParaRPr>
          </a:p>
        </p:txBody>
      </p:sp>
    </p:spTree>
    <p:extLst>
      <p:ext uri="{BB962C8B-B14F-4D97-AF65-F5344CB8AC3E}">
        <p14:creationId xmlns:p14="http://schemas.microsoft.com/office/powerpoint/2010/main" val="27682399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361f3a573b2eff8acd379b76f5dca4b9967bb3"/>
</p:tagLst>
</file>

<file path=ppt/theme/theme1.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8336</TotalTime>
  <Words>2503</Words>
  <Application>Microsoft Office PowerPoint</Application>
  <PresentationFormat>On-screen Show (4:3)</PresentationFormat>
  <Paragraphs>403</Paragraphs>
  <Slides>31</Slides>
  <Notes>26</Notes>
  <HiddenSlides>0</HiddenSlides>
  <MMClips>0</MMClips>
  <ScaleCrop>false</ScaleCrop>
  <HeadingPairs>
    <vt:vector size="6" baseType="variant">
      <vt:variant>
        <vt:lpstr>Theme</vt:lpstr>
      </vt:variant>
      <vt:variant>
        <vt:i4>3</vt:i4>
      </vt:variant>
      <vt:variant>
        <vt:lpstr>Links</vt:lpstr>
      </vt:variant>
      <vt:variant>
        <vt:i4>51</vt:i4>
      </vt:variant>
      <vt:variant>
        <vt:lpstr>Slide Titles</vt:lpstr>
      </vt:variant>
      <vt:variant>
        <vt:i4>31</vt:i4>
      </vt:variant>
    </vt:vector>
  </HeadingPairs>
  <TitlesOfParts>
    <vt:vector size="85" baseType="lpstr">
      <vt:lpstr>Default with exhibit #</vt:lpstr>
      <vt:lpstr>Default with figure #</vt:lpstr>
      <vt:lpstr>Title page</vt:lpstr>
      <vt:lpstr>states template.xlsx!Sheet1!R10C2</vt:lpstr>
      <vt:lpstr>states template.xlsx!Sheet1!R41C2</vt:lpstr>
      <vt:lpstr>states template.xlsx!Sheet1!R2C2</vt:lpstr>
      <vt:lpstr>states template.xlsx!Sheet1!R3C2</vt:lpstr>
      <vt:lpstr>states template.xlsx!Sheet1!R4C2</vt:lpstr>
      <vt:lpstr>states template.xlsx!Sheet1!R5C2</vt:lpstr>
      <vt:lpstr>states template.xlsx!Sheet1!R6C2</vt:lpstr>
      <vt:lpstr>states template.xlsx!Sheet1!R7C2</vt:lpstr>
      <vt:lpstr>states template.xlsx!Sheet1!R8C2</vt:lpstr>
      <vt:lpstr>states template.xlsx!Sheet1!R9C2</vt:lpstr>
      <vt:lpstr>states template.xlsx!Sheet1!R11C2</vt:lpstr>
      <vt:lpstr>states template.xlsx!Sheet1!R12C2</vt:lpstr>
      <vt:lpstr>states template.xlsx!Sheet1!R13C2</vt:lpstr>
      <vt:lpstr>states template.xlsx!Sheet1!R14C2</vt:lpstr>
      <vt:lpstr>states template.xlsx!Sheet1!R15C2</vt:lpstr>
      <vt:lpstr>states template.xlsx!Sheet1!R16C2</vt:lpstr>
      <vt:lpstr>states template.xlsx!Sheet1!R17C2</vt:lpstr>
      <vt:lpstr>states template.xlsx!Sheet1!R18C2</vt:lpstr>
      <vt:lpstr>states template.xlsx!Sheet1!R19C2</vt:lpstr>
      <vt:lpstr>states template.xlsx!Sheet1!R20C2</vt:lpstr>
      <vt:lpstr>states template.xlsx!Sheet1!R21C2</vt:lpstr>
      <vt:lpstr>states template.xlsx!Sheet1!R22C2</vt:lpstr>
      <vt:lpstr>states template.xlsx!Sheet1!R23C2</vt:lpstr>
      <vt:lpstr>states template.xlsx!Sheet1!R25C2</vt:lpstr>
      <vt:lpstr>states template.xlsx!Sheet1!R26C2</vt:lpstr>
      <vt:lpstr>states template.xlsx!Sheet1!R27C2</vt:lpstr>
      <vt:lpstr>states template.xlsx!Sheet1!R28C2</vt:lpstr>
      <vt:lpstr>states template.xlsx!Sheet1!R29C2</vt:lpstr>
      <vt:lpstr>states template.xlsx!Sheet1!R30C2</vt:lpstr>
      <vt:lpstr>states template.xlsx!Sheet1!R31C2</vt:lpstr>
      <vt:lpstr>states template.xlsx!Sheet1!R32C2</vt:lpstr>
      <vt:lpstr>states template.xlsx!Sheet1!R33C2</vt:lpstr>
      <vt:lpstr>states template.xlsx!Sheet1!R34C2</vt:lpstr>
      <vt:lpstr>states template.xlsx!Sheet1!R35C2</vt:lpstr>
      <vt:lpstr>states template.xlsx!Sheet1!R36C2</vt:lpstr>
      <vt:lpstr>states template.xlsx!Sheet1!R37C2</vt:lpstr>
      <vt:lpstr>states template.xlsx!Sheet1!R38C2</vt:lpstr>
      <vt:lpstr>states template.xlsx!Sheet1!R39C2</vt:lpstr>
      <vt:lpstr>states template.xlsx!Sheet1!R40C2</vt:lpstr>
      <vt:lpstr>states template.xlsx!Sheet1!R42C2</vt:lpstr>
      <vt:lpstr>states template.xlsx!Sheet1!R43C2</vt:lpstr>
      <vt:lpstr>states template.xlsx!Sheet1!R44C2</vt:lpstr>
      <vt:lpstr>states template.xlsx!Sheet1!R45C2</vt:lpstr>
      <vt:lpstr>states template.xlsx!Sheet1!R46C2</vt:lpstr>
      <vt:lpstr>states template.xlsx!Sheet1!R47C2</vt:lpstr>
      <vt:lpstr>states template.xlsx!Sheet1!R48C2</vt:lpstr>
      <vt:lpstr>states template.xlsx!Sheet1!R49C2</vt:lpstr>
      <vt:lpstr>states template.xlsx!Sheet1!R50C2</vt:lpstr>
      <vt:lpstr>states template.xlsx!Sheet1!R52C2</vt:lpstr>
      <vt:lpstr>states template.xlsx!Sheet1!R51C2</vt:lpstr>
      <vt:lpstr>states template.xlsx!Sheet1!R24C2</vt:lpstr>
      <vt:lpstr>Selected Demographic Characteristics of Medicare Beneficiaries, 2010</vt:lpstr>
      <vt:lpstr>Selected Measures of Health Status of the Medicare Population, 2010</vt:lpstr>
      <vt:lpstr>Distribution of Medicare Beneficiaries By Income, 2013</vt:lpstr>
      <vt:lpstr>Medicare Beneficiaries’ Utilization of Selected Medicare-Covered Services, 2010</vt:lpstr>
      <vt:lpstr>Distribution of Average Household Spending by Medicare and Non-Medicare Households, 2012</vt:lpstr>
      <vt:lpstr>Distribution of Average Total Out-of-Pocket Spending on Services and Premiums by Medicare Beneficiaries, 2010</vt:lpstr>
      <vt:lpstr>Medicare Beneficiaries’ Average Total Out-of-Pocket Spending on Services and Premiums, by Self-Reported Health Status and Age, 2010 </vt:lpstr>
      <vt:lpstr>Standard Medicare Prescription Drug Benefit, 2015</vt:lpstr>
      <vt:lpstr>Distribution of Sources of Prescription Drug Coverage Among Medicare Beneficiaries, 2014</vt:lpstr>
      <vt:lpstr>Medicare Private Plan Enrollment, 1999-2014</vt:lpstr>
      <vt:lpstr>Share of Medicare Beneficiaries Enrolled in Medicare Advantage Plans by State, 2014</vt:lpstr>
      <vt:lpstr>Distribution of Sources of Supplemental Coverage Among Medicare Beneficiaries, 2010</vt:lpstr>
      <vt:lpstr>Percent of Large Firms (200+ Workers) Offering Retiree Health Benefits to Active Workers, 1988-2014</vt:lpstr>
      <vt:lpstr>Number of Beneficiaries Enrolled in Medicare, Medicaid, and Both Programs, 2010</vt:lpstr>
      <vt:lpstr>Dual-Eligible Beneficiaries as a Share of Medicare and Medicaid Enrollment and Spending, 2010</vt:lpstr>
      <vt:lpstr>Comparison of Characteristics of Dual-Eligible Medicare Beneficiaries and All Other Medicare Beneficiaries</vt:lpstr>
      <vt:lpstr>Distribution of Dual-Eligible Medicare Beneficiaries, by Amount of Medicare Spending, 2010</vt:lpstr>
      <vt:lpstr>Measures of Access to Care Among Medicare Beneficiaries by Demographic Characteristics, 2012</vt:lpstr>
      <vt:lpstr>Percent of Office-Based Physicians Accepting New Patients with Medicare and Other Types of Insurance, 2012</vt:lpstr>
      <vt:lpstr>Percent of Physicians Accepting New Medicare Patients by State, 2012</vt:lpstr>
      <vt:lpstr>Accountable Care Organizations (ACOs) in Medicare, 2015</vt:lpstr>
      <vt:lpstr>Medicare Hospital Readmission Rates, 2005-2013</vt:lpstr>
      <vt:lpstr>Distribution of Federal Outlays, 2014 </vt:lpstr>
      <vt:lpstr>Distribution of Medicare Benefit Payments, 2014</vt:lpstr>
      <vt:lpstr>Distribution of Traditional Medicare Beneficiaries and Medicare Spending, 2010</vt:lpstr>
      <vt:lpstr>Percent of Personal Health Expenditures Accounted for by Medicare, 2013</vt:lpstr>
      <vt:lpstr>Medicare Spending and Percent of Federal Outlays and GDP, 2010-2025</vt:lpstr>
      <vt:lpstr>Historical and Projected Average Annual Growth Rate in Medicare Per Capita Spending and Other Measures</vt:lpstr>
      <vt:lpstr>Sources of Medicare Revenue, 2013</vt:lpstr>
      <vt:lpstr>Solvency of the Medicare Part A Hospital Insurance Trust Fund</vt:lpstr>
      <vt:lpstr>Number of Medicare Beneficiaries and Number of Workers Per Beneficiary, 2000-2050</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Enrollment, 1966 - 2013</dc:title>
  <dc:creator>Jennifer Huang</dc:creator>
  <cp:lastModifiedBy>Kananik</cp:lastModifiedBy>
  <cp:revision>293</cp:revision>
  <cp:lastPrinted>2015-02-11T21:22:45Z</cp:lastPrinted>
  <dcterms:created xsi:type="dcterms:W3CDTF">2013-04-18T20:14:15Z</dcterms:created>
  <dcterms:modified xsi:type="dcterms:W3CDTF">2015-05-04T19:56:09Z</dcterms:modified>
</cp:coreProperties>
</file>