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notesSlides/notesSlide2.xml" ContentType="application/vnd.openxmlformats-officedocument.presentationml.notesSlide+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notesSlides/notesSlide3.xml" ContentType="application/vnd.openxmlformats-officedocument.presentationml.notesSlide+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notesSlides/notesSlide4.xml" ContentType="application/vnd.openxmlformats-officedocument.presentationml.notesSlide+xml"/>
  <Override PartName="/ppt/charts/chart19.xml" ContentType="application/vnd.openxmlformats-officedocument.drawingml.chart+xml"/>
  <Override PartName="/ppt/notesSlides/notesSlide5.xml" ContentType="application/vnd.openxmlformats-officedocument.presentationml.notesSlide+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notesSlides/notesSlide6.xml" ContentType="application/vnd.openxmlformats-officedocument.presentationml.notesSlide+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notesSlides/notesSlide7.xml" ContentType="application/vnd.openxmlformats-officedocument.presentationml.notesSlide+xml"/>
  <Override PartName="/ppt/charts/chart27.xml" ContentType="application/vnd.openxmlformats-officedocument.drawingml.chart+xml"/>
  <Override PartName="/ppt/notesSlides/notesSlide8.xml" ContentType="application/vnd.openxmlformats-officedocument.presentationml.notesSlide+xml"/>
  <Override PartName="/ppt/charts/chart28.xml" ContentType="application/vnd.openxmlformats-officedocument.drawingml.chart+xml"/>
  <Override PartName="/ppt/charts/chart29.xml" ContentType="application/vnd.openxmlformats-officedocument.drawingml.chart+xml"/>
  <Override PartName="/ppt/notesSlides/notesSlide9.xml" ContentType="application/vnd.openxmlformats-officedocument.presentationml.notesSlide+xml"/>
  <Override PartName="/ppt/charts/chart30.xml" ContentType="application/vnd.openxmlformats-officedocument.drawingml.chart+xml"/>
  <Override PartName="/ppt/charts/chart31.xml" ContentType="application/vnd.openxmlformats-officedocument.drawingml.chart+xml"/>
  <Override PartName="/ppt/notesSlides/notesSlide10.xml" ContentType="application/vnd.openxmlformats-officedocument.presentationml.notesSlide+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notesSlides/notesSlide11.xml" ContentType="application/vnd.openxmlformats-officedocument.presentationml.notesSlide+xml"/>
  <Override PartName="/ppt/charts/chart35.xml" ContentType="application/vnd.openxmlformats-officedocument.drawingml.chart+xml"/>
  <Override PartName="/ppt/notesSlides/notesSlide12.xml" ContentType="application/vnd.openxmlformats-officedocument.presentationml.notesSlide+xml"/>
  <Override PartName="/ppt/charts/chart36.xml" ContentType="application/vnd.openxmlformats-officedocument.drawingml.chart+xml"/>
  <Override PartName="/ppt/notesSlides/notesSlide13.xml" ContentType="application/vnd.openxmlformats-officedocument.presentationml.notesSlide+xml"/>
  <Override PartName="/ppt/charts/chart37.xml" ContentType="application/vnd.openxmlformats-officedocument.drawingml.chart+xml"/>
  <Override PartName="/ppt/notesSlides/notesSlide14.xml" ContentType="application/vnd.openxmlformats-officedocument.presentationml.notesSlide+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charts/chart42.xml" ContentType="application/vnd.openxmlformats-officedocument.drawingml.chart+xml"/>
  <Override PartName="/ppt/notesSlides/notesSlide15.xml" ContentType="application/vnd.openxmlformats-officedocument.presentationml.notesSlide+xml"/>
  <Override PartName="/ppt/charts/chart43.xml" ContentType="application/vnd.openxmlformats-officedocument.drawingml.chart+xml"/>
  <Override PartName="/ppt/notesSlides/notesSlide16.xml" ContentType="application/vnd.openxmlformats-officedocument.presentationml.notesSlide+xml"/>
  <Override PartName="/ppt/charts/chart44.xml" ContentType="application/vnd.openxmlformats-officedocument.drawingml.chart+xml"/>
  <Override PartName="/ppt/charts/chart45.xml" ContentType="application/vnd.openxmlformats-officedocument.drawingml.chart+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notesSlides/notesSlide17.xml" ContentType="application/vnd.openxmlformats-officedocument.presentationml.notesSlide+xml"/>
  <Override PartName="/ppt/charts/chart49.xml" ContentType="application/vnd.openxmlformats-officedocument.drawingml.chart+xml"/>
  <Override PartName="/ppt/notesSlides/notesSlide18.xml" ContentType="application/vnd.openxmlformats-officedocument.presentationml.notesSlide+xml"/>
  <Override PartName="/ppt/charts/chart50.xml" ContentType="application/vnd.openxmlformats-officedocument.drawingml.chart+xml"/>
  <Override PartName="/ppt/charts/chart51.xml" ContentType="application/vnd.openxmlformats-officedocument.drawingml.chart+xml"/>
  <Override PartName="/ppt/charts/chart52.xml" ContentType="application/vnd.openxmlformats-officedocument.drawingml.chart+xml"/>
  <Override PartName="/ppt/charts/chart53.xml" ContentType="application/vnd.openxmlformats-officedocument.drawingml.chart+xml"/>
  <Override PartName="/ppt/charts/chart54.xml" ContentType="application/vnd.openxmlformats-officedocument.drawingml.chart+xml"/>
  <Override PartName="/ppt/notesSlides/notesSlide19.xml" ContentType="application/vnd.openxmlformats-officedocument.presentationml.notesSlide+xml"/>
  <Override PartName="/ppt/charts/chart55.xml" ContentType="application/vnd.openxmlformats-officedocument.drawingml.chart+xml"/>
  <Override PartName="/ppt/notesSlides/notesSlide20.xml" ContentType="application/vnd.openxmlformats-officedocument.presentationml.notesSlide+xml"/>
  <Override PartName="/ppt/charts/chart56.xml" ContentType="application/vnd.openxmlformats-officedocument.drawingml.chart+xml"/>
  <Override PartName="/ppt/charts/chart57.xml" ContentType="application/vnd.openxmlformats-officedocument.drawingml.chart+xml"/>
  <Override PartName="/ppt/charts/chart58.xml" ContentType="application/vnd.openxmlformats-officedocument.drawingml.chart+xml"/>
  <Override PartName="/ppt/charts/chart59.xml" ContentType="application/vnd.openxmlformats-officedocument.drawingml.chart+xml"/>
  <Override PartName="/ppt/notesSlides/notesSlide21.xml" ContentType="application/vnd.openxmlformats-officedocument.presentationml.notesSlide+xml"/>
  <Override PartName="/ppt/charts/chart60.xml" ContentType="application/vnd.openxmlformats-officedocument.drawingml.chart+xml"/>
  <Override PartName="/ppt/notesSlides/notesSlide22.xml" ContentType="application/vnd.openxmlformats-officedocument.presentationml.notesSlide+xml"/>
  <Override PartName="/ppt/charts/chart61.xml" ContentType="application/vnd.openxmlformats-officedocument.drawingml.chart+xml"/>
  <Override PartName="/ppt/notesSlides/notesSlide23.xml" ContentType="application/vnd.openxmlformats-officedocument.presentationml.notesSlide+xml"/>
  <Override PartName="/ppt/charts/chart62.xml" ContentType="application/vnd.openxmlformats-officedocument.drawingml.chart+xml"/>
  <Override PartName="/ppt/charts/chart63.xml" ContentType="application/vnd.openxmlformats-officedocument.drawingml.chart+xml"/>
  <Override PartName="/ppt/charts/chart64.xml" ContentType="application/vnd.openxmlformats-officedocument.drawingml.chart+xml"/>
  <Override PartName="/ppt/notesSlides/notesSlide24.xml" ContentType="application/vnd.openxmlformats-officedocument.presentationml.notesSlide+xml"/>
  <Override PartName="/ppt/charts/chart65.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60" r:id="rId1"/>
    <p:sldMasterId id="2147483668" r:id="rId2"/>
    <p:sldMasterId id="2147483673" r:id="rId3"/>
    <p:sldMasterId id="2147483666" r:id="rId4"/>
  </p:sldMasterIdLst>
  <p:notesMasterIdLst>
    <p:notesMasterId r:id="rId79"/>
  </p:notesMasterIdLst>
  <p:sldIdLst>
    <p:sldId id="368" r:id="rId5"/>
    <p:sldId id="369" r:id="rId6"/>
    <p:sldId id="346" r:id="rId7"/>
    <p:sldId id="347" r:id="rId8"/>
    <p:sldId id="348" r:id="rId9"/>
    <p:sldId id="349" r:id="rId10"/>
    <p:sldId id="350" r:id="rId11"/>
    <p:sldId id="351" r:id="rId12"/>
    <p:sldId id="366" r:id="rId13"/>
    <p:sldId id="364" r:id="rId14"/>
    <p:sldId id="353" r:id="rId15"/>
    <p:sldId id="354" r:id="rId16"/>
    <p:sldId id="355" r:id="rId17"/>
    <p:sldId id="356" r:id="rId18"/>
    <p:sldId id="357" r:id="rId19"/>
    <p:sldId id="371" r:id="rId20"/>
    <p:sldId id="359" r:id="rId21"/>
    <p:sldId id="360" r:id="rId22"/>
    <p:sldId id="361" r:id="rId23"/>
    <p:sldId id="362" r:id="rId24"/>
    <p:sldId id="363" r:id="rId25"/>
    <p:sldId id="372" r:id="rId26"/>
    <p:sldId id="279" r:id="rId27"/>
    <p:sldId id="280" r:id="rId28"/>
    <p:sldId id="281" r:id="rId29"/>
    <p:sldId id="282" r:id="rId30"/>
    <p:sldId id="283" r:id="rId31"/>
    <p:sldId id="373" r:id="rId32"/>
    <p:sldId id="285" r:id="rId33"/>
    <p:sldId id="286" r:id="rId34"/>
    <p:sldId id="287" r:id="rId35"/>
    <p:sldId id="374" r:id="rId36"/>
    <p:sldId id="289" r:id="rId37"/>
    <p:sldId id="290" r:id="rId38"/>
    <p:sldId id="291" r:id="rId39"/>
    <p:sldId id="292" r:id="rId40"/>
    <p:sldId id="293" r:id="rId41"/>
    <p:sldId id="294" r:id="rId42"/>
    <p:sldId id="295" r:id="rId43"/>
    <p:sldId id="296" r:id="rId44"/>
    <p:sldId id="297" r:id="rId45"/>
    <p:sldId id="298" r:id="rId46"/>
    <p:sldId id="376" r:id="rId47"/>
    <p:sldId id="300" r:id="rId48"/>
    <p:sldId id="301" r:id="rId49"/>
    <p:sldId id="302" r:id="rId50"/>
    <p:sldId id="303" r:id="rId51"/>
    <p:sldId id="304" r:id="rId52"/>
    <p:sldId id="305" r:id="rId53"/>
    <p:sldId id="306" r:id="rId54"/>
    <p:sldId id="307" r:id="rId55"/>
    <p:sldId id="308" r:id="rId56"/>
    <p:sldId id="309" r:id="rId57"/>
    <p:sldId id="310" r:id="rId58"/>
    <p:sldId id="311" r:id="rId59"/>
    <p:sldId id="312" r:id="rId60"/>
    <p:sldId id="313" r:id="rId61"/>
    <p:sldId id="314" r:id="rId62"/>
    <p:sldId id="315" r:id="rId63"/>
    <p:sldId id="316" r:id="rId64"/>
    <p:sldId id="317" r:id="rId65"/>
    <p:sldId id="377" r:id="rId66"/>
    <p:sldId id="378" r:id="rId67"/>
    <p:sldId id="379" r:id="rId68"/>
    <p:sldId id="380" r:id="rId69"/>
    <p:sldId id="381" r:id="rId70"/>
    <p:sldId id="323" r:id="rId71"/>
    <p:sldId id="385" r:id="rId72"/>
    <p:sldId id="386" r:id="rId73"/>
    <p:sldId id="387" r:id="rId74"/>
    <p:sldId id="388" r:id="rId75"/>
    <p:sldId id="382" r:id="rId76"/>
    <p:sldId id="384" r:id="rId77"/>
    <p:sldId id="383" r:id="rId7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410" autoAdjust="0"/>
    <p:restoredTop sz="84379" autoAdjust="0"/>
  </p:normalViewPr>
  <p:slideViewPr>
    <p:cSldViewPr>
      <p:cViewPr>
        <p:scale>
          <a:sx n="66" d="100"/>
          <a:sy n="66" d="100"/>
        </p:scale>
        <p:origin x="-2850" y="-714"/>
      </p:cViewPr>
      <p:guideLst>
        <p:guide orient="horz" pos="2160"/>
        <p:guide pos="2880"/>
      </p:guideLst>
    </p:cSldViewPr>
  </p:slideViewPr>
  <p:outlineViewPr>
    <p:cViewPr>
      <p:scale>
        <a:sx n="33" d="100"/>
        <a:sy n="33" d="100"/>
      </p:scale>
      <p:origin x="36"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2" d="100"/>
          <a:sy n="82" d="100"/>
        </p:scale>
        <p:origin x="-3180"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notesMaster" Target="notesMasters/notesMaster1.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30.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31.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Worksheet32.xlsx"/></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Excel_Worksheet33.xlsx"/></Relationships>
</file>

<file path=ppt/charts/_rels/chart34.xml.rels><?xml version="1.0" encoding="UTF-8" standalone="yes"?>
<Relationships xmlns="http://schemas.openxmlformats.org/package/2006/relationships"><Relationship Id="rId1" Type="http://schemas.openxmlformats.org/officeDocument/2006/relationships/package" Target="../embeddings/Microsoft_Excel_Worksheet34.xlsx"/></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Excel_Worksheet35.xlsx"/></Relationships>
</file>

<file path=ppt/charts/_rels/chart36.xml.rels><?xml version="1.0" encoding="UTF-8" standalone="yes"?>
<Relationships xmlns="http://schemas.openxmlformats.org/package/2006/relationships"><Relationship Id="rId1" Type="http://schemas.openxmlformats.org/officeDocument/2006/relationships/package" Target="../embeddings/Microsoft_Excel_Worksheet36.xlsx"/></Relationships>
</file>

<file path=ppt/charts/_rels/chart37.xml.rels><?xml version="1.0" encoding="UTF-8" standalone="yes"?>
<Relationships xmlns="http://schemas.openxmlformats.org/package/2006/relationships"><Relationship Id="rId1" Type="http://schemas.openxmlformats.org/officeDocument/2006/relationships/package" Target="../embeddings/Microsoft_Excel_Worksheet37.xlsx"/></Relationships>
</file>

<file path=ppt/charts/_rels/chart38.xml.rels><?xml version="1.0" encoding="UTF-8" standalone="yes"?>
<Relationships xmlns="http://schemas.openxmlformats.org/package/2006/relationships"><Relationship Id="rId1" Type="http://schemas.openxmlformats.org/officeDocument/2006/relationships/package" Target="../embeddings/Microsoft_Excel_Worksheet38.xlsx"/></Relationships>
</file>

<file path=ppt/charts/_rels/chart39.xml.rels><?xml version="1.0" encoding="UTF-8" standalone="yes"?>
<Relationships xmlns="http://schemas.openxmlformats.org/package/2006/relationships"><Relationship Id="rId1" Type="http://schemas.openxmlformats.org/officeDocument/2006/relationships/package" Target="../embeddings/Microsoft_Excel_Worksheet39.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40.xml.rels><?xml version="1.0" encoding="UTF-8" standalone="yes"?>
<Relationships xmlns="http://schemas.openxmlformats.org/package/2006/relationships"><Relationship Id="rId1" Type="http://schemas.openxmlformats.org/officeDocument/2006/relationships/package" Target="../embeddings/Microsoft_Excel_Worksheet40.xlsx"/></Relationships>
</file>

<file path=ppt/charts/_rels/chart41.xml.rels><?xml version="1.0" encoding="UTF-8" standalone="yes"?>
<Relationships xmlns="http://schemas.openxmlformats.org/package/2006/relationships"><Relationship Id="rId1" Type="http://schemas.openxmlformats.org/officeDocument/2006/relationships/package" Target="../embeddings/Microsoft_Excel_Worksheet41.xlsx"/></Relationships>
</file>

<file path=ppt/charts/_rels/chart42.xml.rels><?xml version="1.0" encoding="UTF-8" standalone="yes"?>
<Relationships xmlns="http://schemas.openxmlformats.org/package/2006/relationships"><Relationship Id="rId1" Type="http://schemas.openxmlformats.org/officeDocument/2006/relationships/package" Target="../embeddings/Microsoft_Excel_Worksheet42.xlsx"/></Relationships>
</file>

<file path=ppt/charts/_rels/chart43.xml.rels><?xml version="1.0" encoding="UTF-8" standalone="yes"?>
<Relationships xmlns="http://schemas.openxmlformats.org/package/2006/relationships"><Relationship Id="rId1" Type="http://schemas.openxmlformats.org/officeDocument/2006/relationships/package" Target="../embeddings/Microsoft_Excel_Worksheet43.xlsx"/></Relationships>
</file>

<file path=ppt/charts/_rels/chart44.xml.rels><?xml version="1.0" encoding="UTF-8" standalone="yes"?>
<Relationships xmlns="http://schemas.openxmlformats.org/package/2006/relationships"><Relationship Id="rId1" Type="http://schemas.openxmlformats.org/officeDocument/2006/relationships/package" Target="../embeddings/Microsoft_Excel_Worksheet44.xlsx"/></Relationships>
</file>

<file path=ppt/charts/_rels/chart45.xml.rels><?xml version="1.0" encoding="UTF-8" standalone="yes"?>
<Relationships xmlns="http://schemas.openxmlformats.org/package/2006/relationships"><Relationship Id="rId1" Type="http://schemas.openxmlformats.org/officeDocument/2006/relationships/package" Target="../embeddings/Microsoft_Excel_Worksheet45.xlsx"/></Relationships>
</file>

<file path=ppt/charts/_rels/chart46.xml.rels><?xml version="1.0" encoding="UTF-8" standalone="yes"?>
<Relationships xmlns="http://schemas.openxmlformats.org/package/2006/relationships"><Relationship Id="rId1" Type="http://schemas.openxmlformats.org/officeDocument/2006/relationships/package" Target="../embeddings/Microsoft_Excel_Worksheet46.xlsx"/></Relationships>
</file>

<file path=ppt/charts/_rels/chart47.xml.rels><?xml version="1.0" encoding="UTF-8" standalone="yes"?>
<Relationships xmlns="http://schemas.openxmlformats.org/package/2006/relationships"><Relationship Id="rId1" Type="http://schemas.openxmlformats.org/officeDocument/2006/relationships/package" Target="../embeddings/Microsoft_Excel_Worksheet47.xlsx"/></Relationships>
</file>

<file path=ppt/charts/_rels/chart48.xml.rels><?xml version="1.0" encoding="UTF-8" standalone="yes"?>
<Relationships xmlns="http://schemas.openxmlformats.org/package/2006/relationships"><Relationship Id="rId1" Type="http://schemas.openxmlformats.org/officeDocument/2006/relationships/package" Target="../embeddings/Microsoft_Excel_Worksheet48.xlsx"/></Relationships>
</file>

<file path=ppt/charts/_rels/chart49.xml.rels><?xml version="1.0" encoding="UTF-8" standalone="yes"?>
<Relationships xmlns="http://schemas.openxmlformats.org/package/2006/relationships"><Relationship Id="rId1" Type="http://schemas.openxmlformats.org/officeDocument/2006/relationships/package" Target="../embeddings/Microsoft_Excel_Worksheet49.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50.xml.rels><?xml version="1.0" encoding="UTF-8" standalone="yes"?>
<Relationships xmlns="http://schemas.openxmlformats.org/package/2006/relationships"><Relationship Id="rId1" Type="http://schemas.openxmlformats.org/officeDocument/2006/relationships/package" Target="../embeddings/Microsoft_Excel_Worksheet50.xlsx"/></Relationships>
</file>

<file path=ppt/charts/_rels/chart51.xml.rels><?xml version="1.0" encoding="UTF-8" standalone="yes"?>
<Relationships xmlns="http://schemas.openxmlformats.org/package/2006/relationships"><Relationship Id="rId1" Type="http://schemas.openxmlformats.org/officeDocument/2006/relationships/package" Target="../embeddings/Microsoft_Excel_Worksheet51.xlsx"/></Relationships>
</file>

<file path=ppt/charts/_rels/chart52.xml.rels><?xml version="1.0" encoding="UTF-8" standalone="yes"?>
<Relationships xmlns="http://schemas.openxmlformats.org/package/2006/relationships"><Relationship Id="rId1" Type="http://schemas.openxmlformats.org/officeDocument/2006/relationships/package" Target="../embeddings/Microsoft_Excel_Worksheet52.xlsx"/></Relationships>
</file>

<file path=ppt/charts/_rels/chart53.xml.rels><?xml version="1.0" encoding="UTF-8" standalone="yes"?>
<Relationships xmlns="http://schemas.openxmlformats.org/package/2006/relationships"><Relationship Id="rId1" Type="http://schemas.openxmlformats.org/officeDocument/2006/relationships/package" Target="../embeddings/Microsoft_Excel_Worksheet53.xlsx"/></Relationships>
</file>

<file path=ppt/charts/_rels/chart54.xml.rels><?xml version="1.0" encoding="UTF-8" standalone="yes"?>
<Relationships xmlns="http://schemas.openxmlformats.org/package/2006/relationships"><Relationship Id="rId1" Type="http://schemas.openxmlformats.org/officeDocument/2006/relationships/package" Target="../embeddings/Microsoft_Excel_Worksheet54.xlsx"/></Relationships>
</file>

<file path=ppt/charts/_rels/chart55.xml.rels><?xml version="1.0" encoding="UTF-8" standalone="yes"?>
<Relationships xmlns="http://schemas.openxmlformats.org/package/2006/relationships"><Relationship Id="rId1" Type="http://schemas.openxmlformats.org/officeDocument/2006/relationships/package" Target="../embeddings/Microsoft_Excel_Worksheet55.xlsx"/></Relationships>
</file>

<file path=ppt/charts/_rels/chart56.xml.rels><?xml version="1.0" encoding="UTF-8" standalone="yes"?>
<Relationships xmlns="http://schemas.openxmlformats.org/package/2006/relationships"><Relationship Id="rId1" Type="http://schemas.openxmlformats.org/officeDocument/2006/relationships/package" Target="../embeddings/Microsoft_Excel_Worksheet56.xlsx"/></Relationships>
</file>

<file path=ppt/charts/_rels/chart57.xml.rels><?xml version="1.0" encoding="UTF-8" standalone="yes"?>
<Relationships xmlns="http://schemas.openxmlformats.org/package/2006/relationships"><Relationship Id="rId1" Type="http://schemas.openxmlformats.org/officeDocument/2006/relationships/package" Target="../embeddings/Microsoft_Excel_Worksheet57.xlsx"/></Relationships>
</file>

<file path=ppt/charts/_rels/chart58.xml.rels><?xml version="1.0" encoding="UTF-8" standalone="yes"?>
<Relationships xmlns="http://schemas.openxmlformats.org/package/2006/relationships"><Relationship Id="rId1" Type="http://schemas.openxmlformats.org/officeDocument/2006/relationships/package" Target="../embeddings/Microsoft_Excel_Worksheet58.xlsx"/></Relationships>
</file>

<file path=ppt/charts/_rels/chart59.xml.rels><?xml version="1.0" encoding="UTF-8" standalone="yes"?>
<Relationships xmlns="http://schemas.openxmlformats.org/package/2006/relationships"><Relationship Id="rId1" Type="http://schemas.openxmlformats.org/officeDocument/2006/relationships/package" Target="../embeddings/Microsoft_Excel_Worksheet59.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60.xml.rels><?xml version="1.0" encoding="UTF-8" standalone="yes"?>
<Relationships xmlns="http://schemas.openxmlformats.org/package/2006/relationships"><Relationship Id="rId1" Type="http://schemas.openxmlformats.org/officeDocument/2006/relationships/package" Target="../embeddings/Microsoft_Excel_Worksheet60.xlsx"/></Relationships>
</file>

<file path=ppt/charts/_rels/chart61.xml.rels><?xml version="1.0" encoding="UTF-8" standalone="yes"?>
<Relationships xmlns="http://schemas.openxmlformats.org/package/2006/relationships"><Relationship Id="rId1" Type="http://schemas.openxmlformats.org/officeDocument/2006/relationships/package" Target="../embeddings/Microsoft_Excel_Worksheet61.xlsx"/></Relationships>
</file>

<file path=ppt/charts/_rels/chart62.xml.rels><?xml version="1.0" encoding="UTF-8" standalone="yes"?>
<Relationships xmlns="http://schemas.openxmlformats.org/package/2006/relationships"><Relationship Id="rId1" Type="http://schemas.openxmlformats.org/officeDocument/2006/relationships/package" Target="../embeddings/Microsoft_Excel_Worksheet62.xlsx"/></Relationships>
</file>

<file path=ppt/charts/_rels/chart63.xml.rels><?xml version="1.0" encoding="UTF-8" standalone="yes"?>
<Relationships xmlns="http://schemas.openxmlformats.org/package/2006/relationships"><Relationship Id="rId1" Type="http://schemas.openxmlformats.org/officeDocument/2006/relationships/package" Target="../embeddings/Microsoft_Excel_Worksheet63.xlsx"/></Relationships>
</file>

<file path=ppt/charts/_rels/chart64.xml.rels><?xml version="1.0" encoding="UTF-8" standalone="yes"?>
<Relationships xmlns="http://schemas.openxmlformats.org/package/2006/relationships"><Relationship Id="rId1" Type="http://schemas.openxmlformats.org/officeDocument/2006/relationships/package" Target="../embeddings/Microsoft_Excel_Worksheet64.xlsx"/></Relationships>
</file>

<file path=ppt/charts/_rels/chart65.xml.rels><?xml version="1.0" encoding="UTF-8" standalone="yes"?>
<Relationships xmlns="http://schemas.openxmlformats.org/package/2006/relationships"><Relationship Id="rId1" Type="http://schemas.openxmlformats.org/officeDocument/2006/relationships/package" Target="../embeddings/Microsoft_Excel_Worksheet6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percentStacked"/>
        <c:varyColors val="0"/>
        <c:ser>
          <c:idx val="0"/>
          <c:order val="0"/>
          <c:tx>
            <c:strRef>
              <c:f>Sheet1!$B$1</c:f>
              <c:strCache>
                <c:ptCount val="1"/>
                <c:pt idx="0">
                  <c:v>Combined</c:v>
                </c:pt>
              </c:strCache>
            </c:strRef>
          </c:tx>
          <c:spPr>
            <a:ln>
              <a:solidFill>
                <a:schemeClr val="tx1"/>
              </a:solidFill>
            </a:ln>
          </c:spPr>
          <c:invertIfNegative val="0"/>
          <c:dLbls>
            <c:txPr>
              <a:bodyPr/>
              <a:lstStyle/>
              <a:p>
                <a:pPr>
                  <a:defRPr sz="1200">
                    <a:solidFill>
                      <a:schemeClr val="bg1"/>
                    </a:solidFill>
                  </a:defRPr>
                </a:pPr>
                <a:endParaRPr lang="en-US"/>
              </a:p>
            </c:txPr>
            <c:showLegendKey val="0"/>
            <c:showVal val="1"/>
            <c:showCatName val="0"/>
            <c:showSerName val="0"/>
            <c:showPercent val="0"/>
            <c:showBubbleSize val="0"/>
            <c:showLeaderLines val="0"/>
          </c:dLbls>
          <c:cat>
            <c:strRef>
              <c:f>Sheet1!$A$2:$A$5</c:f>
              <c:strCache>
                <c:ptCount val="4"/>
                <c:pt idx="0">
                  <c:v>Bronze</c:v>
                </c:pt>
                <c:pt idx="1">
                  <c:v>Silver</c:v>
                </c:pt>
                <c:pt idx="2">
                  <c:v>Gold</c:v>
                </c:pt>
                <c:pt idx="3">
                  <c:v>Platinum</c:v>
                </c:pt>
              </c:strCache>
            </c:strRef>
          </c:cat>
          <c:val>
            <c:numRef>
              <c:f>Sheet1!$B$2:$B$5</c:f>
              <c:numCache>
                <c:formatCode>0%</c:formatCode>
                <c:ptCount val="4"/>
                <c:pt idx="0">
                  <c:v>0.91</c:v>
                </c:pt>
                <c:pt idx="1">
                  <c:v>0.55000000000000004</c:v>
                </c:pt>
                <c:pt idx="2">
                  <c:v>0.37</c:v>
                </c:pt>
                <c:pt idx="3">
                  <c:v>0.38</c:v>
                </c:pt>
              </c:numCache>
            </c:numRef>
          </c:val>
        </c:ser>
        <c:ser>
          <c:idx val="1"/>
          <c:order val="1"/>
          <c:tx>
            <c:strRef>
              <c:f>Sheet1!$C$1</c:f>
              <c:strCache>
                <c:ptCount val="1"/>
                <c:pt idx="0">
                  <c:v>Separate</c:v>
                </c:pt>
              </c:strCache>
            </c:strRef>
          </c:tx>
          <c:spPr>
            <a:solidFill>
              <a:schemeClr val="accent6"/>
            </a:solidFill>
            <a:ln>
              <a:solidFill>
                <a:schemeClr val="tx1"/>
              </a:solidFill>
            </a:ln>
          </c:spPr>
          <c:invertIfNegative val="0"/>
          <c:dLbls>
            <c:txPr>
              <a:bodyPr/>
              <a:lstStyle/>
              <a:p>
                <a:pPr>
                  <a:defRPr sz="1200"/>
                </a:pPr>
                <a:endParaRPr lang="en-US"/>
              </a:p>
            </c:txPr>
            <c:showLegendKey val="0"/>
            <c:showVal val="1"/>
            <c:showCatName val="0"/>
            <c:showSerName val="0"/>
            <c:showPercent val="0"/>
            <c:showBubbleSize val="0"/>
            <c:showLeaderLines val="0"/>
          </c:dLbls>
          <c:cat>
            <c:strRef>
              <c:f>Sheet1!$A$2:$A$5</c:f>
              <c:strCache>
                <c:ptCount val="4"/>
                <c:pt idx="0">
                  <c:v>Bronze</c:v>
                </c:pt>
                <c:pt idx="1">
                  <c:v>Silver</c:v>
                </c:pt>
                <c:pt idx="2">
                  <c:v>Gold</c:v>
                </c:pt>
                <c:pt idx="3">
                  <c:v>Platinum</c:v>
                </c:pt>
              </c:strCache>
            </c:strRef>
          </c:cat>
          <c:val>
            <c:numRef>
              <c:f>Sheet1!$C$2:$C$5</c:f>
              <c:numCache>
                <c:formatCode>0%</c:formatCode>
                <c:ptCount val="4"/>
                <c:pt idx="0">
                  <c:v>0.09</c:v>
                </c:pt>
                <c:pt idx="1">
                  <c:v>0.45</c:v>
                </c:pt>
                <c:pt idx="2">
                  <c:v>0.63</c:v>
                </c:pt>
                <c:pt idx="3">
                  <c:v>0.62</c:v>
                </c:pt>
              </c:numCache>
            </c:numRef>
          </c:val>
        </c:ser>
        <c:dLbls>
          <c:showLegendKey val="0"/>
          <c:showVal val="0"/>
          <c:showCatName val="0"/>
          <c:showSerName val="0"/>
          <c:showPercent val="0"/>
          <c:showBubbleSize val="0"/>
        </c:dLbls>
        <c:gapWidth val="150"/>
        <c:overlap val="100"/>
        <c:axId val="33045120"/>
        <c:axId val="33063296"/>
      </c:barChart>
      <c:catAx>
        <c:axId val="33045120"/>
        <c:scaling>
          <c:orientation val="minMax"/>
        </c:scaling>
        <c:delete val="0"/>
        <c:axPos val="b"/>
        <c:majorTickMark val="out"/>
        <c:minorTickMark val="none"/>
        <c:tickLblPos val="nextTo"/>
        <c:txPr>
          <a:bodyPr/>
          <a:lstStyle/>
          <a:p>
            <a:pPr>
              <a:defRPr sz="1400" b="1"/>
            </a:pPr>
            <a:endParaRPr lang="en-US"/>
          </a:p>
        </c:txPr>
        <c:crossAx val="33063296"/>
        <c:crosses val="autoZero"/>
        <c:auto val="1"/>
        <c:lblAlgn val="ctr"/>
        <c:lblOffset val="100"/>
        <c:noMultiLvlLbl val="0"/>
      </c:catAx>
      <c:valAx>
        <c:axId val="33063296"/>
        <c:scaling>
          <c:orientation val="minMax"/>
        </c:scaling>
        <c:delete val="0"/>
        <c:axPos val="l"/>
        <c:majorGridlines>
          <c:spPr>
            <a:ln>
              <a:noFill/>
            </a:ln>
          </c:spPr>
        </c:majorGridlines>
        <c:numFmt formatCode="0%" sourceLinked="1"/>
        <c:majorTickMark val="out"/>
        <c:minorTickMark val="none"/>
        <c:tickLblPos val="nextTo"/>
        <c:txPr>
          <a:bodyPr/>
          <a:lstStyle/>
          <a:p>
            <a:pPr>
              <a:defRPr sz="1200"/>
            </a:pPr>
            <a:endParaRPr lang="en-US"/>
          </a:p>
        </c:txPr>
        <c:crossAx val="33045120"/>
        <c:crosses val="autoZero"/>
        <c:crossBetween val="between"/>
      </c:valAx>
    </c:plotArea>
    <c:legend>
      <c:legendPos val="r"/>
      <c:layout/>
      <c:overlay val="0"/>
      <c:txPr>
        <a:bodyPr/>
        <a:lstStyle/>
        <a:p>
          <a:pPr>
            <a:defRPr sz="12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spPr>
            <a:solidFill>
              <a:schemeClr val="bg2">
                <a:lumMod val="50000"/>
              </a:schemeClr>
            </a:solidFill>
            <a:ln>
              <a:solidFill>
                <a:schemeClr val="tx1"/>
              </a:solidFill>
            </a:ln>
          </c:spPr>
          <c:invertIfNegative val="0"/>
          <c:dLbls>
            <c:txPr>
              <a:bodyPr/>
              <a:lstStyle/>
              <a:p>
                <a:pPr algn="ctr">
                  <a:defRPr lang="en-US" sz="1200" b="0" i="0" u="none" strike="noStrike" kern="1200" baseline="0">
                    <a:solidFill>
                      <a:srgbClr val="000000"/>
                    </a:solidFill>
                    <a:latin typeface="+mn-lt"/>
                    <a:ea typeface="+mn-ea"/>
                    <a:cs typeface="+mn-cs"/>
                  </a:defRPr>
                </a:pPr>
                <a:endParaRPr lang="en-US"/>
              </a:p>
            </c:txPr>
            <c:showLegendKey val="0"/>
            <c:showVal val="1"/>
            <c:showCatName val="0"/>
            <c:showSerName val="0"/>
            <c:showPercent val="0"/>
            <c:showBubbleSize val="0"/>
            <c:showLeaderLines val="0"/>
          </c:dLbls>
          <c:cat>
            <c:strRef>
              <c:f>Sheet1!$A$1:$E$1</c:f>
              <c:strCache>
                <c:ptCount val="5"/>
                <c:pt idx="0">
                  <c:v>$2500 or less</c:v>
                </c:pt>
                <c:pt idx="1">
                  <c:v>&gt;$2500 -$4000</c:v>
                </c:pt>
                <c:pt idx="2">
                  <c:v>&gt;4000 - $5000</c:v>
                </c:pt>
                <c:pt idx="3">
                  <c:v>&gt;$5000 - $6000</c:v>
                </c:pt>
                <c:pt idx="4">
                  <c:v>Over $6000</c:v>
                </c:pt>
              </c:strCache>
            </c:strRef>
          </c:cat>
          <c:val>
            <c:numRef>
              <c:f>Sheet1!$A$2:$E$2</c:f>
              <c:numCache>
                <c:formatCode>0%</c:formatCode>
                <c:ptCount val="5"/>
                <c:pt idx="0">
                  <c:v>0.02</c:v>
                </c:pt>
                <c:pt idx="1">
                  <c:v>0.06</c:v>
                </c:pt>
                <c:pt idx="2">
                  <c:v>0.4</c:v>
                </c:pt>
                <c:pt idx="3">
                  <c:v>0.31</c:v>
                </c:pt>
                <c:pt idx="4">
                  <c:v>0.19</c:v>
                </c:pt>
              </c:numCache>
            </c:numRef>
          </c:val>
        </c:ser>
        <c:dLbls>
          <c:showLegendKey val="0"/>
          <c:showVal val="0"/>
          <c:showCatName val="0"/>
          <c:showSerName val="0"/>
          <c:showPercent val="0"/>
          <c:showBubbleSize val="0"/>
        </c:dLbls>
        <c:gapWidth val="150"/>
        <c:axId val="36166272"/>
        <c:axId val="36168064"/>
      </c:barChart>
      <c:catAx>
        <c:axId val="36166272"/>
        <c:scaling>
          <c:orientation val="minMax"/>
        </c:scaling>
        <c:delete val="0"/>
        <c:axPos val="b"/>
        <c:numFmt formatCode="General" sourceLinked="1"/>
        <c:majorTickMark val="out"/>
        <c:minorTickMark val="none"/>
        <c:tickLblPos val="nextTo"/>
        <c:txPr>
          <a:bodyPr/>
          <a:lstStyle/>
          <a:p>
            <a:pPr algn="ctr">
              <a:defRPr lang="en-US" sz="1200" b="1" i="0" u="none" strike="noStrike" kern="1200" baseline="0">
                <a:solidFill>
                  <a:srgbClr val="000000"/>
                </a:solidFill>
                <a:latin typeface="+mn-lt"/>
                <a:ea typeface="+mn-ea"/>
                <a:cs typeface="+mn-cs"/>
              </a:defRPr>
            </a:pPr>
            <a:endParaRPr lang="en-US"/>
          </a:p>
        </c:txPr>
        <c:crossAx val="36168064"/>
        <c:crosses val="autoZero"/>
        <c:auto val="1"/>
        <c:lblAlgn val="ctr"/>
        <c:lblOffset val="100"/>
        <c:noMultiLvlLbl val="0"/>
      </c:catAx>
      <c:valAx>
        <c:axId val="36168064"/>
        <c:scaling>
          <c:orientation val="minMax"/>
        </c:scaling>
        <c:delete val="0"/>
        <c:axPos val="l"/>
        <c:majorGridlines>
          <c:spPr>
            <a:ln>
              <a:noFill/>
            </a:ln>
          </c:spPr>
        </c:majorGridlines>
        <c:numFmt formatCode="0%" sourceLinked="1"/>
        <c:majorTickMark val="out"/>
        <c:minorTickMark val="none"/>
        <c:tickLblPos val="nextTo"/>
        <c:txPr>
          <a:bodyPr/>
          <a:lstStyle/>
          <a:p>
            <a:pPr>
              <a:defRPr sz="1200"/>
            </a:pPr>
            <a:endParaRPr lang="en-US"/>
          </a:p>
        </c:txPr>
        <c:crossAx val="3616627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spPr>
            <a:solidFill>
              <a:schemeClr val="bg1">
                <a:lumMod val="50000"/>
              </a:schemeClr>
            </a:solidFill>
            <a:ln>
              <a:solidFill>
                <a:schemeClr val="tx1"/>
              </a:solidFill>
            </a:ln>
          </c:spPr>
          <c:invertIfNegative val="0"/>
          <c:dLbls>
            <c:txPr>
              <a:bodyPr/>
              <a:lstStyle/>
              <a:p>
                <a:pPr algn="ctr">
                  <a:defRPr lang="en-US" sz="1200" b="0" i="0" u="none" strike="noStrike" kern="1200" baseline="0">
                    <a:solidFill>
                      <a:srgbClr val="000000"/>
                    </a:solidFill>
                    <a:latin typeface="+mn-lt"/>
                    <a:ea typeface="+mn-ea"/>
                    <a:cs typeface="+mn-cs"/>
                  </a:defRPr>
                </a:pPr>
                <a:endParaRPr lang="en-US"/>
              </a:p>
            </c:txPr>
            <c:showLegendKey val="0"/>
            <c:showVal val="1"/>
            <c:showCatName val="0"/>
            <c:showSerName val="0"/>
            <c:showPercent val="0"/>
            <c:showBubbleSize val="0"/>
            <c:showLeaderLines val="0"/>
          </c:dLbls>
          <c:cat>
            <c:strRef>
              <c:f>Sheet1!$A$1:$F$1</c:f>
              <c:strCache>
                <c:ptCount val="6"/>
                <c:pt idx="0">
                  <c:v>$0 </c:v>
                </c:pt>
                <c:pt idx="1">
                  <c:v>&gt;$0 - $2000</c:v>
                </c:pt>
                <c:pt idx="2">
                  <c:v>$&gt;2000 -$3000</c:v>
                </c:pt>
                <c:pt idx="3">
                  <c:v>&gt;$3000 - $4000</c:v>
                </c:pt>
                <c:pt idx="4">
                  <c:v>&gt;$4000 - $5000</c:v>
                </c:pt>
                <c:pt idx="5">
                  <c:v>Over $5000</c:v>
                </c:pt>
              </c:strCache>
            </c:strRef>
          </c:cat>
          <c:val>
            <c:numRef>
              <c:f>Sheet1!$A$2:$F$2</c:f>
              <c:numCache>
                <c:formatCode>0%</c:formatCode>
                <c:ptCount val="6"/>
                <c:pt idx="0">
                  <c:v>0.02</c:v>
                </c:pt>
                <c:pt idx="1">
                  <c:v>0.15</c:v>
                </c:pt>
                <c:pt idx="2">
                  <c:v>0.31</c:v>
                </c:pt>
                <c:pt idx="3">
                  <c:v>0.24</c:v>
                </c:pt>
                <c:pt idx="4">
                  <c:v>0.19</c:v>
                </c:pt>
                <c:pt idx="5">
                  <c:v>0.09</c:v>
                </c:pt>
              </c:numCache>
            </c:numRef>
          </c:val>
        </c:ser>
        <c:dLbls>
          <c:showLegendKey val="0"/>
          <c:showVal val="0"/>
          <c:showCatName val="0"/>
          <c:showSerName val="0"/>
          <c:showPercent val="0"/>
          <c:showBubbleSize val="0"/>
        </c:dLbls>
        <c:gapWidth val="150"/>
        <c:axId val="36225792"/>
        <c:axId val="36227328"/>
      </c:barChart>
      <c:catAx>
        <c:axId val="36225792"/>
        <c:scaling>
          <c:orientation val="minMax"/>
        </c:scaling>
        <c:delete val="0"/>
        <c:axPos val="b"/>
        <c:numFmt formatCode="General" sourceLinked="1"/>
        <c:majorTickMark val="out"/>
        <c:minorTickMark val="none"/>
        <c:tickLblPos val="nextTo"/>
        <c:txPr>
          <a:bodyPr/>
          <a:lstStyle/>
          <a:p>
            <a:pPr algn="ctr">
              <a:defRPr lang="en-US" sz="1200" b="1" i="0" u="none" strike="noStrike" kern="1200" baseline="0">
                <a:solidFill>
                  <a:srgbClr val="000000"/>
                </a:solidFill>
                <a:latin typeface="+mn-lt"/>
                <a:ea typeface="+mn-ea"/>
                <a:cs typeface="+mn-cs"/>
              </a:defRPr>
            </a:pPr>
            <a:endParaRPr lang="en-US"/>
          </a:p>
        </c:txPr>
        <c:crossAx val="36227328"/>
        <c:crosses val="autoZero"/>
        <c:auto val="1"/>
        <c:lblAlgn val="ctr"/>
        <c:lblOffset val="100"/>
        <c:noMultiLvlLbl val="0"/>
      </c:catAx>
      <c:valAx>
        <c:axId val="36227328"/>
        <c:scaling>
          <c:orientation val="minMax"/>
        </c:scaling>
        <c:delete val="0"/>
        <c:axPos val="l"/>
        <c:majorGridlines>
          <c:spPr>
            <a:ln>
              <a:noFill/>
            </a:ln>
          </c:spPr>
        </c:majorGridlines>
        <c:numFmt formatCode="0%" sourceLinked="1"/>
        <c:majorTickMark val="out"/>
        <c:minorTickMark val="none"/>
        <c:tickLblPos val="nextTo"/>
        <c:txPr>
          <a:bodyPr/>
          <a:lstStyle/>
          <a:p>
            <a:pPr>
              <a:defRPr sz="1200"/>
            </a:pPr>
            <a:endParaRPr lang="en-US"/>
          </a:p>
        </c:txPr>
        <c:crossAx val="3622579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spPr>
            <a:solidFill>
              <a:schemeClr val="bg2">
                <a:lumMod val="60000"/>
                <a:lumOff val="40000"/>
              </a:schemeClr>
            </a:solidFill>
            <a:ln>
              <a:solidFill>
                <a:schemeClr val="tx1"/>
              </a:solidFill>
            </a:ln>
          </c:spPr>
          <c:invertIfNegative val="0"/>
          <c:dLbls>
            <c:txPr>
              <a:bodyPr/>
              <a:lstStyle/>
              <a:p>
                <a:pPr algn="ctr">
                  <a:defRPr lang="en-US" sz="1200" b="0" i="0" u="none" strike="noStrike" kern="1200" baseline="0">
                    <a:solidFill>
                      <a:srgbClr val="000000"/>
                    </a:solidFill>
                    <a:latin typeface="+mn-lt"/>
                    <a:ea typeface="+mn-ea"/>
                    <a:cs typeface="+mn-cs"/>
                  </a:defRPr>
                </a:pPr>
                <a:endParaRPr lang="en-US"/>
              </a:p>
            </c:txPr>
            <c:showLegendKey val="0"/>
            <c:showVal val="1"/>
            <c:showCatName val="0"/>
            <c:showSerName val="0"/>
            <c:showPercent val="0"/>
            <c:showBubbleSize val="0"/>
            <c:showLeaderLines val="0"/>
          </c:dLbls>
          <c:cat>
            <c:strRef>
              <c:f>Sheet1!$A$1:$F$1</c:f>
              <c:strCache>
                <c:ptCount val="6"/>
                <c:pt idx="0">
                  <c:v>$0 </c:v>
                </c:pt>
                <c:pt idx="1">
                  <c:v>&gt;$0 - $500</c:v>
                </c:pt>
                <c:pt idx="2">
                  <c:v>&gt;$500-$1000</c:v>
                </c:pt>
                <c:pt idx="3">
                  <c:v>&gt;$1000 - $1500</c:v>
                </c:pt>
                <c:pt idx="4">
                  <c:v>&gt;$1500 - $2000</c:v>
                </c:pt>
                <c:pt idx="5">
                  <c:v>Over $2000</c:v>
                </c:pt>
              </c:strCache>
            </c:strRef>
          </c:cat>
          <c:val>
            <c:numRef>
              <c:f>Sheet1!$A$2:$F$2</c:f>
              <c:numCache>
                <c:formatCode>0%</c:formatCode>
                <c:ptCount val="6"/>
                <c:pt idx="0">
                  <c:v>0.03</c:v>
                </c:pt>
                <c:pt idx="1">
                  <c:v>0.14000000000000001</c:v>
                </c:pt>
                <c:pt idx="2">
                  <c:v>0.26</c:v>
                </c:pt>
                <c:pt idx="3">
                  <c:v>0.31</c:v>
                </c:pt>
                <c:pt idx="4">
                  <c:v>7.0000000000000007E-2</c:v>
                </c:pt>
                <c:pt idx="5">
                  <c:v>0.18</c:v>
                </c:pt>
              </c:numCache>
            </c:numRef>
          </c:val>
        </c:ser>
        <c:dLbls>
          <c:showLegendKey val="0"/>
          <c:showVal val="0"/>
          <c:showCatName val="0"/>
          <c:showSerName val="0"/>
          <c:showPercent val="0"/>
          <c:showBubbleSize val="0"/>
        </c:dLbls>
        <c:gapWidth val="150"/>
        <c:axId val="36260480"/>
        <c:axId val="36262272"/>
      </c:barChart>
      <c:catAx>
        <c:axId val="36260480"/>
        <c:scaling>
          <c:orientation val="minMax"/>
        </c:scaling>
        <c:delete val="0"/>
        <c:axPos val="b"/>
        <c:numFmt formatCode="General" sourceLinked="1"/>
        <c:majorTickMark val="out"/>
        <c:minorTickMark val="none"/>
        <c:tickLblPos val="nextTo"/>
        <c:txPr>
          <a:bodyPr/>
          <a:lstStyle/>
          <a:p>
            <a:pPr algn="ctr">
              <a:defRPr lang="en-US" sz="1200" b="1" i="0" u="none" strike="noStrike" kern="1200" baseline="0">
                <a:solidFill>
                  <a:srgbClr val="000000"/>
                </a:solidFill>
                <a:latin typeface="+mn-lt"/>
                <a:ea typeface="+mn-ea"/>
                <a:cs typeface="+mn-cs"/>
              </a:defRPr>
            </a:pPr>
            <a:endParaRPr lang="en-US"/>
          </a:p>
        </c:txPr>
        <c:crossAx val="36262272"/>
        <c:crosses val="autoZero"/>
        <c:auto val="1"/>
        <c:lblAlgn val="ctr"/>
        <c:lblOffset val="100"/>
        <c:noMultiLvlLbl val="0"/>
      </c:catAx>
      <c:valAx>
        <c:axId val="36262272"/>
        <c:scaling>
          <c:orientation val="minMax"/>
        </c:scaling>
        <c:delete val="0"/>
        <c:axPos val="l"/>
        <c:majorGridlines>
          <c:spPr>
            <a:ln>
              <a:noFill/>
            </a:ln>
          </c:spPr>
        </c:majorGridlines>
        <c:numFmt formatCode="0%" sourceLinked="1"/>
        <c:majorTickMark val="out"/>
        <c:minorTickMark val="none"/>
        <c:tickLblPos val="nextTo"/>
        <c:txPr>
          <a:bodyPr/>
          <a:lstStyle/>
          <a:p>
            <a:pPr>
              <a:defRPr sz="1200"/>
            </a:pPr>
            <a:endParaRPr lang="en-US"/>
          </a:p>
        </c:txPr>
        <c:crossAx val="3626048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spPr>
            <a:solidFill>
              <a:schemeClr val="bg1">
                <a:lumMod val="85000"/>
              </a:schemeClr>
            </a:solidFill>
            <a:ln>
              <a:solidFill>
                <a:schemeClr val="tx1"/>
              </a:solidFill>
            </a:ln>
          </c:spPr>
          <c:invertIfNegative val="0"/>
          <c:dLbls>
            <c:txPr>
              <a:bodyPr/>
              <a:lstStyle/>
              <a:p>
                <a:pPr algn="ctr">
                  <a:defRPr lang="en-US" sz="1200" b="0" i="0" u="none" strike="noStrike" kern="1200" baseline="0">
                    <a:solidFill>
                      <a:srgbClr val="000000"/>
                    </a:solidFill>
                    <a:latin typeface="+mn-lt"/>
                    <a:ea typeface="+mn-ea"/>
                    <a:cs typeface="+mn-cs"/>
                  </a:defRPr>
                </a:pPr>
                <a:endParaRPr lang="en-US"/>
              </a:p>
            </c:txPr>
            <c:showLegendKey val="0"/>
            <c:showVal val="1"/>
            <c:showCatName val="0"/>
            <c:showSerName val="0"/>
            <c:showPercent val="0"/>
            <c:showBubbleSize val="0"/>
            <c:showLeaderLines val="0"/>
          </c:dLbls>
          <c:cat>
            <c:strRef>
              <c:f>Sheet1!$A$1:$C$1</c:f>
              <c:strCache>
                <c:ptCount val="3"/>
                <c:pt idx="0">
                  <c:v>$0 </c:v>
                </c:pt>
                <c:pt idx="1">
                  <c:v>&gt;$0 - $500</c:v>
                </c:pt>
                <c:pt idx="2">
                  <c:v>Over $500</c:v>
                </c:pt>
              </c:strCache>
            </c:strRef>
          </c:cat>
          <c:val>
            <c:numRef>
              <c:f>Sheet1!$A$2:$C$2</c:f>
              <c:numCache>
                <c:formatCode>0%</c:formatCode>
                <c:ptCount val="3"/>
                <c:pt idx="0">
                  <c:v>0.3</c:v>
                </c:pt>
                <c:pt idx="1">
                  <c:v>0.41</c:v>
                </c:pt>
                <c:pt idx="2">
                  <c:v>0.28999999999999998</c:v>
                </c:pt>
              </c:numCache>
            </c:numRef>
          </c:val>
        </c:ser>
        <c:dLbls>
          <c:showLegendKey val="0"/>
          <c:showVal val="0"/>
          <c:showCatName val="0"/>
          <c:showSerName val="0"/>
          <c:showPercent val="0"/>
          <c:showBubbleSize val="0"/>
        </c:dLbls>
        <c:gapWidth val="150"/>
        <c:axId val="36320000"/>
        <c:axId val="36321536"/>
      </c:barChart>
      <c:catAx>
        <c:axId val="36320000"/>
        <c:scaling>
          <c:orientation val="minMax"/>
        </c:scaling>
        <c:delete val="0"/>
        <c:axPos val="b"/>
        <c:numFmt formatCode="General" sourceLinked="1"/>
        <c:majorTickMark val="out"/>
        <c:minorTickMark val="none"/>
        <c:tickLblPos val="nextTo"/>
        <c:txPr>
          <a:bodyPr/>
          <a:lstStyle/>
          <a:p>
            <a:pPr algn="ctr">
              <a:defRPr lang="en-US" sz="1400" b="1" i="0" u="none" strike="noStrike" kern="1200" baseline="0">
                <a:solidFill>
                  <a:srgbClr val="000000"/>
                </a:solidFill>
                <a:latin typeface="+mn-lt"/>
                <a:ea typeface="+mn-ea"/>
                <a:cs typeface="+mn-cs"/>
              </a:defRPr>
            </a:pPr>
            <a:endParaRPr lang="en-US"/>
          </a:p>
        </c:txPr>
        <c:crossAx val="36321536"/>
        <c:crosses val="autoZero"/>
        <c:auto val="1"/>
        <c:lblAlgn val="ctr"/>
        <c:lblOffset val="100"/>
        <c:noMultiLvlLbl val="0"/>
      </c:catAx>
      <c:valAx>
        <c:axId val="36321536"/>
        <c:scaling>
          <c:orientation val="minMax"/>
        </c:scaling>
        <c:delete val="0"/>
        <c:axPos val="l"/>
        <c:majorGridlines>
          <c:spPr>
            <a:ln>
              <a:noFill/>
            </a:ln>
          </c:spPr>
        </c:majorGridlines>
        <c:numFmt formatCode="0%" sourceLinked="1"/>
        <c:majorTickMark val="out"/>
        <c:minorTickMark val="none"/>
        <c:tickLblPos val="nextTo"/>
        <c:txPr>
          <a:bodyPr/>
          <a:lstStyle/>
          <a:p>
            <a:pPr>
              <a:defRPr sz="1200"/>
            </a:pPr>
            <a:endParaRPr lang="en-US"/>
          </a:p>
        </c:txPr>
        <c:crossAx val="3632000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col"/>
        <c:grouping val="clustered"/>
        <c:varyColors val="0"/>
        <c:ser>
          <c:idx val="0"/>
          <c:order val="0"/>
          <c:tx>
            <c:strRef>
              <c:f>Sheet1!$B$1</c:f>
              <c:strCache>
                <c:ptCount val="1"/>
                <c:pt idx="0">
                  <c:v>Column1</c:v>
                </c:pt>
              </c:strCache>
            </c:strRef>
          </c:tx>
          <c:spPr>
            <a:ln>
              <a:solidFill>
                <a:schemeClr val="tx1"/>
              </a:solidFill>
            </a:ln>
          </c:spPr>
          <c:invertIfNegative val="0"/>
          <c:dPt>
            <c:idx val="0"/>
            <c:invertIfNegative val="0"/>
            <c:bubble3D val="0"/>
            <c:spPr>
              <a:solidFill>
                <a:schemeClr val="bg2">
                  <a:lumMod val="50000"/>
                </a:schemeClr>
              </a:solidFill>
              <a:ln>
                <a:solidFill>
                  <a:schemeClr val="tx1"/>
                </a:solidFill>
              </a:ln>
            </c:spPr>
          </c:dPt>
          <c:dPt>
            <c:idx val="1"/>
            <c:invertIfNegative val="0"/>
            <c:bubble3D val="0"/>
            <c:spPr>
              <a:solidFill>
                <a:schemeClr val="bg1">
                  <a:lumMod val="50000"/>
                </a:schemeClr>
              </a:solidFill>
              <a:ln>
                <a:solidFill>
                  <a:schemeClr val="tx1"/>
                </a:solidFill>
              </a:ln>
            </c:spPr>
          </c:dPt>
          <c:dPt>
            <c:idx val="2"/>
            <c:invertIfNegative val="0"/>
            <c:bubble3D val="0"/>
            <c:spPr>
              <a:solidFill>
                <a:schemeClr val="bg2">
                  <a:lumMod val="60000"/>
                  <a:lumOff val="40000"/>
                </a:schemeClr>
              </a:solidFill>
              <a:ln>
                <a:solidFill>
                  <a:schemeClr val="tx1"/>
                </a:solidFill>
              </a:ln>
            </c:spPr>
          </c:dPt>
          <c:dPt>
            <c:idx val="3"/>
            <c:invertIfNegative val="0"/>
            <c:bubble3D val="0"/>
            <c:spPr>
              <a:solidFill>
                <a:schemeClr val="bg1">
                  <a:lumMod val="85000"/>
                </a:schemeClr>
              </a:solidFill>
              <a:ln>
                <a:solidFill>
                  <a:schemeClr val="tx1"/>
                </a:solidFill>
              </a:ln>
            </c:spPr>
          </c:dPt>
          <c:dLbls>
            <c:txPr>
              <a:bodyPr/>
              <a:lstStyle/>
              <a:p>
                <a:pPr algn="ctr">
                  <a:defRPr lang="en-US" sz="1200" b="0" i="0" u="none" strike="noStrike" kern="1200" baseline="0">
                    <a:solidFill>
                      <a:srgbClr val="000000"/>
                    </a:solidFill>
                    <a:latin typeface="+mn-lt"/>
                    <a:ea typeface="+mn-ea"/>
                    <a:cs typeface="+mn-cs"/>
                  </a:defRPr>
                </a:pPr>
                <a:endParaRPr lang="en-US"/>
              </a:p>
            </c:txPr>
            <c:showLegendKey val="0"/>
            <c:showVal val="1"/>
            <c:showCatName val="0"/>
            <c:showSerName val="0"/>
            <c:showPercent val="0"/>
            <c:showBubbleSize val="0"/>
            <c:showLeaderLines val="0"/>
          </c:dLbls>
          <c:cat>
            <c:strRef>
              <c:f>Sheet1!$A$2:$A$5</c:f>
              <c:strCache>
                <c:ptCount val="4"/>
                <c:pt idx="0">
                  <c:v>Bronze</c:v>
                </c:pt>
                <c:pt idx="1">
                  <c:v>Silver</c:v>
                </c:pt>
                <c:pt idx="2">
                  <c:v>Gold</c:v>
                </c:pt>
                <c:pt idx="3">
                  <c:v>Platinum</c:v>
                </c:pt>
              </c:strCache>
            </c:strRef>
          </c:cat>
          <c:val>
            <c:numRef>
              <c:f>Sheet1!$B$2:$B$5</c:f>
              <c:numCache>
                <c:formatCode>"$"#,##0</c:formatCode>
                <c:ptCount val="4"/>
                <c:pt idx="0">
                  <c:v>465</c:v>
                </c:pt>
                <c:pt idx="1">
                  <c:v>335</c:v>
                </c:pt>
                <c:pt idx="2">
                  <c:v>139</c:v>
                </c:pt>
                <c:pt idx="3">
                  <c:v>133</c:v>
                </c:pt>
              </c:numCache>
            </c:numRef>
          </c:val>
        </c:ser>
        <c:dLbls>
          <c:showLegendKey val="0"/>
          <c:showVal val="0"/>
          <c:showCatName val="0"/>
          <c:showSerName val="0"/>
          <c:showPercent val="0"/>
          <c:showBubbleSize val="0"/>
        </c:dLbls>
        <c:gapWidth val="150"/>
        <c:axId val="36448896"/>
        <c:axId val="36450688"/>
      </c:barChart>
      <c:catAx>
        <c:axId val="36448896"/>
        <c:scaling>
          <c:orientation val="minMax"/>
        </c:scaling>
        <c:delete val="0"/>
        <c:axPos val="b"/>
        <c:majorTickMark val="out"/>
        <c:minorTickMark val="none"/>
        <c:tickLblPos val="nextTo"/>
        <c:txPr>
          <a:bodyPr/>
          <a:lstStyle/>
          <a:p>
            <a:pPr algn="ctr">
              <a:defRPr lang="en-US" sz="1400" b="1" i="0" u="none" strike="noStrike" kern="1200" baseline="0">
                <a:solidFill>
                  <a:srgbClr val="000000"/>
                </a:solidFill>
                <a:latin typeface="+mn-lt"/>
                <a:ea typeface="+mn-ea"/>
                <a:cs typeface="+mn-cs"/>
              </a:defRPr>
            </a:pPr>
            <a:endParaRPr lang="en-US"/>
          </a:p>
        </c:txPr>
        <c:crossAx val="36450688"/>
        <c:crosses val="autoZero"/>
        <c:auto val="1"/>
        <c:lblAlgn val="ctr"/>
        <c:lblOffset val="100"/>
        <c:noMultiLvlLbl val="0"/>
      </c:catAx>
      <c:valAx>
        <c:axId val="36450688"/>
        <c:scaling>
          <c:orientation val="minMax"/>
        </c:scaling>
        <c:delete val="0"/>
        <c:axPos val="l"/>
        <c:majorGridlines>
          <c:spPr>
            <a:ln>
              <a:noFill/>
            </a:ln>
          </c:spPr>
        </c:majorGridlines>
        <c:numFmt formatCode="&quot;$&quot;#,##0" sourceLinked="1"/>
        <c:majorTickMark val="out"/>
        <c:minorTickMark val="none"/>
        <c:tickLblPos val="nextTo"/>
        <c:txPr>
          <a:bodyPr/>
          <a:lstStyle/>
          <a:p>
            <a:pPr>
              <a:defRPr sz="1200"/>
            </a:pPr>
            <a:endParaRPr lang="en-US"/>
          </a:p>
        </c:txPr>
        <c:crossAx val="3644889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spPr>
            <a:solidFill>
              <a:schemeClr val="bg2">
                <a:lumMod val="50000"/>
              </a:schemeClr>
            </a:solidFill>
            <a:ln>
              <a:solidFill>
                <a:schemeClr val="tx1"/>
              </a:solidFill>
            </a:ln>
          </c:spPr>
          <c:invertIfNegative val="0"/>
          <c:dLbls>
            <c:txPr>
              <a:bodyPr/>
              <a:lstStyle/>
              <a:p>
                <a:pPr algn="ctr">
                  <a:defRPr lang="en-US" sz="1200" b="0" i="0" u="none" strike="noStrike" kern="1200" baseline="0">
                    <a:solidFill>
                      <a:srgbClr val="000000"/>
                    </a:solidFill>
                    <a:latin typeface="+mn-lt"/>
                    <a:ea typeface="+mn-ea"/>
                    <a:cs typeface="+mn-cs"/>
                  </a:defRPr>
                </a:pPr>
                <a:endParaRPr lang="en-US"/>
              </a:p>
            </c:txPr>
            <c:showLegendKey val="0"/>
            <c:showVal val="1"/>
            <c:showCatName val="0"/>
            <c:showSerName val="0"/>
            <c:showPercent val="0"/>
            <c:showBubbleSize val="0"/>
            <c:showLeaderLines val="0"/>
          </c:dLbls>
          <c:cat>
            <c:strRef>
              <c:f>Sheet1!$A$1:$E$1</c:f>
              <c:strCache>
                <c:ptCount val="5"/>
                <c:pt idx="0">
                  <c:v>$0 </c:v>
                </c:pt>
                <c:pt idx="1">
                  <c:v>&gt;$0 - $250</c:v>
                </c:pt>
                <c:pt idx="2">
                  <c:v>&gt;$250 - $500</c:v>
                </c:pt>
                <c:pt idx="3">
                  <c:v>&gt;$500 - $1000</c:v>
                </c:pt>
                <c:pt idx="4">
                  <c:v>Over $1000</c:v>
                </c:pt>
              </c:strCache>
            </c:strRef>
          </c:cat>
          <c:val>
            <c:numRef>
              <c:f>Sheet1!$A$2:$E$2</c:f>
              <c:numCache>
                <c:formatCode>0%</c:formatCode>
                <c:ptCount val="5"/>
                <c:pt idx="0">
                  <c:v>0.52</c:v>
                </c:pt>
                <c:pt idx="1">
                  <c:v>0.02</c:v>
                </c:pt>
                <c:pt idx="2">
                  <c:v>0.1</c:v>
                </c:pt>
                <c:pt idx="3">
                  <c:v>0.15</c:v>
                </c:pt>
                <c:pt idx="4">
                  <c:v>0.19</c:v>
                </c:pt>
              </c:numCache>
            </c:numRef>
          </c:val>
        </c:ser>
        <c:dLbls>
          <c:showLegendKey val="0"/>
          <c:showVal val="0"/>
          <c:showCatName val="0"/>
          <c:showSerName val="0"/>
          <c:showPercent val="0"/>
          <c:showBubbleSize val="0"/>
        </c:dLbls>
        <c:gapWidth val="150"/>
        <c:axId val="36382976"/>
        <c:axId val="36409344"/>
      </c:barChart>
      <c:catAx>
        <c:axId val="36382976"/>
        <c:scaling>
          <c:orientation val="minMax"/>
        </c:scaling>
        <c:delete val="0"/>
        <c:axPos val="b"/>
        <c:numFmt formatCode="General" sourceLinked="1"/>
        <c:majorTickMark val="out"/>
        <c:minorTickMark val="none"/>
        <c:tickLblPos val="nextTo"/>
        <c:txPr>
          <a:bodyPr/>
          <a:lstStyle/>
          <a:p>
            <a:pPr algn="ctr">
              <a:defRPr lang="en-US" sz="1200" b="1" i="0" u="none" strike="noStrike" kern="1200" baseline="0">
                <a:solidFill>
                  <a:srgbClr val="000000"/>
                </a:solidFill>
                <a:latin typeface="+mn-lt"/>
                <a:ea typeface="+mn-ea"/>
                <a:cs typeface="+mn-cs"/>
              </a:defRPr>
            </a:pPr>
            <a:endParaRPr lang="en-US"/>
          </a:p>
        </c:txPr>
        <c:crossAx val="36409344"/>
        <c:crosses val="autoZero"/>
        <c:auto val="1"/>
        <c:lblAlgn val="ctr"/>
        <c:lblOffset val="100"/>
        <c:noMultiLvlLbl val="0"/>
      </c:catAx>
      <c:valAx>
        <c:axId val="36409344"/>
        <c:scaling>
          <c:orientation val="minMax"/>
        </c:scaling>
        <c:delete val="0"/>
        <c:axPos val="l"/>
        <c:majorGridlines>
          <c:spPr>
            <a:ln>
              <a:noFill/>
            </a:ln>
          </c:spPr>
        </c:majorGridlines>
        <c:numFmt formatCode="0%" sourceLinked="1"/>
        <c:majorTickMark val="out"/>
        <c:minorTickMark val="none"/>
        <c:tickLblPos val="nextTo"/>
        <c:txPr>
          <a:bodyPr/>
          <a:lstStyle/>
          <a:p>
            <a:pPr>
              <a:defRPr sz="1200"/>
            </a:pPr>
            <a:endParaRPr lang="en-US"/>
          </a:p>
        </c:txPr>
        <c:crossAx val="3638297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spPr>
            <a:solidFill>
              <a:schemeClr val="bg1">
                <a:lumMod val="50000"/>
              </a:schemeClr>
            </a:solidFill>
            <a:ln>
              <a:solidFill>
                <a:schemeClr val="tx1"/>
              </a:solidFill>
            </a:ln>
          </c:spPr>
          <c:invertIfNegative val="0"/>
          <c:dLbls>
            <c:txPr>
              <a:bodyPr/>
              <a:lstStyle/>
              <a:p>
                <a:pPr algn="ctr">
                  <a:defRPr lang="en-US" sz="1200" b="0" i="0" u="none" strike="noStrike" kern="1200" baseline="0">
                    <a:solidFill>
                      <a:srgbClr val="000000"/>
                    </a:solidFill>
                    <a:latin typeface="+mn-lt"/>
                    <a:ea typeface="+mn-ea"/>
                    <a:cs typeface="+mn-cs"/>
                  </a:defRPr>
                </a:pPr>
                <a:endParaRPr lang="en-US"/>
              </a:p>
            </c:txPr>
            <c:showLegendKey val="0"/>
            <c:showVal val="1"/>
            <c:showCatName val="0"/>
            <c:showSerName val="0"/>
            <c:showPercent val="0"/>
            <c:showBubbleSize val="0"/>
            <c:showLeaderLines val="0"/>
          </c:dLbls>
          <c:cat>
            <c:strRef>
              <c:f>Sheet1!$A$1:$E$1</c:f>
              <c:strCache>
                <c:ptCount val="5"/>
                <c:pt idx="0">
                  <c:v>$0 </c:v>
                </c:pt>
                <c:pt idx="1">
                  <c:v>&gt;$0 - $250</c:v>
                </c:pt>
                <c:pt idx="2">
                  <c:v>&gt;$250 - $500</c:v>
                </c:pt>
                <c:pt idx="3">
                  <c:v>&gt;$500 - $1000</c:v>
                </c:pt>
                <c:pt idx="4">
                  <c:v>Over $1000</c:v>
                </c:pt>
              </c:strCache>
            </c:strRef>
          </c:cat>
          <c:val>
            <c:numRef>
              <c:f>Sheet1!$A$2:$E$2</c:f>
              <c:numCache>
                <c:formatCode>0%</c:formatCode>
                <c:ptCount val="5"/>
                <c:pt idx="0">
                  <c:v>0.54</c:v>
                </c:pt>
                <c:pt idx="1">
                  <c:v>0.08</c:v>
                </c:pt>
                <c:pt idx="2">
                  <c:v>0.17</c:v>
                </c:pt>
                <c:pt idx="3">
                  <c:v>0.15</c:v>
                </c:pt>
                <c:pt idx="4">
                  <c:v>7.0000000000000007E-2</c:v>
                </c:pt>
              </c:numCache>
            </c:numRef>
          </c:val>
        </c:ser>
        <c:dLbls>
          <c:showLegendKey val="0"/>
          <c:showVal val="0"/>
          <c:showCatName val="0"/>
          <c:showSerName val="0"/>
          <c:showPercent val="0"/>
          <c:showBubbleSize val="0"/>
        </c:dLbls>
        <c:gapWidth val="150"/>
        <c:axId val="33296768"/>
        <c:axId val="33298304"/>
      </c:barChart>
      <c:catAx>
        <c:axId val="33296768"/>
        <c:scaling>
          <c:orientation val="minMax"/>
        </c:scaling>
        <c:delete val="0"/>
        <c:axPos val="b"/>
        <c:numFmt formatCode="General" sourceLinked="1"/>
        <c:majorTickMark val="out"/>
        <c:minorTickMark val="none"/>
        <c:tickLblPos val="nextTo"/>
        <c:txPr>
          <a:bodyPr/>
          <a:lstStyle/>
          <a:p>
            <a:pPr algn="ctr">
              <a:defRPr lang="en-US" sz="1200" b="1" i="0" u="none" strike="noStrike" kern="1200" baseline="0">
                <a:solidFill>
                  <a:srgbClr val="000000"/>
                </a:solidFill>
                <a:latin typeface="+mn-lt"/>
                <a:ea typeface="+mn-ea"/>
                <a:cs typeface="+mn-cs"/>
              </a:defRPr>
            </a:pPr>
            <a:endParaRPr lang="en-US"/>
          </a:p>
        </c:txPr>
        <c:crossAx val="33298304"/>
        <c:crosses val="autoZero"/>
        <c:auto val="1"/>
        <c:lblAlgn val="ctr"/>
        <c:lblOffset val="100"/>
        <c:noMultiLvlLbl val="0"/>
      </c:catAx>
      <c:valAx>
        <c:axId val="33298304"/>
        <c:scaling>
          <c:orientation val="minMax"/>
        </c:scaling>
        <c:delete val="0"/>
        <c:axPos val="l"/>
        <c:majorGridlines>
          <c:spPr>
            <a:ln>
              <a:noFill/>
            </a:ln>
          </c:spPr>
        </c:majorGridlines>
        <c:numFmt formatCode="0%" sourceLinked="1"/>
        <c:majorTickMark val="out"/>
        <c:minorTickMark val="none"/>
        <c:tickLblPos val="nextTo"/>
        <c:txPr>
          <a:bodyPr/>
          <a:lstStyle/>
          <a:p>
            <a:pPr>
              <a:defRPr sz="1200"/>
            </a:pPr>
            <a:endParaRPr lang="en-US"/>
          </a:p>
        </c:txPr>
        <c:crossAx val="3329676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spPr>
            <a:solidFill>
              <a:schemeClr val="bg2">
                <a:lumMod val="60000"/>
                <a:lumOff val="40000"/>
              </a:schemeClr>
            </a:solidFill>
            <a:ln>
              <a:solidFill>
                <a:schemeClr val="tx1"/>
              </a:solidFill>
            </a:ln>
          </c:spPr>
          <c:invertIfNegative val="0"/>
          <c:dLbls>
            <c:txPr>
              <a:bodyPr/>
              <a:lstStyle/>
              <a:p>
                <a:pPr>
                  <a:defRPr sz="1400"/>
                </a:pPr>
                <a:endParaRPr lang="en-US"/>
              </a:p>
            </c:txPr>
            <c:showLegendKey val="0"/>
            <c:showVal val="1"/>
            <c:showCatName val="0"/>
            <c:showSerName val="0"/>
            <c:showPercent val="0"/>
            <c:showBubbleSize val="0"/>
            <c:showLeaderLines val="0"/>
          </c:dLbls>
          <c:cat>
            <c:strRef>
              <c:f>Sheet1!$A$1:$D$1</c:f>
              <c:strCache>
                <c:ptCount val="4"/>
                <c:pt idx="0">
                  <c:v>$0 </c:v>
                </c:pt>
                <c:pt idx="1">
                  <c:v>&gt;$0 - $250</c:v>
                </c:pt>
                <c:pt idx="2">
                  <c:v>&gt;$250 - $500</c:v>
                </c:pt>
                <c:pt idx="3">
                  <c:v>Over $500</c:v>
                </c:pt>
              </c:strCache>
            </c:strRef>
          </c:cat>
          <c:val>
            <c:numRef>
              <c:f>Sheet1!$A$2:$D$2</c:f>
              <c:numCache>
                <c:formatCode>0%</c:formatCode>
                <c:ptCount val="4"/>
                <c:pt idx="0">
                  <c:v>0.61</c:v>
                </c:pt>
                <c:pt idx="1">
                  <c:v>0.2</c:v>
                </c:pt>
                <c:pt idx="2">
                  <c:v>0.19</c:v>
                </c:pt>
                <c:pt idx="3">
                  <c:v>0</c:v>
                </c:pt>
              </c:numCache>
            </c:numRef>
          </c:val>
        </c:ser>
        <c:dLbls>
          <c:showLegendKey val="0"/>
          <c:showVal val="0"/>
          <c:showCatName val="0"/>
          <c:showSerName val="0"/>
          <c:showPercent val="0"/>
          <c:showBubbleSize val="0"/>
        </c:dLbls>
        <c:gapWidth val="150"/>
        <c:axId val="33241344"/>
        <c:axId val="33251328"/>
      </c:barChart>
      <c:catAx>
        <c:axId val="33241344"/>
        <c:scaling>
          <c:orientation val="minMax"/>
        </c:scaling>
        <c:delete val="0"/>
        <c:axPos val="b"/>
        <c:numFmt formatCode="0%" sourceLinked="1"/>
        <c:majorTickMark val="out"/>
        <c:minorTickMark val="none"/>
        <c:tickLblPos val="nextTo"/>
        <c:txPr>
          <a:bodyPr/>
          <a:lstStyle/>
          <a:p>
            <a:pPr algn="ctr">
              <a:defRPr lang="en-US" sz="1200" b="1" i="0" u="none" strike="noStrike" kern="1200" baseline="0">
                <a:solidFill>
                  <a:srgbClr val="000000"/>
                </a:solidFill>
                <a:latin typeface="+mn-lt"/>
                <a:ea typeface="+mn-ea"/>
                <a:cs typeface="+mn-cs"/>
              </a:defRPr>
            </a:pPr>
            <a:endParaRPr lang="en-US"/>
          </a:p>
        </c:txPr>
        <c:crossAx val="33251328"/>
        <c:crosses val="autoZero"/>
        <c:auto val="1"/>
        <c:lblAlgn val="ctr"/>
        <c:lblOffset val="100"/>
        <c:noMultiLvlLbl val="0"/>
      </c:catAx>
      <c:valAx>
        <c:axId val="33251328"/>
        <c:scaling>
          <c:orientation val="minMax"/>
        </c:scaling>
        <c:delete val="0"/>
        <c:axPos val="l"/>
        <c:majorGridlines>
          <c:spPr>
            <a:ln>
              <a:noFill/>
            </a:ln>
          </c:spPr>
        </c:majorGridlines>
        <c:numFmt formatCode="0%" sourceLinked="1"/>
        <c:majorTickMark val="out"/>
        <c:minorTickMark val="none"/>
        <c:tickLblPos val="nextTo"/>
        <c:txPr>
          <a:bodyPr/>
          <a:lstStyle/>
          <a:p>
            <a:pPr>
              <a:defRPr sz="1200"/>
            </a:pPr>
            <a:endParaRPr lang="en-US"/>
          </a:p>
        </c:txPr>
        <c:crossAx val="3324134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spPr>
            <a:solidFill>
              <a:schemeClr val="bg1">
                <a:lumMod val="85000"/>
              </a:schemeClr>
            </a:solidFill>
            <a:ln>
              <a:solidFill>
                <a:schemeClr val="tx1"/>
              </a:solidFill>
            </a:ln>
          </c:spPr>
          <c:invertIfNegative val="0"/>
          <c:dLbls>
            <c:txPr>
              <a:bodyPr/>
              <a:lstStyle/>
              <a:p>
                <a:pPr algn="ctr">
                  <a:defRPr lang="en-US" sz="1200" b="0" i="0" u="none" strike="noStrike" kern="1200" baseline="0">
                    <a:solidFill>
                      <a:srgbClr val="000000"/>
                    </a:solidFill>
                    <a:latin typeface="+mn-lt"/>
                    <a:ea typeface="+mn-ea"/>
                    <a:cs typeface="+mn-cs"/>
                  </a:defRPr>
                </a:pPr>
                <a:endParaRPr lang="en-US"/>
              </a:p>
            </c:txPr>
            <c:showLegendKey val="0"/>
            <c:showVal val="1"/>
            <c:showCatName val="0"/>
            <c:showSerName val="0"/>
            <c:showPercent val="0"/>
            <c:showBubbleSize val="0"/>
            <c:showLeaderLines val="0"/>
          </c:dLbls>
          <c:cat>
            <c:strRef>
              <c:f>Sheet1!$A$1:$D$1</c:f>
              <c:strCache>
                <c:ptCount val="4"/>
                <c:pt idx="0">
                  <c:v>$0 </c:v>
                </c:pt>
                <c:pt idx="1">
                  <c:v>&gt;$0 - $250</c:v>
                </c:pt>
                <c:pt idx="2">
                  <c:v>&gt;$250 - $500</c:v>
                </c:pt>
                <c:pt idx="3">
                  <c:v>Over $500</c:v>
                </c:pt>
              </c:strCache>
            </c:strRef>
          </c:cat>
          <c:val>
            <c:numRef>
              <c:f>Sheet1!$A$2:$D$2</c:f>
              <c:numCache>
                <c:formatCode>0%</c:formatCode>
                <c:ptCount val="4"/>
                <c:pt idx="0">
                  <c:v>0.69</c:v>
                </c:pt>
                <c:pt idx="1">
                  <c:v>0.08</c:v>
                </c:pt>
                <c:pt idx="2">
                  <c:v>0.22</c:v>
                </c:pt>
                <c:pt idx="3">
                  <c:v>0.01</c:v>
                </c:pt>
              </c:numCache>
            </c:numRef>
          </c:val>
        </c:ser>
        <c:dLbls>
          <c:showLegendKey val="0"/>
          <c:showVal val="0"/>
          <c:showCatName val="0"/>
          <c:showSerName val="0"/>
          <c:showPercent val="0"/>
          <c:showBubbleSize val="0"/>
        </c:dLbls>
        <c:gapWidth val="150"/>
        <c:axId val="33277056"/>
        <c:axId val="33278592"/>
      </c:barChart>
      <c:catAx>
        <c:axId val="33277056"/>
        <c:scaling>
          <c:orientation val="minMax"/>
        </c:scaling>
        <c:delete val="0"/>
        <c:axPos val="b"/>
        <c:numFmt formatCode="0%" sourceLinked="1"/>
        <c:majorTickMark val="out"/>
        <c:minorTickMark val="none"/>
        <c:tickLblPos val="nextTo"/>
        <c:txPr>
          <a:bodyPr/>
          <a:lstStyle/>
          <a:p>
            <a:pPr algn="ctr">
              <a:defRPr lang="en-US" sz="1200" b="1" i="0" u="none" strike="noStrike" kern="1200" baseline="0">
                <a:solidFill>
                  <a:srgbClr val="000000"/>
                </a:solidFill>
                <a:latin typeface="+mn-lt"/>
                <a:ea typeface="+mn-ea"/>
                <a:cs typeface="+mn-cs"/>
              </a:defRPr>
            </a:pPr>
            <a:endParaRPr lang="en-US"/>
          </a:p>
        </c:txPr>
        <c:crossAx val="33278592"/>
        <c:crosses val="autoZero"/>
        <c:auto val="1"/>
        <c:lblAlgn val="ctr"/>
        <c:lblOffset val="100"/>
        <c:noMultiLvlLbl val="0"/>
      </c:catAx>
      <c:valAx>
        <c:axId val="33278592"/>
        <c:scaling>
          <c:orientation val="minMax"/>
        </c:scaling>
        <c:delete val="0"/>
        <c:axPos val="l"/>
        <c:majorGridlines>
          <c:spPr>
            <a:ln>
              <a:noFill/>
            </a:ln>
          </c:spPr>
        </c:majorGridlines>
        <c:numFmt formatCode="0%" sourceLinked="1"/>
        <c:majorTickMark val="out"/>
        <c:minorTickMark val="none"/>
        <c:tickLblPos val="nextTo"/>
        <c:txPr>
          <a:bodyPr/>
          <a:lstStyle/>
          <a:p>
            <a:pPr>
              <a:defRPr sz="1200"/>
            </a:pPr>
            <a:endParaRPr lang="en-US"/>
          </a:p>
        </c:txPr>
        <c:crossAx val="3327705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9.8658136482939598E-2"/>
          <c:y val="4.4335316042132901E-2"/>
          <c:w val="0.64387437621799426"/>
          <c:h val="0.84335797707581805"/>
        </c:manualLayout>
      </c:layout>
      <c:barChart>
        <c:barDir val="col"/>
        <c:grouping val="percentStacked"/>
        <c:varyColors val="0"/>
        <c:ser>
          <c:idx val="0"/>
          <c:order val="0"/>
          <c:tx>
            <c:strRef>
              <c:f>Sheet1!$B$1</c:f>
              <c:strCache>
                <c:ptCount val="1"/>
                <c:pt idx="0">
                  <c:v>No Charge</c:v>
                </c:pt>
              </c:strCache>
            </c:strRef>
          </c:tx>
          <c:spPr>
            <a:solidFill>
              <a:schemeClr val="accent1"/>
            </a:solidFill>
            <a:ln>
              <a:solidFill>
                <a:schemeClr val="tx1"/>
              </a:solidFill>
            </a:ln>
          </c:spPr>
          <c:invertIfNegative val="0"/>
          <c:dLbls>
            <c:dLbl>
              <c:idx val="0"/>
              <c:delete val="1"/>
            </c:dLbl>
            <c:dLbl>
              <c:idx val="1"/>
              <c:delete val="1"/>
            </c:dLbl>
            <c:dLbl>
              <c:idx val="2"/>
              <c:delete val="1"/>
            </c:dLbl>
            <c:dLbl>
              <c:idx val="3"/>
              <c:spPr/>
              <c:txPr>
                <a:bodyPr/>
                <a:lstStyle/>
                <a:p>
                  <a:pPr>
                    <a:defRPr>
                      <a:solidFill>
                        <a:schemeClr val="bg1"/>
                      </a:solidFill>
                    </a:defRPr>
                  </a:pPr>
                  <a:endParaRPr lang="en-US"/>
                </a:p>
              </c:txPr>
              <c:showLegendKey val="0"/>
              <c:showVal val="1"/>
              <c:showCatName val="0"/>
              <c:showSerName val="0"/>
              <c:showPercent val="0"/>
              <c:showBubbleSize val="0"/>
            </c:dLbl>
            <c:showLegendKey val="0"/>
            <c:showVal val="1"/>
            <c:showCatName val="0"/>
            <c:showSerName val="0"/>
            <c:showPercent val="0"/>
            <c:showBubbleSize val="0"/>
            <c:showLeaderLines val="0"/>
          </c:dLbls>
          <c:cat>
            <c:strRef>
              <c:f>Sheet1!$A$2:$A$5</c:f>
              <c:strCache>
                <c:ptCount val="4"/>
                <c:pt idx="0">
                  <c:v>Bronze</c:v>
                </c:pt>
                <c:pt idx="1">
                  <c:v>Silver</c:v>
                </c:pt>
                <c:pt idx="2">
                  <c:v>Gold</c:v>
                </c:pt>
                <c:pt idx="3">
                  <c:v>Platinum</c:v>
                </c:pt>
              </c:strCache>
            </c:strRef>
          </c:cat>
          <c:val>
            <c:numRef>
              <c:f>Sheet1!$B$2:$B$5</c:f>
              <c:numCache>
                <c:formatCode>0%</c:formatCode>
                <c:ptCount val="4"/>
                <c:pt idx="0">
                  <c:v>0</c:v>
                </c:pt>
                <c:pt idx="1">
                  <c:v>0</c:v>
                </c:pt>
                <c:pt idx="2">
                  <c:v>0</c:v>
                </c:pt>
                <c:pt idx="3">
                  <c:v>0.04</c:v>
                </c:pt>
              </c:numCache>
            </c:numRef>
          </c:val>
        </c:ser>
        <c:ser>
          <c:idx val="1"/>
          <c:order val="1"/>
          <c:tx>
            <c:strRef>
              <c:f>Sheet1!$C$1</c:f>
              <c:strCache>
                <c:ptCount val="1"/>
                <c:pt idx="0">
                  <c:v>No Charge after Deductible</c:v>
                </c:pt>
              </c:strCache>
            </c:strRef>
          </c:tx>
          <c:spPr>
            <a:solidFill>
              <a:schemeClr val="accent2"/>
            </a:solidFill>
            <a:ln>
              <a:solidFill>
                <a:schemeClr val="accent1"/>
              </a:solidFill>
            </a:ln>
          </c:spPr>
          <c:invertIfNegative val="0"/>
          <c:dLbls>
            <c:txPr>
              <a:bodyPr/>
              <a:lstStyle/>
              <a:p>
                <a:pPr>
                  <a:defRPr sz="1050">
                    <a:solidFill>
                      <a:schemeClr val="bg1"/>
                    </a:solidFill>
                  </a:defRPr>
                </a:pPr>
                <a:endParaRPr lang="en-US"/>
              </a:p>
            </c:txPr>
            <c:showLegendKey val="0"/>
            <c:showVal val="1"/>
            <c:showCatName val="0"/>
            <c:showSerName val="0"/>
            <c:showPercent val="0"/>
            <c:showBubbleSize val="0"/>
            <c:showLeaderLines val="0"/>
          </c:dLbls>
          <c:cat>
            <c:strRef>
              <c:f>Sheet1!$A$2:$A$5</c:f>
              <c:strCache>
                <c:ptCount val="4"/>
                <c:pt idx="0">
                  <c:v>Bronze</c:v>
                </c:pt>
                <c:pt idx="1">
                  <c:v>Silver</c:v>
                </c:pt>
                <c:pt idx="2">
                  <c:v>Gold</c:v>
                </c:pt>
                <c:pt idx="3">
                  <c:v>Platinum</c:v>
                </c:pt>
              </c:strCache>
            </c:strRef>
          </c:cat>
          <c:val>
            <c:numRef>
              <c:f>Sheet1!$C$2:$C$5</c:f>
              <c:numCache>
                <c:formatCode>0%</c:formatCode>
                <c:ptCount val="4"/>
                <c:pt idx="0">
                  <c:v>0.35</c:v>
                </c:pt>
                <c:pt idx="1">
                  <c:v>0.15</c:v>
                </c:pt>
                <c:pt idx="2">
                  <c:v>0.08</c:v>
                </c:pt>
                <c:pt idx="3">
                  <c:v>0.04</c:v>
                </c:pt>
              </c:numCache>
            </c:numRef>
          </c:val>
        </c:ser>
        <c:ser>
          <c:idx val="2"/>
          <c:order val="2"/>
          <c:tx>
            <c:strRef>
              <c:f>Sheet1!$D$1</c:f>
              <c:strCache>
                <c:ptCount val="1"/>
                <c:pt idx="0">
                  <c:v>Copayment</c:v>
                </c:pt>
              </c:strCache>
            </c:strRef>
          </c:tx>
          <c:spPr>
            <a:solidFill>
              <a:schemeClr val="accent3"/>
            </a:solidFill>
            <a:ln>
              <a:solidFill>
                <a:schemeClr val="accent1"/>
              </a:solidFill>
            </a:ln>
          </c:spPr>
          <c:invertIfNegative val="0"/>
          <c:dLbls>
            <c:txPr>
              <a:bodyPr/>
              <a:lstStyle/>
              <a:p>
                <a:pPr>
                  <a:defRPr sz="1050">
                    <a:solidFill>
                      <a:schemeClr val="bg1"/>
                    </a:solidFill>
                  </a:defRPr>
                </a:pPr>
                <a:endParaRPr lang="en-US"/>
              </a:p>
            </c:txPr>
            <c:showLegendKey val="0"/>
            <c:showVal val="1"/>
            <c:showCatName val="0"/>
            <c:showSerName val="0"/>
            <c:showPercent val="0"/>
            <c:showBubbleSize val="0"/>
            <c:showLeaderLines val="0"/>
          </c:dLbls>
          <c:cat>
            <c:strRef>
              <c:f>Sheet1!$A$2:$A$5</c:f>
              <c:strCache>
                <c:ptCount val="4"/>
                <c:pt idx="0">
                  <c:v>Bronze</c:v>
                </c:pt>
                <c:pt idx="1">
                  <c:v>Silver</c:v>
                </c:pt>
                <c:pt idx="2">
                  <c:v>Gold</c:v>
                </c:pt>
                <c:pt idx="3">
                  <c:v>Platinum</c:v>
                </c:pt>
              </c:strCache>
            </c:strRef>
          </c:cat>
          <c:val>
            <c:numRef>
              <c:f>Sheet1!$D$2:$D$5</c:f>
              <c:numCache>
                <c:formatCode>0%</c:formatCode>
                <c:ptCount val="4"/>
                <c:pt idx="0">
                  <c:v>0.09</c:v>
                </c:pt>
                <c:pt idx="1">
                  <c:v>0.13</c:v>
                </c:pt>
                <c:pt idx="2">
                  <c:v>0.14000000000000001</c:v>
                </c:pt>
                <c:pt idx="3">
                  <c:v>0.12</c:v>
                </c:pt>
              </c:numCache>
            </c:numRef>
          </c:val>
        </c:ser>
        <c:ser>
          <c:idx val="3"/>
          <c:order val="3"/>
          <c:tx>
            <c:strRef>
              <c:f>Sheet1!$E$1</c:f>
              <c:strCache>
                <c:ptCount val="1"/>
                <c:pt idx="0">
                  <c:v>Coinsurance</c:v>
                </c:pt>
              </c:strCache>
            </c:strRef>
          </c:tx>
          <c:spPr>
            <a:solidFill>
              <a:schemeClr val="accent4"/>
            </a:solidFill>
            <a:ln>
              <a:solidFill>
                <a:schemeClr val="accent1"/>
              </a:solidFill>
            </a:ln>
          </c:spPr>
          <c:invertIfNegative val="0"/>
          <c:dLbls>
            <c:txPr>
              <a:bodyPr/>
              <a:lstStyle/>
              <a:p>
                <a:pPr>
                  <a:defRPr sz="1050">
                    <a:solidFill>
                      <a:schemeClr val="bg1"/>
                    </a:solidFill>
                  </a:defRPr>
                </a:pPr>
                <a:endParaRPr lang="en-US"/>
              </a:p>
            </c:txPr>
            <c:showLegendKey val="0"/>
            <c:showVal val="1"/>
            <c:showCatName val="0"/>
            <c:showSerName val="0"/>
            <c:showPercent val="0"/>
            <c:showBubbleSize val="0"/>
            <c:showLeaderLines val="0"/>
          </c:dLbls>
          <c:cat>
            <c:strRef>
              <c:f>Sheet1!$A$2:$A$5</c:f>
              <c:strCache>
                <c:ptCount val="4"/>
                <c:pt idx="0">
                  <c:v>Bronze</c:v>
                </c:pt>
                <c:pt idx="1">
                  <c:v>Silver</c:v>
                </c:pt>
                <c:pt idx="2">
                  <c:v>Gold</c:v>
                </c:pt>
                <c:pt idx="3">
                  <c:v>Platinum</c:v>
                </c:pt>
              </c:strCache>
            </c:strRef>
          </c:cat>
          <c:val>
            <c:numRef>
              <c:f>Sheet1!$E$2:$E$5</c:f>
              <c:numCache>
                <c:formatCode>0%</c:formatCode>
                <c:ptCount val="4"/>
                <c:pt idx="0">
                  <c:v>0.52</c:v>
                </c:pt>
                <c:pt idx="1">
                  <c:v>0.61</c:v>
                </c:pt>
                <c:pt idx="2">
                  <c:v>0.68</c:v>
                </c:pt>
                <c:pt idx="3">
                  <c:v>0.79</c:v>
                </c:pt>
              </c:numCache>
            </c:numRef>
          </c:val>
        </c:ser>
        <c:ser>
          <c:idx val="4"/>
          <c:order val="4"/>
          <c:tx>
            <c:strRef>
              <c:f>Sheet1!$F$1</c:f>
              <c:strCache>
                <c:ptCount val="1"/>
                <c:pt idx="0">
                  <c:v>Copay &amp; Coinsurance</c:v>
                </c:pt>
              </c:strCache>
            </c:strRef>
          </c:tx>
          <c:spPr>
            <a:solidFill>
              <a:schemeClr val="accent5"/>
            </a:solidFill>
            <a:ln>
              <a:solidFill>
                <a:schemeClr val="accent1"/>
              </a:solidFill>
            </a:ln>
          </c:spPr>
          <c:invertIfNegative val="0"/>
          <c:dLbls>
            <c:showLegendKey val="0"/>
            <c:showVal val="1"/>
            <c:showCatName val="0"/>
            <c:showSerName val="0"/>
            <c:showPercent val="0"/>
            <c:showBubbleSize val="0"/>
            <c:showLeaderLines val="0"/>
          </c:dLbls>
          <c:cat>
            <c:strRef>
              <c:f>Sheet1!$A$2:$A$5</c:f>
              <c:strCache>
                <c:ptCount val="4"/>
                <c:pt idx="0">
                  <c:v>Bronze</c:v>
                </c:pt>
                <c:pt idx="1">
                  <c:v>Silver</c:v>
                </c:pt>
                <c:pt idx="2">
                  <c:v>Gold</c:v>
                </c:pt>
                <c:pt idx="3">
                  <c:v>Platinum</c:v>
                </c:pt>
              </c:strCache>
            </c:strRef>
          </c:cat>
          <c:val>
            <c:numRef>
              <c:f>Sheet1!$F$2:$F$5</c:f>
              <c:numCache>
                <c:formatCode>0%</c:formatCode>
                <c:ptCount val="4"/>
                <c:pt idx="0">
                  <c:v>0.04</c:v>
                </c:pt>
                <c:pt idx="1">
                  <c:v>0.12</c:v>
                </c:pt>
                <c:pt idx="2">
                  <c:v>0.09</c:v>
                </c:pt>
                <c:pt idx="3">
                  <c:v>0.01</c:v>
                </c:pt>
              </c:numCache>
            </c:numRef>
          </c:val>
        </c:ser>
        <c:dLbls>
          <c:showLegendKey val="0"/>
          <c:showVal val="0"/>
          <c:showCatName val="0"/>
          <c:showSerName val="0"/>
          <c:showPercent val="0"/>
          <c:showBubbleSize val="0"/>
        </c:dLbls>
        <c:gapWidth val="150"/>
        <c:overlap val="100"/>
        <c:axId val="36526720"/>
        <c:axId val="36548992"/>
      </c:barChart>
      <c:catAx>
        <c:axId val="36526720"/>
        <c:scaling>
          <c:orientation val="minMax"/>
        </c:scaling>
        <c:delete val="0"/>
        <c:axPos val="b"/>
        <c:majorTickMark val="out"/>
        <c:minorTickMark val="none"/>
        <c:tickLblPos val="nextTo"/>
        <c:txPr>
          <a:bodyPr/>
          <a:lstStyle/>
          <a:p>
            <a:pPr>
              <a:defRPr sz="1400" b="1"/>
            </a:pPr>
            <a:endParaRPr lang="en-US"/>
          </a:p>
        </c:txPr>
        <c:crossAx val="36548992"/>
        <c:crosses val="autoZero"/>
        <c:auto val="1"/>
        <c:lblAlgn val="ctr"/>
        <c:lblOffset val="100"/>
        <c:noMultiLvlLbl val="0"/>
      </c:catAx>
      <c:valAx>
        <c:axId val="36548992"/>
        <c:scaling>
          <c:orientation val="minMax"/>
        </c:scaling>
        <c:delete val="0"/>
        <c:axPos val="l"/>
        <c:numFmt formatCode="0%" sourceLinked="1"/>
        <c:majorTickMark val="out"/>
        <c:minorTickMark val="none"/>
        <c:tickLblPos val="nextTo"/>
        <c:crossAx val="36526720"/>
        <c:crosses val="autoZero"/>
        <c:crossBetween val="between"/>
      </c:valAx>
    </c:plotArea>
    <c:legend>
      <c:legendPos val="r"/>
      <c:layout>
        <c:manualLayout>
          <c:xMode val="edge"/>
          <c:yMode val="edge"/>
          <c:x val="0.7576599867076701"/>
          <c:y val="0.21664273437498272"/>
          <c:w val="0.23857805968698401"/>
          <c:h val="0.294529142195816"/>
        </c:manualLayout>
      </c:layout>
      <c:overlay val="0"/>
    </c:legend>
    <c:plotVisOnly val="1"/>
    <c:dispBlanksAs val="gap"/>
    <c:showDLblsOverMax val="0"/>
  </c:chart>
  <c:txPr>
    <a:bodyPr/>
    <a:lstStyle/>
    <a:p>
      <a:pPr>
        <a:defRPr sz="12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col"/>
        <c:grouping val="clustered"/>
        <c:varyColors val="0"/>
        <c:ser>
          <c:idx val="0"/>
          <c:order val="0"/>
          <c:tx>
            <c:strRef>
              <c:f>Sheet1!$B$1</c:f>
              <c:strCache>
                <c:ptCount val="1"/>
                <c:pt idx="0">
                  <c:v>Column1</c:v>
                </c:pt>
              </c:strCache>
            </c:strRef>
          </c:tx>
          <c:spPr>
            <a:ln>
              <a:solidFill>
                <a:schemeClr val="tx1"/>
              </a:solidFill>
            </a:ln>
          </c:spPr>
          <c:invertIfNegative val="0"/>
          <c:dPt>
            <c:idx val="0"/>
            <c:invertIfNegative val="0"/>
            <c:bubble3D val="0"/>
            <c:spPr>
              <a:solidFill>
                <a:schemeClr val="bg2">
                  <a:lumMod val="50000"/>
                </a:schemeClr>
              </a:solidFill>
              <a:ln>
                <a:solidFill>
                  <a:schemeClr val="tx1"/>
                </a:solidFill>
              </a:ln>
            </c:spPr>
          </c:dPt>
          <c:dPt>
            <c:idx val="1"/>
            <c:invertIfNegative val="0"/>
            <c:bubble3D val="0"/>
            <c:spPr>
              <a:solidFill>
                <a:schemeClr val="bg1">
                  <a:lumMod val="50000"/>
                </a:schemeClr>
              </a:solidFill>
              <a:ln>
                <a:solidFill>
                  <a:schemeClr val="tx1"/>
                </a:solidFill>
              </a:ln>
            </c:spPr>
          </c:dPt>
          <c:dPt>
            <c:idx val="2"/>
            <c:invertIfNegative val="0"/>
            <c:bubble3D val="0"/>
            <c:spPr>
              <a:solidFill>
                <a:schemeClr val="bg2">
                  <a:lumMod val="60000"/>
                  <a:lumOff val="40000"/>
                </a:schemeClr>
              </a:solidFill>
              <a:ln>
                <a:solidFill>
                  <a:schemeClr val="tx1"/>
                </a:solidFill>
              </a:ln>
            </c:spPr>
          </c:dPt>
          <c:dPt>
            <c:idx val="3"/>
            <c:invertIfNegative val="0"/>
            <c:bubble3D val="0"/>
            <c:spPr>
              <a:solidFill>
                <a:schemeClr val="bg1">
                  <a:lumMod val="85000"/>
                </a:schemeClr>
              </a:solidFill>
              <a:ln>
                <a:solidFill>
                  <a:schemeClr val="tx1"/>
                </a:solidFill>
              </a:ln>
            </c:spPr>
          </c:dPt>
          <c:dLbls>
            <c:txPr>
              <a:bodyPr/>
              <a:lstStyle/>
              <a:p>
                <a:pPr>
                  <a:defRPr sz="1200" b="0"/>
                </a:pPr>
                <a:endParaRPr lang="en-US"/>
              </a:p>
            </c:txPr>
            <c:showLegendKey val="0"/>
            <c:showVal val="1"/>
            <c:showCatName val="0"/>
            <c:showSerName val="0"/>
            <c:showPercent val="0"/>
            <c:showBubbleSize val="0"/>
            <c:showLeaderLines val="0"/>
          </c:dLbls>
          <c:cat>
            <c:strRef>
              <c:f>Sheet1!$A$2:$A$5</c:f>
              <c:strCache>
                <c:ptCount val="4"/>
                <c:pt idx="0">
                  <c:v>Bronze</c:v>
                </c:pt>
                <c:pt idx="1">
                  <c:v>Silver</c:v>
                </c:pt>
                <c:pt idx="2">
                  <c:v>Gold</c:v>
                </c:pt>
                <c:pt idx="3">
                  <c:v>Platinum</c:v>
                </c:pt>
              </c:strCache>
            </c:strRef>
          </c:cat>
          <c:val>
            <c:numRef>
              <c:f>Sheet1!$B$2:$B$5</c:f>
              <c:numCache>
                <c:formatCode>"$"#,##0</c:formatCode>
                <c:ptCount val="4"/>
                <c:pt idx="0">
                  <c:v>5328</c:v>
                </c:pt>
                <c:pt idx="1">
                  <c:v>2556</c:v>
                </c:pt>
                <c:pt idx="2">
                  <c:v>845</c:v>
                </c:pt>
                <c:pt idx="3">
                  <c:v>69</c:v>
                </c:pt>
              </c:numCache>
            </c:numRef>
          </c:val>
        </c:ser>
        <c:dLbls>
          <c:showLegendKey val="0"/>
          <c:showVal val="0"/>
          <c:showCatName val="0"/>
          <c:showSerName val="0"/>
          <c:showPercent val="0"/>
          <c:showBubbleSize val="0"/>
        </c:dLbls>
        <c:gapWidth val="150"/>
        <c:axId val="32389760"/>
        <c:axId val="32395648"/>
      </c:barChart>
      <c:catAx>
        <c:axId val="32389760"/>
        <c:scaling>
          <c:orientation val="minMax"/>
        </c:scaling>
        <c:delete val="0"/>
        <c:axPos val="b"/>
        <c:majorTickMark val="out"/>
        <c:minorTickMark val="none"/>
        <c:tickLblPos val="nextTo"/>
        <c:txPr>
          <a:bodyPr/>
          <a:lstStyle/>
          <a:p>
            <a:pPr>
              <a:defRPr sz="1400" b="1"/>
            </a:pPr>
            <a:endParaRPr lang="en-US"/>
          </a:p>
        </c:txPr>
        <c:crossAx val="32395648"/>
        <c:crosses val="autoZero"/>
        <c:auto val="1"/>
        <c:lblAlgn val="ctr"/>
        <c:lblOffset val="100"/>
        <c:noMultiLvlLbl val="0"/>
      </c:catAx>
      <c:valAx>
        <c:axId val="32395648"/>
        <c:scaling>
          <c:orientation val="minMax"/>
        </c:scaling>
        <c:delete val="0"/>
        <c:axPos val="l"/>
        <c:majorGridlines>
          <c:spPr>
            <a:ln>
              <a:noFill/>
            </a:ln>
          </c:spPr>
        </c:majorGridlines>
        <c:numFmt formatCode="&quot;$&quot;#,##0" sourceLinked="1"/>
        <c:majorTickMark val="out"/>
        <c:minorTickMark val="none"/>
        <c:tickLblPos val="nextTo"/>
        <c:txPr>
          <a:bodyPr/>
          <a:lstStyle/>
          <a:p>
            <a:pPr>
              <a:defRPr sz="1200"/>
            </a:pPr>
            <a:endParaRPr lang="en-US"/>
          </a:p>
        </c:txPr>
        <c:crossAx val="3238976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7.2380744960071478E-2"/>
          <c:y val="3.4584463019251374E-2"/>
          <c:w val="0.91064030825933995"/>
          <c:h val="0.88469503617241241"/>
        </c:manualLayout>
      </c:layout>
      <c:barChart>
        <c:barDir val="col"/>
        <c:grouping val="clustered"/>
        <c:varyColors val="0"/>
        <c:ser>
          <c:idx val="0"/>
          <c:order val="0"/>
          <c:tx>
            <c:strRef>
              <c:f>Sheet1!$B$1</c:f>
              <c:strCache>
                <c:ptCount val="1"/>
                <c:pt idx="0">
                  <c:v>Per Day</c:v>
                </c:pt>
              </c:strCache>
            </c:strRef>
          </c:tx>
          <c:spPr>
            <a:ln>
              <a:solidFill>
                <a:schemeClr val="accent1"/>
              </a:solidFill>
            </a:ln>
          </c:spPr>
          <c:invertIfNegative val="0"/>
          <c:dLbls>
            <c:showLegendKey val="0"/>
            <c:showVal val="1"/>
            <c:showCatName val="0"/>
            <c:showSerName val="0"/>
            <c:showPercent val="0"/>
            <c:showBubbleSize val="0"/>
            <c:showLeaderLines val="0"/>
          </c:dLbls>
          <c:cat>
            <c:strRef>
              <c:f>Sheet1!$A$2:$A$5</c:f>
              <c:strCache>
                <c:ptCount val="4"/>
                <c:pt idx="0">
                  <c:v>Bronze</c:v>
                </c:pt>
                <c:pt idx="1">
                  <c:v>Silver</c:v>
                </c:pt>
                <c:pt idx="2">
                  <c:v>Gold</c:v>
                </c:pt>
                <c:pt idx="3">
                  <c:v>Platinum</c:v>
                </c:pt>
              </c:strCache>
            </c:strRef>
          </c:cat>
          <c:val>
            <c:numRef>
              <c:f>Sheet1!$B$2:$B$5</c:f>
              <c:numCache>
                <c:formatCode>"$"#,##0</c:formatCode>
                <c:ptCount val="4"/>
                <c:pt idx="0">
                  <c:v>780</c:v>
                </c:pt>
                <c:pt idx="1">
                  <c:v>936</c:v>
                </c:pt>
                <c:pt idx="2">
                  <c:v>502</c:v>
                </c:pt>
                <c:pt idx="3">
                  <c:v>269</c:v>
                </c:pt>
              </c:numCache>
            </c:numRef>
          </c:val>
        </c:ser>
        <c:ser>
          <c:idx val="1"/>
          <c:order val="1"/>
          <c:tx>
            <c:strRef>
              <c:f>Sheet1!$C$1</c:f>
              <c:strCache>
                <c:ptCount val="1"/>
                <c:pt idx="0">
                  <c:v>Per Stay</c:v>
                </c:pt>
              </c:strCache>
            </c:strRef>
          </c:tx>
          <c:spPr>
            <a:solidFill>
              <a:schemeClr val="accent4"/>
            </a:solidFill>
            <a:ln>
              <a:solidFill>
                <a:schemeClr val="accent1"/>
              </a:solidFill>
            </a:ln>
          </c:spPr>
          <c:invertIfNegative val="0"/>
          <c:dLbls>
            <c:showLegendKey val="0"/>
            <c:showVal val="1"/>
            <c:showCatName val="0"/>
            <c:showSerName val="0"/>
            <c:showPercent val="0"/>
            <c:showBubbleSize val="0"/>
            <c:showLeaderLines val="0"/>
          </c:dLbls>
          <c:cat>
            <c:strRef>
              <c:f>Sheet1!$A$2:$A$5</c:f>
              <c:strCache>
                <c:ptCount val="4"/>
                <c:pt idx="0">
                  <c:v>Bronze</c:v>
                </c:pt>
                <c:pt idx="1">
                  <c:v>Silver</c:v>
                </c:pt>
                <c:pt idx="2">
                  <c:v>Gold</c:v>
                </c:pt>
                <c:pt idx="3">
                  <c:v>Platinum</c:v>
                </c:pt>
              </c:strCache>
            </c:strRef>
          </c:cat>
          <c:val>
            <c:numRef>
              <c:f>Sheet1!$C$2:$C$5</c:f>
              <c:numCache>
                <c:formatCode>"$"#,##0</c:formatCode>
                <c:ptCount val="4"/>
                <c:pt idx="0">
                  <c:v>456</c:v>
                </c:pt>
                <c:pt idx="1">
                  <c:v>511</c:v>
                </c:pt>
                <c:pt idx="2">
                  <c:v>323</c:v>
                </c:pt>
                <c:pt idx="3">
                  <c:v>321</c:v>
                </c:pt>
              </c:numCache>
            </c:numRef>
          </c:val>
        </c:ser>
        <c:dLbls>
          <c:showLegendKey val="0"/>
          <c:showVal val="0"/>
          <c:showCatName val="0"/>
          <c:showSerName val="0"/>
          <c:showPercent val="0"/>
          <c:showBubbleSize val="0"/>
        </c:dLbls>
        <c:gapWidth val="150"/>
        <c:overlap val="-10"/>
        <c:axId val="36843520"/>
        <c:axId val="36845056"/>
      </c:barChart>
      <c:catAx>
        <c:axId val="36843520"/>
        <c:scaling>
          <c:orientation val="minMax"/>
        </c:scaling>
        <c:delete val="0"/>
        <c:axPos val="b"/>
        <c:majorTickMark val="out"/>
        <c:minorTickMark val="none"/>
        <c:tickLblPos val="nextTo"/>
        <c:txPr>
          <a:bodyPr/>
          <a:lstStyle/>
          <a:p>
            <a:pPr>
              <a:defRPr b="1"/>
            </a:pPr>
            <a:endParaRPr lang="en-US"/>
          </a:p>
        </c:txPr>
        <c:crossAx val="36845056"/>
        <c:crosses val="autoZero"/>
        <c:auto val="1"/>
        <c:lblAlgn val="ctr"/>
        <c:lblOffset val="100"/>
        <c:noMultiLvlLbl val="0"/>
      </c:catAx>
      <c:valAx>
        <c:axId val="36845056"/>
        <c:scaling>
          <c:orientation val="minMax"/>
        </c:scaling>
        <c:delete val="0"/>
        <c:axPos val="l"/>
        <c:numFmt formatCode="&quot;$&quot;#,##0" sourceLinked="1"/>
        <c:majorTickMark val="out"/>
        <c:minorTickMark val="none"/>
        <c:tickLblPos val="nextTo"/>
        <c:crossAx val="36843520"/>
        <c:crosses val="autoZero"/>
        <c:crossBetween val="between"/>
      </c:valAx>
    </c:plotArea>
    <c:legend>
      <c:legendPos val="r"/>
      <c:layout>
        <c:manualLayout>
          <c:xMode val="edge"/>
          <c:yMode val="edge"/>
          <c:x val="0.89015359191212196"/>
          <c:y val="8.6114270045954899E-2"/>
          <c:w val="9.4414309322445794E-2"/>
          <c:h val="0.12626307373701501"/>
        </c:manualLayout>
      </c:layout>
      <c:overlay val="0"/>
    </c:legend>
    <c:plotVisOnly val="1"/>
    <c:dispBlanksAs val="gap"/>
    <c:showDLblsOverMax val="0"/>
  </c:chart>
  <c:txPr>
    <a:bodyPr/>
    <a:lstStyle/>
    <a:p>
      <a:pPr>
        <a:defRPr sz="1200"/>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percentStacked"/>
        <c:varyColors val="0"/>
        <c:ser>
          <c:idx val="0"/>
          <c:order val="0"/>
          <c:tx>
            <c:strRef>
              <c:f>Sheet1!$B$1</c:f>
              <c:strCache>
                <c:ptCount val="1"/>
                <c:pt idx="0">
                  <c:v>$250 or less</c:v>
                </c:pt>
              </c:strCache>
            </c:strRef>
          </c:tx>
          <c:spPr>
            <a:solidFill>
              <a:schemeClr val="accent1"/>
            </a:solidFill>
            <a:ln>
              <a:solidFill>
                <a:schemeClr val="tx1"/>
              </a:solidFill>
            </a:ln>
          </c:spPr>
          <c:invertIfNegative val="0"/>
          <c:dLbls>
            <c:txPr>
              <a:bodyPr/>
              <a:lstStyle/>
              <a:p>
                <a:pPr>
                  <a:defRPr sz="1050">
                    <a:solidFill>
                      <a:schemeClr val="bg1"/>
                    </a:solidFill>
                  </a:defRPr>
                </a:pPr>
                <a:endParaRPr lang="en-US"/>
              </a:p>
            </c:txPr>
            <c:showLegendKey val="0"/>
            <c:showVal val="1"/>
            <c:showCatName val="0"/>
            <c:showSerName val="0"/>
            <c:showPercent val="0"/>
            <c:showBubbleSize val="0"/>
            <c:showLeaderLines val="0"/>
          </c:dLbls>
          <c:cat>
            <c:strRef>
              <c:f>Sheet1!$A$2:$A$9</c:f>
              <c:strCache>
                <c:ptCount val="8"/>
                <c:pt idx="0">
                  <c:v>Bronze per day</c:v>
                </c:pt>
                <c:pt idx="1">
                  <c:v>Bronze per stay</c:v>
                </c:pt>
                <c:pt idx="2">
                  <c:v>Silver per day</c:v>
                </c:pt>
                <c:pt idx="3">
                  <c:v>Silver per stay</c:v>
                </c:pt>
                <c:pt idx="4">
                  <c:v>Gold per day</c:v>
                </c:pt>
                <c:pt idx="5">
                  <c:v>Gold per stay</c:v>
                </c:pt>
                <c:pt idx="6">
                  <c:v>Platinum per day</c:v>
                </c:pt>
                <c:pt idx="7">
                  <c:v>Platinum per stay</c:v>
                </c:pt>
              </c:strCache>
            </c:strRef>
          </c:cat>
          <c:val>
            <c:numRef>
              <c:f>Sheet1!$B$2:$B$9</c:f>
              <c:numCache>
                <c:formatCode>0%</c:formatCode>
                <c:ptCount val="8"/>
                <c:pt idx="0">
                  <c:v>7.0000000000000007E-2</c:v>
                </c:pt>
                <c:pt idx="1">
                  <c:v>0.49</c:v>
                </c:pt>
                <c:pt idx="2">
                  <c:v>0.06</c:v>
                </c:pt>
                <c:pt idx="3">
                  <c:v>0.46</c:v>
                </c:pt>
                <c:pt idx="4">
                  <c:v>0.19</c:v>
                </c:pt>
                <c:pt idx="5">
                  <c:v>0.77</c:v>
                </c:pt>
                <c:pt idx="6">
                  <c:v>0.48</c:v>
                </c:pt>
                <c:pt idx="7">
                  <c:v>0.71</c:v>
                </c:pt>
              </c:numCache>
            </c:numRef>
          </c:val>
        </c:ser>
        <c:ser>
          <c:idx val="1"/>
          <c:order val="1"/>
          <c:tx>
            <c:strRef>
              <c:f>Sheet1!$C$1</c:f>
              <c:strCache>
                <c:ptCount val="1"/>
                <c:pt idx="0">
                  <c:v>&gt;$250 - $500</c:v>
                </c:pt>
              </c:strCache>
            </c:strRef>
          </c:tx>
          <c:spPr>
            <a:solidFill>
              <a:schemeClr val="accent2"/>
            </a:solidFill>
            <a:ln>
              <a:solidFill>
                <a:schemeClr val="tx1"/>
              </a:solidFill>
            </a:ln>
          </c:spPr>
          <c:invertIfNegative val="0"/>
          <c:dLbls>
            <c:txPr>
              <a:bodyPr/>
              <a:lstStyle/>
              <a:p>
                <a:pPr>
                  <a:defRPr sz="1050">
                    <a:solidFill>
                      <a:schemeClr val="bg1"/>
                    </a:solidFill>
                  </a:defRPr>
                </a:pPr>
                <a:endParaRPr lang="en-US"/>
              </a:p>
            </c:txPr>
            <c:showLegendKey val="0"/>
            <c:showVal val="1"/>
            <c:showCatName val="0"/>
            <c:showSerName val="0"/>
            <c:showPercent val="0"/>
            <c:showBubbleSize val="0"/>
            <c:showLeaderLines val="0"/>
          </c:dLbls>
          <c:cat>
            <c:strRef>
              <c:f>Sheet1!$A$2:$A$9</c:f>
              <c:strCache>
                <c:ptCount val="8"/>
                <c:pt idx="0">
                  <c:v>Bronze per day</c:v>
                </c:pt>
                <c:pt idx="1">
                  <c:v>Bronze per stay</c:v>
                </c:pt>
                <c:pt idx="2">
                  <c:v>Silver per day</c:v>
                </c:pt>
                <c:pt idx="3">
                  <c:v>Silver per stay</c:v>
                </c:pt>
                <c:pt idx="4">
                  <c:v>Gold per day</c:v>
                </c:pt>
                <c:pt idx="5">
                  <c:v>Gold per stay</c:v>
                </c:pt>
                <c:pt idx="6">
                  <c:v>Platinum per day</c:v>
                </c:pt>
                <c:pt idx="7">
                  <c:v>Platinum per stay</c:v>
                </c:pt>
              </c:strCache>
            </c:strRef>
          </c:cat>
          <c:val>
            <c:numRef>
              <c:f>Sheet1!$C$2:$C$9</c:f>
              <c:numCache>
                <c:formatCode>0%</c:formatCode>
                <c:ptCount val="8"/>
                <c:pt idx="0">
                  <c:v>0.27</c:v>
                </c:pt>
                <c:pt idx="1">
                  <c:v>0.44</c:v>
                </c:pt>
                <c:pt idx="2">
                  <c:v>0.34</c:v>
                </c:pt>
                <c:pt idx="3">
                  <c:v>0.46</c:v>
                </c:pt>
                <c:pt idx="4">
                  <c:v>0.47</c:v>
                </c:pt>
                <c:pt idx="5">
                  <c:v>0.17</c:v>
                </c:pt>
                <c:pt idx="6">
                  <c:v>0.52</c:v>
                </c:pt>
                <c:pt idx="7">
                  <c:v>0.28999999999999998</c:v>
                </c:pt>
              </c:numCache>
            </c:numRef>
          </c:val>
        </c:ser>
        <c:ser>
          <c:idx val="2"/>
          <c:order val="2"/>
          <c:tx>
            <c:strRef>
              <c:f>Sheet1!$D$1</c:f>
              <c:strCache>
                <c:ptCount val="1"/>
                <c:pt idx="0">
                  <c:v>&gt;$500 - $750</c:v>
                </c:pt>
              </c:strCache>
            </c:strRef>
          </c:tx>
          <c:spPr>
            <a:solidFill>
              <a:schemeClr val="accent3"/>
            </a:solidFill>
            <a:ln>
              <a:solidFill>
                <a:schemeClr val="tx1"/>
              </a:solidFill>
            </a:ln>
          </c:spPr>
          <c:invertIfNegative val="0"/>
          <c:dLbls>
            <c:txPr>
              <a:bodyPr/>
              <a:lstStyle/>
              <a:p>
                <a:pPr>
                  <a:defRPr sz="1050">
                    <a:solidFill>
                      <a:schemeClr val="bg1"/>
                    </a:solidFill>
                  </a:defRPr>
                </a:pPr>
                <a:endParaRPr lang="en-US"/>
              </a:p>
            </c:txPr>
            <c:showLegendKey val="0"/>
            <c:showVal val="1"/>
            <c:showCatName val="0"/>
            <c:showSerName val="0"/>
            <c:showPercent val="0"/>
            <c:showBubbleSize val="0"/>
            <c:showLeaderLines val="0"/>
          </c:dLbls>
          <c:cat>
            <c:strRef>
              <c:f>Sheet1!$A$2:$A$9</c:f>
              <c:strCache>
                <c:ptCount val="8"/>
                <c:pt idx="0">
                  <c:v>Bronze per day</c:v>
                </c:pt>
                <c:pt idx="1">
                  <c:v>Bronze per stay</c:v>
                </c:pt>
                <c:pt idx="2">
                  <c:v>Silver per day</c:v>
                </c:pt>
                <c:pt idx="3">
                  <c:v>Silver per stay</c:v>
                </c:pt>
                <c:pt idx="4">
                  <c:v>Gold per day</c:v>
                </c:pt>
                <c:pt idx="5">
                  <c:v>Gold per stay</c:v>
                </c:pt>
                <c:pt idx="6">
                  <c:v>Platinum per day</c:v>
                </c:pt>
                <c:pt idx="7">
                  <c:v>Platinum per stay</c:v>
                </c:pt>
              </c:strCache>
            </c:strRef>
          </c:cat>
          <c:val>
            <c:numRef>
              <c:f>Sheet1!$D$2:$D$9</c:f>
              <c:numCache>
                <c:formatCode>0%</c:formatCode>
                <c:ptCount val="8"/>
                <c:pt idx="0">
                  <c:v>0.2</c:v>
                </c:pt>
                <c:pt idx="1">
                  <c:v>0.02</c:v>
                </c:pt>
                <c:pt idx="2">
                  <c:v>0.15</c:v>
                </c:pt>
                <c:pt idx="3">
                  <c:v>0.01</c:v>
                </c:pt>
                <c:pt idx="4">
                  <c:v>0.19</c:v>
                </c:pt>
                <c:pt idx="5">
                  <c:v>0.03</c:v>
                </c:pt>
                <c:pt idx="6">
                  <c:v>0</c:v>
                </c:pt>
                <c:pt idx="7">
                  <c:v>0</c:v>
                </c:pt>
              </c:numCache>
            </c:numRef>
          </c:val>
        </c:ser>
        <c:ser>
          <c:idx val="3"/>
          <c:order val="3"/>
          <c:tx>
            <c:strRef>
              <c:f>Sheet1!$E$1</c:f>
              <c:strCache>
                <c:ptCount val="1"/>
                <c:pt idx="0">
                  <c:v>&gt;$750 - $1000</c:v>
                </c:pt>
              </c:strCache>
            </c:strRef>
          </c:tx>
          <c:spPr>
            <a:solidFill>
              <a:schemeClr val="accent4"/>
            </a:solidFill>
            <a:ln>
              <a:solidFill>
                <a:schemeClr val="tx1"/>
              </a:solidFill>
            </a:ln>
          </c:spPr>
          <c:invertIfNegative val="0"/>
          <c:dLbls>
            <c:dLbl>
              <c:idx val="5"/>
              <c:delete val="1"/>
            </c:dLbl>
            <c:txPr>
              <a:bodyPr/>
              <a:lstStyle/>
              <a:p>
                <a:pPr>
                  <a:defRPr sz="1050"/>
                </a:pPr>
                <a:endParaRPr lang="en-US"/>
              </a:p>
            </c:txPr>
            <c:showLegendKey val="0"/>
            <c:showVal val="1"/>
            <c:showCatName val="0"/>
            <c:showSerName val="0"/>
            <c:showPercent val="0"/>
            <c:showBubbleSize val="0"/>
            <c:showLeaderLines val="0"/>
          </c:dLbls>
          <c:cat>
            <c:strRef>
              <c:f>Sheet1!$A$2:$A$9</c:f>
              <c:strCache>
                <c:ptCount val="8"/>
                <c:pt idx="0">
                  <c:v>Bronze per day</c:v>
                </c:pt>
                <c:pt idx="1">
                  <c:v>Bronze per stay</c:v>
                </c:pt>
                <c:pt idx="2">
                  <c:v>Silver per day</c:v>
                </c:pt>
                <c:pt idx="3">
                  <c:v>Silver per stay</c:v>
                </c:pt>
                <c:pt idx="4">
                  <c:v>Gold per day</c:v>
                </c:pt>
                <c:pt idx="5">
                  <c:v>Gold per stay</c:v>
                </c:pt>
                <c:pt idx="6">
                  <c:v>Platinum per day</c:v>
                </c:pt>
                <c:pt idx="7">
                  <c:v>Platinum per stay</c:v>
                </c:pt>
              </c:strCache>
            </c:strRef>
          </c:cat>
          <c:val>
            <c:numRef>
              <c:f>Sheet1!$E$2:$E$9</c:f>
              <c:numCache>
                <c:formatCode>0%</c:formatCode>
                <c:ptCount val="8"/>
                <c:pt idx="0">
                  <c:v>0.33</c:v>
                </c:pt>
                <c:pt idx="1">
                  <c:v>0.02</c:v>
                </c:pt>
                <c:pt idx="2">
                  <c:v>0.28999999999999998</c:v>
                </c:pt>
                <c:pt idx="3">
                  <c:v>0.02</c:v>
                </c:pt>
                <c:pt idx="4">
                  <c:v>0.16</c:v>
                </c:pt>
                <c:pt idx="5">
                  <c:v>0.02</c:v>
                </c:pt>
                <c:pt idx="6">
                  <c:v>0</c:v>
                </c:pt>
                <c:pt idx="7">
                  <c:v>0</c:v>
                </c:pt>
              </c:numCache>
            </c:numRef>
          </c:val>
        </c:ser>
        <c:ser>
          <c:idx val="4"/>
          <c:order val="4"/>
          <c:tx>
            <c:strRef>
              <c:f>Sheet1!$F$1</c:f>
              <c:strCache>
                <c:ptCount val="1"/>
                <c:pt idx="0">
                  <c:v>Over $1000</c:v>
                </c:pt>
              </c:strCache>
            </c:strRef>
          </c:tx>
          <c:spPr>
            <a:solidFill>
              <a:schemeClr val="accent5"/>
            </a:solidFill>
            <a:ln>
              <a:solidFill>
                <a:schemeClr val="tx1"/>
              </a:solidFill>
            </a:ln>
          </c:spPr>
          <c:invertIfNegative val="0"/>
          <c:dLbls>
            <c:dLbl>
              <c:idx val="4"/>
              <c:delete val="1"/>
            </c:dLbl>
            <c:txPr>
              <a:bodyPr/>
              <a:lstStyle/>
              <a:p>
                <a:pPr>
                  <a:defRPr sz="1050"/>
                </a:pPr>
                <a:endParaRPr lang="en-US"/>
              </a:p>
            </c:txPr>
            <c:showLegendKey val="0"/>
            <c:showVal val="1"/>
            <c:showCatName val="0"/>
            <c:showSerName val="0"/>
            <c:showPercent val="0"/>
            <c:showBubbleSize val="0"/>
            <c:showLeaderLines val="0"/>
          </c:dLbls>
          <c:cat>
            <c:strRef>
              <c:f>Sheet1!$A$2:$A$9</c:f>
              <c:strCache>
                <c:ptCount val="8"/>
                <c:pt idx="0">
                  <c:v>Bronze per day</c:v>
                </c:pt>
                <c:pt idx="1">
                  <c:v>Bronze per stay</c:v>
                </c:pt>
                <c:pt idx="2">
                  <c:v>Silver per day</c:v>
                </c:pt>
                <c:pt idx="3">
                  <c:v>Silver per stay</c:v>
                </c:pt>
                <c:pt idx="4">
                  <c:v>Gold per day</c:v>
                </c:pt>
                <c:pt idx="5">
                  <c:v>Gold per stay</c:v>
                </c:pt>
                <c:pt idx="6">
                  <c:v>Platinum per day</c:v>
                </c:pt>
                <c:pt idx="7">
                  <c:v>Platinum per stay</c:v>
                </c:pt>
              </c:strCache>
            </c:strRef>
          </c:cat>
          <c:val>
            <c:numRef>
              <c:f>Sheet1!$F$2:$F$9</c:f>
              <c:numCache>
                <c:formatCode>0%</c:formatCode>
                <c:ptCount val="8"/>
                <c:pt idx="0">
                  <c:v>0.13</c:v>
                </c:pt>
                <c:pt idx="1">
                  <c:v>0.02</c:v>
                </c:pt>
                <c:pt idx="2">
                  <c:v>0.17</c:v>
                </c:pt>
                <c:pt idx="3">
                  <c:v>0.05</c:v>
                </c:pt>
                <c:pt idx="4">
                  <c:v>0</c:v>
                </c:pt>
                <c:pt idx="5">
                  <c:v>0.02</c:v>
                </c:pt>
                <c:pt idx="6">
                  <c:v>0</c:v>
                </c:pt>
                <c:pt idx="7">
                  <c:v>0</c:v>
                </c:pt>
              </c:numCache>
            </c:numRef>
          </c:val>
        </c:ser>
        <c:dLbls>
          <c:showLegendKey val="0"/>
          <c:showVal val="0"/>
          <c:showCatName val="0"/>
          <c:showSerName val="0"/>
          <c:showPercent val="0"/>
          <c:showBubbleSize val="0"/>
        </c:dLbls>
        <c:gapWidth val="150"/>
        <c:overlap val="100"/>
        <c:axId val="36950400"/>
        <c:axId val="36951936"/>
      </c:barChart>
      <c:catAx>
        <c:axId val="36950400"/>
        <c:scaling>
          <c:orientation val="minMax"/>
        </c:scaling>
        <c:delete val="0"/>
        <c:axPos val="b"/>
        <c:numFmt formatCode="General" sourceLinked="1"/>
        <c:majorTickMark val="out"/>
        <c:minorTickMark val="none"/>
        <c:tickLblPos val="nextTo"/>
        <c:txPr>
          <a:bodyPr/>
          <a:lstStyle/>
          <a:p>
            <a:pPr>
              <a:defRPr sz="1200" b="1"/>
            </a:pPr>
            <a:endParaRPr lang="en-US"/>
          </a:p>
        </c:txPr>
        <c:crossAx val="36951936"/>
        <c:crosses val="autoZero"/>
        <c:auto val="1"/>
        <c:lblAlgn val="ctr"/>
        <c:lblOffset val="100"/>
        <c:noMultiLvlLbl val="0"/>
      </c:catAx>
      <c:valAx>
        <c:axId val="36951936"/>
        <c:scaling>
          <c:orientation val="minMax"/>
        </c:scaling>
        <c:delete val="0"/>
        <c:axPos val="l"/>
        <c:numFmt formatCode="0%" sourceLinked="1"/>
        <c:majorTickMark val="out"/>
        <c:minorTickMark val="none"/>
        <c:tickLblPos val="nextTo"/>
        <c:txPr>
          <a:bodyPr/>
          <a:lstStyle/>
          <a:p>
            <a:pPr>
              <a:defRPr sz="1200"/>
            </a:pPr>
            <a:endParaRPr lang="en-US"/>
          </a:p>
        </c:txPr>
        <c:crossAx val="36950400"/>
        <c:crosses val="autoZero"/>
        <c:crossBetween val="between"/>
      </c:valAx>
    </c:plotArea>
    <c:legend>
      <c:legendPos val="r"/>
      <c:layout>
        <c:manualLayout>
          <c:xMode val="edge"/>
          <c:yMode val="edge"/>
          <c:x val="0.85031654029357395"/>
          <c:y val="8.6822185687333298E-2"/>
          <c:w val="0.140424200447166"/>
          <c:h val="0.31565768434253699"/>
        </c:manualLayout>
      </c:layout>
      <c:overlay val="0"/>
      <c:txPr>
        <a:bodyPr/>
        <a:lstStyle/>
        <a:p>
          <a:pPr>
            <a:defRPr sz="1200"/>
          </a:pPr>
          <a:endParaRPr lang="en-US"/>
        </a:p>
      </c:txPr>
    </c:legend>
    <c:plotVisOnly val="1"/>
    <c:dispBlanksAs val="gap"/>
    <c:showDLblsOverMax val="0"/>
  </c:chart>
  <c:txPr>
    <a:bodyPr/>
    <a:lstStyle/>
    <a:p>
      <a:pPr>
        <a:defRPr sz="1400"/>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col"/>
        <c:grouping val="clustered"/>
        <c:varyColors val="0"/>
        <c:ser>
          <c:idx val="0"/>
          <c:order val="0"/>
          <c:tx>
            <c:strRef>
              <c:f>Sheet1!$B$1</c:f>
              <c:strCache>
                <c:ptCount val="1"/>
                <c:pt idx="0">
                  <c:v>Column1</c:v>
                </c:pt>
              </c:strCache>
            </c:strRef>
          </c:tx>
          <c:spPr>
            <a:solidFill>
              <a:schemeClr val="accent1"/>
            </a:solidFill>
            <a:ln>
              <a:solidFill>
                <a:schemeClr val="tx1"/>
              </a:solidFill>
            </a:ln>
          </c:spPr>
          <c:invertIfNegative val="0"/>
          <c:dPt>
            <c:idx val="0"/>
            <c:invertIfNegative val="0"/>
            <c:bubble3D val="0"/>
            <c:spPr>
              <a:solidFill>
                <a:schemeClr val="bg2">
                  <a:lumMod val="50000"/>
                </a:schemeClr>
              </a:solidFill>
              <a:ln>
                <a:solidFill>
                  <a:schemeClr val="tx1"/>
                </a:solidFill>
              </a:ln>
            </c:spPr>
          </c:dPt>
          <c:dPt>
            <c:idx val="1"/>
            <c:invertIfNegative val="0"/>
            <c:bubble3D val="0"/>
            <c:spPr>
              <a:solidFill>
                <a:schemeClr val="bg1">
                  <a:lumMod val="50000"/>
                </a:schemeClr>
              </a:solidFill>
              <a:ln>
                <a:solidFill>
                  <a:schemeClr val="tx1"/>
                </a:solidFill>
              </a:ln>
            </c:spPr>
          </c:dPt>
          <c:dPt>
            <c:idx val="2"/>
            <c:invertIfNegative val="0"/>
            <c:bubble3D val="0"/>
            <c:spPr>
              <a:solidFill>
                <a:schemeClr val="bg2">
                  <a:lumMod val="40000"/>
                  <a:lumOff val="60000"/>
                </a:schemeClr>
              </a:solidFill>
              <a:ln>
                <a:solidFill>
                  <a:schemeClr val="tx1"/>
                </a:solidFill>
              </a:ln>
            </c:spPr>
          </c:dPt>
          <c:dPt>
            <c:idx val="3"/>
            <c:invertIfNegative val="0"/>
            <c:bubble3D val="0"/>
            <c:spPr>
              <a:solidFill>
                <a:schemeClr val="bg1">
                  <a:lumMod val="85000"/>
                </a:schemeClr>
              </a:solidFill>
              <a:ln>
                <a:solidFill>
                  <a:schemeClr val="tx1"/>
                </a:solidFill>
              </a:ln>
            </c:spPr>
          </c:dPt>
          <c:dLbls>
            <c:txPr>
              <a:bodyPr/>
              <a:lstStyle/>
              <a:p>
                <a:pPr>
                  <a:defRPr sz="1200"/>
                </a:pPr>
                <a:endParaRPr lang="en-US"/>
              </a:p>
            </c:txPr>
            <c:showLegendKey val="0"/>
            <c:showVal val="1"/>
            <c:showCatName val="0"/>
            <c:showSerName val="0"/>
            <c:showPercent val="0"/>
            <c:showBubbleSize val="0"/>
            <c:showLeaderLines val="0"/>
          </c:dLbls>
          <c:cat>
            <c:strRef>
              <c:f>Sheet1!$A$2:$A$5</c:f>
              <c:strCache>
                <c:ptCount val="4"/>
                <c:pt idx="0">
                  <c:v>Bronze</c:v>
                </c:pt>
                <c:pt idx="1">
                  <c:v>Silver</c:v>
                </c:pt>
                <c:pt idx="2">
                  <c:v>Gold</c:v>
                </c:pt>
                <c:pt idx="3">
                  <c:v>Platinum</c:v>
                </c:pt>
              </c:strCache>
            </c:strRef>
          </c:cat>
          <c:val>
            <c:numRef>
              <c:f>Sheet1!$B$2:$B$5</c:f>
              <c:numCache>
                <c:formatCode>0%</c:formatCode>
                <c:ptCount val="4"/>
                <c:pt idx="0">
                  <c:v>0.32</c:v>
                </c:pt>
                <c:pt idx="1">
                  <c:v>0.28000000000000003</c:v>
                </c:pt>
                <c:pt idx="2">
                  <c:v>0.2</c:v>
                </c:pt>
                <c:pt idx="3">
                  <c:v>0.2</c:v>
                </c:pt>
              </c:numCache>
            </c:numRef>
          </c:val>
        </c:ser>
        <c:dLbls>
          <c:showLegendKey val="0"/>
          <c:showVal val="0"/>
          <c:showCatName val="0"/>
          <c:showSerName val="0"/>
          <c:showPercent val="0"/>
          <c:showBubbleSize val="0"/>
        </c:dLbls>
        <c:gapWidth val="150"/>
        <c:axId val="37020032"/>
        <c:axId val="37021568"/>
      </c:barChart>
      <c:catAx>
        <c:axId val="37020032"/>
        <c:scaling>
          <c:orientation val="minMax"/>
        </c:scaling>
        <c:delete val="0"/>
        <c:axPos val="b"/>
        <c:majorTickMark val="out"/>
        <c:minorTickMark val="none"/>
        <c:tickLblPos val="nextTo"/>
        <c:txPr>
          <a:bodyPr/>
          <a:lstStyle/>
          <a:p>
            <a:pPr>
              <a:defRPr sz="1200" b="1"/>
            </a:pPr>
            <a:endParaRPr lang="en-US"/>
          </a:p>
        </c:txPr>
        <c:crossAx val="37021568"/>
        <c:crosses val="autoZero"/>
        <c:auto val="1"/>
        <c:lblAlgn val="ctr"/>
        <c:lblOffset val="100"/>
        <c:noMultiLvlLbl val="0"/>
      </c:catAx>
      <c:valAx>
        <c:axId val="37021568"/>
        <c:scaling>
          <c:orientation val="minMax"/>
        </c:scaling>
        <c:delete val="0"/>
        <c:axPos val="l"/>
        <c:numFmt formatCode="0%" sourceLinked="1"/>
        <c:majorTickMark val="out"/>
        <c:minorTickMark val="none"/>
        <c:tickLblPos val="nextTo"/>
        <c:txPr>
          <a:bodyPr/>
          <a:lstStyle/>
          <a:p>
            <a:pPr>
              <a:defRPr sz="1200"/>
            </a:pPr>
            <a:endParaRPr lang="en-US"/>
          </a:p>
        </c:txPr>
        <c:crossAx val="3702003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percentStacked"/>
        <c:varyColors val="0"/>
        <c:ser>
          <c:idx val="0"/>
          <c:order val="0"/>
          <c:tx>
            <c:strRef>
              <c:f>Sheet1!$B$1</c:f>
              <c:strCache>
                <c:ptCount val="1"/>
                <c:pt idx="0">
                  <c:v>20% or less</c:v>
                </c:pt>
              </c:strCache>
            </c:strRef>
          </c:tx>
          <c:spPr>
            <a:solidFill>
              <a:schemeClr val="accent1"/>
            </a:solidFill>
            <a:ln>
              <a:solidFill>
                <a:schemeClr val="tx1"/>
              </a:solidFill>
            </a:ln>
          </c:spPr>
          <c:invertIfNegative val="0"/>
          <c:dLbls>
            <c:txPr>
              <a:bodyPr/>
              <a:lstStyle/>
              <a:p>
                <a:pPr>
                  <a:defRPr sz="1050">
                    <a:solidFill>
                      <a:schemeClr val="bg1"/>
                    </a:solidFill>
                  </a:defRPr>
                </a:pPr>
                <a:endParaRPr lang="en-US"/>
              </a:p>
            </c:txPr>
            <c:showLegendKey val="0"/>
            <c:showVal val="1"/>
            <c:showCatName val="0"/>
            <c:showSerName val="0"/>
            <c:showPercent val="0"/>
            <c:showBubbleSize val="0"/>
            <c:showLeaderLines val="0"/>
          </c:dLbls>
          <c:cat>
            <c:strRef>
              <c:f>Sheet1!$A$2:$A$5</c:f>
              <c:strCache>
                <c:ptCount val="4"/>
                <c:pt idx="0">
                  <c:v>Bronze</c:v>
                </c:pt>
                <c:pt idx="1">
                  <c:v>Silver</c:v>
                </c:pt>
                <c:pt idx="2">
                  <c:v>Gold</c:v>
                </c:pt>
                <c:pt idx="3">
                  <c:v>Platinum</c:v>
                </c:pt>
              </c:strCache>
            </c:strRef>
          </c:cat>
          <c:val>
            <c:numRef>
              <c:f>Sheet1!$B$2:$B$5</c:f>
              <c:numCache>
                <c:formatCode>0%</c:formatCode>
                <c:ptCount val="4"/>
                <c:pt idx="0">
                  <c:v>0.05</c:v>
                </c:pt>
                <c:pt idx="1">
                  <c:v>7.0000000000000007E-2</c:v>
                </c:pt>
                <c:pt idx="2">
                  <c:v>0.15</c:v>
                </c:pt>
                <c:pt idx="3">
                  <c:v>0.23</c:v>
                </c:pt>
              </c:numCache>
            </c:numRef>
          </c:val>
        </c:ser>
        <c:ser>
          <c:idx val="1"/>
          <c:order val="1"/>
          <c:tx>
            <c:strRef>
              <c:f>Sheet1!$C$1</c:f>
              <c:strCache>
                <c:ptCount val="1"/>
                <c:pt idx="0">
                  <c:v>&gt;20% - 30%</c:v>
                </c:pt>
              </c:strCache>
            </c:strRef>
          </c:tx>
          <c:spPr>
            <a:solidFill>
              <a:schemeClr val="accent2"/>
            </a:solidFill>
            <a:ln>
              <a:solidFill>
                <a:schemeClr val="tx1"/>
              </a:solidFill>
            </a:ln>
          </c:spPr>
          <c:invertIfNegative val="0"/>
          <c:dLbls>
            <c:txPr>
              <a:bodyPr/>
              <a:lstStyle/>
              <a:p>
                <a:pPr>
                  <a:defRPr sz="1050">
                    <a:solidFill>
                      <a:schemeClr val="bg1"/>
                    </a:solidFill>
                  </a:defRPr>
                </a:pPr>
                <a:endParaRPr lang="en-US"/>
              </a:p>
            </c:txPr>
            <c:showLegendKey val="0"/>
            <c:showVal val="1"/>
            <c:showCatName val="0"/>
            <c:showSerName val="0"/>
            <c:showPercent val="0"/>
            <c:showBubbleSize val="0"/>
            <c:showLeaderLines val="0"/>
          </c:dLbls>
          <c:cat>
            <c:strRef>
              <c:f>Sheet1!$A$2:$A$5</c:f>
              <c:strCache>
                <c:ptCount val="4"/>
                <c:pt idx="0">
                  <c:v>Bronze</c:v>
                </c:pt>
                <c:pt idx="1">
                  <c:v>Silver</c:v>
                </c:pt>
                <c:pt idx="2">
                  <c:v>Gold</c:v>
                </c:pt>
                <c:pt idx="3">
                  <c:v>Platinum</c:v>
                </c:pt>
              </c:strCache>
            </c:strRef>
          </c:cat>
          <c:val>
            <c:numRef>
              <c:f>Sheet1!$C$2:$C$5</c:f>
              <c:numCache>
                <c:formatCode>0%</c:formatCode>
                <c:ptCount val="4"/>
                <c:pt idx="0">
                  <c:v>0.52</c:v>
                </c:pt>
                <c:pt idx="1">
                  <c:v>0.73</c:v>
                </c:pt>
                <c:pt idx="2">
                  <c:v>0.84</c:v>
                </c:pt>
                <c:pt idx="3">
                  <c:v>0.74</c:v>
                </c:pt>
              </c:numCache>
            </c:numRef>
          </c:val>
        </c:ser>
        <c:ser>
          <c:idx val="2"/>
          <c:order val="2"/>
          <c:tx>
            <c:strRef>
              <c:f>Sheet1!$D$1</c:f>
              <c:strCache>
                <c:ptCount val="1"/>
                <c:pt idx="0">
                  <c:v>&gt;30% - 40%</c:v>
                </c:pt>
              </c:strCache>
            </c:strRef>
          </c:tx>
          <c:spPr>
            <a:solidFill>
              <a:schemeClr val="accent3"/>
            </a:solidFill>
            <a:ln>
              <a:solidFill>
                <a:schemeClr val="tx1"/>
              </a:solidFill>
            </a:ln>
          </c:spPr>
          <c:invertIfNegative val="0"/>
          <c:dLbls>
            <c:dLbl>
              <c:idx val="3"/>
              <c:delete val="1"/>
            </c:dLbl>
            <c:txPr>
              <a:bodyPr/>
              <a:lstStyle/>
              <a:p>
                <a:pPr>
                  <a:defRPr sz="1050">
                    <a:solidFill>
                      <a:schemeClr val="bg1"/>
                    </a:solidFill>
                  </a:defRPr>
                </a:pPr>
                <a:endParaRPr lang="en-US"/>
              </a:p>
            </c:txPr>
            <c:showLegendKey val="0"/>
            <c:showVal val="1"/>
            <c:showCatName val="0"/>
            <c:showSerName val="0"/>
            <c:showPercent val="0"/>
            <c:showBubbleSize val="0"/>
            <c:showLeaderLines val="0"/>
          </c:dLbls>
          <c:cat>
            <c:strRef>
              <c:f>Sheet1!$A$2:$A$5</c:f>
              <c:strCache>
                <c:ptCount val="4"/>
                <c:pt idx="0">
                  <c:v>Bronze</c:v>
                </c:pt>
                <c:pt idx="1">
                  <c:v>Silver</c:v>
                </c:pt>
                <c:pt idx="2">
                  <c:v>Gold</c:v>
                </c:pt>
                <c:pt idx="3">
                  <c:v>Platinum</c:v>
                </c:pt>
              </c:strCache>
            </c:strRef>
          </c:cat>
          <c:val>
            <c:numRef>
              <c:f>Sheet1!$D$2:$D$5</c:f>
              <c:numCache>
                <c:formatCode>0%</c:formatCode>
                <c:ptCount val="4"/>
                <c:pt idx="0">
                  <c:v>0.25</c:v>
                </c:pt>
                <c:pt idx="1">
                  <c:v>0.08</c:v>
                </c:pt>
                <c:pt idx="2">
                  <c:v>0.01</c:v>
                </c:pt>
                <c:pt idx="3">
                  <c:v>0</c:v>
                </c:pt>
              </c:numCache>
            </c:numRef>
          </c:val>
        </c:ser>
        <c:ser>
          <c:idx val="3"/>
          <c:order val="3"/>
          <c:tx>
            <c:strRef>
              <c:f>Sheet1!$E$1</c:f>
              <c:strCache>
                <c:ptCount val="1"/>
                <c:pt idx="0">
                  <c:v>&gt;40%-50%</c:v>
                </c:pt>
              </c:strCache>
            </c:strRef>
          </c:tx>
          <c:spPr>
            <a:solidFill>
              <a:schemeClr val="accent4"/>
            </a:solidFill>
            <a:ln>
              <a:solidFill>
                <a:schemeClr val="tx1"/>
              </a:solidFill>
            </a:ln>
          </c:spPr>
          <c:invertIfNegative val="0"/>
          <c:dLbls>
            <c:txPr>
              <a:bodyPr/>
              <a:lstStyle/>
              <a:p>
                <a:pPr>
                  <a:defRPr sz="1050"/>
                </a:pPr>
                <a:endParaRPr lang="en-US"/>
              </a:p>
            </c:txPr>
            <c:showLegendKey val="0"/>
            <c:showVal val="1"/>
            <c:showCatName val="0"/>
            <c:showSerName val="0"/>
            <c:showPercent val="0"/>
            <c:showBubbleSize val="0"/>
            <c:showLeaderLines val="0"/>
          </c:dLbls>
          <c:cat>
            <c:strRef>
              <c:f>Sheet1!$A$2:$A$5</c:f>
              <c:strCache>
                <c:ptCount val="4"/>
                <c:pt idx="0">
                  <c:v>Bronze</c:v>
                </c:pt>
                <c:pt idx="1">
                  <c:v>Silver</c:v>
                </c:pt>
                <c:pt idx="2">
                  <c:v>Gold</c:v>
                </c:pt>
                <c:pt idx="3">
                  <c:v>Platinum</c:v>
                </c:pt>
              </c:strCache>
            </c:strRef>
          </c:cat>
          <c:val>
            <c:numRef>
              <c:f>Sheet1!$E$2:$E$5</c:f>
              <c:numCache>
                <c:formatCode>0%</c:formatCode>
                <c:ptCount val="4"/>
                <c:pt idx="0">
                  <c:v>0.18</c:v>
                </c:pt>
                <c:pt idx="1">
                  <c:v>0.12</c:v>
                </c:pt>
                <c:pt idx="2">
                  <c:v>0.01</c:v>
                </c:pt>
                <c:pt idx="3">
                  <c:v>0.03</c:v>
                </c:pt>
              </c:numCache>
            </c:numRef>
          </c:val>
        </c:ser>
        <c:ser>
          <c:idx val="4"/>
          <c:order val="4"/>
          <c:tx>
            <c:strRef>
              <c:f>Sheet1!$F$1</c:f>
              <c:strCache>
                <c:ptCount val="1"/>
                <c:pt idx="0">
                  <c:v>Over 50%</c:v>
                </c:pt>
              </c:strCache>
            </c:strRef>
          </c:tx>
          <c:spPr>
            <a:solidFill>
              <a:schemeClr val="accent5"/>
            </a:solidFill>
            <a:ln>
              <a:solidFill>
                <a:schemeClr val="tx1"/>
              </a:solidFill>
            </a:ln>
          </c:spPr>
          <c:invertIfNegative val="0"/>
          <c:dLbls>
            <c:dLbl>
              <c:idx val="1"/>
              <c:delete val="1"/>
            </c:dLbl>
            <c:dLbl>
              <c:idx val="2"/>
              <c:delete val="1"/>
            </c:dLbl>
            <c:dLbl>
              <c:idx val="3"/>
              <c:delete val="1"/>
            </c:dLbl>
            <c:txPr>
              <a:bodyPr/>
              <a:lstStyle/>
              <a:p>
                <a:pPr>
                  <a:defRPr sz="1200"/>
                </a:pPr>
                <a:endParaRPr lang="en-US"/>
              </a:p>
            </c:txPr>
            <c:showLegendKey val="0"/>
            <c:showVal val="1"/>
            <c:showCatName val="0"/>
            <c:showSerName val="0"/>
            <c:showPercent val="0"/>
            <c:showBubbleSize val="0"/>
            <c:showLeaderLines val="0"/>
          </c:dLbls>
          <c:cat>
            <c:strRef>
              <c:f>Sheet1!$A$2:$A$5</c:f>
              <c:strCache>
                <c:ptCount val="4"/>
                <c:pt idx="0">
                  <c:v>Bronze</c:v>
                </c:pt>
                <c:pt idx="1">
                  <c:v>Silver</c:v>
                </c:pt>
                <c:pt idx="2">
                  <c:v>Gold</c:v>
                </c:pt>
                <c:pt idx="3">
                  <c:v>Platinum</c:v>
                </c:pt>
              </c:strCache>
            </c:strRef>
          </c:cat>
          <c:val>
            <c:numRef>
              <c:f>Sheet1!$F$2:$F$5</c:f>
              <c:numCache>
                <c:formatCode>0%</c:formatCode>
                <c:ptCount val="4"/>
                <c:pt idx="0">
                  <c:v>0.01</c:v>
                </c:pt>
                <c:pt idx="1">
                  <c:v>0</c:v>
                </c:pt>
                <c:pt idx="2">
                  <c:v>0</c:v>
                </c:pt>
                <c:pt idx="3">
                  <c:v>0</c:v>
                </c:pt>
              </c:numCache>
            </c:numRef>
          </c:val>
        </c:ser>
        <c:dLbls>
          <c:showLegendKey val="0"/>
          <c:showVal val="0"/>
          <c:showCatName val="0"/>
          <c:showSerName val="0"/>
          <c:showPercent val="0"/>
          <c:showBubbleSize val="0"/>
        </c:dLbls>
        <c:gapWidth val="150"/>
        <c:overlap val="100"/>
        <c:axId val="45231104"/>
        <c:axId val="45245184"/>
      </c:barChart>
      <c:catAx>
        <c:axId val="45231104"/>
        <c:scaling>
          <c:orientation val="minMax"/>
        </c:scaling>
        <c:delete val="0"/>
        <c:axPos val="b"/>
        <c:majorTickMark val="out"/>
        <c:minorTickMark val="none"/>
        <c:tickLblPos val="nextTo"/>
        <c:txPr>
          <a:bodyPr/>
          <a:lstStyle/>
          <a:p>
            <a:pPr>
              <a:defRPr sz="1200" b="1"/>
            </a:pPr>
            <a:endParaRPr lang="en-US"/>
          </a:p>
        </c:txPr>
        <c:crossAx val="45245184"/>
        <c:crosses val="autoZero"/>
        <c:auto val="1"/>
        <c:lblAlgn val="ctr"/>
        <c:lblOffset val="100"/>
        <c:noMultiLvlLbl val="0"/>
      </c:catAx>
      <c:valAx>
        <c:axId val="45245184"/>
        <c:scaling>
          <c:orientation val="minMax"/>
        </c:scaling>
        <c:delete val="0"/>
        <c:axPos val="l"/>
        <c:numFmt formatCode="0%" sourceLinked="1"/>
        <c:majorTickMark val="out"/>
        <c:minorTickMark val="none"/>
        <c:tickLblPos val="nextTo"/>
        <c:txPr>
          <a:bodyPr/>
          <a:lstStyle/>
          <a:p>
            <a:pPr>
              <a:defRPr sz="1200"/>
            </a:pPr>
            <a:endParaRPr lang="en-US"/>
          </a:p>
        </c:txPr>
        <c:crossAx val="45231104"/>
        <c:crosses val="autoZero"/>
        <c:crossBetween val="between"/>
      </c:valAx>
    </c:plotArea>
    <c:legend>
      <c:legendPos val="r"/>
      <c:layout>
        <c:manualLayout>
          <c:xMode val="edge"/>
          <c:yMode val="edge"/>
          <c:x val="0.86922693691066399"/>
          <c:y val="6.9985989721966305E-2"/>
          <c:w val="0.119970593953534"/>
          <c:h val="0.31565768434253699"/>
        </c:manualLayout>
      </c:layout>
      <c:overlay val="0"/>
      <c:txPr>
        <a:bodyPr/>
        <a:lstStyle/>
        <a:p>
          <a:pPr>
            <a:defRPr sz="12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6.2434530655578163E-2"/>
          <c:y val="3.4584463019251374E-2"/>
          <c:w val="0.73518402194107746"/>
          <c:h val="0.88469503617241241"/>
        </c:manualLayout>
      </c:layout>
      <c:barChart>
        <c:barDir val="col"/>
        <c:grouping val="percentStacked"/>
        <c:varyColors val="0"/>
        <c:ser>
          <c:idx val="0"/>
          <c:order val="0"/>
          <c:tx>
            <c:strRef>
              <c:f>Sheet1!$B$1</c:f>
              <c:strCache>
                <c:ptCount val="1"/>
                <c:pt idx="0">
                  <c:v>No Charage</c:v>
                </c:pt>
              </c:strCache>
            </c:strRef>
          </c:tx>
          <c:spPr>
            <a:solidFill>
              <a:schemeClr val="accent1"/>
            </a:solidFill>
            <a:ln>
              <a:solidFill>
                <a:schemeClr val="accent1"/>
              </a:solidFill>
            </a:ln>
          </c:spPr>
          <c:invertIfNegative val="0"/>
          <c:dLbls>
            <c:txPr>
              <a:bodyPr/>
              <a:lstStyle/>
              <a:p>
                <a:pPr>
                  <a:defRPr sz="1050">
                    <a:solidFill>
                      <a:schemeClr val="bg1"/>
                    </a:solidFill>
                  </a:defRPr>
                </a:pPr>
                <a:endParaRPr lang="en-US"/>
              </a:p>
            </c:txPr>
            <c:showLegendKey val="0"/>
            <c:showVal val="1"/>
            <c:showCatName val="0"/>
            <c:showSerName val="0"/>
            <c:showPercent val="0"/>
            <c:showBubbleSize val="0"/>
            <c:showLeaderLines val="0"/>
          </c:dLbls>
          <c:cat>
            <c:strRef>
              <c:f>Sheet1!$A$2:$A$5</c:f>
              <c:strCache>
                <c:ptCount val="4"/>
                <c:pt idx="0">
                  <c:v>Bronze</c:v>
                </c:pt>
                <c:pt idx="1">
                  <c:v>Silver</c:v>
                </c:pt>
                <c:pt idx="2">
                  <c:v>Gold</c:v>
                </c:pt>
                <c:pt idx="3">
                  <c:v>Platinum</c:v>
                </c:pt>
              </c:strCache>
            </c:strRef>
          </c:cat>
          <c:val>
            <c:numRef>
              <c:f>Sheet1!$B$2:$B$5</c:f>
              <c:numCache>
                <c:formatCode>0%</c:formatCode>
                <c:ptCount val="4"/>
                <c:pt idx="0">
                  <c:v>0.01</c:v>
                </c:pt>
                <c:pt idx="1">
                  <c:v>0.03</c:v>
                </c:pt>
                <c:pt idx="2">
                  <c:v>0.05</c:v>
                </c:pt>
                <c:pt idx="3">
                  <c:v>0.16</c:v>
                </c:pt>
              </c:numCache>
            </c:numRef>
          </c:val>
        </c:ser>
        <c:ser>
          <c:idx val="1"/>
          <c:order val="1"/>
          <c:tx>
            <c:strRef>
              <c:f>Sheet1!$C$1</c:f>
              <c:strCache>
                <c:ptCount val="1"/>
                <c:pt idx="0">
                  <c:v>No Charge after Deductible</c:v>
                </c:pt>
              </c:strCache>
            </c:strRef>
          </c:tx>
          <c:spPr>
            <a:solidFill>
              <a:schemeClr val="accent2"/>
            </a:solidFill>
            <a:ln>
              <a:solidFill>
                <a:schemeClr val="accent1"/>
              </a:solidFill>
            </a:ln>
          </c:spPr>
          <c:invertIfNegative val="0"/>
          <c:dLbls>
            <c:txPr>
              <a:bodyPr/>
              <a:lstStyle/>
              <a:p>
                <a:pPr>
                  <a:defRPr sz="1050">
                    <a:solidFill>
                      <a:schemeClr val="bg1"/>
                    </a:solidFill>
                  </a:defRPr>
                </a:pPr>
                <a:endParaRPr lang="en-US"/>
              </a:p>
            </c:txPr>
            <c:showLegendKey val="0"/>
            <c:showVal val="1"/>
            <c:showCatName val="0"/>
            <c:showSerName val="0"/>
            <c:showPercent val="0"/>
            <c:showBubbleSize val="0"/>
            <c:showLeaderLines val="0"/>
          </c:dLbls>
          <c:cat>
            <c:strRef>
              <c:f>Sheet1!$A$2:$A$5</c:f>
              <c:strCache>
                <c:ptCount val="4"/>
                <c:pt idx="0">
                  <c:v>Bronze</c:v>
                </c:pt>
                <c:pt idx="1">
                  <c:v>Silver</c:v>
                </c:pt>
                <c:pt idx="2">
                  <c:v>Gold</c:v>
                </c:pt>
                <c:pt idx="3">
                  <c:v>Platinum</c:v>
                </c:pt>
              </c:strCache>
            </c:strRef>
          </c:cat>
          <c:val>
            <c:numRef>
              <c:f>Sheet1!$C$2:$C$5</c:f>
              <c:numCache>
                <c:formatCode>0%</c:formatCode>
                <c:ptCount val="4"/>
                <c:pt idx="0">
                  <c:v>0.41</c:v>
                </c:pt>
                <c:pt idx="1">
                  <c:v>0.21</c:v>
                </c:pt>
                <c:pt idx="2">
                  <c:v>0.14000000000000001</c:v>
                </c:pt>
                <c:pt idx="3">
                  <c:v>0.05</c:v>
                </c:pt>
              </c:numCache>
            </c:numRef>
          </c:val>
        </c:ser>
        <c:ser>
          <c:idx val="2"/>
          <c:order val="2"/>
          <c:tx>
            <c:strRef>
              <c:f>Sheet1!$D$1</c:f>
              <c:strCache>
                <c:ptCount val="1"/>
                <c:pt idx="0">
                  <c:v>Copayment</c:v>
                </c:pt>
              </c:strCache>
            </c:strRef>
          </c:tx>
          <c:spPr>
            <a:solidFill>
              <a:schemeClr val="accent3"/>
            </a:solidFill>
            <a:ln>
              <a:solidFill>
                <a:schemeClr val="accent1"/>
              </a:solidFill>
            </a:ln>
          </c:spPr>
          <c:invertIfNegative val="0"/>
          <c:dLbls>
            <c:dLbl>
              <c:idx val="0"/>
              <c:delete val="1"/>
            </c:dLbl>
            <c:dLbl>
              <c:idx val="1"/>
              <c:delete val="1"/>
            </c:dLbl>
            <c:dLbl>
              <c:idx val="3"/>
              <c:delete val="1"/>
            </c:dLbl>
            <c:txPr>
              <a:bodyPr/>
              <a:lstStyle/>
              <a:p>
                <a:pPr>
                  <a:defRPr>
                    <a:solidFill>
                      <a:schemeClr val="bg1"/>
                    </a:solidFill>
                  </a:defRPr>
                </a:pPr>
                <a:endParaRPr lang="en-US"/>
              </a:p>
            </c:txPr>
            <c:showLegendKey val="0"/>
            <c:showVal val="1"/>
            <c:showCatName val="0"/>
            <c:showSerName val="0"/>
            <c:showPercent val="0"/>
            <c:showBubbleSize val="0"/>
            <c:showLeaderLines val="0"/>
          </c:dLbls>
          <c:cat>
            <c:strRef>
              <c:f>Sheet1!$A$2:$A$5</c:f>
              <c:strCache>
                <c:ptCount val="4"/>
                <c:pt idx="0">
                  <c:v>Bronze</c:v>
                </c:pt>
                <c:pt idx="1">
                  <c:v>Silver</c:v>
                </c:pt>
                <c:pt idx="2">
                  <c:v>Gold</c:v>
                </c:pt>
                <c:pt idx="3">
                  <c:v>Platinum</c:v>
                </c:pt>
              </c:strCache>
            </c:strRef>
          </c:cat>
          <c:val>
            <c:numRef>
              <c:f>Sheet1!$D$2:$D$5</c:f>
              <c:numCache>
                <c:formatCode>0%</c:formatCode>
                <c:ptCount val="4"/>
                <c:pt idx="0">
                  <c:v>0</c:v>
                </c:pt>
                <c:pt idx="1">
                  <c:v>0</c:v>
                </c:pt>
                <c:pt idx="2">
                  <c:v>0.01</c:v>
                </c:pt>
                <c:pt idx="3">
                  <c:v>0</c:v>
                </c:pt>
              </c:numCache>
            </c:numRef>
          </c:val>
        </c:ser>
        <c:ser>
          <c:idx val="3"/>
          <c:order val="3"/>
          <c:tx>
            <c:strRef>
              <c:f>Sheet1!$E$1</c:f>
              <c:strCache>
                <c:ptCount val="1"/>
                <c:pt idx="0">
                  <c:v>Coinsurance</c:v>
                </c:pt>
              </c:strCache>
            </c:strRef>
          </c:tx>
          <c:spPr>
            <a:solidFill>
              <a:schemeClr val="accent4"/>
            </a:solidFill>
            <a:ln>
              <a:solidFill>
                <a:schemeClr val="tx1"/>
              </a:solidFill>
            </a:ln>
          </c:spPr>
          <c:invertIfNegative val="0"/>
          <c:dLbls>
            <c:txPr>
              <a:bodyPr/>
              <a:lstStyle/>
              <a:p>
                <a:pPr>
                  <a:defRPr sz="1050"/>
                </a:pPr>
                <a:endParaRPr lang="en-US"/>
              </a:p>
            </c:txPr>
            <c:showLegendKey val="0"/>
            <c:showVal val="1"/>
            <c:showCatName val="0"/>
            <c:showSerName val="0"/>
            <c:showPercent val="0"/>
            <c:showBubbleSize val="0"/>
            <c:showLeaderLines val="0"/>
          </c:dLbls>
          <c:cat>
            <c:strRef>
              <c:f>Sheet1!$A$2:$A$5</c:f>
              <c:strCache>
                <c:ptCount val="4"/>
                <c:pt idx="0">
                  <c:v>Bronze</c:v>
                </c:pt>
                <c:pt idx="1">
                  <c:v>Silver</c:v>
                </c:pt>
                <c:pt idx="2">
                  <c:v>Gold</c:v>
                </c:pt>
                <c:pt idx="3">
                  <c:v>Platinum</c:v>
                </c:pt>
              </c:strCache>
            </c:strRef>
          </c:cat>
          <c:val>
            <c:numRef>
              <c:f>Sheet1!$E$2:$E$5</c:f>
              <c:numCache>
                <c:formatCode>0%</c:formatCode>
                <c:ptCount val="4"/>
                <c:pt idx="0">
                  <c:v>0.56999999999999995</c:v>
                </c:pt>
                <c:pt idx="1">
                  <c:v>0.75</c:v>
                </c:pt>
                <c:pt idx="2">
                  <c:v>0.8</c:v>
                </c:pt>
                <c:pt idx="3">
                  <c:v>0.79</c:v>
                </c:pt>
              </c:numCache>
            </c:numRef>
          </c:val>
        </c:ser>
        <c:dLbls>
          <c:showLegendKey val="0"/>
          <c:showVal val="0"/>
          <c:showCatName val="0"/>
          <c:showSerName val="0"/>
          <c:showPercent val="0"/>
          <c:showBubbleSize val="0"/>
        </c:dLbls>
        <c:gapWidth val="150"/>
        <c:overlap val="100"/>
        <c:axId val="45300352"/>
        <c:axId val="45314432"/>
      </c:barChart>
      <c:catAx>
        <c:axId val="45300352"/>
        <c:scaling>
          <c:orientation val="minMax"/>
        </c:scaling>
        <c:delete val="0"/>
        <c:axPos val="b"/>
        <c:majorTickMark val="out"/>
        <c:minorTickMark val="none"/>
        <c:tickLblPos val="nextTo"/>
        <c:txPr>
          <a:bodyPr/>
          <a:lstStyle/>
          <a:p>
            <a:pPr>
              <a:defRPr b="1"/>
            </a:pPr>
            <a:endParaRPr lang="en-US"/>
          </a:p>
        </c:txPr>
        <c:crossAx val="45314432"/>
        <c:crosses val="autoZero"/>
        <c:auto val="1"/>
        <c:lblAlgn val="ctr"/>
        <c:lblOffset val="100"/>
        <c:noMultiLvlLbl val="0"/>
      </c:catAx>
      <c:valAx>
        <c:axId val="45314432"/>
        <c:scaling>
          <c:orientation val="minMax"/>
        </c:scaling>
        <c:delete val="0"/>
        <c:axPos val="l"/>
        <c:numFmt formatCode="0%" sourceLinked="1"/>
        <c:majorTickMark val="out"/>
        <c:minorTickMark val="none"/>
        <c:tickLblPos val="nextTo"/>
        <c:crossAx val="45300352"/>
        <c:crosses val="autoZero"/>
        <c:crossBetween val="between"/>
      </c:valAx>
    </c:plotArea>
    <c:legend>
      <c:legendPos val="r"/>
      <c:layout>
        <c:manualLayout>
          <c:xMode val="edge"/>
          <c:yMode val="edge"/>
          <c:x val="0.77184298416349639"/>
          <c:y val="0.138788363934924"/>
          <c:w val="0.21581139962841725"/>
          <c:h val="0.28187592342226397"/>
        </c:manualLayout>
      </c:layout>
      <c:overlay val="0"/>
    </c:legend>
    <c:plotVisOnly val="1"/>
    <c:dispBlanksAs val="gap"/>
    <c:showDLblsOverMax val="0"/>
  </c:chart>
  <c:txPr>
    <a:bodyPr/>
    <a:lstStyle/>
    <a:p>
      <a:pPr>
        <a:defRPr sz="1200"/>
      </a:pPr>
      <a:endParaRPr lang="en-U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col"/>
        <c:grouping val="clustered"/>
        <c:varyColors val="0"/>
        <c:ser>
          <c:idx val="0"/>
          <c:order val="0"/>
          <c:tx>
            <c:strRef>
              <c:f>Sheet1!$B$1</c:f>
              <c:strCache>
                <c:ptCount val="1"/>
                <c:pt idx="0">
                  <c:v>Column1</c:v>
                </c:pt>
              </c:strCache>
            </c:strRef>
          </c:tx>
          <c:spPr>
            <a:solidFill>
              <a:schemeClr val="accent1"/>
            </a:solidFill>
            <a:ln>
              <a:solidFill>
                <a:schemeClr val="tx1"/>
              </a:solidFill>
            </a:ln>
          </c:spPr>
          <c:invertIfNegative val="0"/>
          <c:dPt>
            <c:idx val="0"/>
            <c:invertIfNegative val="0"/>
            <c:bubble3D val="0"/>
            <c:spPr>
              <a:solidFill>
                <a:schemeClr val="bg2">
                  <a:lumMod val="50000"/>
                </a:schemeClr>
              </a:solidFill>
              <a:ln>
                <a:solidFill>
                  <a:schemeClr val="tx1"/>
                </a:solidFill>
              </a:ln>
            </c:spPr>
          </c:dPt>
          <c:dPt>
            <c:idx val="1"/>
            <c:invertIfNegative val="0"/>
            <c:bubble3D val="0"/>
            <c:spPr>
              <a:solidFill>
                <a:schemeClr val="bg1">
                  <a:lumMod val="50000"/>
                </a:schemeClr>
              </a:solidFill>
              <a:ln>
                <a:solidFill>
                  <a:schemeClr val="tx1"/>
                </a:solidFill>
              </a:ln>
            </c:spPr>
          </c:dPt>
          <c:dPt>
            <c:idx val="2"/>
            <c:invertIfNegative val="0"/>
            <c:bubble3D val="0"/>
            <c:spPr>
              <a:solidFill>
                <a:schemeClr val="bg2">
                  <a:lumMod val="40000"/>
                  <a:lumOff val="60000"/>
                </a:schemeClr>
              </a:solidFill>
              <a:ln>
                <a:solidFill>
                  <a:schemeClr val="tx1"/>
                </a:solidFill>
              </a:ln>
            </c:spPr>
          </c:dPt>
          <c:dPt>
            <c:idx val="3"/>
            <c:invertIfNegative val="0"/>
            <c:bubble3D val="0"/>
            <c:spPr>
              <a:solidFill>
                <a:schemeClr val="bg1">
                  <a:lumMod val="85000"/>
                </a:schemeClr>
              </a:solidFill>
              <a:ln>
                <a:solidFill>
                  <a:schemeClr val="tx1"/>
                </a:solidFill>
              </a:ln>
            </c:spPr>
          </c:dPt>
          <c:dLbls>
            <c:showLegendKey val="0"/>
            <c:showVal val="1"/>
            <c:showCatName val="0"/>
            <c:showSerName val="0"/>
            <c:showPercent val="0"/>
            <c:showBubbleSize val="0"/>
            <c:showLeaderLines val="0"/>
          </c:dLbls>
          <c:cat>
            <c:strRef>
              <c:f>Sheet1!$A$2:$A$5</c:f>
              <c:strCache>
                <c:ptCount val="4"/>
                <c:pt idx="0">
                  <c:v>Bronze</c:v>
                </c:pt>
                <c:pt idx="1">
                  <c:v>Silver</c:v>
                </c:pt>
                <c:pt idx="2">
                  <c:v>Gold</c:v>
                </c:pt>
                <c:pt idx="3">
                  <c:v>Platinum</c:v>
                </c:pt>
              </c:strCache>
            </c:strRef>
          </c:cat>
          <c:val>
            <c:numRef>
              <c:f>Sheet1!$B$2:$B$5</c:f>
              <c:numCache>
                <c:formatCode>0%</c:formatCode>
                <c:ptCount val="4"/>
                <c:pt idx="0">
                  <c:v>0.32</c:v>
                </c:pt>
                <c:pt idx="1">
                  <c:v>0.28000000000000003</c:v>
                </c:pt>
                <c:pt idx="2">
                  <c:v>0.2</c:v>
                </c:pt>
                <c:pt idx="3">
                  <c:v>0.21</c:v>
                </c:pt>
              </c:numCache>
            </c:numRef>
          </c:val>
        </c:ser>
        <c:dLbls>
          <c:showLegendKey val="0"/>
          <c:showVal val="0"/>
          <c:showCatName val="0"/>
          <c:showSerName val="0"/>
          <c:showPercent val="0"/>
          <c:showBubbleSize val="0"/>
        </c:dLbls>
        <c:gapWidth val="150"/>
        <c:axId val="45400064"/>
        <c:axId val="45401600"/>
      </c:barChart>
      <c:catAx>
        <c:axId val="45400064"/>
        <c:scaling>
          <c:orientation val="minMax"/>
        </c:scaling>
        <c:delete val="0"/>
        <c:axPos val="b"/>
        <c:majorTickMark val="out"/>
        <c:minorTickMark val="none"/>
        <c:tickLblPos val="nextTo"/>
        <c:txPr>
          <a:bodyPr/>
          <a:lstStyle/>
          <a:p>
            <a:pPr>
              <a:defRPr sz="1400" b="1"/>
            </a:pPr>
            <a:endParaRPr lang="en-US"/>
          </a:p>
        </c:txPr>
        <c:crossAx val="45401600"/>
        <c:crosses val="autoZero"/>
        <c:auto val="1"/>
        <c:lblAlgn val="ctr"/>
        <c:lblOffset val="100"/>
        <c:noMultiLvlLbl val="0"/>
      </c:catAx>
      <c:valAx>
        <c:axId val="45401600"/>
        <c:scaling>
          <c:orientation val="minMax"/>
        </c:scaling>
        <c:delete val="0"/>
        <c:axPos val="l"/>
        <c:numFmt formatCode="0%" sourceLinked="1"/>
        <c:majorTickMark val="out"/>
        <c:minorTickMark val="none"/>
        <c:tickLblPos val="nextTo"/>
        <c:crossAx val="45400064"/>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percentStacked"/>
        <c:varyColors val="0"/>
        <c:ser>
          <c:idx val="0"/>
          <c:order val="0"/>
          <c:tx>
            <c:strRef>
              <c:f>Sheet1!$B$1</c:f>
              <c:strCache>
                <c:ptCount val="1"/>
                <c:pt idx="0">
                  <c:v>20% or less</c:v>
                </c:pt>
              </c:strCache>
            </c:strRef>
          </c:tx>
          <c:spPr>
            <a:solidFill>
              <a:schemeClr val="accent1"/>
            </a:solidFill>
            <a:ln>
              <a:solidFill>
                <a:schemeClr val="tx1"/>
              </a:solidFill>
            </a:ln>
          </c:spPr>
          <c:invertIfNegative val="0"/>
          <c:dLbls>
            <c:txPr>
              <a:bodyPr/>
              <a:lstStyle/>
              <a:p>
                <a:pPr>
                  <a:defRPr sz="1050">
                    <a:solidFill>
                      <a:schemeClr val="bg1"/>
                    </a:solidFill>
                  </a:defRPr>
                </a:pPr>
                <a:endParaRPr lang="en-US"/>
              </a:p>
            </c:txPr>
            <c:showLegendKey val="0"/>
            <c:showVal val="1"/>
            <c:showCatName val="0"/>
            <c:showSerName val="0"/>
            <c:showPercent val="0"/>
            <c:showBubbleSize val="0"/>
            <c:showLeaderLines val="0"/>
          </c:dLbls>
          <c:cat>
            <c:strRef>
              <c:f>Sheet1!$A$2:$A$5</c:f>
              <c:strCache>
                <c:ptCount val="4"/>
                <c:pt idx="0">
                  <c:v>Bronze</c:v>
                </c:pt>
                <c:pt idx="1">
                  <c:v>Silver</c:v>
                </c:pt>
                <c:pt idx="2">
                  <c:v>Gold</c:v>
                </c:pt>
                <c:pt idx="3">
                  <c:v>Platinum</c:v>
                </c:pt>
              </c:strCache>
            </c:strRef>
          </c:cat>
          <c:val>
            <c:numRef>
              <c:f>Sheet1!$B$2:$B$5</c:f>
              <c:numCache>
                <c:formatCode>0%</c:formatCode>
                <c:ptCount val="4"/>
                <c:pt idx="0">
                  <c:v>7.0000000000000007E-2</c:v>
                </c:pt>
                <c:pt idx="1">
                  <c:v>7.0000000000000007E-2</c:v>
                </c:pt>
                <c:pt idx="2">
                  <c:v>0.17</c:v>
                </c:pt>
                <c:pt idx="3">
                  <c:v>0.21</c:v>
                </c:pt>
              </c:numCache>
            </c:numRef>
          </c:val>
        </c:ser>
        <c:ser>
          <c:idx val="1"/>
          <c:order val="1"/>
          <c:tx>
            <c:strRef>
              <c:f>Sheet1!$C$1</c:f>
              <c:strCache>
                <c:ptCount val="1"/>
                <c:pt idx="0">
                  <c:v>&gt;20% - 30%</c:v>
                </c:pt>
              </c:strCache>
            </c:strRef>
          </c:tx>
          <c:spPr>
            <a:solidFill>
              <a:schemeClr val="accent2"/>
            </a:solidFill>
            <a:ln>
              <a:solidFill>
                <a:schemeClr val="tx1"/>
              </a:solidFill>
            </a:ln>
          </c:spPr>
          <c:invertIfNegative val="0"/>
          <c:dLbls>
            <c:txPr>
              <a:bodyPr/>
              <a:lstStyle/>
              <a:p>
                <a:pPr>
                  <a:defRPr sz="1050">
                    <a:solidFill>
                      <a:schemeClr val="bg1"/>
                    </a:solidFill>
                  </a:defRPr>
                </a:pPr>
                <a:endParaRPr lang="en-US"/>
              </a:p>
            </c:txPr>
            <c:showLegendKey val="0"/>
            <c:showVal val="1"/>
            <c:showCatName val="0"/>
            <c:showSerName val="0"/>
            <c:showPercent val="0"/>
            <c:showBubbleSize val="0"/>
            <c:showLeaderLines val="0"/>
          </c:dLbls>
          <c:cat>
            <c:strRef>
              <c:f>Sheet1!$A$2:$A$5</c:f>
              <c:strCache>
                <c:ptCount val="4"/>
                <c:pt idx="0">
                  <c:v>Bronze</c:v>
                </c:pt>
                <c:pt idx="1">
                  <c:v>Silver</c:v>
                </c:pt>
                <c:pt idx="2">
                  <c:v>Gold</c:v>
                </c:pt>
                <c:pt idx="3">
                  <c:v>Platinum</c:v>
                </c:pt>
              </c:strCache>
            </c:strRef>
          </c:cat>
          <c:val>
            <c:numRef>
              <c:f>Sheet1!$C$2:$C$5</c:f>
              <c:numCache>
                <c:formatCode>0%</c:formatCode>
                <c:ptCount val="4"/>
                <c:pt idx="0">
                  <c:v>0.5</c:v>
                </c:pt>
                <c:pt idx="1">
                  <c:v>0.74</c:v>
                </c:pt>
                <c:pt idx="2">
                  <c:v>0.82</c:v>
                </c:pt>
                <c:pt idx="3">
                  <c:v>0.77</c:v>
                </c:pt>
              </c:numCache>
            </c:numRef>
          </c:val>
        </c:ser>
        <c:ser>
          <c:idx val="2"/>
          <c:order val="2"/>
          <c:tx>
            <c:strRef>
              <c:f>Sheet1!$D$1</c:f>
              <c:strCache>
                <c:ptCount val="1"/>
                <c:pt idx="0">
                  <c:v>&gt;30% - 40%</c:v>
                </c:pt>
              </c:strCache>
            </c:strRef>
          </c:tx>
          <c:spPr>
            <a:solidFill>
              <a:schemeClr val="accent3"/>
            </a:solidFill>
            <a:ln>
              <a:solidFill>
                <a:schemeClr val="tx1"/>
              </a:solidFill>
            </a:ln>
          </c:spPr>
          <c:invertIfNegative val="0"/>
          <c:dLbls>
            <c:dLbl>
              <c:idx val="3"/>
              <c:delete val="1"/>
            </c:dLbl>
            <c:txPr>
              <a:bodyPr/>
              <a:lstStyle/>
              <a:p>
                <a:pPr>
                  <a:defRPr sz="1050">
                    <a:solidFill>
                      <a:schemeClr val="bg1"/>
                    </a:solidFill>
                  </a:defRPr>
                </a:pPr>
                <a:endParaRPr lang="en-US"/>
              </a:p>
            </c:txPr>
            <c:showLegendKey val="0"/>
            <c:showVal val="1"/>
            <c:showCatName val="0"/>
            <c:showSerName val="0"/>
            <c:showPercent val="0"/>
            <c:showBubbleSize val="0"/>
            <c:showLeaderLines val="0"/>
          </c:dLbls>
          <c:cat>
            <c:strRef>
              <c:f>Sheet1!$A$2:$A$5</c:f>
              <c:strCache>
                <c:ptCount val="4"/>
                <c:pt idx="0">
                  <c:v>Bronze</c:v>
                </c:pt>
                <c:pt idx="1">
                  <c:v>Silver</c:v>
                </c:pt>
                <c:pt idx="2">
                  <c:v>Gold</c:v>
                </c:pt>
                <c:pt idx="3">
                  <c:v>Platinum</c:v>
                </c:pt>
              </c:strCache>
            </c:strRef>
          </c:cat>
          <c:val>
            <c:numRef>
              <c:f>Sheet1!$D$2:$D$5</c:f>
              <c:numCache>
                <c:formatCode>0%</c:formatCode>
                <c:ptCount val="4"/>
                <c:pt idx="0">
                  <c:v>0.25</c:v>
                </c:pt>
                <c:pt idx="1">
                  <c:v>0.08</c:v>
                </c:pt>
                <c:pt idx="2">
                  <c:v>0.01</c:v>
                </c:pt>
                <c:pt idx="3">
                  <c:v>0</c:v>
                </c:pt>
              </c:numCache>
            </c:numRef>
          </c:val>
        </c:ser>
        <c:ser>
          <c:idx val="3"/>
          <c:order val="3"/>
          <c:tx>
            <c:strRef>
              <c:f>Sheet1!$E$1</c:f>
              <c:strCache>
                <c:ptCount val="1"/>
                <c:pt idx="0">
                  <c:v>&gt;40%-50%</c:v>
                </c:pt>
              </c:strCache>
            </c:strRef>
          </c:tx>
          <c:spPr>
            <a:solidFill>
              <a:schemeClr val="accent4"/>
            </a:solidFill>
            <a:ln>
              <a:solidFill>
                <a:schemeClr val="tx1"/>
              </a:solidFill>
            </a:ln>
          </c:spPr>
          <c:invertIfNegative val="0"/>
          <c:dLbls>
            <c:txPr>
              <a:bodyPr/>
              <a:lstStyle/>
              <a:p>
                <a:pPr>
                  <a:defRPr sz="1050">
                    <a:solidFill>
                      <a:schemeClr val="bg1"/>
                    </a:solidFill>
                  </a:defRPr>
                </a:pPr>
                <a:endParaRPr lang="en-US"/>
              </a:p>
            </c:txPr>
            <c:showLegendKey val="0"/>
            <c:showVal val="1"/>
            <c:showCatName val="0"/>
            <c:showSerName val="0"/>
            <c:showPercent val="0"/>
            <c:showBubbleSize val="0"/>
            <c:showLeaderLines val="0"/>
          </c:dLbls>
          <c:cat>
            <c:strRef>
              <c:f>Sheet1!$A$2:$A$5</c:f>
              <c:strCache>
                <c:ptCount val="4"/>
                <c:pt idx="0">
                  <c:v>Bronze</c:v>
                </c:pt>
                <c:pt idx="1">
                  <c:v>Silver</c:v>
                </c:pt>
                <c:pt idx="2">
                  <c:v>Gold</c:v>
                </c:pt>
                <c:pt idx="3">
                  <c:v>Platinum</c:v>
                </c:pt>
              </c:strCache>
            </c:strRef>
          </c:cat>
          <c:val>
            <c:numRef>
              <c:f>Sheet1!$E$2:$E$5</c:f>
              <c:numCache>
                <c:formatCode>0%</c:formatCode>
                <c:ptCount val="4"/>
                <c:pt idx="0">
                  <c:v>0.18</c:v>
                </c:pt>
                <c:pt idx="1">
                  <c:v>0.12</c:v>
                </c:pt>
                <c:pt idx="2">
                  <c:v>0.01</c:v>
                </c:pt>
                <c:pt idx="3">
                  <c:v>0.03</c:v>
                </c:pt>
              </c:numCache>
            </c:numRef>
          </c:val>
        </c:ser>
        <c:ser>
          <c:idx val="4"/>
          <c:order val="4"/>
          <c:tx>
            <c:strRef>
              <c:f>Sheet1!$F$1</c:f>
              <c:strCache>
                <c:ptCount val="1"/>
                <c:pt idx="0">
                  <c:v>Over 50%</c:v>
                </c:pt>
              </c:strCache>
            </c:strRef>
          </c:tx>
          <c:spPr>
            <a:solidFill>
              <a:schemeClr val="accent5"/>
            </a:solidFill>
            <a:ln>
              <a:solidFill>
                <a:schemeClr val="tx1"/>
              </a:solidFill>
            </a:ln>
          </c:spPr>
          <c:invertIfNegative val="0"/>
          <c:dLbls>
            <c:dLbl>
              <c:idx val="1"/>
              <c:delete val="1"/>
            </c:dLbl>
            <c:dLbl>
              <c:idx val="2"/>
              <c:delete val="1"/>
            </c:dLbl>
            <c:dLbl>
              <c:idx val="3"/>
              <c:delete val="1"/>
            </c:dLbl>
            <c:showLegendKey val="0"/>
            <c:showVal val="1"/>
            <c:showCatName val="0"/>
            <c:showSerName val="0"/>
            <c:showPercent val="0"/>
            <c:showBubbleSize val="0"/>
            <c:showLeaderLines val="0"/>
          </c:dLbls>
          <c:cat>
            <c:strRef>
              <c:f>Sheet1!$A$2:$A$5</c:f>
              <c:strCache>
                <c:ptCount val="4"/>
                <c:pt idx="0">
                  <c:v>Bronze</c:v>
                </c:pt>
                <c:pt idx="1">
                  <c:v>Silver</c:v>
                </c:pt>
                <c:pt idx="2">
                  <c:v>Gold</c:v>
                </c:pt>
                <c:pt idx="3">
                  <c:v>Platinum</c:v>
                </c:pt>
              </c:strCache>
            </c:strRef>
          </c:cat>
          <c:val>
            <c:numRef>
              <c:f>Sheet1!$F$2:$F$5</c:f>
              <c:numCache>
                <c:formatCode>0%</c:formatCode>
                <c:ptCount val="4"/>
                <c:pt idx="0">
                  <c:v>0.01</c:v>
                </c:pt>
                <c:pt idx="1">
                  <c:v>0</c:v>
                </c:pt>
                <c:pt idx="2">
                  <c:v>0</c:v>
                </c:pt>
                <c:pt idx="3">
                  <c:v>0</c:v>
                </c:pt>
              </c:numCache>
            </c:numRef>
          </c:val>
        </c:ser>
        <c:dLbls>
          <c:showLegendKey val="0"/>
          <c:showVal val="0"/>
          <c:showCatName val="0"/>
          <c:showSerName val="0"/>
          <c:showPercent val="0"/>
          <c:showBubbleSize val="0"/>
        </c:dLbls>
        <c:gapWidth val="150"/>
        <c:overlap val="100"/>
        <c:axId val="46041728"/>
        <c:axId val="46055808"/>
      </c:barChart>
      <c:catAx>
        <c:axId val="46041728"/>
        <c:scaling>
          <c:orientation val="minMax"/>
        </c:scaling>
        <c:delete val="0"/>
        <c:axPos val="b"/>
        <c:majorTickMark val="out"/>
        <c:minorTickMark val="none"/>
        <c:tickLblPos val="nextTo"/>
        <c:txPr>
          <a:bodyPr/>
          <a:lstStyle/>
          <a:p>
            <a:pPr>
              <a:defRPr sz="1400" b="1"/>
            </a:pPr>
            <a:endParaRPr lang="en-US"/>
          </a:p>
        </c:txPr>
        <c:crossAx val="46055808"/>
        <c:crosses val="autoZero"/>
        <c:auto val="1"/>
        <c:lblAlgn val="ctr"/>
        <c:lblOffset val="100"/>
        <c:noMultiLvlLbl val="0"/>
      </c:catAx>
      <c:valAx>
        <c:axId val="46055808"/>
        <c:scaling>
          <c:orientation val="minMax"/>
        </c:scaling>
        <c:delete val="0"/>
        <c:axPos val="l"/>
        <c:numFmt formatCode="0%" sourceLinked="1"/>
        <c:majorTickMark val="out"/>
        <c:minorTickMark val="none"/>
        <c:tickLblPos val="nextTo"/>
        <c:crossAx val="46041728"/>
        <c:crosses val="autoZero"/>
        <c:crossBetween val="between"/>
      </c:valAx>
    </c:plotArea>
    <c:legend>
      <c:legendPos val="r"/>
      <c:layout/>
      <c:overlay val="0"/>
    </c:legend>
    <c:plotVisOnly val="1"/>
    <c:dispBlanksAs val="gap"/>
    <c:showDLblsOverMax val="0"/>
  </c:chart>
  <c:txPr>
    <a:bodyPr/>
    <a:lstStyle/>
    <a:p>
      <a:pPr>
        <a:defRPr sz="1200"/>
      </a:pPr>
      <a:endParaRPr lang="en-US"/>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percentStacked"/>
        <c:varyColors val="0"/>
        <c:ser>
          <c:idx val="0"/>
          <c:order val="0"/>
          <c:tx>
            <c:strRef>
              <c:f>Sheet1!$B$1</c:f>
              <c:strCache>
                <c:ptCount val="1"/>
                <c:pt idx="0">
                  <c:v>No Charage</c:v>
                </c:pt>
              </c:strCache>
            </c:strRef>
          </c:tx>
          <c:spPr>
            <a:solidFill>
              <a:schemeClr val="accent1"/>
            </a:solidFill>
            <a:ln>
              <a:solidFill>
                <a:schemeClr val="tx1"/>
              </a:solidFill>
            </a:ln>
          </c:spPr>
          <c:invertIfNegative val="0"/>
          <c:dLbls>
            <c:dLbl>
              <c:idx val="0"/>
              <c:delete val="1"/>
            </c:dLbl>
            <c:dLbl>
              <c:idx val="3"/>
              <c:layout>
                <c:manualLayout>
                  <c:x val="-7.0821529745042494E-3"/>
                  <c:y val="-1.9642228626261315E-2"/>
                </c:manualLayout>
              </c:layout>
              <c:showLegendKey val="0"/>
              <c:showVal val="1"/>
              <c:showCatName val="0"/>
              <c:showSerName val="0"/>
              <c:showPercent val="0"/>
              <c:showBubbleSize val="0"/>
            </c:dLbl>
            <c:txPr>
              <a:bodyPr/>
              <a:lstStyle/>
              <a:p>
                <a:pPr>
                  <a:defRPr sz="1050">
                    <a:solidFill>
                      <a:schemeClr val="bg1"/>
                    </a:solidFill>
                  </a:defRPr>
                </a:pPr>
                <a:endParaRPr lang="en-US"/>
              </a:p>
            </c:txPr>
            <c:showLegendKey val="0"/>
            <c:showVal val="1"/>
            <c:showCatName val="0"/>
            <c:showSerName val="0"/>
            <c:showPercent val="0"/>
            <c:showBubbleSize val="0"/>
            <c:showLeaderLines val="0"/>
          </c:dLbls>
          <c:cat>
            <c:strRef>
              <c:f>Sheet1!$A$2:$A$5</c:f>
              <c:strCache>
                <c:ptCount val="4"/>
                <c:pt idx="0">
                  <c:v>Bronze</c:v>
                </c:pt>
                <c:pt idx="1">
                  <c:v>Silver</c:v>
                </c:pt>
                <c:pt idx="2">
                  <c:v>Gold</c:v>
                </c:pt>
                <c:pt idx="3">
                  <c:v>Platinum</c:v>
                </c:pt>
              </c:strCache>
            </c:strRef>
          </c:cat>
          <c:val>
            <c:numRef>
              <c:f>Sheet1!$B$2:$B$5</c:f>
              <c:numCache>
                <c:formatCode>0%</c:formatCode>
                <c:ptCount val="4"/>
                <c:pt idx="0">
                  <c:v>0</c:v>
                </c:pt>
                <c:pt idx="1">
                  <c:v>0.01</c:v>
                </c:pt>
                <c:pt idx="2">
                  <c:v>0.02</c:v>
                </c:pt>
                <c:pt idx="3">
                  <c:v>0.01</c:v>
                </c:pt>
              </c:numCache>
            </c:numRef>
          </c:val>
        </c:ser>
        <c:ser>
          <c:idx val="1"/>
          <c:order val="1"/>
          <c:tx>
            <c:strRef>
              <c:f>Sheet1!$C$1</c:f>
              <c:strCache>
                <c:ptCount val="1"/>
                <c:pt idx="0">
                  <c:v>No Charge after Deductible</c:v>
                </c:pt>
              </c:strCache>
            </c:strRef>
          </c:tx>
          <c:spPr>
            <a:solidFill>
              <a:schemeClr val="accent2"/>
            </a:solidFill>
            <a:ln>
              <a:solidFill>
                <a:schemeClr val="tx1"/>
              </a:solidFill>
            </a:ln>
          </c:spPr>
          <c:invertIfNegative val="0"/>
          <c:dLbls>
            <c:dLbl>
              <c:idx val="3"/>
              <c:delete val="1"/>
            </c:dLbl>
            <c:txPr>
              <a:bodyPr/>
              <a:lstStyle/>
              <a:p>
                <a:pPr>
                  <a:defRPr sz="1050">
                    <a:solidFill>
                      <a:schemeClr val="bg1"/>
                    </a:solidFill>
                  </a:defRPr>
                </a:pPr>
                <a:endParaRPr lang="en-US"/>
              </a:p>
            </c:txPr>
            <c:showLegendKey val="0"/>
            <c:showVal val="1"/>
            <c:showCatName val="0"/>
            <c:showSerName val="0"/>
            <c:showPercent val="0"/>
            <c:showBubbleSize val="0"/>
            <c:showLeaderLines val="0"/>
          </c:dLbls>
          <c:cat>
            <c:strRef>
              <c:f>Sheet1!$A$2:$A$5</c:f>
              <c:strCache>
                <c:ptCount val="4"/>
                <c:pt idx="0">
                  <c:v>Bronze</c:v>
                </c:pt>
                <c:pt idx="1">
                  <c:v>Silver</c:v>
                </c:pt>
                <c:pt idx="2">
                  <c:v>Gold</c:v>
                </c:pt>
                <c:pt idx="3">
                  <c:v>Platinum</c:v>
                </c:pt>
              </c:strCache>
            </c:strRef>
          </c:cat>
          <c:val>
            <c:numRef>
              <c:f>Sheet1!$C$2:$C$5</c:f>
              <c:numCache>
                <c:formatCode>0%</c:formatCode>
                <c:ptCount val="4"/>
                <c:pt idx="0">
                  <c:v>0.32</c:v>
                </c:pt>
                <c:pt idx="1">
                  <c:v>0.1</c:v>
                </c:pt>
                <c:pt idx="2">
                  <c:v>0.04</c:v>
                </c:pt>
                <c:pt idx="3">
                  <c:v>0</c:v>
                </c:pt>
              </c:numCache>
            </c:numRef>
          </c:val>
        </c:ser>
        <c:ser>
          <c:idx val="2"/>
          <c:order val="2"/>
          <c:tx>
            <c:strRef>
              <c:f>Sheet1!$D$1</c:f>
              <c:strCache>
                <c:ptCount val="1"/>
                <c:pt idx="0">
                  <c:v>Copayment</c:v>
                </c:pt>
              </c:strCache>
            </c:strRef>
          </c:tx>
          <c:spPr>
            <a:solidFill>
              <a:schemeClr val="accent3"/>
            </a:solidFill>
            <a:ln>
              <a:solidFill>
                <a:schemeClr val="tx1"/>
              </a:solidFill>
            </a:ln>
          </c:spPr>
          <c:invertIfNegative val="0"/>
          <c:dLbls>
            <c:txPr>
              <a:bodyPr/>
              <a:lstStyle/>
              <a:p>
                <a:pPr>
                  <a:defRPr sz="1050">
                    <a:solidFill>
                      <a:schemeClr val="bg1"/>
                    </a:solidFill>
                  </a:defRPr>
                </a:pPr>
                <a:endParaRPr lang="en-US"/>
              </a:p>
            </c:txPr>
            <c:showLegendKey val="0"/>
            <c:showVal val="1"/>
            <c:showCatName val="0"/>
            <c:showSerName val="0"/>
            <c:showPercent val="0"/>
            <c:showBubbleSize val="0"/>
            <c:showLeaderLines val="0"/>
          </c:dLbls>
          <c:cat>
            <c:strRef>
              <c:f>Sheet1!$A$2:$A$5</c:f>
              <c:strCache>
                <c:ptCount val="4"/>
                <c:pt idx="0">
                  <c:v>Bronze</c:v>
                </c:pt>
                <c:pt idx="1">
                  <c:v>Silver</c:v>
                </c:pt>
                <c:pt idx="2">
                  <c:v>Gold</c:v>
                </c:pt>
                <c:pt idx="3">
                  <c:v>Platinum</c:v>
                </c:pt>
              </c:strCache>
            </c:strRef>
          </c:cat>
          <c:val>
            <c:numRef>
              <c:f>Sheet1!$D$2:$D$5</c:f>
              <c:numCache>
                <c:formatCode>0%</c:formatCode>
                <c:ptCount val="4"/>
                <c:pt idx="0">
                  <c:v>0.39</c:v>
                </c:pt>
                <c:pt idx="1">
                  <c:v>0.73</c:v>
                </c:pt>
                <c:pt idx="2">
                  <c:v>0.83</c:v>
                </c:pt>
                <c:pt idx="3">
                  <c:v>0.92</c:v>
                </c:pt>
              </c:numCache>
            </c:numRef>
          </c:val>
        </c:ser>
        <c:ser>
          <c:idx val="3"/>
          <c:order val="3"/>
          <c:tx>
            <c:strRef>
              <c:f>Sheet1!$E$1</c:f>
              <c:strCache>
                <c:ptCount val="1"/>
                <c:pt idx="0">
                  <c:v>Coinsurance</c:v>
                </c:pt>
              </c:strCache>
            </c:strRef>
          </c:tx>
          <c:spPr>
            <a:solidFill>
              <a:schemeClr val="accent4"/>
            </a:solidFill>
            <a:ln>
              <a:solidFill>
                <a:schemeClr val="tx1"/>
              </a:solidFill>
            </a:ln>
          </c:spPr>
          <c:invertIfNegative val="0"/>
          <c:dLbls>
            <c:txPr>
              <a:bodyPr/>
              <a:lstStyle/>
              <a:p>
                <a:pPr>
                  <a:defRPr sz="1050"/>
                </a:pPr>
                <a:endParaRPr lang="en-US"/>
              </a:p>
            </c:txPr>
            <c:showLegendKey val="0"/>
            <c:showVal val="1"/>
            <c:showCatName val="0"/>
            <c:showSerName val="0"/>
            <c:showPercent val="0"/>
            <c:showBubbleSize val="0"/>
            <c:showLeaderLines val="0"/>
          </c:dLbls>
          <c:cat>
            <c:strRef>
              <c:f>Sheet1!$A$2:$A$5</c:f>
              <c:strCache>
                <c:ptCount val="4"/>
                <c:pt idx="0">
                  <c:v>Bronze</c:v>
                </c:pt>
                <c:pt idx="1">
                  <c:v>Silver</c:v>
                </c:pt>
                <c:pt idx="2">
                  <c:v>Gold</c:v>
                </c:pt>
                <c:pt idx="3">
                  <c:v>Platinum</c:v>
                </c:pt>
              </c:strCache>
            </c:strRef>
          </c:cat>
          <c:val>
            <c:numRef>
              <c:f>Sheet1!$E$2:$E$5</c:f>
              <c:numCache>
                <c:formatCode>0%</c:formatCode>
                <c:ptCount val="4"/>
                <c:pt idx="0">
                  <c:v>0.24</c:v>
                </c:pt>
                <c:pt idx="1">
                  <c:v>0.13</c:v>
                </c:pt>
                <c:pt idx="2">
                  <c:v>0.1</c:v>
                </c:pt>
                <c:pt idx="3">
                  <c:v>0.06</c:v>
                </c:pt>
              </c:numCache>
            </c:numRef>
          </c:val>
        </c:ser>
        <c:ser>
          <c:idx val="4"/>
          <c:order val="4"/>
          <c:tx>
            <c:strRef>
              <c:f>Sheet1!$F$1</c:f>
              <c:strCache>
                <c:ptCount val="1"/>
                <c:pt idx="0">
                  <c:v>Copay &amp; Coinsurance</c:v>
                </c:pt>
              </c:strCache>
            </c:strRef>
          </c:tx>
          <c:spPr>
            <a:solidFill>
              <a:schemeClr val="accent5"/>
            </a:solidFill>
            <a:ln>
              <a:solidFill>
                <a:schemeClr val="tx1"/>
              </a:solidFill>
            </a:ln>
          </c:spPr>
          <c:invertIfNegative val="0"/>
          <c:dLbls>
            <c:dLbl>
              <c:idx val="3"/>
              <c:delete val="1"/>
            </c:dLbl>
            <c:txPr>
              <a:bodyPr/>
              <a:lstStyle/>
              <a:p>
                <a:pPr>
                  <a:defRPr sz="1050"/>
                </a:pPr>
                <a:endParaRPr lang="en-US"/>
              </a:p>
            </c:txPr>
            <c:showLegendKey val="0"/>
            <c:showVal val="1"/>
            <c:showCatName val="0"/>
            <c:showSerName val="0"/>
            <c:showPercent val="0"/>
            <c:showBubbleSize val="0"/>
            <c:showLeaderLines val="0"/>
          </c:dLbls>
          <c:cat>
            <c:strRef>
              <c:f>Sheet1!$A$2:$A$5</c:f>
              <c:strCache>
                <c:ptCount val="4"/>
                <c:pt idx="0">
                  <c:v>Bronze</c:v>
                </c:pt>
                <c:pt idx="1">
                  <c:v>Silver</c:v>
                </c:pt>
                <c:pt idx="2">
                  <c:v>Gold</c:v>
                </c:pt>
                <c:pt idx="3">
                  <c:v>Platinum</c:v>
                </c:pt>
              </c:strCache>
            </c:strRef>
          </c:cat>
          <c:val>
            <c:numRef>
              <c:f>Sheet1!$F$2:$F$5</c:f>
              <c:numCache>
                <c:formatCode>0%</c:formatCode>
                <c:ptCount val="4"/>
                <c:pt idx="0">
                  <c:v>0.06</c:v>
                </c:pt>
                <c:pt idx="1">
                  <c:v>0.03</c:v>
                </c:pt>
                <c:pt idx="2">
                  <c:v>0.02</c:v>
                </c:pt>
                <c:pt idx="3">
                  <c:v>0</c:v>
                </c:pt>
              </c:numCache>
            </c:numRef>
          </c:val>
        </c:ser>
        <c:dLbls>
          <c:showLegendKey val="0"/>
          <c:showVal val="0"/>
          <c:showCatName val="0"/>
          <c:showSerName val="0"/>
          <c:showPercent val="0"/>
          <c:showBubbleSize val="0"/>
        </c:dLbls>
        <c:gapWidth val="150"/>
        <c:overlap val="100"/>
        <c:axId val="46158208"/>
        <c:axId val="46159744"/>
      </c:barChart>
      <c:catAx>
        <c:axId val="46158208"/>
        <c:scaling>
          <c:orientation val="minMax"/>
        </c:scaling>
        <c:delete val="0"/>
        <c:axPos val="b"/>
        <c:majorTickMark val="out"/>
        <c:minorTickMark val="none"/>
        <c:tickLblPos val="nextTo"/>
        <c:txPr>
          <a:bodyPr/>
          <a:lstStyle/>
          <a:p>
            <a:pPr>
              <a:defRPr b="1"/>
            </a:pPr>
            <a:endParaRPr lang="en-US"/>
          </a:p>
        </c:txPr>
        <c:crossAx val="46159744"/>
        <c:crosses val="autoZero"/>
        <c:auto val="1"/>
        <c:lblAlgn val="ctr"/>
        <c:lblOffset val="100"/>
        <c:noMultiLvlLbl val="0"/>
      </c:catAx>
      <c:valAx>
        <c:axId val="46159744"/>
        <c:scaling>
          <c:orientation val="minMax"/>
        </c:scaling>
        <c:delete val="0"/>
        <c:axPos val="l"/>
        <c:numFmt formatCode="0%" sourceLinked="1"/>
        <c:majorTickMark val="out"/>
        <c:minorTickMark val="none"/>
        <c:tickLblPos val="nextTo"/>
        <c:crossAx val="46158208"/>
        <c:crosses val="autoZero"/>
        <c:crossBetween val="between"/>
      </c:valAx>
    </c:plotArea>
    <c:legend>
      <c:legendPos val="r"/>
      <c:layout>
        <c:manualLayout>
          <c:xMode val="edge"/>
          <c:yMode val="edge"/>
          <c:x val="0.736730582288325"/>
          <c:y val="0.138788363934924"/>
          <c:w val="0.25092373869932899"/>
          <c:h val="0.36605690324909901"/>
        </c:manualLayout>
      </c:layout>
      <c:overlay val="0"/>
    </c:legend>
    <c:plotVisOnly val="1"/>
    <c:dispBlanksAs val="gap"/>
    <c:showDLblsOverMax val="0"/>
  </c:chart>
  <c:txPr>
    <a:bodyPr/>
    <a:lstStyle/>
    <a:p>
      <a:pPr>
        <a:defRPr sz="1200"/>
      </a:pPr>
      <a:endParaRPr lang="en-US"/>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solidFill>
                <a:schemeClr val="accent1"/>
              </a:solidFill>
            </a:ln>
          </c:spPr>
          <c:invertIfNegative val="0"/>
          <c:dPt>
            <c:idx val="0"/>
            <c:invertIfNegative val="0"/>
            <c:bubble3D val="0"/>
            <c:spPr>
              <a:solidFill>
                <a:schemeClr val="bg2">
                  <a:lumMod val="50000"/>
                </a:schemeClr>
              </a:solidFill>
              <a:ln>
                <a:solidFill>
                  <a:schemeClr val="accent1"/>
                </a:solidFill>
              </a:ln>
            </c:spPr>
          </c:dPt>
          <c:dPt>
            <c:idx val="1"/>
            <c:invertIfNegative val="0"/>
            <c:bubble3D val="0"/>
            <c:spPr>
              <a:solidFill>
                <a:schemeClr val="bg1">
                  <a:lumMod val="50000"/>
                </a:schemeClr>
              </a:solidFill>
              <a:ln>
                <a:solidFill>
                  <a:schemeClr val="accent1"/>
                </a:solidFill>
              </a:ln>
            </c:spPr>
          </c:dPt>
          <c:dPt>
            <c:idx val="2"/>
            <c:invertIfNegative val="0"/>
            <c:bubble3D val="0"/>
            <c:spPr>
              <a:solidFill>
                <a:schemeClr val="bg2">
                  <a:lumMod val="40000"/>
                  <a:lumOff val="60000"/>
                </a:schemeClr>
              </a:solidFill>
              <a:ln>
                <a:solidFill>
                  <a:schemeClr val="accent1"/>
                </a:solidFill>
              </a:ln>
            </c:spPr>
          </c:dPt>
          <c:dPt>
            <c:idx val="3"/>
            <c:invertIfNegative val="0"/>
            <c:bubble3D val="0"/>
            <c:spPr>
              <a:solidFill>
                <a:schemeClr val="bg1">
                  <a:lumMod val="85000"/>
                </a:schemeClr>
              </a:solidFill>
              <a:ln>
                <a:solidFill>
                  <a:schemeClr val="accent1"/>
                </a:solidFill>
              </a:ln>
            </c:spPr>
          </c:dPt>
          <c:dLbls>
            <c:showLegendKey val="0"/>
            <c:showVal val="1"/>
            <c:showCatName val="0"/>
            <c:showSerName val="0"/>
            <c:showPercent val="0"/>
            <c:showBubbleSize val="0"/>
            <c:showLeaderLines val="0"/>
          </c:dLbls>
          <c:cat>
            <c:strRef>
              <c:f>Sheet1!$A$2:$A$5</c:f>
              <c:strCache>
                <c:ptCount val="4"/>
                <c:pt idx="0">
                  <c:v>Bronze</c:v>
                </c:pt>
                <c:pt idx="1">
                  <c:v>Silver</c:v>
                </c:pt>
                <c:pt idx="2">
                  <c:v>Gold</c:v>
                </c:pt>
                <c:pt idx="3">
                  <c:v>Platinum</c:v>
                </c:pt>
              </c:strCache>
            </c:strRef>
          </c:cat>
          <c:val>
            <c:numRef>
              <c:f>Sheet1!$B$2:$B$5</c:f>
              <c:numCache>
                <c:formatCode>"$"#,##0</c:formatCode>
                <c:ptCount val="4"/>
                <c:pt idx="0">
                  <c:v>37</c:v>
                </c:pt>
                <c:pt idx="1">
                  <c:v>28</c:v>
                </c:pt>
                <c:pt idx="2">
                  <c:v>22</c:v>
                </c:pt>
                <c:pt idx="3">
                  <c:v>19</c:v>
                </c:pt>
              </c:numCache>
            </c:numRef>
          </c:val>
        </c:ser>
        <c:dLbls>
          <c:showLegendKey val="0"/>
          <c:showVal val="0"/>
          <c:showCatName val="0"/>
          <c:showSerName val="0"/>
          <c:showPercent val="0"/>
          <c:showBubbleSize val="0"/>
        </c:dLbls>
        <c:gapWidth val="150"/>
        <c:axId val="46343680"/>
        <c:axId val="46345216"/>
      </c:barChart>
      <c:catAx>
        <c:axId val="46343680"/>
        <c:scaling>
          <c:orientation val="minMax"/>
        </c:scaling>
        <c:delete val="0"/>
        <c:axPos val="b"/>
        <c:majorTickMark val="out"/>
        <c:minorTickMark val="none"/>
        <c:tickLblPos val="nextTo"/>
        <c:txPr>
          <a:bodyPr/>
          <a:lstStyle/>
          <a:p>
            <a:pPr>
              <a:defRPr b="1"/>
            </a:pPr>
            <a:endParaRPr lang="en-US"/>
          </a:p>
        </c:txPr>
        <c:crossAx val="46345216"/>
        <c:crosses val="autoZero"/>
        <c:auto val="1"/>
        <c:lblAlgn val="ctr"/>
        <c:lblOffset val="100"/>
        <c:noMultiLvlLbl val="0"/>
      </c:catAx>
      <c:valAx>
        <c:axId val="46345216"/>
        <c:scaling>
          <c:orientation val="minMax"/>
        </c:scaling>
        <c:delete val="0"/>
        <c:axPos val="l"/>
        <c:numFmt formatCode="&quot;$&quot;#,##0" sourceLinked="1"/>
        <c:majorTickMark val="out"/>
        <c:minorTickMark val="none"/>
        <c:tickLblPos val="nextTo"/>
        <c:crossAx val="46343680"/>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percentStacked"/>
        <c:varyColors val="0"/>
        <c:ser>
          <c:idx val="0"/>
          <c:order val="0"/>
          <c:tx>
            <c:strRef>
              <c:f>Sheet1!$B$1</c:f>
              <c:strCache>
                <c:ptCount val="1"/>
                <c:pt idx="0">
                  <c:v>$10 or less</c:v>
                </c:pt>
              </c:strCache>
            </c:strRef>
          </c:tx>
          <c:spPr>
            <a:solidFill>
              <a:schemeClr val="accent1"/>
            </a:solidFill>
            <a:ln>
              <a:solidFill>
                <a:schemeClr val="accent1"/>
              </a:solidFill>
            </a:ln>
          </c:spPr>
          <c:invertIfNegative val="0"/>
          <c:dLbls>
            <c:txPr>
              <a:bodyPr/>
              <a:lstStyle/>
              <a:p>
                <a:pPr>
                  <a:defRPr sz="1050">
                    <a:solidFill>
                      <a:schemeClr val="bg1"/>
                    </a:solidFill>
                  </a:defRPr>
                </a:pPr>
                <a:endParaRPr lang="en-US"/>
              </a:p>
            </c:txPr>
            <c:showLegendKey val="0"/>
            <c:showVal val="1"/>
            <c:showCatName val="0"/>
            <c:showSerName val="0"/>
            <c:showPercent val="0"/>
            <c:showBubbleSize val="0"/>
            <c:showLeaderLines val="0"/>
          </c:dLbls>
          <c:cat>
            <c:strRef>
              <c:f>Sheet1!$A$2:$A$5</c:f>
              <c:strCache>
                <c:ptCount val="4"/>
                <c:pt idx="0">
                  <c:v>Bronze</c:v>
                </c:pt>
                <c:pt idx="1">
                  <c:v>Silver</c:v>
                </c:pt>
                <c:pt idx="2">
                  <c:v>Gold</c:v>
                </c:pt>
                <c:pt idx="3">
                  <c:v>Platinum</c:v>
                </c:pt>
              </c:strCache>
            </c:strRef>
          </c:cat>
          <c:val>
            <c:numRef>
              <c:f>Sheet1!$B$2:$B$5</c:f>
              <c:numCache>
                <c:formatCode>0%</c:formatCode>
                <c:ptCount val="4"/>
                <c:pt idx="0">
                  <c:v>0.01</c:v>
                </c:pt>
                <c:pt idx="1">
                  <c:v>0.15</c:v>
                </c:pt>
                <c:pt idx="2">
                  <c:v>0.2</c:v>
                </c:pt>
                <c:pt idx="3">
                  <c:v>0.25</c:v>
                </c:pt>
              </c:numCache>
            </c:numRef>
          </c:val>
        </c:ser>
        <c:ser>
          <c:idx val="1"/>
          <c:order val="1"/>
          <c:tx>
            <c:strRef>
              <c:f>Sheet1!$C$1</c:f>
              <c:strCache>
                <c:ptCount val="1"/>
                <c:pt idx="0">
                  <c:v>&gt;$10 - $20</c:v>
                </c:pt>
              </c:strCache>
            </c:strRef>
          </c:tx>
          <c:spPr>
            <a:solidFill>
              <a:schemeClr val="accent2"/>
            </a:solidFill>
            <a:ln>
              <a:solidFill>
                <a:schemeClr val="accent1"/>
              </a:solidFill>
            </a:ln>
          </c:spPr>
          <c:invertIfNegative val="0"/>
          <c:dLbls>
            <c:txPr>
              <a:bodyPr/>
              <a:lstStyle/>
              <a:p>
                <a:pPr>
                  <a:defRPr sz="1050">
                    <a:solidFill>
                      <a:schemeClr val="bg1"/>
                    </a:solidFill>
                  </a:defRPr>
                </a:pPr>
                <a:endParaRPr lang="en-US"/>
              </a:p>
            </c:txPr>
            <c:showLegendKey val="0"/>
            <c:showVal val="1"/>
            <c:showCatName val="0"/>
            <c:showSerName val="0"/>
            <c:showPercent val="0"/>
            <c:showBubbleSize val="0"/>
            <c:showLeaderLines val="0"/>
          </c:dLbls>
          <c:cat>
            <c:strRef>
              <c:f>Sheet1!$A$2:$A$5</c:f>
              <c:strCache>
                <c:ptCount val="4"/>
                <c:pt idx="0">
                  <c:v>Bronze</c:v>
                </c:pt>
                <c:pt idx="1">
                  <c:v>Silver</c:v>
                </c:pt>
                <c:pt idx="2">
                  <c:v>Gold</c:v>
                </c:pt>
                <c:pt idx="3">
                  <c:v>Platinum</c:v>
                </c:pt>
              </c:strCache>
            </c:strRef>
          </c:cat>
          <c:val>
            <c:numRef>
              <c:f>Sheet1!$C$2:$C$5</c:f>
              <c:numCache>
                <c:formatCode>0%</c:formatCode>
                <c:ptCount val="4"/>
                <c:pt idx="0">
                  <c:v>0.17</c:v>
                </c:pt>
                <c:pt idx="1">
                  <c:v>0.12</c:v>
                </c:pt>
                <c:pt idx="2">
                  <c:v>0.28000000000000003</c:v>
                </c:pt>
                <c:pt idx="3">
                  <c:v>0.26</c:v>
                </c:pt>
              </c:numCache>
            </c:numRef>
          </c:val>
        </c:ser>
        <c:ser>
          <c:idx val="2"/>
          <c:order val="2"/>
          <c:tx>
            <c:strRef>
              <c:f>Sheet1!$D$1</c:f>
              <c:strCache>
                <c:ptCount val="1"/>
                <c:pt idx="0">
                  <c:v>&gt;$20 - $30</c:v>
                </c:pt>
              </c:strCache>
            </c:strRef>
          </c:tx>
          <c:spPr>
            <a:solidFill>
              <a:schemeClr val="accent3"/>
            </a:solidFill>
            <a:ln>
              <a:solidFill>
                <a:schemeClr val="accent1"/>
              </a:solidFill>
            </a:ln>
          </c:spPr>
          <c:invertIfNegative val="0"/>
          <c:dLbls>
            <c:txPr>
              <a:bodyPr/>
              <a:lstStyle/>
              <a:p>
                <a:pPr>
                  <a:defRPr sz="1050">
                    <a:solidFill>
                      <a:schemeClr val="bg1"/>
                    </a:solidFill>
                  </a:defRPr>
                </a:pPr>
                <a:endParaRPr lang="en-US"/>
              </a:p>
            </c:txPr>
            <c:showLegendKey val="0"/>
            <c:showVal val="1"/>
            <c:showCatName val="0"/>
            <c:showSerName val="0"/>
            <c:showPercent val="0"/>
            <c:showBubbleSize val="0"/>
            <c:showLeaderLines val="0"/>
          </c:dLbls>
          <c:cat>
            <c:strRef>
              <c:f>Sheet1!$A$2:$A$5</c:f>
              <c:strCache>
                <c:ptCount val="4"/>
                <c:pt idx="0">
                  <c:v>Bronze</c:v>
                </c:pt>
                <c:pt idx="1">
                  <c:v>Silver</c:v>
                </c:pt>
                <c:pt idx="2">
                  <c:v>Gold</c:v>
                </c:pt>
                <c:pt idx="3">
                  <c:v>Platinum</c:v>
                </c:pt>
              </c:strCache>
            </c:strRef>
          </c:cat>
          <c:val>
            <c:numRef>
              <c:f>Sheet1!$D$2:$D$5</c:f>
              <c:numCache>
                <c:formatCode>0%</c:formatCode>
                <c:ptCount val="4"/>
                <c:pt idx="0">
                  <c:v>0.18</c:v>
                </c:pt>
                <c:pt idx="1">
                  <c:v>0.5</c:v>
                </c:pt>
                <c:pt idx="2">
                  <c:v>0.45</c:v>
                </c:pt>
                <c:pt idx="3">
                  <c:v>0.47</c:v>
                </c:pt>
              </c:numCache>
            </c:numRef>
          </c:val>
        </c:ser>
        <c:ser>
          <c:idx val="3"/>
          <c:order val="3"/>
          <c:tx>
            <c:strRef>
              <c:f>Sheet1!$E$1</c:f>
              <c:strCache>
                <c:ptCount val="1"/>
                <c:pt idx="0">
                  <c:v>&gt;$30 - $40</c:v>
                </c:pt>
              </c:strCache>
            </c:strRef>
          </c:tx>
          <c:spPr>
            <a:solidFill>
              <a:schemeClr val="accent4"/>
            </a:solidFill>
            <a:ln>
              <a:solidFill>
                <a:schemeClr val="accent1"/>
              </a:solidFill>
            </a:ln>
          </c:spPr>
          <c:invertIfNegative val="0"/>
          <c:dLbls>
            <c:txPr>
              <a:bodyPr/>
              <a:lstStyle/>
              <a:p>
                <a:pPr>
                  <a:defRPr sz="1050"/>
                </a:pPr>
                <a:endParaRPr lang="en-US"/>
              </a:p>
            </c:txPr>
            <c:showLegendKey val="0"/>
            <c:showVal val="1"/>
            <c:showCatName val="0"/>
            <c:showSerName val="0"/>
            <c:showPercent val="0"/>
            <c:showBubbleSize val="0"/>
            <c:showLeaderLines val="0"/>
          </c:dLbls>
          <c:cat>
            <c:strRef>
              <c:f>Sheet1!$A$2:$A$5</c:f>
              <c:strCache>
                <c:ptCount val="4"/>
                <c:pt idx="0">
                  <c:v>Bronze</c:v>
                </c:pt>
                <c:pt idx="1">
                  <c:v>Silver</c:v>
                </c:pt>
                <c:pt idx="2">
                  <c:v>Gold</c:v>
                </c:pt>
                <c:pt idx="3">
                  <c:v>Platinum</c:v>
                </c:pt>
              </c:strCache>
            </c:strRef>
          </c:cat>
          <c:val>
            <c:numRef>
              <c:f>Sheet1!$E$2:$E$5</c:f>
              <c:numCache>
                <c:formatCode>0%</c:formatCode>
                <c:ptCount val="4"/>
                <c:pt idx="0">
                  <c:v>0.4</c:v>
                </c:pt>
                <c:pt idx="1">
                  <c:v>0.12</c:v>
                </c:pt>
                <c:pt idx="2">
                  <c:v>0.04</c:v>
                </c:pt>
                <c:pt idx="3">
                  <c:v>0.01</c:v>
                </c:pt>
              </c:numCache>
            </c:numRef>
          </c:val>
        </c:ser>
        <c:ser>
          <c:idx val="4"/>
          <c:order val="4"/>
          <c:tx>
            <c:strRef>
              <c:f>Sheet1!$F$1</c:f>
              <c:strCache>
                <c:ptCount val="1"/>
                <c:pt idx="0">
                  <c:v>&gt;$40 - $50</c:v>
                </c:pt>
              </c:strCache>
            </c:strRef>
          </c:tx>
          <c:spPr>
            <a:solidFill>
              <a:schemeClr val="accent5"/>
            </a:solidFill>
            <a:ln>
              <a:solidFill>
                <a:schemeClr val="accent1"/>
              </a:solidFill>
            </a:ln>
          </c:spPr>
          <c:invertIfNegative val="0"/>
          <c:dLbls>
            <c:txPr>
              <a:bodyPr/>
              <a:lstStyle/>
              <a:p>
                <a:pPr>
                  <a:defRPr sz="1050"/>
                </a:pPr>
                <a:endParaRPr lang="en-US"/>
              </a:p>
            </c:txPr>
            <c:showLegendKey val="0"/>
            <c:showVal val="1"/>
            <c:showCatName val="0"/>
            <c:showSerName val="0"/>
            <c:showPercent val="0"/>
            <c:showBubbleSize val="0"/>
            <c:showLeaderLines val="0"/>
          </c:dLbls>
          <c:cat>
            <c:strRef>
              <c:f>Sheet1!$A$2:$A$5</c:f>
              <c:strCache>
                <c:ptCount val="4"/>
                <c:pt idx="0">
                  <c:v>Bronze</c:v>
                </c:pt>
                <c:pt idx="1">
                  <c:v>Silver</c:v>
                </c:pt>
                <c:pt idx="2">
                  <c:v>Gold</c:v>
                </c:pt>
                <c:pt idx="3">
                  <c:v>Platinum</c:v>
                </c:pt>
              </c:strCache>
            </c:strRef>
          </c:cat>
          <c:val>
            <c:numRef>
              <c:f>Sheet1!$F$2:$F$5</c:f>
              <c:numCache>
                <c:formatCode>0%</c:formatCode>
                <c:ptCount val="4"/>
                <c:pt idx="0">
                  <c:v>0.14000000000000001</c:v>
                </c:pt>
                <c:pt idx="1">
                  <c:v>0.1</c:v>
                </c:pt>
                <c:pt idx="2">
                  <c:v>0.03</c:v>
                </c:pt>
                <c:pt idx="3">
                  <c:v>0.01</c:v>
                </c:pt>
              </c:numCache>
            </c:numRef>
          </c:val>
        </c:ser>
        <c:ser>
          <c:idx val="5"/>
          <c:order val="5"/>
          <c:tx>
            <c:strRef>
              <c:f>Sheet1!$G$1</c:f>
              <c:strCache>
                <c:ptCount val="1"/>
                <c:pt idx="0">
                  <c:v>Over $50</c:v>
                </c:pt>
              </c:strCache>
            </c:strRef>
          </c:tx>
          <c:spPr>
            <a:solidFill>
              <a:schemeClr val="accent6"/>
            </a:solidFill>
            <a:ln>
              <a:solidFill>
                <a:schemeClr val="accent1"/>
              </a:solidFill>
            </a:ln>
          </c:spPr>
          <c:invertIfNegative val="0"/>
          <c:dLbls>
            <c:dLbl>
              <c:idx val="2"/>
              <c:delete val="1"/>
            </c:dLbl>
            <c:dLbl>
              <c:idx val="3"/>
              <c:delete val="1"/>
            </c:dLbl>
            <c:txPr>
              <a:bodyPr/>
              <a:lstStyle/>
              <a:p>
                <a:pPr>
                  <a:defRPr sz="1050"/>
                </a:pPr>
                <a:endParaRPr lang="en-US"/>
              </a:p>
            </c:txPr>
            <c:showLegendKey val="0"/>
            <c:showVal val="1"/>
            <c:showCatName val="0"/>
            <c:showSerName val="0"/>
            <c:showPercent val="0"/>
            <c:showBubbleSize val="0"/>
            <c:showLeaderLines val="0"/>
          </c:dLbls>
          <c:cat>
            <c:strRef>
              <c:f>Sheet1!$A$2:$A$5</c:f>
              <c:strCache>
                <c:ptCount val="4"/>
                <c:pt idx="0">
                  <c:v>Bronze</c:v>
                </c:pt>
                <c:pt idx="1">
                  <c:v>Silver</c:v>
                </c:pt>
                <c:pt idx="2">
                  <c:v>Gold</c:v>
                </c:pt>
                <c:pt idx="3">
                  <c:v>Platinum</c:v>
                </c:pt>
              </c:strCache>
            </c:strRef>
          </c:cat>
          <c:val>
            <c:numRef>
              <c:f>Sheet1!$G$2:$G$5</c:f>
              <c:numCache>
                <c:formatCode>0%</c:formatCode>
                <c:ptCount val="4"/>
                <c:pt idx="0">
                  <c:v>0.1</c:v>
                </c:pt>
                <c:pt idx="1">
                  <c:v>0.01</c:v>
                </c:pt>
                <c:pt idx="2">
                  <c:v>0</c:v>
                </c:pt>
                <c:pt idx="3">
                  <c:v>0</c:v>
                </c:pt>
              </c:numCache>
            </c:numRef>
          </c:val>
        </c:ser>
        <c:dLbls>
          <c:showLegendKey val="0"/>
          <c:showVal val="0"/>
          <c:showCatName val="0"/>
          <c:showSerName val="0"/>
          <c:showPercent val="0"/>
          <c:showBubbleSize val="0"/>
        </c:dLbls>
        <c:gapWidth val="150"/>
        <c:overlap val="100"/>
        <c:axId val="46320256"/>
        <c:axId val="46662016"/>
      </c:barChart>
      <c:catAx>
        <c:axId val="46320256"/>
        <c:scaling>
          <c:orientation val="minMax"/>
        </c:scaling>
        <c:delete val="0"/>
        <c:axPos val="b"/>
        <c:majorTickMark val="out"/>
        <c:minorTickMark val="none"/>
        <c:tickLblPos val="nextTo"/>
        <c:txPr>
          <a:bodyPr/>
          <a:lstStyle/>
          <a:p>
            <a:pPr>
              <a:defRPr b="1"/>
            </a:pPr>
            <a:endParaRPr lang="en-US"/>
          </a:p>
        </c:txPr>
        <c:crossAx val="46662016"/>
        <c:crosses val="autoZero"/>
        <c:auto val="1"/>
        <c:lblAlgn val="ctr"/>
        <c:lblOffset val="100"/>
        <c:noMultiLvlLbl val="0"/>
      </c:catAx>
      <c:valAx>
        <c:axId val="46662016"/>
        <c:scaling>
          <c:orientation val="minMax"/>
        </c:scaling>
        <c:delete val="0"/>
        <c:axPos val="l"/>
        <c:numFmt formatCode="0%" sourceLinked="1"/>
        <c:majorTickMark val="out"/>
        <c:minorTickMark val="none"/>
        <c:tickLblPos val="nextTo"/>
        <c:crossAx val="46320256"/>
        <c:crosses val="autoZero"/>
        <c:crossBetween val="between"/>
      </c:valAx>
    </c:plotArea>
    <c:legend>
      <c:legendPos val="r"/>
      <c:layout>
        <c:manualLayout>
          <c:xMode val="edge"/>
          <c:yMode val="edge"/>
          <c:x val="0.86237581413434405"/>
          <c:y val="8.6122666049192095E-2"/>
          <c:w val="0.114476037717508"/>
          <c:h val="0.37878922121104402"/>
        </c:manualLayout>
      </c:layout>
      <c:overlay val="0"/>
    </c:legend>
    <c:plotVisOnly val="1"/>
    <c:dispBlanksAs val="gap"/>
    <c:showDLblsOverMax val="0"/>
  </c:chart>
  <c:txPr>
    <a:bodyPr/>
    <a:lstStyle/>
    <a:p>
      <a:pPr>
        <a:defRPr sz="12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tx>
            <c:strRef>
              <c:f>Sheet1!$B$1</c:f>
              <c:strCache>
                <c:ptCount val="1"/>
                <c:pt idx="0">
                  <c:v>Bronze</c:v>
                </c:pt>
              </c:strCache>
            </c:strRef>
          </c:tx>
          <c:spPr>
            <a:solidFill>
              <a:schemeClr val="bg2">
                <a:lumMod val="50000"/>
              </a:schemeClr>
            </a:solidFill>
            <a:ln>
              <a:solidFill>
                <a:schemeClr val="tx1"/>
              </a:solidFill>
            </a:ln>
          </c:spPr>
          <c:invertIfNegative val="0"/>
          <c:dLbls>
            <c:dLbl>
              <c:idx val="0"/>
              <c:delete val="1"/>
            </c:dLbl>
            <c:dLbl>
              <c:idx val="1"/>
              <c:delete val="1"/>
            </c:dLbl>
            <c:txPr>
              <a:bodyPr/>
              <a:lstStyle/>
              <a:p>
                <a:pPr algn="ctr">
                  <a:defRPr lang="en-US" sz="1050" b="0" i="0" u="none" strike="noStrike" kern="1200" baseline="0">
                    <a:solidFill>
                      <a:srgbClr val="000000"/>
                    </a:solidFill>
                    <a:latin typeface="+mn-lt"/>
                    <a:ea typeface="+mn-ea"/>
                    <a:cs typeface="+mn-cs"/>
                  </a:defRPr>
                </a:pPr>
                <a:endParaRPr lang="en-US"/>
              </a:p>
            </c:txPr>
            <c:showLegendKey val="0"/>
            <c:showVal val="1"/>
            <c:showCatName val="0"/>
            <c:showSerName val="0"/>
            <c:showPercent val="0"/>
            <c:showBubbleSize val="0"/>
            <c:showLeaderLines val="0"/>
          </c:dLbls>
          <c:cat>
            <c:strRef>
              <c:f>Sheet1!$A$2:$A$7</c:f>
              <c:strCache>
                <c:ptCount val="6"/>
                <c:pt idx="0">
                  <c:v>$500 or less</c:v>
                </c:pt>
                <c:pt idx="1">
                  <c:v>&gt;$500 - $1500</c:v>
                </c:pt>
                <c:pt idx="2">
                  <c:v>&gt;1500-$2500</c:v>
                </c:pt>
                <c:pt idx="3">
                  <c:v>&gt;2500-$4000</c:v>
                </c:pt>
                <c:pt idx="4">
                  <c:v>&gt;4000-$5500</c:v>
                </c:pt>
                <c:pt idx="5">
                  <c:v>Over $5500</c:v>
                </c:pt>
              </c:strCache>
            </c:strRef>
          </c:cat>
          <c:val>
            <c:numRef>
              <c:f>Sheet1!$B$2:$B$7</c:f>
              <c:numCache>
                <c:formatCode>0%</c:formatCode>
                <c:ptCount val="6"/>
                <c:pt idx="0">
                  <c:v>0</c:v>
                </c:pt>
                <c:pt idx="1">
                  <c:v>0</c:v>
                </c:pt>
                <c:pt idx="2">
                  <c:v>0.02</c:v>
                </c:pt>
                <c:pt idx="3">
                  <c:v>0.11</c:v>
                </c:pt>
                <c:pt idx="4">
                  <c:v>0.39</c:v>
                </c:pt>
                <c:pt idx="5">
                  <c:v>0.47</c:v>
                </c:pt>
              </c:numCache>
            </c:numRef>
          </c:val>
        </c:ser>
        <c:ser>
          <c:idx val="1"/>
          <c:order val="1"/>
          <c:tx>
            <c:strRef>
              <c:f>Sheet1!$C$1</c:f>
              <c:strCache>
                <c:ptCount val="1"/>
                <c:pt idx="0">
                  <c:v>Silver</c:v>
                </c:pt>
              </c:strCache>
            </c:strRef>
          </c:tx>
          <c:spPr>
            <a:solidFill>
              <a:schemeClr val="bg1">
                <a:lumMod val="50000"/>
              </a:schemeClr>
            </a:solidFill>
            <a:ln>
              <a:solidFill>
                <a:schemeClr val="tx1"/>
              </a:solidFill>
            </a:ln>
          </c:spPr>
          <c:invertIfNegative val="0"/>
          <c:dLbls>
            <c:dLbl>
              <c:idx val="5"/>
              <c:delete val="1"/>
            </c:dLbl>
            <c:txPr>
              <a:bodyPr/>
              <a:lstStyle/>
              <a:p>
                <a:pPr algn="ctr">
                  <a:defRPr lang="en-US" sz="1050" b="0" i="0" u="none" strike="noStrike" kern="1200" baseline="0">
                    <a:solidFill>
                      <a:srgbClr val="000000"/>
                    </a:solidFill>
                    <a:latin typeface="+mn-lt"/>
                    <a:ea typeface="+mn-ea"/>
                    <a:cs typeface="+mn-cs"/>
                  </a:defRPr>
                </a:pPr>
                <a:endParaRPr lang="en-US"/>
              </a:p>
            </c:txPr>
            <c:showLegendKey val="0"/>
            <c:showVal val="1"/>
            <c:showCatName val="0"/>
            <c:showSerName val="0"/>
            <c:showPercent val="0"/>
            <c:showBubbleSize val="0"/>
            <c:showLeaderLines val="0"/>
          </c:dLbls>
          <c:cat>
            <c:strRef>
              <c:f>Sheet1!$A$2:$A$7</c:f>
              <c:strCache>
                <c:ptCount val="6"/>
                <c:pt idx="0">
                  <c:v>$500 or less</c:v>
                </c:pt>
                <c:pt idx="1">
                  <c:v>&gt;$500 - $1500</c:v>
                </c:pt>
                <c:pt idx="2">
                  <c:v>&gt;1500-$2500</c:v>
                </c:pt>
                <c:pt idx="3">
                  <c:v>&gt;2500-$4000</c:v>
                </c:pt>
                <c:pt idx="4">
                  <c:v>&gt;4000-$5500</c:v>
                </c:pt>
                <c:pt idx="5">
                  <c:v>Over $5500</c:v>
                </c:pt>
              </c:strCache>
            </c:strRef>
          </c:cat>
          <c:val>
            <c:numRef>
              <c:f>Sheet1!$C$2:$C$7</c:f>
              <c:numCache>
                <c:formatCode>0%</c:formatCode>
                <c:ptCount val="6"/>
                <c:pt idx="0">
                  <c:v>0.05</c:v>
                </c:pt>
                <c:pt idx="1">
                  <c:v>0.09</c:v>
                </c:pt>
                <c:pt idx="2">
                  <c:v>0.41</c:v>
                </c:pt>
                <c:pt idx="3">
                  <c:v>0.38</c:v>
                </c:pt>
                <c:pt idx="4">
                  <c:v>0.06</c:v>
                </c:pt>
                <c:pt idx="5">
                  <c:v>0.01</c:v>
                </c:pt>
              </c:numCache>
            </c:numRef>
          </c:val>
        </c:ser>
        <c:ser>
          <c:idx val="2"/>
          <c:order val="2"/>
          <c:tx>
            <c:strRef>
              <c:f>Sheet1!$D$1</c:f>
              <c:strCache>
                <c:ptCount val="1"/>
                <c:pt idx="0">
                  <c:v>Gold</c:v>
                </c:pt>
              </c:strCache>
            </c:strRef>
          </c:tx>
          <c:spPr>
            <a:solidFill>
              <a:schemeClr val="bg2">
                <a:lumMod val="60000"/>
                <a:lumOff val="40000"/>
              </a:schemeClr>
            </a:solidFill>
            <a:ln>
              <a:solidFill>
                <a:schemeClr val="tx1"/>
              </a:solidFill>
            </a:ln>
          </c:spPr>
          <c:invertIfNegative val="0"/>
          <c:dLbls>
            <c:dLbl>
              <c:idx val="3"/>
              <c:delete val="1"/>
            </c:dLbl>
            <c:dLbl>
              <c:idx val="4"/>
              <c:delete val="1"/>
            </c:dLbl>
            <c:dLbl>
              <c:idx val="5"/>
              <c:delete val="1"/>
            </c:dLbl>
            <c:txPr>
              <a:bodyPr/>
              <a:lstStyle/>
              <a:p>
                <a:pPr algn="ctr">
                  <a:defRPr lang="en-US" sz="1050" b="0" i="0" u="none" strike="noStrike" kern="1200" baseline="0">
                    <a:solidFill>
                      <a:srgbClr val="000000"/>
                    </a:solidFill>
                    <a:latin typeface="+mn-lt"/>
                    <a:ea typeface="+mn-ea"/>
                    <a:cs typeface="+mn-cs"/>
                  </a:defRPr>
                </a:pPr>
                <a:endParaRPr lang="en-US"/>
              </a:p>
            </c:txPr>
            <c:showLegendKey val="0"/>
            <c:showVal val="1"/>
            <c:showCatName val="0"/>
            <c:showSerName val="0"/>
            <c:showPercent val="0"/>
            <c:showBubbleSize val="0"/>
            <c:showLeaderLines val="0"/>
          </c:dLbls>
          <c:cat>
            <c:strRef>
              <c:f>Sheet1!$A$2:$A$7</c:f>
              <c:strCache>
                <c:ptCount val="6"/>
                <c:pt idx="0">
                  <c:v>$500 or less</c:v>
                </c:pt>
                <c:pt idx="1">
                  <c:v>&gt;$500 - $1500</c:v>
                </c:pt>
                <c:pt idx="2">
                  <c:v>&gt;1500-$2500</c:v>
                </c:pt>
                <c:pt idx="3">
                  <c:v>&gt;2500-$4000</c:v>
                </c:pt>
                <c:pt idx="4">
                  <c:v>&gt;4000-$5500</c:v>
                </c:pt>
                <c:pt idx="5">
                  <c:v>Over $5500</c:v>
                </c:pt>
              </c:strCache>
            </c:strRef>
          </c:cat>
          <c:val>
            <c:numRef>
              <c:f>Sheet1!$D$2:$D$7</c:f>
              <c:numCache>
                <c:formatCode>0%</c:formatCode>
                <c:ptCount val="6"/>
                <c:pt idx="0">
                  <c:v>0.42</c:v>
                </c:pt>
                <c:pt idx="1">
                  <c:v>0.45</c:v>
                </c:pt>
                <c:pt idx="2">
                  <c:v>0.11</c:v>
                </c:pt>
                <c:pt idx="3">
                  <c:v>0.02</c:v>
                </c:pt>
              </c:numCache>
            </c:numRef>
          </c:val>
        </c:ser>
        <c:ser>
          <c:idx val="3"/>
          <c:order val="3"/>
          <c:tx>
            <c:strRef>
              <c:f>Sheet1!$E$1</c:f>
              <c:strCache>
                <c:ptCount val="1"/>
                <c:pt idx="0">
                  <c:v>Platinum</c:v>
                </c:pt>
              </c:strCache>
            </c:strRef>
          </c:tx>
          <c:spPr>
            <a:solidFill>
              <a:schemeClr val="bg1">
                <a:lumMod val="85000"/>
              </a:schemeClr>
            </a:solidFill>
            <a:ln>
              <a:solidFill>
                <a:schemeClr val="tx1"/>
              </a:solidFill>
            </a:ln>
          </c:spPr>
          <c:invertIfNegative val="0"/>
          <c:dLbls>
            <c:dLbl>
              <c:idx val="2"/>
              <c:delete val="1"/>
            </c:dLbl>
            <c:dLbl>
              <c:idx val="3"/>
              <c:delete val="1"/>
            </c:dLbl>
            <c:dLbl>
              <c:idx val="4"/>
              <c:delete val="1"/>
            </c:dLbl>
            <c:dLbl>
              <c:idx val="5"/>
              <c:delete val="1"/>
            </c:dLbl>
            <c:txPr>
              <a:bodyPr/>
              <a:lstStyle/>
              <a:p>
                <a:pPr>
                  <a:defRPr sz="1050"/>
                </a:pPr>
                <a:endParaRPr lang="en-US"/>
              </a:p>
            </c:txPr>
            <c:showLegendKey val="0"/>
            <c:showVal val="1"/>
            <c:showCatName val="0"/>
            <c:showSerName val="0"/>
            <c:showPercent val="0"/>
            <c:showBubbleSize val="0"/>
            <c:showLeaderLines val="0"/>
          </c:dLbls>
          <c:cat>
            <c:strRef>
              <c:f>Sheet1!$A$2:$A$7</c:f>
              <c:strCache>
                <c:ptCount val="6"/>
                <c:pt idx="0">
                  <c:v>$500 or less</c:v>
                </c:pt>
                <c:pt idx="1">
                  <c:v>&gt;$500 - $1500</c:v>
                </c:pt>
                <c:pt idx="2">
                  <c:v>&gt;1500-$2500</c:v>
                </c:pt>
                <c:pt idx="3">
                  <c:v>&gt;2500-$4000</c:v>
                </c:pt>
                <c:pt idx="4">
                  <c:v>&gt;4000-$5500</c:v>
                </c:pt>
                <c:pt idx="5">
                  <c:v>Over $5500</c:v>
                </c:pt>
              </c:strCache>
            </c:strRef>
          </c:cat>
          <c:val>
            <c:numRef>
              <c:f>Sheet1!$E$2:$E$7</c:f>
              <c:numCache>
                <c:formatCode>0%</c:formatCode>
                <c:ptCount val="6"/>
                <c:pt idx="0">
                  <c:v>0.96</c:v>
                </c:pt>
                <c:pt idx="1">
                  <c:v>0.04</c:v>
                </c:pt>
              </c:numCache>
            </c:numRef>
          </c:val>
        </c:ser>
        <c:dLbls>
          <c:showLegendKey val="0"/>
          <c:showVal val="0"/>
          <c:showCatName val="0"/>
          <c:showSerName val="0"/>
          <c:showPercent val="0"/>
          <c:showBubbleSize val="0"/>
        </c:dLbls>
        <c:gapWidth val="150"/>
        <c:axId val="35608064"/>
        <c:axId val="35609600"/>
      </c:barChart>
      <c:catAx>
        <c:axId val="35608064"/>
        <c:scaling>
          <c:orientation val="minMax"/>
        </c:scaling>
        <c:delete val="0"/>
        <c:axPos val="b"/>
        <c:majorTickMark val="out"/>
        <c:minorTickMark val="none"/>
        <c:tickLblPos val="nextTo"/>
        <c:txPr>
          <a:bodyPr/>
          <a:lstStyle/>
          <a:p>
            <a:pPr>
              <a:defRPr sz="1200" b="1"/>
            </a:pPr>
            <a:endParaRPr lang="en-US"/>
          </a:p>
        </c:txPr>
        <c:crossAx val="35609600"/>
        <c:crosses val="autoZero"/>
        <c:auto val="1"/>
        <c:lblAlgn val="ctr"/>
        <c:lblOffset val="100"/>
        <c:noMultiLvlLbl val="0"/>
      </c:catAx>
      <c:valAx>
        <c:axId val="35609600"/>
        <c:scaling>
          <c:orientation val="minMax"/>
        </c:scaling>
        <c:delete val="0"/>
        <c:axPos val="l"/>
        <c:majorGridlines>
          <c:spPr>
            <a:ln>
              <a:noFill/>
            </a:ln>
          </c:spPr>
        </c:majorGridlines>
        <c:numFmt formatCode="0%" sourceLinked="1"/>
        <c:majorTickMark val="out"/>
        <c:minorTickMark val="none"/>
        <c:tickLblPos val="nextTo"/>
        <c:txPr>
          <a:bodyPr/>
          <a:lstStyle/>
          <a:p>
            <a:pPr>
              <a:defRPr sz="1200"/>
            </a:pPr>
            <a:endParaRPr lang="en-US"/>
          </a:p>
        </c:txPr>
        <c:crossAx val="35608064"/>
        <c:crosses val="autoZero"/>
        <c:crossBetween val="between"/>
      </c:valAx>
    </c:plotArea>
    <c:legend>
      <c:legendPos val="t"/>
      <c:layout/>
      <c:overlay val="0"/>
      <c:txPr>
        <a:bodyPr/>
        <a:lstStyle/>
        <a:p>
          <a:pPr>
            <a:defRPr sz="12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6.5877077865266795E-2"/>
          <c:y val="4.9231732561666998E-2"/>
          <c:w val="0.91560440361621498"/>
          <c:h val="0.85002705501569498"/>
        </c:manualLayout>
      </c:layout>
      <c:barChart>
        <c:barDir val="col"/>
        <c:grouping val="clustered"/>
        <c:varyColors val="0"/>
        <c:ser>
          <c:idx val="0"/>
          <c:order val="0"/>
          <c:tx>
            <c:strRef>
              <c:f>Sheet1!$B$1</c:f>
              <c:strCache>
                <c:ptCount val="1"/>
                <c:pt idx="0">
                  <c:v>Series 1</c:v>
                </c:pt>
              </c:strCache>
            </c:strRef>
          </c:tx>
          <c:spPr>
            <a:solidFill>
              <a:schemeClr val="accent1"/>
            </a:solidFill>
            <a:ln>
              <a:solidFill>
                <a:schemeClr val="tx1"/>
              </a:solidFill>
            </a:ln>
          </c:spPr>
          <c:invertIfNegative val="0"/>
          <c:dPt>
            <c:idx val="0"/>
            <c:invertIfNegative val="0"/>
            <c:bubble3D val="0"/>
            <c:spPr>
              <a:solidFill>
                <a:schemeClr val="bg2">
                  <a:lumMod val="50000"/>
                </a:schemeClr>
              </a:solidFill>
              <a:ln>
                <a:solidFill>
                  <a:schemeClr val="tx1"/>
                </a:solidFill>
              </a:ln>
            </c:spPr>
          </c:dPt>
          <c:dPt>
            <c:idx val="1"/>
            <c:invertIfNegative val="0"/>
            <c:bubble3D val="0"/>
            <c:spPr>
              <a:solidFill>
                <a:schemeClr val="bg1">
                  <a:lumMod val="50000"/>
                </a:schemeClr>
              </a:solidFill>
              <a:ln>
                <a:solidFill>
                  <a:schemeClr val="tx1"/>
                </a:solidFill>
              </a:ln>
            </c:spPr>
          </c:dPt>
          <c:dPt>
            <c:idx val="2"/>
            <c:invertIfNegative val="0"/>
            <c:bubble3D val="0"/>
            <c:spPr>
              <a:solidFill>
                <a:schemeClr val="bg2">
                  <a:lumMod val="40000"/>
                  <a:lumOff val="60000"/>
                </a:schemeClr>
              </a:solidFill>
              <a:ln>
                <a:solidFill>
                  <a:schemeClr val="tx1"/>
                </a:solidFill>
              </a:ln>
            </c:spPr>
          </c:dPt>
          <c:dLbls>
            <c:showLegendKey val="0"/>
            <c:showVal val="1"/>
            <c:showCatName val="0"/>
            <c:showSerName val="0"/>
            <c:showPercent val="0"/>
            <c:showBubbleSize val="0"/>
            <c:showLeaderLines val="0"/>
          </c:dLbls>
          <c:cat>
            <c:strRef>
              <c:f>Sheet1!$A$2:$A$5</c:f>
              <c:strCache>
                <c:ptCount val="4"/>
                <c:pt idx="0">
                  <c:v>Bronze</c:v>
                </c:pt>
                <c:pt idx="1">
                  <c:v>Silver</c:v>
                </c:pt>
                <c:pt idx="2">
                  <c:v>Gold</c:v>
                </c:pt>
                <c:pt idx="3">
                  <c:v>Platinum</c:v>
                </c:pt>
              </c:strCache>
            </c:strRef>
          </c:cat>
          <c:val>
            <c:numRef>
              <c:f>Sheet1!$B$2:$B$5</c:f>
              <c:numCache>
                <c:formatCode>0%</c:formatCode>
                <c:ptCount val="4"/>
                <c:pt idx="0">
                  <c:v>0.32928179999999996</c:v>
                </c:pt>
                <c:pt idx="1">
                  <c:v>0.25622119999999998</c:v>
                </c:pt>
                <c:pt idx="2">
                  <c:v>0.21</c:v>
                </c:pt>
                <c:pt idx="3">
                  <c:v>0.21</c:v>
                </c:pt>
              </c:numCache>
            </c:numRef>
          </c:val>
        </c:ser>
        <c:dLbls>
          <c:showLegendKey val="0"/>
          <c:showVal val="0"/>
          <c:showCatName val="0"/>
          <c:showSerName val="0"/>
          <c:showPercent val="0"/>
          <c:showBubbleSize val="0"/>
        </c:dLbls>
        <c:gapWidth val="150"/>
        <c:axId val="46700800"/>
        <c:axId val="46710784"/>
      </c:barChart>
      <c:catAx>
        <c:axId val="46700800"/>
        <c:scaling>
          <c:orientation val="minMax"/>
        </c:scaling>
        <c:delete val="0"/>
        <c:axPos val="b"/>
        <c:majorTickMark val="out"/>
        <c:minorTickMark val="none"/>
        <c:tickLblPos val="nextTo"/>
        <c:txPr>
          <a:bodyPr/>
          <a:lstStyle/>
          <a:p>
            <a:pPr>
              <a:defRPr b="1"/>
            </a:pPr>
            <a:endParaRPr lang="en-US"/>
          </a:p>
        </c:txPr>
        <c:crossAx val="46710784"/>
        <c:crosses val="autoZero"/>
        <c:auto val="1"/>
        <c:lblAlgn val="ctr"/>
        <c:lblOffset val="100"/>
        <c:noMultiLvlLbl val="0"/>
      </c:catAx>
      <c:valAx>
        <c:axId val="46710784"/>
        <c:scaling>
          <c:orientation val="minMax"/>
        </c:scaling>
        <c:delete val="0"/>
        <c:axPos val="l"/>
        <c:numFmt formatCode="0%" sourceLinked="1"/>
        <c:majorTickMark val="out"/>
        <c:minorTickMark val="none"/>
        <c:tickLblPos val="nextTo"/>
        <c:crossAx val="46700800"/>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percentStacked"/>
        <c:varyColors val="0"/>
        <c:ser>
          <c:idx val="0"/>
          <c:order val="0"/>
          <c:tx>
            <c:strRef>
              <c:f>Sheet1!$B$1</c:f>
              <c:strCache>
                <c:ptCount val="1"/>
                <c:pt idx="0">
                  <c:v>10% or less</c:v>
                </c:pt>
              </c:strCache>
            </c:strRef>
          </c:tx>
          <c:spPr>
            <a:solidFill>
              <a:schemeClr val="accent1"/>
            </a:solidFill>
            <a:ln>
              <a:solidFill>
                <a:schemeClr val="accent1"/>
              </a:solidFill>
            </a:ln>
          </c:spPr>
          <c:invertIfNegative val="0"/>
          <c:dLbls>
            <c:txPr>
              <a:bodyPr/>
              <a:lstStyle/>
              <a:p>
                <a:pPr>
                  <a:defRPr>
                    <a:solidFill>
                      <a:schemeClr val="bg1"/>
                    </a:solidFill>
                  </a:defRPr>
                </a:pPr>
                <a:endParaRPr lang="en-US"/>
              </a:p>
            </c:txPr>
            <c:showLegendKey val="0"/>
            <c:showVal val="1"/>
            <c:showCatName val="0"/>
            <c:showSerName val="0"/>
            <c:showPercent val="0"/>
            <c:showBubbleSize val="0"/>
            <c:showLeaderLines val="0"/>
          </c:dLbls>
          <c:cat>
            <c:strRef>
              <c:f>Sheet1!$A$2:$A$5</c:f>
              <c:strCache>
                <c:ptCount val="4"/>
                <c:pt idx="0">
                  <c:v>Bronze</c:v>
                </c:pt>
                <c:pt idx="1">
                  <c:v>Silver</c:v>
                </c:pt>
                <c:pt idx="2">
                  <c:v>Gold</c:v>
                </c:pt>
                <c:pt idx="3">
                  <c:v>Platinum</c:v>
                </c:pt>
              </c:strCache>
            </c:strRef>
          </c:cat>
          <c:val>
            <c:numRef>
              <c:f>Sheet1!$B$2:$B$5</c:f>
              <c:numCache>
                <c:formatCode>0%</c:formatCode>
                <c:ptCount val="4"/>
                <c:pt idx="0">
                  <c:v>0.05</c:v>
                </c:pt>
                <c:pt idx="1">
                  <c:v>0.17</c:v>
                </c:pt>
                <c:pt idx="2">
                  <c:v>0.24</c:v>
                </c:pt>
                <c:pt idx="3">
                  <c:v>0.42</c:v>
                </c:pt>
              </c:numCache>
            </c:numRef>
          </c:val>
        </c:ser>
        <c:ser>
          <c:idx val="1"/>
          <c:order val="1"/>
          <c:tx>
            <c:strRef>
              <c:f>Sheet1!$C$1</c:f>
              <c:strCache>
                <c:ptCount val="1"/>
                <c:pt idx="0">
                  <c:v>&gt;10% - 20%</c:v>
                </c:pt>
              </c:strCache>
            </c:strRef>
          </c:tx>
          <c:spPr>
            <a:solidFill>
              <a:schemeClr val="accent2"/>
            </a:solidFill>
            <a:ln>
              <a:solidFill>
                <a:schemeClr val="accent1"/>
              </a:solidFill>
            </a:ln>
          </c:spPr>
          <c:invertIfNegative val="0"/>
          <c:dLbls>
            <c:txPr>
              <a:bodyPr/>
              <a:lstStyle/>
              <a:p>
                <a:pPr>
                  <a:defRPr>
                    <a:solidFill>
                      <a:schemeClr val="bg1"/>
                    </a:solidFill>
                  </a:defRPr>
                </a:pPr>
                <a:endParaRPr lang="en-US"/>
              </a:p>
            </c:txPr>
            <c:showLegendKey val="0"/>
            <c:showVal val="1"/>
            <c:showCatName val="0"/>
            <c:showSerName val="0"/>
            <c:showPercent val="0"/>
            <c:showBubbleSize val="0"/>
            <c:showLeaderLines val="0"/>
          </c:dLbls>
          <c:cat>
            <c:strRef>
              <c:f>Sheet1!$A$2:$A$5</c:f>
              <c:strCache>
                <c:ptCount val="4"/>
                <c:pt idx="0">
                  <c:v>Bronze</c:v>
                </c:pt>
                <c:pt idx="1">
                  <c:v>Silver</c:v>
                </c:pt>
                <c:pt idx="2">
                  <c:v>Gold</c:v>
                </c:pt>
                <c:pt idx="3">
                  <c:v>Platinum</c:v>
                </c:pt>
              </c:strCache>
            </c:strRef>
          </c:cat>
          <c:val>
            <c:numRef>
              <c:f>Sheet1!$C$2:$C$5</c:f>
              <c:numCache>
                <c:formatCode>0%</c:formatCode>
                <c:ptCount val="4"/>
                <c:pt idx="0">
                  <c:v>0.26</c:v>
                </c:pt>
                <c:pt idx="1">
                  <c:v>0.36</c:v>
                </c:pt>
                <c:pt idx="2">
                  <c:v>0.56000000000000005</c:v>
                </c:pt>
                <c:pt idx="3">
                  <c:v>0.26</c:v>
                </c:pt>
              </c:numCache>
            </c:numRef>
          </c:val>
        </c:ser>
        <c:ser>
          <c:idx val="2"/>
          <c:order val="2"/>
          <c:tx>
            <c:strRef>
              <c:f>Sheet1!$D$1</c:f>
              <c:strCache>
                <c:ptCount val="1"/>
                <c:pt idx="0">
                  <c:v>&gt;20% - 30%</c:v>
                </c:pt>
              </c:strCache>
            </c:strRef>
          </c:tx>
          <c:spPr>
            <a:solidFill>
              <a:schemeClr val="accent3"/>
            </a:solidFill>
            <a:ln>
              <a:solidFill>
                <a:schemeClr val="accent1"/>
              </a:solidFill>
            </a:ln>
          </c:spPr>
          <c:invertIfNegative val="0"/>
          <c:dLbls>
            <c:txPr>
              <a:bodyPr/>
              <a:lstStyle/>
              <a:p>
                <a:pPr>
                  <a:defRPr>
                    <a:solidFill>
                      <a:schemeClr val="bg1"/>
                    </a:solidFill>
                  </a:defRPr>
                </a:pPr>
                <a:endParaRPr lang="en-US"/>
              </a:p>
            </c:txPr>
            <c:showLegendKey val="0"/>
            <c:showVal val="1"/>
            <c:showCatName val="0"/>
            <c:showSerName val="0"/>
            <c:showPercent val="0"/>
            <c:showBubbleSize val="0"/>
            <c:showLeaderLines val="0"/>
          </c:dLbls>
          <c:cat>
            <c:strRef>
              <c:f>Sheet1!$A$2:$A$5</c:f>
              <c:strCache>
                <c:ptCount val="4"/>
                <c:pt idx="0">
                  <c:v>Bronze</c:v>
                </c:pt>
                <c:pt idx="1">
                  <c:v>Silver</c:v>
                </c:pt>
                <c:pt idx="2">
                  <c:v>Gold</c:v>
                </c:pt>
                <c:pt idx="3">
                  <c:v>Platinum</c:v>
                </c:pt>
              </c:strCache>
            </c:strRef>
          </c:cat>
          <c:val>
            <c:numRef>
              <c:f>Sheet1!$D$2:$D$5</c:f>
              <c:numCache>
                <c:formatCode>0%</c:formatCode>
                <c:ptCount val="4"/>
                <c:pt idx="0">
                  <c:v>0.17</c:v>
                </c:pt>
                <c:pt idx="1">
                  <c:v>0.3</c:v>
                </c:pt>
                <c:pt idx="2">
                  <c:v>0.13</c:v>
                </c:pt>
                <c:pt idx="3">
                  <c:v>0.16</c:v>
                </c:pt>
              </c:numCache>
            </c:numRef>
          </c:val>
        </c:ser>
        <c:ser>
          <c:idx val="3"/>
          <c:order val="3"/>
          <c:tx>
            <c:strRef>
              <c:f>Sheet1!$E$1</c:f>
              <c:strCache>
                <c:ptCount val="1"/>
                <c:pt idx="0">
                  <c:v>&gt;30% - 40%</c:v>
                </c:pt>
              </c:strCache>
            </c:strRef>
          </c:tx>
          <c:spPr>
            <a:solidFill>
              <a:schemeClr val="accent4"/>
            </a:solidFill>
            <a:ln>
              <a:solidFill>
                <a:schemeClr val="accent1"/>
              </a:solidFill>
            </a:ln>
          </c:spPr>
          <c:invertIfNegative val="0"/>
          <c:dLbls>
            <c:dLbl>
              <c:idx val="3"/>
              <c:delete val="1"/>
            </c:dLbl>
            <c:showLegendKey val="0"/>
            <c:showVal val="1"/>
            <c:showCatName val="0"/>
            <c:showSerName val="0"/>
            <c:showPercent val="0"/>
            <c:showBubbleSize val="0"/>
            <c:showLeaderLines val="0"/>
          </c:dLbls>
          <c:cat>
            <c:strRef>
              <c:f>Sheet1!$A$2:$A$5</c:f>
              <c:strCache>
                <c:ptCount val="4"/>
                <c:pt idx="0">
                  <c:v>Bronze</c:v>
                </c:pt>
                <c:pt idx="1">
                  <c:v>Silver</c:v>
                </c:pt>
                <c:pt idx="2">
                  <c:v>Gold</c:v>
                </c:pt>
                <c:pt idx="3">
                  <c:v>Platinum</c:v>
                </c:pt>
              </c:strCache>
            </c:strRef>
          </c:cat>
          <c:val>
            <c:numRef>
              <c:f>Sheet1!$E$2:$E$5</c:f>
              <c:numCache>
                <c:formatCode>0%</c:formatCode>
                <c:ptCount val="4"/>
                <c:pt idx="0">
                  <c:v>0.32</c:v>
                </c:pt>
                <c:pt idx="1">
                  <c:v>0.05</c:v>
                </c:pt>
                <c:pt idx="2">
                  <c:v>0.02</c:v>
                </c:pt>
                <c:pt idx="3">
                  <c:v>0</c:v>
                </c:pt>
              </c:numCache>
            </c:numRef>
          </c:val>
        </c:ser>
        <c:ser>
          <c:idx val="4"/>
          <c:order val="4"/>
          <c:tx>
            <c:strRef>
              <c:f>Sheet1!$F$1</c:f>
              <c:strCache>
                <c:ptCount val="1"/>
                <c:pt idx="0">
                  <c:v>&gt;40% - 50%</c:v>
                </c:pt>
              </c:strCache>
            </c:strRef>
          </c:tx>
          <c:spPr>
            <a:solidFill>
              <a:schemeClr val="accent5"/>
            </a:solidFill>
            <a:ln>
              <a:solidFill>
                <a:schemeClr val="accent1"/>
              </a:solidFill>
            </a:ln>
          </c:spPr>
          <c:invertIfNegative val="0"/>
          <c:dLbls>
            <c:showLegendKey val="0"/>
            <c:showVal val="1"/>
            <c:showCatName val="0"/>
            <c:showSerName val="0"/>
            <c:showPercent val="0"/>
            <c:showBubbleSize val="0"/>
            <c:showLeaderLines val="0"/>
          </c:dLbls>
          <c:cat>
            <c:strRef>
              <c:f>Sheet1!$A$2:$A$5</c:f>
              <c:strCache>
                <c:ptCount val="4"/>
                <c:pt idx="0">
                  <c:v>Bronze</c:v>
                </c:pt>
                <c:pt idx="1">
                  <c:v>Silver</c:v>
                </c:pt>
                <c:pt idx="2">
                  <c:v>Gold</c:v>
                </c:pt>
                <c:pt idx="3">
                  <c:v>Platinum</c:v>
                </c:pt>
              </c:strCache>
            </c:strRef>
          </c:cat>
          <c:val>
            <c:numRef>
              <c:f>Sheet1!$F$2:$F$5</c:f>
              <c:numCache>
                <c:formatCode>0%</c:formatCode>
                <c:ptCount val="4"/>
                <c:pt idx="0">
                  <c:v>0.18</c:v>
                </c:pt>
                <c:pt idx="1">
                  <c:v>0.12</c:v>
                </c:pt>
                <c:pt idx="2">
                  <c:v>0.05</c:v>
                </c:pt>
                <c:pt idx="3">
                  <c:v>0.16</c:v>
                </c:pt>
              </c:numCache>
            </c:numRef>
          </c:val>
        </c:ser>
        <c:ser>
          <c:idx val="5"/>
          <c:order val="5"/>
          <c:tx>
            <c:strRef>
              <c:f>Sheet1!$G$1</c:f>
              <c:strCache>
                <c:ptCount val="1"/>
                <c:pt idx="0">
                  <c:v>Over 50%</c:v>
                </c:pt>
              </c:strCache>
            </c:strRef>
          </c:tx>
          <c:spPr>
            <a:solidFill>
              <a:schemeClr val="accent6"/>
            </a:solidFill>
            <a:ln>
              <a:solidFill>
                <a:schemeClr val="accent1"/>
              </a:solidFill>
            </a:ln>
          </c:spPr>
          <c:invertIfNegative val="0"/>
          <c:dLbls>
            <c:dLbl>
              <c:idx val="1"/>
              <c:delete val="1"/>
            </c:dLbl>
            <c:dLbl>
              <c:idx val="2"/>
              <c:delete val="1"/>
            </c:dLbl>
            <c:dLbl>
              <c:idx val="3"/>
              <c:delete val="1"/>
            </c:dLbl>
            <c:showLegendKey val="0"/>
            <c:showVal val="1"/>
            <c:showCatName val="0"/>
            <c:showSerName val="0"/>
            <c:showPercent val="0"/>
            <c:showBubbleSize val="0"/>
            <c:showLeaderLines val="0"/>
          </c:dLbls>
          <c:cat>
            <c:strRef>
              <c:f>Sheet1!$A$2:$A$5</c:f>
              <c:strCache>
                <c:ptCount val="4"/>
                <c:pt idx="0">
                  <c:v>Bronze</c:v>
                </c:pt>
                <c:pt idx="1">
                  <c:v>Silver</c:v>
                </c:pt>
                <c:pt idx="2">
                  <c:v>Gold</c:v>
                </c:pt>
                <c:pt idx="3">
                  <c:v>Platinum</c:v>
                </c:pt>
              </c:strCache>
            </c:strRef>
          </c:cat>
          <c:val>
            <c:numRef>
              <c:f>Sheet1!$G$2:$G$5</c:f>
              <c:numCache>
                <c:formatCode>0%</c:formatCode>
                <c:ptCount val="4"/>
                <c:pt idx="0">
                  <c:v>0.01</c:v>
                </c:pt>
                <c:pt idx="1">
                  <c:v>0</c:v>
                </c:pt>
                <c:pt idx="2">
                  <c:v>0</c:v>
                </c:pt>
                <c:pt idx="3">
                  <c:v>0</c:v>
                </c:pt>
              </c:numCache>
            </c:numRef>
          </c:val>
        </c:ser>
        <c:dLbls>
          <c:showLegendKey val="0"/>
          <c:showVal val="0"/>
          <c:showCatName val="0"/>
          <c:showSerName val="0"/>
          <c:showPercent val="0"/>
          <c:showBubbleSize val="0"/>
        </c:dLbls>
        <c:gapWidth val="150"/>
        <c:overlap val="100"/>
        <c:axId val="46792064"/>
        <c:axId val="46838912"/>
      </c:barChart>
      <c:catAx>
        <c:axId val="46792064"/>
        <c:scaling>
          <c:orientation val="minMax"/>
        </c:scaling>
        <c:delete val="0"/>
        <c:axPos val="b"/>
        <c:majorTickMark val="out"/>
        <c:minorTickMark val="none"/>
        <c:tickLblPos val="nextTo"/>
        <c:txPr>
          <a:bodyPr/>
          <a:lstStyle/>
          <a:p>
            <a:pPr>
              <a:defRPr sz="1400" b="1"/>
            </a:pPr>
            <a:endParaRPr lang="en-US"/>
          </a:p>
        </c:txPr>
        <c:crossAx val="46838912"/>
        <c:crosses val="autoZero"/>
        <c:auto val="1"/>
        <c:lblAlgn val="ctr"/>
        <c:lblOffset val="100"/>
        <c:noMultiLvlLbl val="0"/>
      </c:catAx>
      <c:valAx>
        <c:axId val="46838912"/>
        <c:scaling>
          <c:orientation val="minMax"/>
        </c:scaling>
        <c:delete val="0"/>
        <c:axPos val="l"/>
        <c:numFmt formatCode="0%" sourceLinked="1"/>
        <c:majorTickMark val="out"/>
        <c:minorTickMark val="none"/>
        <c:tickLblPos val="nextTo"/>
        <c:crossAx val="46792064"/>
        <c:crosses val="autoZero"/>
        <c:crossBetween val="between"/>
      </c:valAx>
    </c:plotArea>
    <c:legend>
      <c:legendPos val="r"/>
      <c:layout>
        <c:manualLayout>
          <c:xMode val="edge"/>
          <c:yMode val="edge"/>
          <c:x val="0.86922693691066399"/>
          <c:y val="0.13663125394529299"/>
          <c:w val="0.119970593953534"/>
          <c:h val="0.37878922121104402"/>
        </c:manualLayout>
      </c:layout>
      <c:overlay val="0"/>
    </c:legend>
    <c:plotVisOnly val="1"/>
    <c:dispBlanksAs val="gap"/>
    <c:showDLblsOverMax val="0"/>
  </c:chart>
  <c:txPr>
    <a:bodyPr/>
    <a:lstStyle/>
    <a:p>
      <a:pPr>
        <a:defRPr sz="1200"/>
      </a:pPr>
      <a:endParaRPr lang="en-US"/>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percentStacked"/>
        <c:varyColors val="0"/>
        <c:ser>
          <c:idx val="0"/>
          <c:order val="0"/>
          <c:tx>
            <c:strRef>
              <c:f>Sheet1!$B$1</c:f>
              <c:strCache>
                <c:ptCount val="1"/>
                <c:pt idx="0">
                  <c:v>No Charge after Deductible</c:v>
                </c:pt>
              </c:strCache>
            </c:strRef>
          </c:tx>
          <c:spPr>
            <a:solidFill>
              <a:schemeClr val="accent1"/>
            </a:solidFill>
            <a:ln>
              <a:solidFill>
                <a:schemeClr val="accent1"/>
              </a:solidFill>
            </a:ln>
          </c:spPr>
          <c:invertIfNegative val="0"/>
          <c:dLbls>
            <c:txPr>
              <a:bodyPr/>
              <a:lstStyle/>
              <a:p>
                <a:pPr>
                  <a:defRPr sz="1050">
                    <a:solidFill>
                      <a:schemeClr val="bg1"/>
                    </a:solidFill>
                  </a:defRPr>
                </a:pPr>
                <a:endParaRPr lang="en-US"/>
              </a:p>
            </c:txPr>
            <c:showLegendKey val="0"/>
            <c:showVal val="1"/>
            <c:showCatName val="0"/>
            <c:showSerName val="0"/>
            <c:showPercent val="0"/>
            <c:showBubbleSize val="0"/>
            <c:showLeaderLines val="0"/>
          </c:dLbls>
          <c:cat>
            <c:strRef>
              <c:f>Sheet1!$A$2:$A$5</c:f>
              <c:strCache>
                <c:ptCount val="4"/>
                <c:pt idx="0">
                  <c:v>Bronze</c:v>
                </c:pt>
                <c:pt idx="1">
                  <c:v>Silver</c:v>
                </c:pt>
                <c:pt idx="2">
                  <c:v>Gold</c:v>
                </c:pt>
                <c:pt idx="3">
                  <c:v>Platinum</c:v>
                </c:pt>
              </c:strCache>
            </c:strRef>
          </c:cat>
          <c:val>
            <c:numRef>
              <c:f>Sheet1!$B$2:$B$5</c:f>
              <c:numCache>
                <c:formatCode>0%</c:formatCode>
                <c:ptCount val="4"/>
                <c:pt idx="0">
                  <c:v>0.34</c:v>
                </c:pt>
                <c:pt idx="1">
                  <c:v>0.11</c:v>
                </c:pt>
                <c:pt idx="2">
                  <c:v>0.04</c:v>
                </c:pt>
                <c:pt idx="3">
                  <c:v>0.01</c:v>
                </c:pt>
              </c:numCache>
            </c:numRef>
          </c:val>
        </c:ser>
        <c:ser>
          <c:idx val="1"/>
          <c:order val="1"/>
          <c:tx>
            <c:strRef>
              <c:f>Sheet1!$C$1</c:f>
              <c:strCache>
                <c:ptCount val="1"/>
                <c:pt idx="0">
                  <c:v>Copayment</c:v>
                </c:pt>
              </c:strCache>
            </c:strRef>
          </c:tx>
          <c:spPr>
            <a:solidFill>
              <a:schemeClr val="accent2"/>
            </a:solidFill>
            <a:ln>
              <a:solidFill>
                <a:schemeClr val="accent1"/>
              </a:solidFill>
            </a:ln>
          </c:spPr>
          <c:invertIfNegative val="0"/>
          <c:dLbls>
            <c:txPr>
              <a:bodyPr/>
              <a:lstStyle/>
              <a:p>
                <a:pPr>
                  <a:defRPr sz="1050">
                    <a:solidFill>
                      <a:schemeClr val="bg1"/>
                    </a:solidFill>
                  </a:defRPr>
                </a:pPr>
                <a:endParaRPr lang="en-US"/>
              </a:p>
            </c:txPr>
            <c:showLegendKey val="0"/>
            <c:showVal val="1"/>
            <c:showCatName val="0"/>
            <c:showSerName val="0"/>
            <c:showPercent val="0"/>
            <c:showBubbleSize val="0"/>
            <c:showLeaderLines val="0"/>
          </c:dLbls>
          <c:cat>
            <c:strRef>
              <c:f>Sheet1!$A$2:$A$5</c:f>
              <c:strCache>
                <c:ptCount val="4"/>
                <c:pt idx="0">
                  <c:v>Bronze</c:v>
                </c:pt>
                <c:pt idx="1">
                  <c:v>Silver</c:v>
                </c:pt>
                <c:pt idx="2">
                  <c:v>Gold</c:v>
                </c:pt>
                <c:pt idx="3">
                  <c:v>Platinum</c:v>
                </c:pt>
              </c:strCache>
            </c:strRef>
          </c:cat>
          <c:val>
            <c:numRef>
              <c:f>Sheet1!$C$2:$C$5</c:f>
              <c:numCache>
                <c:formatCode>0%</c:formatCode>
                <c:ptCount val="4"/>
                <c:pt idx="0">
                  <c:v>0.33</c:v>
                </c:pt>
                <c:pt idx="1">
                  <c:v>0.7</c:v>
                </c:pt>
                <c:pt idx="2">
                  <c:v>0.81</c:v>
                </c:pt>
                <c:pt idx="3">
                  <c:v>0.91</c:v>
                </c:pt>
              </c:numCache>
            </c:numRef>
          </c:val>
        </c:ser>
        <c:ser>
          <c:idx val="2"/>
          <c:order val="2"/>
          <c:tx>
            <c:strRef>
              <c:f>Sheet1!$D$1</c:f>
              <c:strCache>
                <c:ptCount val="1"/>
                <c:pt idx="0">
                  <c:v>Coinsurance</c:v>
                </c:pt>
              </c:strCache>
            </c:strRef>
          </c:tx>
          <c:spPr>
            <a:solidFill>
              <a:schemeClr val="accent3"/>
            </a:solidFill>
            <a:ln>
              <a:solidFill>
                <a:schemeClr val="accent1"/>
              </a:solidFill>
            </a:ln>
          </c:spPr>
          <c:invertIfNegative val="0"/>
          <c:dLbls>
            <c:txPr>
              <a:bodyPr/>
              <a:lstStyle/>
              <a:p>
                <a:pPr>
                  <a:defRPr sz="1050">
                    <a:solidFill>
                      <a:schemeClr val="bg1"/>
                    </a:solidFill>
                  </a:defRPr>
                </a:pPr>
                <a:endParaRPr lang="en-US"/>
              </a:p>
            </c:txPr>
            <c:showLegendKey val="0"/>
            <c:showVal val="1"/>
            <c:showCatName val="0"/>
            <c:showSerName val="0"/>
            <c:showPercent val="0"/>
            <c:showBubbleSize val="0"/>
            <c:showLeaderLines val="0"/>
          </c:dLbls>
          <c:cat>
            <c:strRef>
              <c:f>Sheet1!$A$2:$A$5</c:f>
              <c:strCache>
                <c:ptCount val="4"/>
                <c:pt idx="0">
                  <c:v>Bronze</c:v>
                </c:pt>
                <c:pt idx="1">
                  <c:v>Silver</c:v>
                </c:pt>
                <c:pt idx="2">
                  <c:v>Gold</c:v>
                </c:pt>
                <c:pt idx="3">
                  <c:v>Platinum</c:v>
                </c:pt>
              </c:strCache>
            </c:strRef>
          </c:cat>
          <c:val>
            <c:numRef>
              <c:f>Sheet1!$D$2:$D$5</c:f>
              <c:numCache>
                <c:formatCode>0%</c:formatCode>
                <c:ptCount val="4"/>
                <c:pt idx="0">
                  <c:v>0.3</c:v>
                </c:pt>
                <c:pt idx="1">
                  <c:v>0.18</c:v>
                </c:pt>
                <c:pt idx="2">
                  <c:v>0.13</c:v>
                </c:pt>
                <c:pt idx="3">
                  <c:v>0.08</c:v>
                </c:pt>
              </c:numCache>
            </c:numRef>
          </c:val>
        </c:ser>
        <c:ser>
          <c:idx val="3"/>
          <c:order val="3"/>
          <c:tx>
            <c:strRef>
              <c:f>Sheet1!$E$1</c:f>
              <c:strCache>
                <c:ptCount val="1"/>
                <c:pt idx="0">
                  <c:v>Copay &amp; Coinsurance</c:v>
                </c:pt>
              </c:strCache>
            </c:strRef>
          </c:tx>
          <c:spPr>
            <a:solidFill>
              <a:schemeClr val="accent4"/>
            </a:solidFill>
            <a:ln>
              <a:solidFill>
                <a:schemeClr val="accent1"/>
              </a:solidFill>
            </a:ln>
          </c:spPr>
          <c:invertIfNegative val="0"/>
          <c:dLbls>
            <c:dLbl>
              <c:idx val="3"/>
              <c:delete val="1"/>
            </c:dLbl>
            <c:txPr>
              <a:bodyPr/>
              <a:lstStyle/>
              <a:p>
                <a:pPr>
                  <a:defRPr sz="1050"/>
                </a:pPr>
                <a:endParaRPr lang="en-US"/>
              </a:p>
            </c:txPr>
            <c:showLegendKey val="0"/>
            <c:showVal val="1"/>
            <c:showCatName val="0"/>
            <c:showSerName val="0"/>
            <c:showPercent val="0"/>
            <c:showBubbleSize val="0"/>
            <c:showLeaderLines val="0"/>
          </c:dLbls>
          <c:cat>
            <c:strRef>
              <c:f>Sheet1!$A$2:$A$5</c:f>
              <c:strCache>
                <c:ptCount val="4"/>
                <c:pt idx="0">
                  <c:v>Bronze</c:v>
                </c:pt>
                <c:pt idx="1">
                  <c:v>Silver</c:v>
                </c:pt>
                <c:pt idx="2">
                  <c:v>Gold</c:v>
                </c:pt>
                <c:pt idx="3">
                  <c:v>Platinum</c:v>
                </c:pt>
              </c:strCache>
            </c:strRef>
          </c:cat>
          <c:val>
            <c:numRef>
              <c:f>Sheet1!$E$2:$E$5</c:f>
              <c:numCache>
                <c:formatCode>0%</c:formatCode>
                <c:ptCount val="4"/>
                <c:pt idx="0">
                  <c:v>0.03</c:v>
                </c:pt>
                <c:pt idx="1">
                  <c:v>0.02</c:v>
                </c:pt>
                <c:pt idx="2">
                  <c:v>0.02</c:v>
                </c:pt>
                <c:pt idx="3">
                  <c:v>0</c:v>
                </c:pt>
              </c:numCache>
            </c:numRef>
          </c:val>
        </c:ser>
        <c:dLbls>
          <c:showLegendKey val="0"/>
          <c:showVal val="0"/>
          <c:showCatName val="0"/>
          <c:showSerName val="0"/>
          <c:showPercent val="0"/>
          <c:showBubbleSize val="0"/>
        </c:dLbls>
        <c:gapWidth val="150"/>
        <c:overlap val="100"/>
        <c:axId val="47187456"/>
        <c:axId val="47188992"/>
      </c:barChart>
      <c:catAx>
        <c:axId val="47187456"/>
        <c:scaling>
          <c:orientation val="minMax"/>
        </c:scaling>
        <c:delete val="0"/>
        <c:axPos val="b"/>
        <c:majorTickMark val="out"/>
        <c:minorTickMark val="none"/>
        <c:tickLblPos val="nextTo"/>
        <c:txPr>
          <a:bodyPr/>
          <a:lstStyle/>
          <a:p>
            <a:pPr>
              <a:defRPr sz="1400" b="1"/>
            </a:pPr>
            <a:endParaRPr lang="en-US"/>
          </a:p>
        </c:txPr>
        <c:crossAx val="47188992"/>
        <c:crosses val="autoZero"/>
        <c:auto val="1"/>
        <c:lblAlgn val="ctr"/>
        <c:lblOffset val="100"/>
        <c:noMultiLvlLbl val="0"/>
      </c:catAx>
      <c:valAx>
        <c:axId val="47188992"/>
        <c:scaling>
          <c:orientation val="minMax"/>
        </c:scaling>
        <c:delete val="0"/>
        <c:axPos val="l"/>
        <c:numFmt formatCode="0%" sourceLinked="1"/>
        <c:majorTickMark val="out"/>
        <c:minorTickMark val="none"/>
        <c:tickLblPos val="nextTo"/>
        <c:crossAx val="47187456"/>
        <c:crosses val="autoZero"/>
        <c:crossBetween val="between"/>
      </c:valAx>
    </c:plotArea>
    <c:legend>
      <c:legendPos val="r"/>
      <c:layout>
        <c:manualLayout>
          <c:xMode val="edge"/>
          <c:yMode val="edge"/>
          <c:x val="0.736730582288325"/>
          <c:y val="0.138788363934924"/>
          <c:w val="0.25092373869932899"/>
          <c:h val="0.36605690324909901"/>
        </c:manualLayout>
      </c:layout>
      <c:overlay val="0"/>
    </c:legend>
    <c:plotVisOnly val="1"/>
    <c:dispBlanksAs val="gap"/>
    <c:showDLblsOverMax val="0"/>
  </c:chart>
  <c:txPr>
    <a:bodyPr/>
    <a:lstStyle/>
    <a:p>
      <a:pPr>
        <a:defRPr sz="1200"/>
      </a:pPr>
      <a:endParaRPr lang="en-US"/>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c:spPr>
          <c:invertIfNegative val="0"/>
          <c:dPt>
            <c:idx val="0"/>
            <c:invertIfNegative val="0"/>
            <c:bubble3D val="0"/>
            <c:spPr>
              <a:solidFill>
                <a:schemeClr val="bg2">
                  <a:lumMod val="50000"/>
                </a:schemeClr>
              </a:solidFill>
              <a:ln>
                <a:solidFill>
                  <a:schemeClr val="tx1"/>
                </a:solidFill>
              </a:ln>
            </c:spPr>
          </c:dPt>
          <c:dPt>
            <c:idx val="1"/>
            <c:invertIfNegative val="0"/>
            <c:bubble3D val="0"/>
            <c:spPr>
              <a:solidFill>
                <a:schemeClr val="bg1">
                  <a:lumMod val="50000"/>
                </a:schemeClr>
              </a:solidFill>
              <a:ln>
                <a:solidFill>
                  <a:schemeClr val="tx1"/>
                </a:solidFill>
              </a:ln>
            </c:spPr>
          </c:dPt>
          <c:dPt>
            <c:idx val="2"/>
            <c:invertIfNegative val="0"/>
            <c:bubble3D val="0"/>
            <c:spPr>
              <a:solidFill>
                <a:schemeClr val="bg2">
                  <a:lumMod val="40000"/>
                  <a:lumOff val="60000"/>
                </a:schemeClr>
              </a:solidFill>
              <a:ln>
                <a:solidFill>
                  <a:schemeClr val="tx1"/>
                </a:solidFill>
              </a:ln>
            </c:spPr>
          </c:dPt>
          <c:dPt>
            <c:idx val="3"/>
            <c:invertIfNegative val="0"/>
            <c:bubble3D val="0"/>
            <c:spPr>
              <a:solidFill>
                <a:schemeClr val="bg1">
                  <a:lumMod val="85000"/>
                </a:schemeClr>
              </a:solidFill>
              <a:ln>
                <a:solidFill>
                  <a:schemeClr val="tx1"/>
                </a:solidFill>
              </a:ln>
            </c:spPr>
          </c:dPt>
          <c:dLbls>
            <c:showLegendKey val="0"/>
            <c:showVal val="1"/>
            <c:showCatName val="0"/>
            <c:showSerName val="0"/>
            <c:showPercent val="0"/>
            <c:showBubbleSize val="0"/>
            <c:showLeaderLines val="0"/>
          </c:dLbls>
          <c:cat>
            <c:strRef>
              <c:f>Sheet1!$A$2:$A$5</c:f>
              <c:strCache>
                <c:ptCount val="4"/>
                <c:pt idx="0">
                  <c:v>Bronze</c:v>
                </c:pt>
                <c:pt idx="1">
                  <c:v>Silver</c:v>
                </c:pt>
                <c:pt idx="2">
                  <c:v>Gold</c:v>
                </c:pt>
                <c:pt idx="3">
                  <c:v>Platinum</c:v>
                </c:pt>
              </c:strCache>
            </c:strRef>
          </c:cat>
          <c:val>
            <c:numRef>
              <c:f>Sheet1!$B$2:$B$5</c:f>
              <c:numCache>
                <c:formatCode>"$"#,##0</c:formatCode>
                <c:ptCount val="4"/>
                <c:pt idx="0">
                  <c:v>65</c:v>
                </c:pt>
                <c:pt idx="1">
                  <c:v>56</c:v>
                </c:pt>
                <c:pt idx="2">
                  <c:v>44</c:v>
                </c:pt>
                <c:pt idx="3">
                  <c:v>29</c:v>
                </c:pt>
              </c:numCache>
            </c:numRef>
          </c:val>
        </c:ser>
        <c:dLbls>
          <c:showLegendKey val="0"/>
          <c:showVal val="0"/>
          <c:showCatName val="0"/>
          <c:showSerName val="0"/>
          <c:showPercent val="0"/>
          <c:showBubbleSize val="0"/>
        </c:dLbls>
        <c:gapWidth val="150"/>
        <c:axId val="45763200"/>
        <c:axId val="45769088"/>
      </c:barChart>
      <c:catAx>
        <c:axId val="45763200"/>
        <c:scaling>
          <c:orientation val="minMax"/>
        </c:scaling>
        <c:delete val="0"/>
        <c:axPos val="b"/>
        <c:majorTickMark val="out"/>
        <c:minorTickMark val="none"/>
        <c:tickLblPos val="nextTo"/>
        <c:txPr>
          <a:bodyPr/>
          <a:lstStyle/>
          <a:p>
            <a:pPr>
              <a:defRPr sz="1400" b="1"/>
            </a:pPr>
            <a:endParaRPr lang="en-US"/>
          </a:p>
        </c:txPr>
        <c:crossAx val="45769088"/>
        <c:crosses val="autoZero"/>
        <c:auto val="1"/>
        <c:lblAlgn val="ctr"/>
        <c:lblOffset val="100"/>
        <c:noMultiLvlLbl val="0"/>
      </c:catAx>
      <c:valAx>
        <c:axId val="45769088"/>
        <c:scaling>
          <c:orientation val="minMax"/>
        </c:scaling>
        <c:delete val="0"/>
        <c:axPos val="l"/>
        <c:numFmt formatCode="&quot;$&quot;#,##0" sourceLinked="1"/>
        <c:majorTickMark val="out"/>
        <c:minorTickMark val="none"/>
        <c:tickLblPos val="nextTo"/>
        <c:crossAx val="45763200"/>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percentStacked"/>
        <c:varyColors val="0"/>
        <c:ser>
          <c:idx val="0"/>
          <c:order val="0"/>
          <c:tx>
            <c:strRef>
              <c:f>Sheet1!$B$1</c:f>
              <c:strCache>
                <c:ptCount val="1"/>
                <c:pt idx="0">
                  <c:v>$10 or less</c:v>
                </c:pt>
              </c:strCache>
            </c:strRef>
          </c:tx>
          <c:spPr>
            <a:solidFill>
              <a:schemeClr val="accent1"/>
            </a:solidFill>
            <a:ln>
              <a:solidFill>
                <a:schemeClr val="accent1"/>
              </a:solidFill>
            </a:ln>
          </c:spPr>
          <c:invertIfNegative val="0"/>
          <c:dLbls>
            <c:dLbl>
              <c:idx val="0"/>
              <c:delete val="1"/>
            </c:dLbl>
            <c:dLbl>
              <c:idx val="1"/>
              <c:delete val="1"/>
            </c:dLbl>
            <c:dLbl>
              <c:idx val="2"/>
              <c:delete val="1"/>
            </c:dLbl>
            <c:txPr>
              <a:bodyPr/>
              <a:lstStyle/>
              <a:p>
                <a:pPr>
                  <a:defRPr sz="1050">
                    <a:solidFill>
                      <a:schemeClr val="bg1"/>
                    </a:solidFill>
                  </a:defRPr>
                </a:pPr>
                <a:endParaRPr lang="en-US"/>
              </a:p>
            </c:txPr>
            <c:showLegendKey val="0"/>
            <c:showVal val="1"/>
            <c:showCatName val="0"/>
            <c:showSerName val="0"/>
            <c:showPercent val="0"/>
            <c:showBubbleSize val="0"/>
            <c:showLeaderLines val="0"/>
          </c:dLbls>
          <c:cat>
            <c:strRef>
              <c:f>Sheet1!$A$2:$A$5</c:f>
              <c:strCache>
                <c:ptCount val="4"/>
                <c:pt idx="0">
                  <c:v>Bronze</c:v>
                </c:pt>
                <c:pt idx="1">
                  <c:v>Silver</c:v>
                </c:pt>
                <c:pt idx="2">
                  <c:v>Gold</c:v>
                </c:pt>
                <c:pt idx="3">
                  <c:v>Platinum</c:v>
                </c:pt>
              </c:strCache>
            </c:strRef>
          </c:cat>
          <c:val>
            <c:numRef>
              <c:f>Sheet1!$B$2:$B$5</c:f>
              <c:numCache>
                <c:formatCode>0%</c:formatCode>
                <c:ptCount val="4"/>
                <c:pt idx="0">
                  <c:v>0</c:v>
                </c:pt>
                <c:pt idx="1">
                  <c:v>0</c:v>
                </c:pt>
                <c:pt idx="2">
                  <c:v>0</c:v>
                </c:pt>
                <c:pt idx="3">
                  <c:v>0.03</c:v>
                </c:pt>
              </c:numCache>
            </c:numRef>
          </c:val>
        </c:ser>
        <c:ser>
          <c:idx val="1"/>
          <c:order val="1"/>
          <c:tx>
            <c:strRef>
              <c:f>Sheet1!$C$1</c:f>
              <c:strCache>
                <c:ptCount val="1"/>
                <c:pt idx="0">
                  <c:v>&gt;$10 - $25</c:v>
                </c:pt>
              </c:strCache>
            </c:strRef>
          </c:tx>
          <c:spPr>
            <a:solidFill>
              <a:schemeClr val="accent2"/>
            </a:solidFill>
            <a:ln>
              <a:solidFill>
                <a:schemeClr val="accent1"/>
              </a:solidFill>
            </a:ln>
          </c:spPr>
          <c:invertIfNegative val="0"/>
          <c:dLbls>
            <c:txPr>
              <a:bodyPr/>
              <a:lstStyle/>
              <a:p>
                <a:pPr>
                  <a:defRPr sz="1050">
                    <a:solidFill>
                      <a:schemeClr val="bg1"/>
                    </a:solidFill>
                  </a:defRPr>
                </a:pPr>
                <a:endParaRPr lang="en-US"/>
              </a:p>
            </c:txPr>
            <c:showLegendKey val="0"/>
            <c:showVal val="1"/>
            <c:showCatName val="0"/>
            <c:showSerName val="0"/>
            <c:showPercent val="0"/>
            <c:showBubbleSize val="0"/>
            <c:showLeaderLines val="0"/>
          </c:dLbls>
          <c:cat>
            <c:strRef>
              <c:f>Sheet1!$A$2:$A$5</c:f>
              <c:strCache>
                <c:ptCount val="4"/>
                <c:pt idx="0">
                  <c:v>Bronze</c:v>
                </c:pt>
                <c:pt idx="1">
                  <c:v>Silver</c:v>
                </c:pt>
                <c:pt idx="2">
                  <c:v>Gold</c:v>
                </c:pt>
                <c:pt idx="3">
                  <c:v>Platinum</c:v>
                </c:pt>
              </c:strCache>
            </c:strRef>
          </c:cat>
          <c:val>
            <c:numRef>
              <c:f>Sheet1!$C$2:$C$5</c:f>
              <c:numCache>
                <c:formatCode>0%</c:formatCode>
                <c:ptCount val="4"/>
                <c:pt idx="0">
                  <c:v>0.01</c:v>
                </c:pt>
                <c:pt idx="1">
                  <c:v>0.02</c:v>
                </c:pt>
                <c:pt idx="2">
                  <c:v>0.13</c:v>
                </c:pt>
                <c:pt idx="3">
                  <c:v>0.47</c:v>
                </c:pt>
              </c:numCache>
            </c:numRef>
          </c:val>
        </c:ser>
        <c:ser>
          <c:idx val="2"/>
          <c:order val="2"/>
          <c:tx>
            <c:strRef>
              <c:f>Sheet1!$D$1</c:f>
              <c:strCache>
                <c:ptCount val="1"/>
                <c:pt idx="0">
                  <c:v>&gt;$25 - $50</c:v>
                </c:pt>
              </c:strCache>
            </c:strRef>
          </c:tx>
          <c:spPr>
            <a:solidFill>
              <a:schemeClr val="accent3"/>
            </a:solidFill>
            <a:ln>
              <a:solidFill>
                <a:schemeClr val="accent1"/>
              </a:solidFill>
            </a:ln>
          </c:spPr>
          <c:invertIfNegative val="0"/>
          <c:dLbls>
            <c:txPr>
              <a:bodyPr/>
              <a:lstStyle/>
              <a:p>
                <a:pPr>
                  <a:defRPr sz="1050">
                    <a:solidFill>
                      <a:schemeClr val="bg1"/>
                    </a:solidFill>
                  </a:defRPr>
                </a:pPr>
                <a:endParaRPr lang="en-US"/>
              </a:p>
            </c:txPr>
            <c:showLegendKey val="0"/>
            <c:showVal val="1"/>
            <c:showCatName val="0"/>
            <c:showSerName val="0"/>
            <c:showPercent val="0"/>
            <c:showBubbleSize val="0"/>
            <c:showLeaderLines val="0"/>
          </c:dLbls>
          <c:cat>
            <c:strRef>
              <c:f>Sheet1!$A$2:$A$5</c:f>
              <c:strCache>
                <c:ptCount val="4"/>
                <c:pt idx="0">
                  <c:v>Bronze</c:v>
                </c:pt>
                <c:pt idx="1">
                  <c:v>Silver</c:v>
                </c:pt>
                <c:pt idx="2">
                  <c:v>Gold</c:v>
                </c:pt>
                <c:pt idx="3">
                  <c:v>Platinum</c:v>
                </c:pt>
              </c:strCache>
            </c:strRef>
          </c:cat>
          <c:val>
            <c:numRef>
              <c:f>Sheet1!$D$2:$D$5</c:f>
              <c:numCache>
                <c:formatCode>0%</c:formatCode>
                <c:ptCount val="4"/>
                <c:pt idx="0">
                  <c:v>0.4</c:v>
                </c:pt>
                <c:pt idx="1">
                  <c:v>0.47</c:v>
                </c:pt>
                <c:pt idx="2">
                  <c:v>0.71</c:v>
                </c:pt>
                <c:pt idx="3">
                  <c:v>0.48</c:v>
                </c:pt>
              </c:numCache>
            </c:numRef>
          </c:val>
        </c:ser>
        <c:ser>
          <c:idx val="3"/>
          <c:order val="3"/>
          <c:tx>
            <c:strRef>
              <c:f>Sheet1!$E$1</c:f>
              <c:strCache>
                <c:ptCount val="1"/>
                <c:pt idx="0">
                  <c:v>&gt;$50 - $75</c:v>
                </c:pt>
              </c:strCache>
            </c:strRef>
          </c:tx>
          <c:spPr>
            <a:solidFill>
              <a:schemeClr val="accent4"/>
            </a:solidFill>
            <a:ln>
              <a:solidFill>
                <a:schemeClr val="accent1"/>
              </a:solidFill>
            </a:ln>
          </c:spPr>
          <c:invertIfNegative val="0"/>
          <c:dLbls>
            <c:txPr>
              <a:bodyPr/>
              <a:lstStyle/>
              <a:p>
                <a:pPr>
                  <a:defRPr sz="1050"/>
                </a:pPr>
                <a:endParaRPr lang="en-US"/>
              </a:p>
            </c:txPr>
            <c:showLegendKey val="0"/>
            <c:showVal val="1"/>
            <c:showCatName val="0"/>
            <c:showSerName val="0"/>
            <c:showPercent val="0"/>
            <c:showBubbleSize val="0"/>
            <c:showLeaderLines val="0"/>
          </c:dLbls>
          <c:cat>
            <c:strRef>
              <c:f>Sheet1!$A$2:$A$5</c:f>
              <c:strCache>
                <c:ptCount val="4"/>
                <c:pt idx="0">
                  <c:v>Bronze</c:v>
                </c:pt>
                <c:pt idx="1">
                  <c:v>Silver</c:v>
                </c:pt>
                <c:pt idx="2">
                  <c:v>Gold</c:v>
                </c:pt>
                <c:pt idx="3">
                  <c:v>Platinum</c:v>
                </c:pt>
              </c:strCache>
            </c:strRef>
          </c:cat>
          <c:val>
            <c:numRef>
              <c:f>Sheet1!$E$2:$E$5</c:f>
              <c:numCache>
                <c:formatCode>0%</c:formatCode>
                <c:ptCount val="4"/>
                <c:pt idx="0">
                  <c:v>0.34</c:v>
                </c:pt>
                <c:pt idx="1">
                  <c:v>0.45</c:v>
                </c:pt>
                <c:pt idx="2">
                  <c:v>0.16</c:v>
                </c:pt>
                <c:pt idx="3">
                  <c:v>0.02</c:v>
                </c:pt>
              </c:numCache>
            </c:numRef>
          </c:val>
        </c:ser>
        <c:ser>
          <c:idx val="4"/>
          <c:order val="4"/>
          <c:tx>
            <c:strRef>
              <c:f>Sheet1!$F$1</c:f>
              <c:strCache>
                <c:ptCount val="1"/>
                <c:pt idx="0">
                  <c:v>&gt;$75 - $100</c:v>
                </c:pt>
              </c:strCache>
            </c:strRef>
          </c:tx>
          <c:spPr>
            <a:solidFill>
              <a:schemeClr val="accent5"/>
            </a:solidFill>
            <a:ln>
              <a:solidFill>
                <a:schemeClr val="accent1"/>
              </a:solidFill>
            </a:ln>
          </c:spPr>
          <c:invertIfNegative val="0"/>
          <c:dLbls>
            <c:dLbl>
              <c:idx val="2"/>
              <c:delete val="1"/>
            </c:dLbl>
            <c:dLbl>
              <c:idx val="3"/>
              <c:delete val="1"/>
            </c:dLbl>
            <c:txPr>
              <a:bodyPr/>
              <a:lstStyle/>
              <a:p>
                <a:pPr>
                  <a:defRPr sz="1050"/>
                </a:pPr>
                <a:endParaRPr lang="en-US"/>
              </a:p>
            </c:txPr>
            <c:showLegendKey val="0"/>
            <c:showVal val="1"/>
            <c:showCatName val="0"/>
            <c:showSerName val="0"/>
            <c:showPercent val="0"/>
            <c:showBubbleSize val="0"/>
            <c:showLeaderLines val="0"/>
          </c:dLbls>
          <c:cat>
            <c:strRef>
              <c:f>Sheet1!$A$2:$A$5</c:f>
              <c:strCache>
                <c:ptCount val="4"/>
                <c:pt idx="0">
                  <c:v>Bronze</c:v>
                </c:pt>
                <c:pt idx="1">
                  <c:v>Silver</c:v>
                </c:pt>
                <c:pt idx="2">
                  <c:v>Gold</c:v>
                </c:pt>
                <c:pt idx="3">
                  <c:v>Platinum</c:v>
                </c:pt>
              </c:strCache>
            </c:strRef>
          </c:cat>
          <c:val>
            <c:numRef>
              <c:f>Sheet1!$F$2:$F$5</c:f>
              <c:numCache>
                <c:formatCode>0%</c:formatCode>
                <c:ptCount val="4"/>
                <c:pt idx="0">
                  <c:v>0.2</c:v>
                </c:pt>
                <c:pt idx="1">
                  <c:v>0.05</c:v>
                </c:pt>
                <c:pt idx="2">
                  <c:v>0</c:v>
                </c:pt>
                <c:pt idx="3">
                  <c:v>0</c:v>
                </c:pt>
              </c:numCache>
            </c:numRef>
          </c:val>
        </c:ser>
        <c:ser>
          <c:idx val="5"/>
          <c:order val="5"/>
          <c:tx>
            <c:strRef>
              <c:f>Sheet1!$G$1</c:f>
              <c:strCache>
                <c:ptCount val="1"/>
                <c:pt idx="0">
                  <c:v>Over $100</c:v>
                </c:pt>
              </c:strCache>
            </c:strRef>
          </c:tx>
          <c:spPr>
            <a:solidFill>
              <a:schemeClr val="accent6"/>
            </a:solidFill>
            <a:ln>
              <a:solidFill>
                <a:schemeClr val="accent1"/>
              </a:solidFill>
            </a:ln>
          </c:spPr>
          <c:invertIfNegative val="0"/>
          <c:dLbls>
            <c:dLbl>
              <c:idx val="1"/>
              <c:delete val="1"/>
            </c:dLbl>
            <c:dLbl>
              <c:idx val="2"/>
              <c:delete val="1"/>
            </c:dLbl>
            <c:dLbl>
              <c:idx val="3"/>
              <c:delete val="1"/>
            </c:dLbl>
            <c:txPr>
              <a:bodyPr/>
              <a:lstStyle/>
              <a:p>
                <a:pPr>
                  <a:defRPr sz="1050"/>
                </a:pPr>
                <a:endParaRPr lang="en-US"/>
              </a:p>
            </c:txPr>
            <c:showLegendKey val="0"/>
            <c:showVal val="1"/>
            <c:showCatName val="0"/>
            <c:showSerName val="0"/>
            <c:showPercent val="0"/>
            <c:showBubbleSize val="0"/>
            <c:showLeaderLines val="0"/>
          </c:dLbls>
          <c:cat>
            <c:strRef>
              <c:f>Sheet1!$A$2:$A$5</c:f>
              <c:strCache>
                <c:ptCount val="4"/>
                <c:pt idx="0">
                  <c:v>Bronze</c:v>
                </c:pt>
                <c:pt idx="1">
                  <c:v>Silver</c:v>
                </c:pt>
                <c:pt idx="2">
                  <c:v>Gold</c:v>
                </c:pt>
                <c:pt idx="3">
                  <c:v>Platinum</c:v>
                </c:pt>
              </c:strCache>
            </c:strRef>
          </c:cat>
          <c:val>
            <c:numRef>
              <c:f>Sheet1!$G$2:$G$5</c:f>
              <c:numCache>
                <c:formatCode>0%</c:formatCode>
                <c:ptCount val="4"/>
                <c:pt idx="0">
                  <c:v>0.05</c:v>
                </c:pt>
                <c:pt idx="1">
                  <c:v>0</c:v>
                </c:pt>
                <c:pt idx="2">
                  <c:v>0</c:v>
                </c:pt>
                <c:pt idx="3">
                  <c:v>0</c:v>
                </c:pt>
              </c:numCache>
            </c:numRef>
          </c:val>
        </c:ser>
        <c:dLbls>
          <c:showLegendKey val="0"/>
          <c:showVal val="0"/>
          <c:showCatName val="0"/>
          <c:showSerName val="0"/>
          <c:showPercent val="0"/>
          <c:showBubbleSize val="0"/>
        </c:dLbls>
        <c:gapWidth val="150"/>
        <c:overlap val="100"/>
        <c:axId val="45820544"/>
        <c:axId val="45834624"/>
      </c:barChart>
      <c:catAx>
        <c:axId val="45820544"/>
        <c:scaling>
          <c:orientation val="minMax"/>
        </c:scaling>
        <c:delete val="0"/>
        <c:axPos val="b"/>
        <c:majorTickMark val="out"/>
        <c:minorTickMark val="none"/>
        <c:tickLblPos val="nextTo"/>
        <c:txPr>
          <a:bodyPr/>
          <a:lstStyle/>
          <a:p>
            <a:pPr>
              <a:defRPr sz="1400" b="1"/>
            </a:pPr>
            <a:endParaRPr lang="en-US"/>
          </a:p>
        </c:txPr>
        <c:crossAx val="45834624"/>
        <c:crosses val="autoZero"/>
        <c:auto val="1"/>
        <c:lblAlgn val="ctr"/>
        <c:lblOffset val="100"/>
        <c:noMultiLvlLbl val="0"/>
      </c:catAx>
      <c:valAx>
        <c:axId val="45834624"/>
        <c:scaling>
          <c:orientation val="minMax"/>
        </c:scaling>
        <c:delete val="0"/>
        <c:axPos val="l"/>
        <c:numFmt formatCode="0%" sourceLinked="1"/>
        <c:majorTickMark val="out"/>
        <c:minorTickMark val="none"/>
        <c:tickLblPos val="nextTo"/>
        <c:crossAx val="45820544"/>
        <c:crosses val="autoZero"/>
        <c:crossBetween val="between"/>
      </c:valAx>
    </c:plotArea>
    <c:legend>
      <c:legendPos val="r"/>
      <c:layout>
        <c:manualLayout>
          <c:xMode val="edge"/>
          <c:yMode val="edge"/>
          <c:x val="0.86908829104695196"/>
          <c:y val="0.13663125394529299"/>
          <c:w val="0.121652449693788"/>
          <c:h val="0.37878922121104402"/>
        </c:manualLayout>
      </c:layout>
      <c:overlay val="0"/>
    </c:legend>
    <c:plotVisOnly val="1"/>
    <c:dispBlanksAs val="gap"/>
    <c:showDLblsOverMax val="0"/>
  </c:chart>
  <c:txPr>
    <a:bodyPr/>
    <a:lstStyle/>
    <a:p>
      <a:pPr>
        <a:defRPr sz="1200"/>
      </a:pPr>
      <a:endParaRPr lang="en-US"/>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bg1">
                <a:lumMod val="85000"/>
              </a:schemeClr>
            </a:solidFill>
            <a:ln>
              <a:solidFill>
                <a:schemeClr val="tx1"/>
              </a:solidFill>
            </a:ln>
          </c:spPr>
          <c:invertIfNegative val="0"/>
          <c:dPt>
            <c:idx val="0"/>
            <c:invertIfNegative val="0"/>
            <c:bubble3D val="0"/>
            <c:spPr>
              <a:solidFill>
                <a:schemeClr val="bg2">
                  <a:lumMod val="50000"/>
                </a:schemeClr>
              </a:solidFill>
              <a:ln>
                <a:solidFill>
                  <a:schemeClr val="tx1"/>
                </a:solidFill>
              </a:ln>
            </c:spPr>
          </c:dPt>
          <c:dPt>
            <c:idx val="2"/>
            <c:invertIfNegative val="0"/>
            <c:bubble3D val="0"/>
            <c:spPr>
              <a:solidFill>
                <a:schemeClr val="bg2">
                  <a:lumMod val="40000"/>
                  <a:lumOff val="60000"/>
                </a:schemeClr>
              </a:solidFill>
              <a:ln>
                <a:solidFill>
                  <a:schemeClr val="tx1"/>
                </a:solidFill>
              </a:ln>
            </c:spPr>
          </c:dPt>
          <c:dLbls>
            <c:showLegendKey val="0"/>
            <c:showVal val="1"/>
            <c:showCatName val="0"/>
            <c:showSerName val="0"/>
            <c:showPercent val="0"/>
            <c:showBubbleSize val="0"/>
            <c:showLeaderLines val="0"/>
          </c:dLbls>
          <c:cat>
            <c:strRef>
              <c:f>Sheet1!$A$2:$A$5</c:f>
              <c:strCache>
                <c:ptCount val="4"/>
                <c:pt idx="0">
                  <c:v>Bronze</c:v>
                </c:pt>
                <c:pt idx="1">
                  <c:v>Silver</c:v>
                </c:pt>
                <c:pt idx="2">
                  <c:v>Gold</c:v>
                </c:pt>
                <c:pt idx="3">
                  <c:v>Platinum</c:v>
                </c:pt>
              </c:strCache>
            </c:strRef>
          </c:cat>
          <c:val>
            <c:numRef>
              <c:f>Sheet1!$B$2:$B$5</c:f>
              <c:numCache>
                <c:formatCode>0%</c:formatCode>
                <c:ptCount val="4"/>
                <c:pt idx="0">
                  <c:v>0.33696199999999998</c:v>
                </c:pt>
                <c:pt idx="1">
                  <c:v>0.25583329999999999</c:v>
                </c:pt>
                <c:pt idx="2">
                  <c:v>0.19</c:v>
                </c:pt>
                <c:pt idx="3">
                  <c:v>0.18596489999999999</c:v>
                </c:pt>
              </c:numCache>
            </c:numRef>
          </c:val>
        </c:ser>
        <c:dLbls>
          <c:showLegendKey val="0"/>
          <c:showVal val="0"/>
          <c:showCatName val="0"/>
          <c:showSerName val="0"/>
          <c:showPercent val="0"/>
          <c:showBubbleSize val="0"/>
        </c:dLbls>
        <c:gapWidth val="150"/>
        <c:axId val="45922176"/>
        <c:axId val="45923712"/>
      </c:barChart>
      <c:catAx>
        <c:axId val="45922176"/>
        <c:scaling>
          <c:orientation val="minMax"/>
        </c:scaling>
        <c:delete val="0"/>
        <c:axPos val="b"/>
        <c:majorTickMark val="out"/>
        <c:minorTickMark val="none"/>
        <c:tickLblPos val="nextTo"/>
        <c:txPr>
          <a:bodyPr/>
          <a:lstStyle/>
          <a:p>
            <a:pPr>
              <a:defRPr sz="1400" b="1"/>
            </a:pPr>
            <a:endParaRPr lang="en-US"/>
          </a:p>
        </c:txPr>
        <c:crossAx val="45923712"/>
        <c:crosses val="autoZero"/>
        <c:auto val="1"/>
        <c:lblAlgn val="ctr"/>
        <c:lblOffset val="100"/>
        <c:noMultiLvlLbl val="0"/>
      </c:catAx>
      <c:valAx>
        <c:axId val="45923712"/>
        <c:scaling>
          <c:orientation val="minMax"/>
        </c:scaling>
        <c:delete val="0"/>
        <c:axPos val="l"/>
        <c:numFmt formatCode="0%" sourceLinked="1"/>
        <c:majorTickMark val="out"/>
        <c:minorTickMark val="none"/>
        <c:tickLblPos val="nextTo"/>
        <c:crossAx val="45922176"/>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percentStacked"/>
        <c:varyColors val="0"/>
        <c:ser>
          <c:idx val="0"/>
          <c:order val="0"/>
          <c:tx>
            <c:strRef>
              <c:f>Sheet1!$B$1</c:f>
              <c:strCache>
                <c:ptCount val="1"/>
                <c:pt idx="0">
                  <c:v>10% or less</c:v>
                </c:pt>
              </c:strCache>
            </c:strRef>
          </c:tx>
          <c:spPr>
            <a:solidFill>
              <a:schemeClr val="accent1"/>
            </a:solidFill>
            <a:ln>
              <a:solidFill>
                <a:schemeClr val="accent1"/>
              </a:solidFill>
            </a:ln>
          </c:spPr>
          <c:invertIfNegative val="0"/>
          <c:dLbls>
            <c:txPr>
              <a:bodyPr/>
              <a:lstStyle/>
              <a:p>
                <a:pPr>
                  <a:defRPr sz="1050">
                    <a:solidFill>
                      <a:schemeClr val="bg1"/>
                    </a:solidFill>
                  </a:defRPr>
                </a:pPr>
                <a:endParaRPr lang="en-US"/>
              </a:p>
            </c:txPr>
            <c:showLegendKey val="0"/>
            <c:showVal val="1"/>
            <c:showCatName val="0"/>
            <c:showSerName val="0"/>
            <c:showPercent val="0"/>
            <c:showBubbleSize val="0"/>
            <c:showLeaderLines val="0"/>
          </c:dLbls>
          <c:cat>
            <c:strRef>
              <c:f>Sheet1!$A$2:$A$5</c:f>
              <c:strCache>
                <c:ptCount val="4"/>
                <c:pt idx="0">
                  <c:v>Bronze</c:v>
                </c:pt>
                <c:pt idx="1">
                  <c:v>Silver</c:v>
                </c:pt>
                <c:pt idx="2">
                  <c:v>Gold</c:v>
                </c:pt>
                <c:pt idx="3">
                  <c:v>Platinum</c:v>
                </c:pt>
              </c:strCache>
            </c:strRef>
          </c:cat>
          <c:val>
            <c:numRef>
              <c:f>Sheet1!$B$2:$B$5</c:f>
              <c:numCache>
                <c:formatCode>0%</c:formatCode>
                <c:ptCount val="4"/>
                <c:pt idx="0">
                  <c:v>0.05</c:v>
                </c:pt>
                <c:pt idx="1">
                  <c:v>0.16</c:v>
                </c:pt>
                <c:pt idx="2">
                  <c:v>0.28000000000000003</c:v>
                </c:pt>
                <c:pt idx="3">
                  <c:v>0.52</c:v>
                </c:pt>
              </c:numCache>
            </c:numRef>
          </c:val>
        </c:ser>
        <c:ser>
          <c:idx val="1"/>
          <c:order val="1"/>
          <c:tx>
            <c:strRef>
              <c:f>Sheet1!$C$1</c:f>
              <c:strCache>
                <c:ptCount val="1"/>
                <c:pt idx="0">
                  <c:v>&gt;10% - 20%</c:v>
                </c:pt>
              </c:strCache>
            </c:strRef>
          </c:tx>
          <c:spPr>
            <a:solidFill>
              <a:schemeClr val="accent2"/>
            </a:solidFill>
            <a:ln>
              <a:solidFill>
                <a:schemeClr val="accent1"/>
              </a:solidFill>
            </a:ln>
          </c:spPr>
          <c:invertIfNegative val="0"/>
          <c:dLbls>
            <c:txPr>
              <a:bodyPr/>
              <a:lstStyle/>
              <a:p>
                <a:pPr>
                  <a:defRPr sz="1050">
                    <a:solidFill>
                      <a:schemeClr val="bg1"/>
                    </a:solidFill>
                  </a:defRPr>
                </a:pPr>
                <a:endParaRPr lang="en-US"/>
              </a:p>
            </c:txPr>
            <c:showLegendKey val="0"/>
            <c:showVal val="1"/>
            <c:showCatName val="0"/>
            <c:showSerName val="0"/>
            <c:showPercent val="0"/>
            <c:showBubbleSize val="0"/>
            <c:showLeaderLines val="0"/>
          </c:dLbls>
          <c:cat>
            <c:strRef>
              <c:f>Sheet1!$A$2:$A$5</c:f>
              <c:strCache>
                <c:ptCount val="4"/>
                <c:pt idx="0">
                  <c:v>Bronze</c:v>
                </c:pt>
                <c:pt idx="1">
                  <c:v>Silver</c:v>
                </c:pt>
                <c:pt idx="2">
                  <c:v>Gold</c:v>
                </c:pt>
                <c:pt idx="3">
                  <c:v>Platinum</c:v>
                </c:pt>
              </c:strCache>
            </c:strRef>
          </c:cat>
          <c:val>
            <c:numRef>
              <c:f>Sheet1!$C$2:$C$5</c:f>
              <c:numCache>
                <c:formatCode>0%</c:formatCode>
                <c:ptCount val="4"/>
                <c:pt idx="0">
                  <c:v>0.25</c:v>
                </c:pt>
                <c:pt idx="1">
                  <c:v>0.34</c:v>
                </c:pt>
                <c:pt idx="2">
                  <c:v>0.56000000000000005</c:v>
                </c:pt>
                <c:pt idx="3">
                  <c:v>0.22</c:v>
                </c:pt>
              </c:numCache>
            </c:numRef>
          </c:val>
        </c:ser>
        <c:ser>
          <c:idx val="2"/>
          <c:order val="2"/>
          <c:tx>
            <c:strRef>
              <c:f>Sheet1!$D$1</c:f>
              <c:strCache>
                <c:ptCount val="1"/>
                <c:pt idx="0">
                  <c:v>&gt;20% - 30%</c:v>
                </c:pt>
              </c:strCache>
            </c:strRef>
          </c:tx>
          <c:spPr>
            <a:solidFill>
              <a:schemeClr val="accent3"/>
            </a:solidFill>
            <a:ln>
              <a:solidFill>
                <a:schemeClr val="accent1"/>
              </a:solidFill>
            </a:ln>
          </c:spPr>
          <c:invertIfNegative val="0"/>
          <c:dLbls>
            <c:txPr>
              <a:bodyPr/>
              <a:lstStyle/>
              <a:p>
                <a:pPr>
                  <a:defRPr sz="1050">
                    <a:solidFill>
                      <a:schemeClr val="bg1"/>
                    </a:solidFill>
                  </a:defRPr>
                </a:pPr>
                <a:endParaRPr lang="en-US"/>
              </a:p>
            </c:txPr>
            <c:showLegendKey val="0"/>
            <c:showVal val="1"/>
            <c:showCatName val="0"/>
            <c:showSerName val="0"/>
            <c:showPercent val="0"/>
            <c:showBubbleSize val="0"/>
            <c:showLeaderLines val="0"/>
          </c:dLbls>
          <c:cat>
            <c:strRef>
              <c:f>Sheet1!$A$2:$A$5</c:f>
              <c:strCache>
                <c:ptCount val="4"/>
                <c:pt idx="0">
                  <c:v>Bronze</c:v>
                </c:pt>
                <c:pt idx="1">
                  <c:v>Silver</c:v>
                </c:pt>
                <c:pt idx="2">
                  <c:v>Gold</c:v>
                </c:pt>
                <c:pt idx="3">
                  <c:v>Platinum</c:v>
                </c:pt>
              </c:strCache>
            </c:strRef>
          </c:cat>
          <c:val>
            <c:numRef>
              <c:f>Sheet1!$D$2:$D$5</c:f>
              <c:numCache>
                <c:formatCode>0%</c:formatCode>
                <c:ptCount val="4"/>
                <c:pt idx="0">
                  <c:v>0.18</c:v>
                </c:pt>
                <c:pt idx="1">
                  <c:v>0.31</c:v>
                </c:pt>
                <c:pt idx="2">
                  <c:v>0.11</c:v>
                </c:pt>
                <c:pt idx="3">
                  <c:v>0.13</c:v>
                </c:pt>
              </c:numCache>
            </c:numRef>
          </c:val>
        </c:ser>
        <c:ser>
          <c:idx val="3"/>
          <c:order val="3"/>
          <c:tx>
            <c:strRef>
              <c:f>Sheet1!$E$1</c:f>
              <c:strCache>
                <c:ptCount val="1"/>
                <c:pt idx="0">
                  <c:v>&gt;30% - 40%</c:v>
                </c:pt>
              </c:strCache>
            </c:strRef>
          </c:tx>
          <c:spPr>
            <a:solidFill>
              <a:schemeClr val="accent4"/>
            </a:solidFill>
            <a:ln>
              <a:solidFill>
                <a:schemeClr val="tx1"/>
              </a:solidFill>
            </a:ln>
          </c:spPr>
          <c:invertIfNegative val="0"/>
          <c:dLbls>
            <c:txPr>
              <a:bodyPr/>
              <a:lstStyle/>
              <a:p>
                <a:pPr>
                  <a:defRPr sz="1050"/>
                </a:pPr>
                <a:endParaRPr lang="en-US"/>
              </a:p>
            </c:txPr>
            <c:showLegendKey val="0"/>
            <c:showVal val="1"/>
            <c:showCatName val="0"/>
            <c:showSerName val="0"/>
            <c:showPercent val="0"/>
            <c:showBubbleSize val="0"/>
            <c:showLeaderLines val="0"/>
          </c:dLbls>
          <c:cat>
            <c:strRef>
              <c:f>Sheet1!$A$2:$A$5</c:f>
              <c:strCache>
                <c:ptCount val="4"/>
                <c:pt idx="0">
                  <c:v>Bronze</c:v>
                </c:pt>
                <c:pt idx="1">
                  <c:v>Silver</c:v>
                </c:pt>
                <c:pt idx="2">
                  <c:v>Gold</c:v>
                </c:pt>
                <c:pt idx="3">
                  <c:v>Platinum</c:v>
                </c:pt>
              </c:strCache>
            </c:strRef>
          </c:cat>
          <c:val>
            <c:numRef>
              <c:f>Sheet1!$E$2:$E$5</c:f>
              <c:numCache>
                <c:formatCode>0%</c:formatCode>
                <c:ptCount val="4"/>
                <c:pt idx="0">
                  <c:v>0.31</c:v>
                </c:pt>
                <c:pt idx="1">
                  <c:v>0.06</c:v>
                </c:pt>
                <c:pt idx="2">
                  <c:v>0.02</c:v>
                </c:pt>
                <c:pt idx="3">
                  <c:v>0</c:v>
                </c:pt>
              </c:numCache>
            </c:numRef>
          </c:val>
        </c:ser>
        <c:ser>
          <c:idx val="4"/>
          <c:order val="4"/>
          <c:tx>
            <c:strRef>
              <c:f>Sheet1!$F$1</c:f>
              <c:strCache>
                <c:ptCount val="1"/>
                <c:pt idx="0">
                  <c:v>&gt;40% - 50%</c:v>
                </c:pt>
              </c:strCache>
            </c:strRef>
          </c:tx>
          <c:spPr>
            <a:solidFill>
              <a:schemeClr val="accent5"/>
            </a:solidFill>
            <a:ln>
              <a:solidFill>
                <a:schemeClr val="tx1"/>
              </a:solidFill>
            </a:ln>
          </c:spPr>
          <c:invertIfNegative val="0"/>
          <c:dLbls>
            <c:txPr>
              <a:bodyPr/>
              <a:lstStyle/>
              <a:p>
                <a:pPr>
                  <a:defRPr sz="1050"/>
                </a:pPr>
                <a:endParaRPr lang="en-US"/>
              </a:p>
            </c:txPr>
            <c:showLegendKey val="0"/>
            <c:showVal val="1"/>
            <c:showCatName val="0"/>
            <c:showSerName val="0"/>
            <c:showPercent val="0"/>
            <c:showBubbleSize val="0"/>
            <c:showLeaderLines val="0"/>
          </c:dLbls>
          <c:cat>
            <c:strRef>
              <c:f>Sheet1!$A$2:$A$5</c:f>
              <c:strCache>
                <c:ptCount val="4"/>
                <c:pt idx="0">
                  <c:v>Bronze</c:v>
                </c:pt>
                <c:pt idx="1">
                  <c:v>Silver</c:v>
                </c:pt>
                <c:pt idx="2">
                  <c:v>Gold</c:v>
                </c:pt>
                <c:pt idx="3">
                  <c:v>Platinum</c:v>
                </c:pt>
              </c:strCache>
            </c:strRef>
          </c:cat>
          <c:val>
            <c:numRef>
              <c:f>Sheet1!$F$2:$F$5</c:f>
              <c:numCache>
                <c:formatCode>0%</c:formatCode>
                <c:ptCount val="4"/>
                <c:pt idx="0">
                  <c:v>0.2</c:v>
                </c:pt>
                <c:pt idx="1">
                  <c:v>0.14000000000000001</c:v>
                </c:pt>
                <c:pt idx="2">
                  <c:v>0.04</c:v>
                </c:pt>
                <c:pt idx="3">
                  <c:v>0.13</c:v>
                </c:pt>
              </c:numCache>
            </c:numRef>
          </c:val>
        </c:ser>
        <c:ser>
          <c:idx val="5"/>
          <c:order val="5"/>
          <c:tx>
            <c:strRef>
              <c:f>Sheet1!$G$1</c:f>
              <c:strCache>
                <c:ptCount val="1"/>
                <c:pt idx="0">
                  <c:v>Over 50%</c:v>
                </c:pt>
              </c:strCache>
            </c:strRef>
          </c:tx>
          <c:spPr>
            <a:solidFill>
              <a:schemeClr val="accent6"/>
            </a:solidFill>
            <a:ln>
              <a:solidFill>
                <a:schemeClr val="tx1"/>
              </a:solidFill>
            </a:ln>
          </c:spPr>
          <c:invertIfNegative val="0"/>
          <c:dLbls>
            <c:dLbl>
              <c:idx val="1"/>
              <c:delete val="1"/>
            </c:dLbl>
            <c:dLbl>
              <c:idx val="2"/>
              <c:delete val="1"/>
            </c:dLbl>
            <c:txPr>
              <a:bodyPr/>
              <a:lstStyle/>
              <a:p>
                <a:pPr>
                  <a:defRPr sz="1050"/>
                </a:pPr>
                <a:endParaRPr lang="en-US"/>
              </a:p>
            </c:txPr>
            <c:showLegendKey val="0"/>
            <c:showVal val="1"/>
            <c:showCatName val="0"/>
            <c:showSerName val="0"/>
            <c:showPercent val="0"/>
            <c:showBubbleSize val="0"/>
            <c:showLeaderLines val="0"/>
          </c:dLbls>
          <c:cat>
            <c:strRef>
              <c:f>Sheet1!$A$2:$A$5</c:f>
              <c:strCache>
                <c:ptCount val="4"/>
                <c:pt idx="0">
                  <c:v>Bronze</c:v>
                </c:pt>
                <c:pt idx="1">
                  <c:v>Silver</c:v>
                </c:pt>
                <c:pt idx="2">
                  <c:v>Gold</c:v>
                </c:pt>
                <c:pt idx="3">
                  <c:v>Platinum</c:v>
                </c:pt>
              </c:strCache>
            </c:strRef>
          </c:cat>
          <c:val>
            <c:numRef>
              <c:f>Sheet1!$G$2:$G$5</c:f>
              <c:numCache>
                <c:formatCode>0%</c:formatCode>
                <c:ptCount val="4"/>
                <c:pt idx="0">
                  <c:v>0.01</c:v>
                </c:pt>
                <c:pt idx="1">
                  <c:v>0</c:v>
                </c:pt>
                <c:pt idx="2">
                  <c:v>0</c:v>
                </c:pt>
                <c:pt idx="3">
                  <c:v>0</c:v>
                </c:pt>
              </c:numCache>
            </c:numRef>
          </c:val>
        </c:ser>
        <c:dLbls>
          <c:showLegendKey val="0"/>
          <c:showVal val="0"/>
          <c:showCatName val="0"/>
          <c:showSerName val="0"/>
          <c:showPercent val="0"/>
          <c:showBubbleSize val="0"/>
        </c:dLbls>
        <c:gapWidth val="150"/>
        <c:overlap val="100"/>
        <c:axId val="45988864"/>
        <c:axId val="49414912"/>
      </c:barChart>
      <c:catAx>
        <c:axId val="45988864"/>
        <c:scaling>
          <c:orientation val="minMax"/>
        </c:scaling>
        <c:delete val="0"/>
        <c:axPos val="b"/>
        <c:majorTickMark val="out"/>
        <c:minorTickMark val="none"/>
        <c:tickLblPos val="nextTo"/>
        <c:txPr>
          <a:bodyPr/>
          <a:lstStyle/>
          <a:p>
            <a:pPr>
              <a:defRPr sz="1400" b="1"/>
            </a:pPr>
            <a:endParaRPr lang="en-US"/>
          </a:p>
        </c:txPr>
        <c:crossAx val="49414912"/>
        <c:crosses val="autoZero"/>
        <c:auto val="1"/>
        <c:lblAlgn val="ctr"/>
        <c:lblOffset val="100"/>
        <c:noMultiLvlLbl val="0"/>
      </c:catAx>
      <c:valAx>
        <c:axId val="49414912"/>
        <c:scaling>
          <c:orientation val="minMax"/>
        </c:scaling>
        <c:delete val="0"/>
        <c:axPos val="l"/>
        <c:numFmt formatCode="0%" sourceLinked="1"/>
        <c:majorTickMark val="out"/>
        <c:minorTickMark val="none"/>
        <c:tickLblPos val="nextTo"/>
        <c:crossAx val="45988864"/>
        <c:crosses val="autoZero"/>
        <c:crossBetween val="between"/>
      </c:valAx>
    </c:plotArea>
    <c:legend>
      <c:legendPos val="r"/>
      <c:layout>
        <c:manualLayout>
          <c:xMode val="edge"/>
          <c:yMode val="edge"/>
          <c:x val="0.86151088752794802"/>
          <c:y val="0.119795057979926"/>
          <c:w val="0.119970593953534"/>
          <c:h val="0.37878922121104402"/>
        </c:manualLayout>
      </c:layout>
      <c:overlay val="0"/>
    </c:legend>
    <c:plotVisOnly val="1"/>
    <c:dispBlanksAs val="gap"/>
    <c:showDLblsOverMax val="0"/>
  </c:chart>
  <c:txPr>
    <a:bodyPr/>
    <a:lstStyle/>
    <a:p>
      <a:pPr>
        <a:defRPr sz="1200"/>
      </a:pPr>
      <a:endParaRPr lang="en-US"/>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percentStacked"/>
        <c:varyColors val="0"/>
        <c:ser>
          <c:idx val="0"/>
          <c:order val="0"/>
          <c:tx>
            <c:strRef>
              <c:f>Sheet1!$B$1</c:f>
              <c:strCache>
                <c:ptCount val="1"/>
                <c:pt idx="0">
                  <c:v>No Charge after Deductible</c:v>
                </c:pt>
              </c:strCache>
            </c:strRef>
          </c:tx>
          <c:spPr>
            <a:solidFill>
              <a:schemeClr val="accent1"/>
            </a:solidFill>
            <a:ln>
              <a:solidFill>
                <a:schemeClr val="accent1"/>
              </a:solidFill>
            </a:ln>
          </c:spPr>
          <c:invertIfNegative val="0"/>
          <c:dLbls>
            <c:dLbl>
              <c:idx val="0"/>
              <c:delete val="1"/>
            </c:dLbl>
            <c:dLbl>
              <c:idx val="1"/>
              <c:delete val="1"/>
            </c:dLbl>
            <c:txPr>
              <a:bodyPr/>
              <a:lstStyle/>
              <a:p>
                <a:pPr algn="ctr">
                  <a:defRPr lang="en-US" sz="1050" b="0" i="0" u="none" strike="noStrike" kern="1200" baseline="0">
                    <a:solidFill>
                      <a:srgbClr val="FFFFFF"/>
                    </a:solidFill>
                    <a:latin typeface="+mn-lt"/>
                    <a:ea typeface="+mn-ea"/>
                    <a:cs typeface="+mn-cs"/>
                  </a:defRPr>
                </a:pPr>
                <a:endParaRPr lang="en-US"/>
              </a:p>
            </c:txPr>
            <c:showLegendKey val="0"/>
            <c:showVal val="1"/>
            <c:showCatName val="0"/>
            <c:showSerName val="0"/>
            <c:showPercent val="0"/>
            <c:showBubbleSize val="0"/>
            <c:showLeaderLines val="0"/>
          </c:dLbls>
          <c:cat>
            <c:strRef>
              <c:f>Sheet1!$A$2:$A$5</c:f>
              <c:strCache>
                <c:ptCount val="4"/>
                <c:pt idx="0">
                  <c:v>Bronze</c:v>
                </c:pt>
                <c:pt idx="1">
                  <c:v>Silver</c:v>
                </c:pt>
                <c:pt idx="2">
                  <c:v>Gold</c:v>
                </c:pt>
                <c:pt idx="3">
                  <c:v>Platinum</c:v>
                </c:pt>
              </c:strCache>
            </c:strRef>
          </c:cat>
          <c:val>
            <c:numRef>
              <c:f>Sheet1!$B$2:$B$5</c:f>
              <c:numCache>
                <c:formatCode>0%</c:formatCode>
                <c:ptCount val="4"/>
                <c:pt idx="0">
                  <c:v>0.28999999999999998</c:v>
                </c:pt>
                <c:pt idx="1">
                  <c:v>0.08</c:v>
                </c:pt>
                <c:pt idx="2">
                  <c:v>0.05</c:v>
                </c:pt>
                <c:pt idx="3">
                  <c:v>0.01</c:v>
                </c:pt>
              </c:numCache>
            </c:numRef>
          </c:val>
        </c:ser>
        <c:ser>
          <c:idx val="1"/>
          <c:order val="1"/>
          <c:tx>
            <c:strRef>
              <c:f>Sheet1!$C$1</c:f>
              <c:strCache>
                <c:ptCount val="1"/>
                <c:pt idx="0">
                  <c:v>Copayment</c:v>
                </c:pt>
              </c:strCache>
            </c:strRef>
          </c:tx>
          <c:spPr>
            <a:solidFill>
              <a:schemeClr val="accent2"/>
            </a:solidFill>
            <a:ln>
              <a:solidFill>
                <a:schemeClr val="tx1"/>
              </a:solidFill>
            </a:ln>
          </c:spPr>
          <c:invertIfNegative val="0"/>
          <c:dLbls>
            <c:dLbl>
              <c:idx val="3"/>
              <c:delete val="1"/>
            </c:dLbl>
            <c:txPr>
              <a:bodyPr/>
              <a:lstStyle/>
              <a:p>
                <a:pPr>
                  <a:defRPr sz="1050">
                    <a:solidFill>
                      <a:schemeClr val="bg1"/>
                    </a:solidFill>
                  </a:defRPr>
                </a:pPr>
                <a:endParaRPr lang="en-US"/>
              </a:p>
            </c:txPr>
            <c:showLegendKey val="0"/>
            <c:showVal val="1"/>
            <c:showCatName val="0"/>
            <c:showSerName val="0"/>
            <c:showPercent val="0"/>
            <c:showBubbleSize val="0"/>
            <c:showLeaderLines val="0"/>
          </c:dLbls>
          <c:cat>
            <c:strRef>
              <c:f>Sheet1!$A$2:$A$5</c:f>
              <c:strCache>
                <c:ptCount val="4"/>
                <c:pt idx="0">
                  <c:v>Bronze</c:v>
                </c:pt>
                <c:pt idx="1">
                  <c:v>Silver</c:v>
                </c:pt>
                <c:pt idx="2">
                  <c:v>Gold</c:v>
                </c:pt>
                <c:pt idx="3">
                  <c:v>Platinum</c:v>
                </c:pt>
              </c:strCache>
            </c:strRef>
          </c:cat>
          <c:val>
            <c:numRef>
              <c:f>Sheet1!$C$2:$C$5</c:f>
              <c:numCache>
                <c:formatCode>0%</c:formatCode>
                <c:ptCount val="4"/>
                <c:pt idx="0">
                  <c:v>0.21</c:v>
                </c:pt>
                <c:pt idx="1">
                  <c:v>0.46</c:v>
                </c:pt>
                <c:pt idx="2">
                  <c:v>0.48</c:v>
                </c:pt>
                <c:pt idx="3">
                  <c:v>0.37</c:v>
                </c:pt>
              </c:numCache>
            </c:numRef>
          </c:val>
        </c:ser>
        <c:ser>
          <c:idx val="2"/>
          <c:order val="2"/>
          <c:tx>
            <c:strRef>
              <c:f>Sheet1!$D$1</c:f>
              <c:strCache>
                <c:ptCount val="1"/>
                <c:pt idx="0">
                  <c:v>Coinsurance</c:v>
                </c:pt>
              </c:strCache>
            </c:strRef>
          </c:tx>
          <c:spPr>
            <a:solidFill>
              <a:schemeClr val="accent3"/>
            </a:solidFill>
            <a:ln>
              <a:solidFill>
                <a:schemeClr val="tx1"/>
              </a:solidFill>
            </a:ln>
          </c:spPr>
          <c:invertIfNegative val="0"/>
          <c:dLbls>
            <c:txPr>
              <a:bodyPr/>
              <a:lstStyle/>
              <a:p>
                <a:pPr>
                  <a:defRPr sz="1050">
                    <a:solidFill>
                      <a:schemeClr val="bg1"/>
                    </a:solidFill>
                  </a:defRPr>
                </a:pPr>
                <a:endParaRPr lang="en-US"/>
              </a:p>
            </c:txPr>
            <c:showLegendKey val="0"/>
            <c:showVal val="1"/>
            <c:showCatName val="0"/>
            <c:showSerName val="0"/>
            <c:showPercent val="0"/>
            <c:showBubbleSize val="0"/>
            <c:showLeaderLines val="0"/>
          </c:dLbls>
          <c:cat>
            <c:strRef>
              <c:f>Sheet1!$A$2:$A$5</c:f>
              <c:strCache>
                <c:ptCount val="4"/>
                <c:pt idx="0">
                  <c:v>Bronze</c:v>
                </c:pt>
                <c:pt idx="1">
                  <c:v>Silver</c:v>
                </c:pt>
                <c:pt idx="2">
                  <c:v>Gold</c:v>
                </c:pt>
                <c:pt idx="3">
                  <c:v>Platinum</c:v>
                </c:pt>
              </c:strCache>
            </c:strRef>
          </c:cat>
          <c:val>
            <c:numRef>
              <c:f>Sheet1!$D$2:$D$5</c:f>
              <c:numCache>
                <c:formatCode>0%</c:formatCode>
                <c:ptCount val="4"/>
                <c:pt idx="0">
                  <c:v>0.38</c:v>
                </c:pt>
                <c:pt idx="1">
                  <c:v>0.28000000000000003</c:v>
                </c:pt>
                <c:pt idx="2">
                  <c:v>0.25</c:v>
                </c:pt>
                <c:pt idx="3">
                  <c:v>0.34</c:v>
                </c:pt>
              </c:numCache>
            </c:numRef>
          </c:val>
        </c:ser>
        <c:ser>
          <c:idx val="3"/>
          <c:order val="3"/>
          <c:tx>
            <c:strRef>
              <c:f>Sheet1!$E$1</c:f>
              <c:strCache>
                <c:ptCount val="1"/>
                <c:pt idx="0">
                  <c:v>Copayment &amp; Coinsurance</c:v>
                </c:pt>
              </c:strCache>
            </c:strRef>
          </c:tx>
          <c:spPr>
            <a:solidFill>
              <a:schemeClr val="accent5"/>
            </a:solidFill>
            <a:ln>
              <a:solidFill>
                <a:schemeClr val="tx1"/>
              </a:solidFill>
            </a:ln>
          </c:spPr>
          <c:invertIfNegative val="0"/>
          <c:dLbls>
            <c:dLbl>
              <c:idx val="0"/>
              <c:layout/>
              <c:showLegendKey val="0"/>
              <c:showVal val="1"/>
              <c:showCatName val="0"/>
              <c:showSerName val="0"/>
              <c:showPercent val="0"/>
              <c:showBubbleSize val="0"/>
            </c:dLbl>
            <c:dLbl>
              <c:idx val="1"/>
              <c:layout/>
              <c:showLegendKey val="0"/>
              <c:showVal val="1"/>
              <c:showCatName val="0"/>
              <c:showSerName val="0"/>
              <c:showPercent val="0"/>
              <c:showBubbleSize val="0"/>
            </c:dLbl>
            <c:dLbl>
              <c:idx val="2"/>
              <c:layout/>
              <c:showLegendKey val="0"/>
              <c:showVal val="1"/>
              <c:showCatName val="0"/>
              <c:showSerName val="0"/>
              <c:showPercent val="0"/>
              <c:showBubbleSize val="0"/>
            </c:dLbl>
            <c:dLbl>
              <c:idx val="3"/>
              <c:layout/>
              <c:showLegendKey val="0"/>
              <c:showVal val="1"/>
              <c:showCatName val="0"/>
              <c:showSerName val="0"/>
              <c:showPercent val="0"/>
              <c:showBubbleSize val="0"/>
            </c:dLbl>
            <c:txPr>
              <a:bodyPr/>
              <a:lstStyle/>
              <a:p>
                <a:pPr>
                  <a:defRPr sz="1050"/>
                </a:pPr>
                <a:endParaRPr lang="en-US"/>
              </a:p>
            </c:txPr>
            <c:showLegendKey val="0"/>
            <c:showVal val="0"/>
            <c:showCatName val="0"/>
            <c:showSerName val="0"/>
            <c:showPercent val="0"/>
            <c:showBubbleSize val="0"/>
          </c:dLbls>
          <c:cat>
            <c:strRef>
              <c:f>Sheet1!$A$2:$A$5</c:f>
              <c:strCache>
                <c:ptCount val="4"/>
                <c:pt idx="0">
                  <c:v>Bronze</c:v>
                </c:pt>
                <c:pt idx="1">
                  <c:v>Silver</c:v>
                </c:pt>
                <c:pt idx="2">
                  <c:v>Gold</c:v>
                </c:pt>
                <c:pt idx="3">
                  <c:v>Platinum</c:v>
                </c:pt>
              </c:strCache>
            </c:strRef>
          </c:cat>
          <c:val>
            <c:numRef>
              <c:f>Sheet1!$E$2:$E$5</c:f>
              <c:numCache>
                <c:formatCode>0%</c:formatCode>
                <c:ptCount val="4"/>
                <c:pt idx="0">
                  <c:v>0.12</c:v>
                </c:pt>
                <c:pt idx="1">
                  <c:v>0.18</c:v>
                </c:pt>
                <c:pt idx="2">
                  <c:v>0.22</c:v>
                </c:pt>
                <c:pt idx="3">
                  <c:v>0.28000000000000003</c:v>
                </c:pt>
              </c:numCache>
            </c:numRef>
          </c:val>
        </c:ser>
        <c:dLbls>
          <c:showLegendKey val="0"/>
          <c:showVal val="0"/>
          <c:showCatName val="0"/>
          <c:showSerName val="0"/>
          <c:showPercent val="0"/>
          <c:showBubbleSize val="0"/>
        </c:dLbls>
        <c:gapWidth val="150"/>
        <c:overlap val="100"/>
        <c:axId val="49510656"/>
        <c:axId val="49528832"/>
      </c:barChart>
      <c:catAx>
        <c:axId val="49510656"/>
        <c:scaling>
          <c:orientation val="minMax"/>
        </c:scaling>
        <c:delete val="0"/>
        <c:axPos val="b"/>
        <c:majorTickMark val="out"/>
        <c:minorTickMark val="none"/>
        <c:tickLblPos val="nextTo"/>
        <c:txPr>
          <a:bodyPr/>
          <a:lstStyle/>
          <a:p>
            <a:pPr>
              <a:defRPr sz="1400" b="1"/>
            </a:pPr>
            <a:endParaRPr lang="en-US"/>
          </a:p>
        </c:txPr>
        <c:crossAx val="49528832"/>
        <c:crosses val="autoZero"/>
        <c:auto val="1"/>
        <c:lblAlgn val="ctr"/>
        <c:lblOffset val="100"/>
        <c:noMultiLvlLbl val="0"/>
      </c:catAx>
      <c:valAx>
        <c:axId val="49528832"/>
        <c:scaling>
          <c:orientation val="minMax"/>
        </c:scaling>
        <c:delete val="0"/>
        <c:axPos val="l"/>
        <c:numFmt formatCode="0%" sourceLinked="1"/>
        <c:majorTickMark val="out"/>
        <c:minorTickMark val="none"/>
        <c:tickLblPos val="nextTo"/>
        <c:txPr>
          <a:bodyPr/>
          <a:lstStyle/>
          <a:p>
            <a:pPr>
              <a:defRPr sz="1200"/>
            </a:pPr>
            <a:endParaRPr lang="en-US"/>
          </a:p>
        </c:txPr>
        <c:crossAx val="49510656"/>
        <c:crosses val="autoZero"/>
        <c:crossBetween val="between"/>
      </c:valAx>
    </c:plotArea>
    <c:legend>
      <c:legendPos val="r"/>
      <c:layout>
        <c:manualLayout>
          <c:xMode val="edge"/>
          <c:yMode val="edge"/>
          <c:x val="0.74972149314669001"/>
          <c:y val="0.101551647682493"/>
          <c:w val="0.2154328478062055"/>
          <c:h val="0.23013444873499847"/>
        </c:manualLayout>
      </c:layout>
      <c:overlay val="0"/>
      <c:txPr>
        <a:bodyPr/>
        <a:lstStyle/>
        <a:p>
          <a:pPr>
            <a:defRPr sz="12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percentStacked"/>
        <c:varyColors val="0"/>
        <c:ser>
          <c:idx val="0"/>
          <c:order val="0"/>
          <c:tx>
            <c:strRef>
              <c:f>Sheet1!$B$1</c:f>
              <c:strCache>
                <c:ptCount val="1"/>
                <c:pt idx="0">
                  <c:v>No Charge</c:v>
                </c:pt>
              </c:strCache>
            </c:strRef>
          </c:tx>
          <c:spPr>
            <a:solidFill>
              <a:schemeClr val="accent1"/>
            </a:solidFill>
            <a:ln>
              <a:solidFill>
                <a:schemeClr val="tx1"/>
              </a:solidFill>
            </a:ln>
          </c:spPr>
          <c:invertIfNegative val="0"/>
          <c:dLbls>
            <c:dLbl>
              <c:idx val="0"/>
              <c:delete val="1"/>
            </c:dLbl>
            <c:txPr>
              <a:bodyPr/>
              <a:lstStyle/>
              <a:p>
                <a:pPr>
                  <a:defRPr sz="1050">
                    <a:solidFill>
                      <a:schemeClr val="bg1"/>
                    </a:solidFill>
                  </a:defRPr>
                </a:pPr>
                <a:endParaRPr lang="en-US"/>
              </a:p>
            </c:txPr>
            <c:showLegendKey val="0"/>
            <c:showVal val="1"/>
            <c:showCatName val="0"/>
            <c:showSerName val="0"/>
            <c:showPercent val="0"/>
            <c:showBubbleSize val="0"/>
            <c:showLeaderLines val="0"/>
          </c:dLbls>
          <c:cat>
            <c:strRef>
              <c:f>Sheet1!$A$2:$A$5</c:f>
              <c:strCache>
                <c:ptCount val="4"/>
                <c:pt idx="0">
                  <c:v>Bronze</c:v>
                </c:pt>
                <c:pt idx="1">
                  <c:v>Silver</c:v>
                </c:pt>
                <c:pt idx="2">
                  <c:v>Gold</c:v>
                </c:pt>
                <c:pt idx="3">
                  <c:v>Platinum</c:v>
                </c:pt>
              </c:strCache>
            </c:strRef>
          </c:cat>
          <c:val>
            <c:numRef>
              <c:f>Sheet1!$B$2:$B$5</c:f>
              <c:numCache>
                <c:formatCode>0%</c:formatCode>
                <c:ptCount val="4"/>
                <c:pt idx="0">
                  <c:v>0</c:v>
                </c:pt>
                <c:pt idx="1">
                  <c:v>0.17</c:v>
                </c:pt>
                <c:pt idx="2">
                  <c:v>0.2</c:v>
                </c:pt>
                <c:pt idx="3">
                  <c:v>0.02</c:v>
                </c:pt>
              </c:numCache>
            </c:numRef>
          </c:val>
        </c:ser>
        <c:ser>
          <c:idx val="1"/>
          <c:order val="1"/>
          <c:tx>
            <c:strRef>
              <c:f>Sheet1!$C$1</c:f>
              <c:strCache>
                <c:ptCount val="1"/>
                <c:pt idx="0">
                  <c:v>Copayment</c:v>
                </c:pt>
              </c:strCache>
            </c:strRef>
          </c:tx>
          <c:spPr>
            <a:solidFill>
              <a:schemeClr val="accent2"/>
            </a:solidFill>
            <a:ln>
              <a:solidFill>
                <a:schemeClr val="accent1"/>
              </a:solidFill>
            </a:ln>
          </c:spPr>
          <c:invertIfNegative val="0"/>
          <c:dLbls>
            <c:txPr>
              <a:bodyPr/>
              <a:lstStyle/>
              <a:p>
                <a:pPr>
                  <a:defRPr sz="1050">
                    <a:solidFill>
                      <a:schemeClr val="bg1"/>
                    </a:solidFill>
                  </a:defRPr>
                </a:pPr>
                <a:endParaRPr lang="en-US"/>
              </a:p>
            </c:txPr>
            <c:showLegendKey val="0"/>
            <c:showVal val="1"/>
            <c:showCatName val="0"/>
            <c:showSerName val="0"/>
            <c:showPercent val="0"/>
            <c:showBubbleSize val="0"/>
            <c:showLeaderLines val="0"/>
          </c:dLbls>
          <c:cat>
            <c:strRef>
              <c:f>Sheet1!$A$2:$A$5</c:f>
              <c:strCache>
                <c:ptCount val="4"/>
                <c:pt idx="0">
                  <c:v>Bronze</c:v>
                </c:pt>
                <c:pt idx="1">
                  <c:v>Silver</c:v>
                </c:pt>
                <c:pt idx="2">
                  <c:v>Gold</c:v>
                </c:pt>
                <c:pt idx="3">
                  <c:v>Platinum</c:v>
                </c:pt>
              </c:strCache>
            </c:strRef>
          </c:cat>
          <c:val>
            <c:numRef>
              <c:f>Sheet1!$C$2:$C$5</c:f>
              <c:numCache>
                <c:formatCode>0%</c:formatCode>
                <c:ptCount val="4"/>
                <c:pt idx="0">
                  <c:v>0.98</c:v>
                </c:pt>
                <c:pt idx="1">
                  <c:v>0.82</c:v>
                </c:pt>
                <c:pt idx="2">
                  <c:v>0.78</c:v>
                </c:pt>
                <c:pt idx="3">
                  <c:v>0.97</c:v>
                </c:pt>
              </c:numCache>
            </c:numRef>
          </c:val>
        </c:ser>
        <c:ser>
          <c:idx val="2"/>
          <c:order val="2"/>
          <c:tx>
            <c:strRef>
              <c:f>Sheet1!$D$1</c:f>
              <c:strCache>
                <c:ptCount val="1"/>
                <c:pt idx="0">
                  <c:v>Coinsurance</c:v>
                </c:pt>
              </c:strCache>
            </c:strRef>
          </c:tx>
          <c:spPr>
            <a:solidFill>
              <a:schemeClr val="accent4"/>
            </a:solidFill>
            <a:ln>
              <a:solidFill>
                <a:schemeClr val="tx1"/>
              </a:solidFill>
            </a:ln>
          </c:spPr>
          <c:invertIfNegative val="0"/>
          <c:dLbls>
            <c:txPr>
              <a:bodyPr/>
              <a:lstStyle/>
              <a:p>
                <a:pPr>
                  <a:defRPr sz="1050"/>
                </a:pPr>
                <a:endParaRPr lang="en-US"/>
              </a:p>
            </c:txPr>
            <c:showLegendKey val="0"/>
            <c:showVal val="1"/>
            <c:showCatName val="0"/>
            <c:showSerName val="0"/>
            <c:showPercent val="0"/>
            <c:showBubbleSize val="0"/>
            <c:showLeaderLines val="0"/>
          </c:dLbls>
          <c:cat>
            <c:strRef>
              <c:f>Sheet1!$A$2:$A$5</c:f>
              <c:strCache>
                <c:ptCount val="4"/>
                <c:pt idx="0">
                  <c:v>Bronze</c:v>
                </c:pt>
                <c:pt idx="1">
                  <c:v>Silver</c:v>
                </c:pt>
                <c:pt idx="2">
                  <c:v>Gold</c:v>
                </c:pt>
                <c:pt idx="3">
                  <c:v>Platinum</c:v>
                </c:pt>
              </c:strCache>
            </c:strRef>
          </c:cat>
          <c:val>
            <c:numRef>
              <c:f>Sheet1!$D$2:$D$5</c:f>
              <c:numCache>
                <c:formatCode>0%</c:formatCode>
                <c:ptCount val="4"/>
                <c:pt idx="0">
                  <c:v>0.02</c:v>
                </c:pt>
                <c:pt idx="1">
                  <c:v>0.01</c:v>
                </c:pt>
                <c:pt idx="2">
                  <c:v>0.01</c:v>
                </c:pt>
                <c:pt idx="3">
                  <c:v>0.01</c:v>
                </c:pt>
              </c:numCache>
            </c:numRef>
          </c:val>
        </c:ser>
        <c:dLbls>
          <c:showLegendKey val="0"/>
          <c:showVal val="0"/>
          <c:showCatName val="0"/>
          <c:showSerName val="0"/>
          <c:showPercent val="0"/>
          <c:showBubbleSize val="0"/>
        </c:dLbls>
        <c:gapWidth val="150"/>
        <c:overlap val="100"/>
        <c:axId val="49582464"/>
        <c:axId val="49584000"/>
      </c:barChart>
      <c:catAx>
        <c:axId val="49582464"/>
        <c:scaling>
          <c:orientation val="minMax"/>
        </c:scaling>
        <c:delete val="0"/>
        <c:axPos val="b"/>
        <c:majorTickMark val="out"/>
        <c:minorTickMark val="none"/>
        <c:tickLblPos val="nextTo"/>
        <c:txPr>
          <a:bodyPr/>
          <a:lstStyle/>
          <a:p>
            <a:pPr>
              <a:defRPr sz="1400" b="1"/>
            </a:pPr>
            <a:endParaRPr lang="en-US"/>
          </a:p>
        </c:txPr>
        <c:crossAx val="49584000"/>
        <c:crosses val="autoZero"/>
        <c:auto val="1"/>
        <c:lblAlgn val="ctr"/>
        <c:lblOffset val="100"/>
        <c:noMultiLvlLbl val="0"/>
      </c:catAx>
      <c:valAx>
        <c:axId val="49584000"/>
        <c:scaling>
          <c:orientation val="minMax"/>
        </c:scaling>
        <c:delete val="0"/>
        <c:axPos val="l"/>
        <c:numFmt formatCode="0%" sourceLinked="1"/>
        <c:majorTickMark val="out"/>
        <c:minorTickMark val="none"/>
        <c:tickLblPos val="nextTo"/>
        <c:crossAx val="49582464"/>
        <c:crosses val="autoZero"/>
        <c:crossBetween val="between"/>
      </c:valAx>
    </c:plotArea>
    <c:legend>
      <c:legendPos val="r"/>
      <c:layout>
        <c:manualLayout>
          <c:xMode val="edge"/>
          <c:yMode val="edge"/>
          <c:x val="0.87284855418713692"/>
          <c:y val="0.10222995636508737"/>
          <c:w val="0.11290643156784891"/>
          <c:h val="0.17260083655124886"/>
        </c:manualLayout>
      </c:layout>
      <c:overlay val="0"/>
    </c:legend>
    <c:plotVisOnly val="1"/>
    <c:dispBlanksAs val="gap"/>
    <c:showDLblsOverMax val="0"/>
  </c:chart>
  <c:txPr>
    <a:bodyPr/>
    <a:lstStyle/>
    <a:p>
      <a:pPr>
        <a:defRPr sz="1200"/>
      </a:pPr>
      <a:endParaRPr lang="en-US"/>
    </a:p>
  </c:txPr>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solidFill>
                <a:schemeClr val="bg2">
                  <a:lumMod val="50000"/>
                </a:schemeClr>
              </a:solidFill>
              <a:ln>
                <a:solidFill>
                  <a:schemeClr val="tx1"/>
                </a:solidFill>
              </a:ln>
            </c:spPr>
          </c:dPt>
          <c:dPt>
            <c:idx val="1"/>
            <c:invertIfNegative val="0"/>
            <c:bubble3D val="0"/>
            <c:spPr>
              <a:solidFill>
                <a:schemeClr val="bg1">
                  <a:lumMod val="50000"/>
                </a:schemeClr>
              </a:solidFill>
              <a:ln>
                <a:solidFill>
                  <a:schemeClr val="tx1"/>
                </a:solidFill>
              </a:ln>
            </c:spPr>
          </c:dPt>
          <c:dPt>
            <c:idx val="2"/>
            <c:invertIfNegative val="0"/>
            <c:bubble3D val="0"/>
            <c:spPr>
              <a:solidFill>
                <a:schemeClr val="bg2">
                  <a:lumMod val="40000"/>
                  <a:lumOff val="60000"/>
                </a:schemeClr>
              </a:solidFill>
              <a:ln>
                <a:solidFill>
                  <a:schemeClr val="tx1"/>
                </a:solidFill>
              </a:ln>
            </c:spPr>
          </c:dPt>
          <c:dPt>
            <c:idx val="3"/>
            <c:invertIfNegative val="0"/>
            <c:bubble3D val="0"/>
            <c:spPr>
              <a:solidFill>
                <a:schemeClr val="bg1">
                  <a:lumMod val="85000"/>
                </a:schemeClr>
              </a:solidFill>
              <a:ln>
                <a:solidFill>
                  <a:schemeClr val="tx1"/>
                </a:solidFill>
              </a:ln>
            </c:spPr>
          </c:dPt>
          <c:dLbls>
            <c:showLegendKey val="0"/>
            <c:showVal val="1"/>
            <c:showCatName val="0"/>
            <c:showSerName val="0"/>
            <c:showPercent val="0"/>
            <c:showBubbleSize val="0"/>
            <c:showLeaderLines val="0"/>
          </c:dLbls>
          <c:cat>
            <c:strRef>
              <c:f>Sheet1!$A$2:$A$5</c:f>
              <c:strCache>
                <c:ptCount val="4"/>
                <c:pt idx="0">
                  <c:v>Bronze</c:v>
                </c:pt>
                <c:pt idx="1">
                  <c:v>Silver</c:v>
                </c:pt>
                <c:pt idx="2">
                  <c:v>Gold</c:v>
                </c:pt>
                <c:pt idx="3">
                  <c:v>Platinum</c:v>
                </c:pt>
              </c:strCache>
            </c:strRef>
          </c:cat>
          <c:val>
            <c:numRef>
              <c:f>Sheet1!$B$2:$B$5</c:f>
              <c:numCache>
                <c:formatCode>"$"#,##0</c:formatCode>
                <c:ptCount val="4"/>
                <c:pt idx="0">
                  <c:v>19</c:v>
                </c:pt>
                <c:pt idx="1">
                  <c:v>13</c:v>
                </c:pt>
                <c:pt idx="2">
                  <c:v>10</c:v>
                </c:pt>
                <c:pt idx="3">
                  <c:v>8</c:v>
                </c:pt>
              </c:numCache>
            </c:numRef>
          </c:val>
        </c:ser>
        <c:dLbls>
          <c:showLegendKey val="0"/>
          <c:showVal val="0"/>
          <c:showCatName val="0"/>
          <c:showSerName val="0"/>
          <c:showPercent val="0"/>
          <c:showBubbleSize val="0"/>
        </c:dLbls>
        <c:gapWidth val="150"/>
        <c:axId val="51036928"/>
        <c:axId val="51038464"/>
      </c:barChart>
      <c:catAx>
        <c:axId val="51036928"/>
        <c:scaling>
          <c:orientation val="minMax"/>
        </c:scaling>
        <c:delete val="0"/>
        <c:axPos val="b"/>
        <c:majorTickMark val="out"/>
        <c:minorTickMark val="none"/>
        <c:tickLblPos val="nextTo"/>
        <c:txPr>
          <a:bodyPr/>
          <a:lstStyle/>
          <a:p>
            <a:pPr>
              <a:defRPr sz="1400" b="1"/>
            </a:pPr>
            <a:endParaRPr lang="en-US"/>
          </a:p>
        </c:txPr>
        <c:crossAx val="51038464"/>
        <c:crosses val="autoZero"/>
        <c:auto val="1"/>
        <c:lblAlgn val="ctr"/>
        <c:lblOffset val="100"/>
        <c:noMultiLvlLbl val="0"/>
      </c:catAx>
      <c:valAx>
        <c:axId val="51038464"/>
        <c:scaling>
          <c:orientation val="minMax"/>
        </c:scaling>
        <c:delete val="0"/>
        <c:axPos val="l"/>
        <c:numFmt formatCode="&quot;$&quot;#,##0" sourceLinked="1"/>
        <c:majorTickMark val="out"/>
        <c:minorTickMark val="none"/>
        <c:tickLblPos val="nextTo"/>
        <c:crossAx val="51036928"/>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spPr>
            <a:solidFill>
              <a:schemeClr val="bg2">
                <a:lumMod val="50000"/>
              </a:schemeClr>
            </a:solidFill>
            <a:ln>
              <a:solidFill>
                <a:schemeClr val="tx1"/>
              </a:solidFill>
            </a:ln>
          </c:spPr>
          <c:invertIfNegative val="0"/>
          <c:dLbls>
            <c:txPr>
              <a:bodyPr/>
              <a:lstStyle/>
              <a:p>
                <a:pPr>
                  <a:defRPr sz="1200"/>
                </a:pPr>
                <a:endParaRPr lang="en-US"/>
              </a:p>
            </c:txPr>
            <c:showLegendKey val="0"/>
            <c:showVal val="1"/>
            <c:showCatName val="0"/>
            <c:showSerName val="0"/>
            <c:showPercent val="0"/>
            <c:showBubbleSize val="0"/>
            <c:showLeaderLines val="0"/>
          </c:dLbls>
          <c:cat>
            <c:strRef>
              <c:f>Sheet1!$A$1:$F$1</c:f>
              <c:strCache>
                <c:ptCount val="6"/>
                <c:pt idx="0">
                  <c:v>$2000 or less</c:v>
                </c:pt>
                <c:pt idx="1">
                  <c:v>&gt;$2000 -$2500</c:v>
                </c:pt>
                <c:pt idx="2">
                  <c:v>&gt;$2500 - $4000</c:v>
                </c:pt>
                <c:pt idx="3">
                  <c:v>&gt;$4000 - $5000</c:v>
                </c:pt>
                <c:pt idx="4">
                  <c:v>&gt;$5000 - $6000</c:v>
                </c:pt>
                <c:pt idx="5">
                  <c:v>Over $6000</c:v>
                </c:pt>
              </c:strCache>
            </c:strRef>
          </c:cat>
          <c:val>
            <c:numRef>
              <c:f>Sheet1!$A$2:$F$2</c:f>
              <c:numCache>
                <c:formatCode>0%</c:formatCode>
                <c:ptCount val="6"/>
                <c:pt idx="0">
                  <c:v>0</c:v>
                </c:pt>
                <c:pt idx="1">
                  <c:v>0.02</c:v>
                </c:pt>
                <c:pt idx="2">
                  <c:v>0.11</c:v>
                </c:pt>
                <c:pt idx="3">
                  <c:v>0.3</c:v>
                </c:pt>
                <c:pt idx="4">
                  <c:v>0.34</c:v>
                </c:pt>
                <c:pt idx="5">
                  <c:v>0.22</c:v>
                </c:pt>
              </c:numCache>
            </c:numRef>
          </c:val>
        </c:ser>
        <c:dLbls>
          <c:showLegendKey val="0"/>
          <c:showVal val="0"/>
          <c:showCatName val="0"/>
          <c:showSerName val="0"/>
          <c:showPercent val="0"/>
          <c:showBubbleSize val="0"/>
        </c:dLbls>
        <c:gapWidth val="150"/>
        <c:axId val="35999744"/>
        <c:axId val="36001280"/>
      </c:barChart>
      <c:catAx>
        <c:axId val="35999744"/>
        <c:scaling>
          <c:orientation val="minMax"/>
        </c:scaling>
        <c:delete val="0"/>
        <c:axPos val="b"/>
        <c:numFmt formatCode="General" sourceLinked="1"/>
        <c:majorTickMark val="out"/>
        <c:minorTickMark val="none"/>
        <c:tickLblPos val="nextTo"/>
        <c:txPr>
          <a:bodyPr/>
          <a:lstStyle/>
          <a:p>
            <a:pPr>
              <a:defRPr sz="1200" b="1"/>
            </a:pPr>
            <a:endParaRPr lang="en-US"/>
          </a:p>
        </c:txPr>
        <c:crossAx val="36001280"/>
        <c:crosses val="autoZero"/>
        <c:auto val="1"/>
        <c:lblAlgn val="ctr"/>
        <c:lblOffset val="100"/>
        <c:noMultiLvlLbl val="0"/>
      </c:catAx>
      <c:valAx>
        <c:axId val="36001280"/>
        <c:scaling>
          <c:orientation val="minMax"/>
        </c:scaling>
        <c:delete val="0"/>
        <c:axPos val="l"/>
        <c:majorGridlines>
          <c:spPr>
            <a:ln>
              <a:noFill/>
            </a:ln>
          </c:spPr>
        </c:majorGridlines>
        <c:numFmt formatCode="0%" sourceLinked="1"/>
        <c:majorTickMark val="out"/>
        <c:minorTickMark val="none"/>
        <c:tickLblPos val="nextTo"/>
        <c:txPr>
          <a:bodyPr/>
          <a:lstStyle/>
          <a:p>
            <a:pPr>
              <a:defRPr sz="1200"/>
            </a:pPr>
            <a:endParaRPr lang="en-US"/>
          </a:p>
        </c:txPr>
        <c:crossAx val="3599974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percentStacked"/>
        <c:varyColors val="0"/>
        <c:ser>
          <c:idx val="0"/>
          <c:order val="0"/>
          <c:tx>
            <c:strRef>
              <c:f>Sheet1!$B$1</c:f>
              <c:strCache>
                <c:ptCount val="1"/>
                <c:pt idx="0">
                  <c:v>$5 or less</c:v>
                </c:pt>
              </c:strCache>
            </c:strRef>
          </c:tx>
          <c:spPr>
            <a:solidFill>
              <a:schemeClr val="accent1"/>
            </a:solidFill>
            <a:ln>
              <a:solidFill>
                <a:schemeClr val="tx1"/>
              </a:solidFill>
            </a:ln>
          </c:spPr>
          <c:invertIfNegative val="0"/>
          <c:dLbls>
            <c:txPr>
              <a:bodyPr/>
              <a:lstStyle/>
              <a:p>
                <a:pPr>
                  <a:defRPr sz="1050">
                    <a:solidFill>
                      <a:schemeClr val="bg1"/>
                    </a:solidFill>
                  </a:defRPr>
                </a:pPr>
                <a:endParaRPr lang="en-US"/>
              </a:p>
            </c:txPr>
            <c:showLegendKey val="0"/>
            <c:showVal val="1"/>
            <c:showCatName val="0"/>
            <c:showSerName val="0"/>
            <c:showPercent val="0"/>
            <c:showBubbleSize val="0"/>
            <c:showLeaderLines val="0"/>
          </c:dLbls>
          <c:cat>
            <c:strRef>
              <c:f>Sheet1!$A$2:$A$5</c:f>
              <c:strCache>
                <c:ptCount val="4"/>
                <c:pt idx="0">
                  <c:v>Bronze</c:v>
                </c:pt>
                <c:pt idx="1">
                  <c:v>Silver</c:v>
                </c:pt>
                <c:pt idx="2">
                  <c:v>Gold</c:v>
                </c:pt>
                <c:pt idx="3">
                  <c:v>Platinum</c:v>
                </c:pt>
              </c:strCache>
            </c:strRef>
          </c:cat>
          <c:val>
            <c:numRef>
              <c:f>Sheet1!$B$2:$B$5</c:f>
              <c:numCache>
                <c:formatCode>0%</c:formatCode>
                <c:ptCount val="4"/>
                <c:pt idx="0">
                  <c:v>0.05</c:v>
                </c:pt>
                <c:pt idx="1">
                  <c:v>0.11</c:v>
                </c:pt>
                <c:pt idx="2">
                  <c:v>0.15</c:v>
                </c:pt>
                <c:pt idx="3">
                  <c:v>0.33</c:v>
                </c:pt>
              </c:numCache>
            </c:numRef>
          </c:val>
        </c:ser>
        <c:ser>
          <c:idx val="1"/>
          <c:order val="1"/>
          <c:tx>
            <c:strRef>
              <c:f>Sheet1!$C$1</c:f>
              <c:strCache>
                <c:ptCount val="1"/>
                <c:pt idx="0">
                  <c:v>&gt;$5 = $10</c:v>
                </c:pt>
              </c:strCache>
            </c:strRef>
          </c:tx>
          <c:spPr>
            <a:solidFill>
              <a:schemeClr val="accent2"/>
            </a:solidFill>
            <a:ln>
              <a:solidFill>
                <a:schemeClr val="tx1"/>
              </a:solidFill>
            </a:ln>
          </c:spPr>
          <c:invertIfNegative val="0"/>
          <c:dLbls>
            <c:txPr>
              <a:bodyPr/>
              <a:lstStyle/>
              <a:p>
                <a:pPr>
                  <a:defRPr sz="1050">
                    <a:solidFill>
                      <a:schemeClr val="bg1"/>
                    </a:solidFill>
                  </a:defRPr>
                </a:pPr>
                <a:endParaRPr lang="en-US"/>
              </a:p>
            </c:txPr>
            <c:showLegendKey val="0"/>
            <c:showVal val="1"/>
            <c:showCatName val="0"/>
            <c:showSerName val="0"/>
            <c:showPercent val="0"/>
            <c:showBubbleSize val="0"/>
            <c:showLeaderLines val="0"/>
          </c:dLbls>
          <c:cat>
            <c:strRef>
              <c:f>Sheet1!$A$2:$A$5</c:f>
              <c:strCache>
                <c:ptCount val="4"/>
                <c:pt idx="0">
                  <c:v>Bronze</c:v>
                </c:pt>
                <c:pt idx="1">
                  <c:v>Silver</c:v>
                </c:pt>
                <c:pt idx="2">
                  <c:v>Gold</c:v>
                </c:pt>
                <c:pt idx="3">
                  <c:v>Platinum</c:v>
                </c:pt>
              </c:strCache>
            </c:strRef>
          </c:cat>
          <c:val>
            <c:numRef>
              <c:f>Sheet1!$C$2:$C$5</c:f>
              <c:numCache>
                <c:formatCode>0%</c:formatCode>
                <c:ptCount val="4"/>
                <c:pt idx="0">
                  <c:v>0.11</c:v>
                </c:pt>
                <c:pt idx="1">
                  <c:v>0.34</c:v>
                </c:pt>
                <c:pt idx="2">
                  <c:v>0.55000000000000004</c:v>
                </c:pt>
                <c:pt idx="3">
                  <c:v>0.67</c:v>
                </c:pt>
              </c:numCache>
            </c:numRef>
          </c:val>
        </c:ser>
        <c:ser>
          <c:idx val="2"/>
          <c:order val="2"/>
          <c:tx>
            <c:strRef>
              <c:f>Sheet1!$D$1</c:f>
              <c:strCache>
                <c:ptCount val="1"/>
                <c:pt idx="0">
                  <c:v>&gt;$10 - $15</c:v>
                </c:pt>
              </c:strCache>
            </c:strRef>
          </c:tx>
          <c:spPr>
            <a:solidFill>
              <a:schemeClr val="accent3"/>
            </a:solidFill>
            <a:ln>
              <a:solidFill>
                <a:schemeClr val="tx1"/>
              </a:solidFill>
            </a:ln>
          </c:spPr>
          <c:invertIfNegative val="0"/>
          <c:dLbls>
            <c:txPr>
              <a:bodyPr/>
              <a:lstStyle/>
              <a:p>
                <a:pPr>
                  <a:defRPr sz="1050">
                    <a:solidFill>
                      <a:schemeClr val="bg1"/>
                    </a:solidFill>
                  </a:defRPr>
                </a:pPr>
                <a:endParaRPr lang="en-US"/>
              </a:p>
            </c:txPr>
            <c:showLegendKey val="0"/>
            <c:showVal val="1"/>
            <c:showCatName val="0"/>
            <c:showSerName val="0"/>
            <c:showPercent val="0"/>
            <c:showBubbleSize val="0"/>
            <c:showLeaderLines val="0"/>
          </c:dLbls>
          <c:cat>
            <c:strRef>
              <c:f>Sheet1!$A$2:$A$5</c:f>
              <c:strCache>
                <c:ptCount val="4"/>
                <c:pt idx="0">
                  <c:v>Bronze</c:v>
                </c:pt>
                <c:pt idx="1">
                  <c:v>Silver</c:v>
                </c:pt>
                <c:pt idx="2">
                  <c:v>Gold</c:v>
                </c:pt>
                <c:pt idx="3">
                  <c:v>Platinum</c:v>
                </c:pt>
              </c:strCache>
            </c:strRef>
          </c:cat>
          <c:val>
            <c:numRef>
              <c:f>Sheet1!$D$2:$D$5</c:f>
              <c:numCache>
                <c:formatCode>0%</c:formatCode>
                <c:ptCount val="4"/>
                <c:pt idx="0">
                  <c:v>0.22</c:v>
                </c:pt>
                <c:pt idx="1">
                  <c:v>0.37</c:v>
                </c:pt>
                <c:pt idx="2">
                  <c:v>0.24</c:v>
                </c:pt>
                <c:pt idx="3">
                  <c:v>0.01</c:v>
                </c:pt>
              </c:numCache>
            </c:numRef>
          </c:val>
        </c:ser>
        <c:ser>
          <c:idx val="3"/>
          <c:order val="3"/>
          <c:tx>
            <c:strRef>
              <c:f>Sheet1!$E$1</c:f>
              <c:strCache>
                <c:ptCount val="1"/>
                <c:pt idx="0">
                  <c:v>&gt;$15 - $20</c:v>
                </c:pt>
              </c:strCache>
            </c:strRef>
          </c:tx>
          <c:spPr>
            <a:solidFill>
              <a:schemeClr val="accent4"/>
            </a:solidFill>
            <a:ln>
              <a:solidFill>
                <a:schemeClr val="tx1"/>
              </a:solidFill>
            </a:ln>
          </c:spPr>
          <c:invertIfNegative val="0"/>
          <c:dLbls>
            <c:dLbl>
              <c:idx val="3"/>
              <c:delete val="1"/>
            </c:dLbl>
            <c:txPr>
              <a:bodyPr/>
              <a:lstStyle/>
              <a:p>
                <a:pPr>
                  <a:defRPr sz="1050"/>
                </a:pPr>
                <a:endParaRPr lang="en-US"/>
              </a:p>
            </c:txPr>
            <c:showLegendKey val="0"/>
            <c:showVal val="1"/>
            <c:showCatName val="0"/>
            <c:showSerName val="0"/>
            <c:showPercent val="0"/>
            <c:showBubbleSize val="0"/>
            <c:showLeaderLines val="0"/>
          </c:dLbls>
          <c:cat>
            <c:strRef>
              <c:f>Sheet1!$A$2:$A$5</c:f>
              <c:strCache>
                <c:ptCount val="4"/>
                <c:pt idx="0">
                  <c:v>Bronze</c:v>
                </c:pt>
                <c:pt idx="1">
                  <c:v>Silver</c:v>
                </c:pt>
                <c:pt idx="2">
                  <c:v>Gold</c:v>
                </c:pt>
                <c:pt idx="3">
                  <c:v>Platinum</c:v>
                </c:pt>
              </c:strCache>
            </c:strRef>
          </c:cat>
          <c:val>
            <c:numRef>
              <c:f>Sheet1!$E$2:$E$5</c:f>
              <c:numCache>
                <c:formatCode>0%</c:formatCode>
                <c:ptCount val="4"/>
                <c:pt idx="0">
                  <c:v>0.26</c:v>
                </c:pt>
                <c:pt idx="1">
                  <c:v>0.15</c:v>
                </c:pt>
                <c:pt idx="2">
                  <c:v>0.06</c:v>
                </c:pt>
                <c:pt idx="3">
                  <c:v>0</c:v>
                </c:pt>
              </c:numCache>
            </c:numRef>
          </c:val>
        </c:ser>
        <c:ser>
          <c:idx val="4"/>
          <c:order val="4"/>
          <c:tx>
            <c:strRef>
              <c:f>Sheet1!$F$1</c:f>
              <c:strCache>
                <c:ptCount val="1"/>
                <c:pt idx="0">
                  <c:v>&gt;$20 - $25</c:v>
                </c:pt>
              </c:strCache>
            </c:strRef>
          </c:tx>
          <c:spPr>
            <a:solidFill>
              <a:schemeClr val="accent5"/>
            </a:solidFill>
            <a:ln>
              <a:solidFill>
                <a:schemeClr val="tx1"/>
              </a:solidFill>
            </a:ln>
          </c:spPr>
          <c:invertIfNegative val="0"/>
          <c:dLbls>
            <c:dLbl>
              <c:idx val="3"/>
              <c:delete val="1"/>
            </c:dLbl>
            <c:txPr>
              <a:bodyPr/>
              <a:lstStyle/>
              <a:p>
                <a:pPr>
                  <a:defRPr sz="1050"/>
                </a:pPr>
                <a:endParaRPr lang="en-US"/>
              </a:p>
            </c:txPr>
            <c:showLegendKey val="0"/>
            <c:showVal val="1"/>
            <c:showCatName val="0"/>
            <c:showSerName val="0"/>
            <c:showPercent val="0"/>
            <c:showBubbleSize val="0"/>
            <c:showLeaderLines val="0"/>
          </c:dLbls>
          <c:cat>
            <c:strRef>
              <c:f>Sheet1!$A$2:$A$5</c:f>
              <c:strCache>
                <c:ptCount val="4"/>
                <c:pt idx="0">
                  <c:v>Bronze</c:v>
                </c:pt>
                <c:pt idx="1">
                  <c:v>Silver</c:v>
                </c:pt>
                <c:pt idx="2">
                  <c:v>Gold</c:v>
                </c:pt>
                <c:pt idx="3">
                  <c:v>Platinum</c:v>
                </c:pt>
              </c:strCache>
            </c:strRef>
          </c:cat>
          <c:val>
            <c:numRef>
              <c:f>Sheet1!$F$2:$F$5</c:f>
              <c:numCache>
                <c:formatCode>0%</c:formatCode>
                <c:ptCount val="4"/>
                <c:pt idx="0">
                  <c:v>0.25</c:v>
                </c:pt>
                <c:pt idx="1">
                  <c:v>0.03</c:v>
                </c:pt>
                <c:pt idx="2">
                  <c:v>0</c:v>
                </c:pt>
                <c:pt idx="3">
                  <c:v>0</c:v>
                </c:pt>
              </c:numCache>
            </c:numRef>
          </c:val>
        </c:ser>
        <c:ser>
          <c:idx val="5"/>
          <c:order val="5"/>
          <c:tx>
            <c:strRef>
              <c:f>Sheet1!$G$1</c:f>
              <c:strCache>
                <c:ptCount val="1"/>
                <c:pt idx="0">
                  <c:v>Over $25</c:v>
                </c:pt>
              </c:strCache>
            </c:strRef>
          </c:tx>
          <c:spPr>
            <a:solidFill>
              <a:schemeClr val="accent6"/>
            </a:solidFill>
            <a:ln>
              <a:solidFill>
                <a:schemeClr val="tx1"/>
              </a:solidFill>
            </a:ln>
          </c:spPr>
          <c:invertIfNegative val="0"/>
          <c:dLbls>
            <c:dLbl>
              <c:idx val="2"/>
              <c:delete val="1"/>
            </c:dLbl>
            <c:dLbl>
              <c:idx val="3"/>
              <c:delete val="1"/>
            </c:dLbl>
            <c:txPr>
              <a:bodyPr/>
              <a:lstStyle/>
              <a:p>
                <a:pPr>
                  <a:defRPr sz="1050"/>
                </a:pPr>
                <a:endParaRPr lang="en-US"/>
              </a:p>
            </c:txPr>
            <c:showLegendKey val="0"/>
            <c:showVal val="1"/>
            <c:showCatName val="0"/>
            <c:showSerName val="0"/>
            <c:showPercent val="0"/>
            <c:showBubbleSize val="0"/>
            <c:showLeaderLines val="0"/>
          </c:dLbls>
          <c:cat>
            <c:strRef>
              <c:f>Sheet1!$A$2:$A$5</c:f>
              <c:strCache>
                <c:ptCount val="4"/>
                <c:pt idx="0">
                  <c:v>Bronze</c:v>
                </c:pt>
                <c:pt idx="1">
                  <c:v>Silver</c:v>
                </c:pt>
                <c:pt idx="2">
                  <c:v>Gold</c:v>
                </c:pt>
                <c:pt idx="3">
                  <c:v>Platinum</c:v>
                </c:pt>
              </c:strCache>
            </c:strRef>
          </c:cat>
          <c:val>
            <c:numRef>
              <c:f>Sheet1!$G$2:$G$5</c:f>
              <c:numCache>
                <c:formatCode>0%</c:formatCode>
                <c:ptCount val="4"/>
                <c:pt idx="0">
                  <c:v>0.11</c:v>
                </c:pt>
                <c:pt idx="1">
                  <c:v>0.01</c:v>
                </c:pt>
                <c:pt idx="2">
                  <c:v>0</c:v>
                </c:pt>
                <c:pt idx="3">
                  <c:v>0</c:v>
                </c:pt>
              </c:numCache>
            </c:numRef>
          </c:val>
        </c:ser>
        <c:dLbls>
          <c:showLegendKey val="0"/>
          <c:showVal val="0"/>
          <c:showCatName val="0"/>
          <c:showSerName val="0"/>
          <c:showPercent val="0"/>
          <c:showBubbleSize val="0"/>
        </c:dLbls>
        <c:gapWidth val="150"/>
        <c:overlap val="100"/>
        <c:axId val="33219328"/>
        <c:axId val="33220864"/>
      </c:barChart>
      <c:catAx>
        <c:axId val="33219328"/>
        <c:scaling>
          <c:orientation val="minMax"/>
        </c:scaling>
        <c:delete val="0"/>
        <c:axPos val="b"/>
        <c:majorTickMark val="out"/>
        <c:minorTickMark val="none"/>
        <c:tickLblPos val="nextTo"/>
        <c:txPr>
          <a:bodyPr/>
          <a:lstStyle/>
          <a:p>
            <a:pPr>
              <a:defRPr sz="1400" b="1"/>
            </a:pPr>
            <a:endParaRPr lang="en-US"/>
          </a:p>
        </c:txPr>
        <c:crossAx val="33220864"/>
        <c:crosses val="autoZero"/>
        <c:auto val="1"/>
        <c:lblAlgn val="ctr"/>
        <c:lblOffset val="100"/>
        <c:noMultiLvlLbl val="0"/>
      </c:catAx>
      <c:valAx>
        <c:axId val="33220864"/>
        <c:scaling>
          <c:orientation val="minMax"/>
        </c:scaling>
        <c:delete val="0"/>
        <c:axPos val="l"/>
        <c:numFmt formatCode="0%" sourceLinked="1"/>
        <c:majorTickMark val="out"/>
        <c:minorTickMark val="none"/>
        <c:tickLblPos val="nextTo"/>
        <c:crossAx val="33219328"/>
        <c:crosses val="autoZero"/>
        <c:crossBetween val="between"/>
      </c:valAx>
    </c:plotArea>
    <c:legend>
      <c:legendPos val="r"/>
      <c:layout/>
      <c:overlay val="0"/>
    </c:legend>
    <c:plotVisOnly val="1"/>
    <c:dispBlanksAs val="gap"/>
    <c:showDLblsOverMax val="0"/>
  </c:chart>
  <c:txPr>
    <a:bodyPr/>
    <a:lstStyle/>
    <a:p>
      <a:pPr>
        <a:defRPr sz="1200"/>
      </a:pPr>
      <a:endParaRPr lang="en-US"/>
    </a:p>
  </c:tx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bg1">
                <a:lumMod val="85000"/>
              </a:schemeClr>
            </a:solidFill>
            <a:ln>
              <a:solidFill>
                <a:schemeClr val="tx1"/>
              </a:solidFill>
            </a:ln>
          </c:spPr>
          <c:invertIfNegative val="0"/>
          <c:dPt>
            <c:idx val="0"/>
            <c:invertIfNegative val="0"/>
            <c:bubble3D val="0"/>
            <c:spPr>
              <a:solidFill>
                <a:schemeClr val="bg2">
                  <a:lumMod val="50000"/>
                </a:schemeClr>
              </a:solidFill>
              <a:ln>
                <a:solidFill>
                  <a:schemeClr val="tx1"/>
                </a:solidFill>
              </a:ln>
            </c:spPr>
          </c:dPt>
          <c:dPt>
            <c:idx val="1"/>
            <c:invertIfNegative val="0"/>
            <c:bubble3D val="0"/>
            <c:spPr>
              <a:solidFill>
                <a:schemeClr val="bg1">
                  <a:lumMod val="50000"/>
                </a:schemeClr>
              </a:solidFill>
              <a:ln>
                <a:solidFill>
                  <a:schemeClr val="tx1"/>
                </a:solidFill>
              </a:ln>
            </c:spPr>
          </c:dPt>
          <c:dPt>
            <c:idx val="2"/>
            <c:invertIfNegative val="0"/>
            <c:bubble3D val="0"/>
            <c:spPr>
              <a:solidFill>
                <a:schemeClr val="bg2">
                  <a:lumMod val="40000"/>
                  <a:lumOff val="60000"/>
                </a:schemeClr>
              </a:solidFill>
              <a:ln>
                <a:solidFill>
                  <a:schemeClr val="tx1"/>
                </a:solidFill>
              </a:ln>
            </c:spPr>
          </c:dPt>
          <c:dLbls>
            <c:txPr>
              <a:bodyPr/>
              <a:lstStyle/>
              <a:p>
                <a:pPr>
                  <a:defRPr sz="1200"/>
                </a:pPr>
                <a:endParaRPr lang="en-US"/>
              </a:p>
            </c:txPr>
            <c:showLegendKey val="0"/>
            <c:showVal val="1"/>
            <c:showCatName val="0"/>
            <c:showSerName val="0"/>
            <c:showPercent val="0"/>
            <c:showBubbleSize val="0"/>
            <c:showLeaderLines val="0"/>
          </c:dLbls>
          <c:cat>
            <c:strRef>
              <c:f>Sheet1!$A$2:$A$5</c:f>
              <c:strCache>
                <c:ptCount val="4"/>
                <c:pt idx="0">
                  <c:v>Bronze</c:v>
                </c:pt>
                <c:pt idx="1">
                  <c:v>Silver</c:v>
                </c:pt>
                <c:pt idx="2">
                  <c:v>Gold</c:v>
                </c:pt>
                <c:pt idx="3">
                  <c:v>Platinum</c:v>
                </c:pt>
              </c:strCache>
            </c:strRef>
          </c:cat>
          <c:val>
            <c:numRef>
              <c:f>Sheet1!$B$2:$B$5</c:f>
              <c:numCache>
                <c:formatCode>0%</c:formatCode>
                <c:ptCount val="4"/>
                <c:pt idx="0">
                  <c:v>0.3</c:v>
                </c:pt>
                <c:pt idx="1">
                  <c:v>0.28999999999999998</c:v>
                </c:pt>
                <c:pt idx="2">
                  <c:v>0.23</c:v>
                </c:pt>
                <c:pt idx="3">
                  <c:v>0.26</c:v>
                </c:pt>
              </c:numCache>
            </c:numRef>
          </c:val>
        </c:ser>
        <c:dLbls>
          <c:showLegendKey val="0"/>
          <c:showVal val="0"/>
          <c:showCatName val="0"/>
          <c:showSerName val="0"/>
          <c:showPercent val="0"/>
          <c:showBubbleSize val="0"/>
        </c:dLbls>
        <c:gapWidth val="150"/>
        <c:axId val="49754496"/>
        <c:axId val="49756032"/>
      </c:barChart>
      <c:catAx>
        <c:axId val="49754496"/>
        <c:scaling>
          <c:orientation val="minMax"/>
        </c:scaling>
        <c:delete val="0"/>
        <c:axPos val="b"/>
        <c:majorTickMark val="out"/>
        <c:minorTickMark val="none"/>
        <c:tickLblPos val="nextTo"/>
        <c:txPr>
          <a:bodyPr/>
          <a:lstStyle/>
          <a:p>
            <a:pPr>
              <a:defRPr sz="1400" b="1"/>
            </a:pPr>
            <a:endParaRPr lang="en-US"/>
          </a:p>
        </c:txPr>
        <c:crossAx val="49756032"/>
        <c:crosses val="autoZero"/>
        <c:auto val="1"/>
        <c:lblAlgn val="ctr"/>
        <c:lblOffset val="100"/>
        <c:noMultiLvlLbl val="0"/>
      </c:catAx>
      <c:valAx>
        <c:axId val="49756032"/>
        <c:scaling>
          <c:orientation val="minMax"/>
        </c:scaling>
        <c:delete val="0"/>
        <c:axPos val="l"/>
        <c:numFmt formatCode="0%" sourceLinked="1"/>
        <c:majorTickMark val="out"/>
        <c:minorTickMark val="none"/>
        <c:tickLblPos val="nextTo"/>
        <c:txPr>
          <a:bodyPr/>
          <a:lstStyle/>
          <a:p>
            <a:pPr>
              <a:defRPr sz="1200"/>
            </a:pPr>
            <a:endParaRPr lang="en-US"/>
          </a:p>
        </c:txPr>
        <c:crossAx val="4975449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percentStacked"/>
        <c:varyColors val="0"/>
        <c:ser>
          <c:idx val="0"/>
          <c:order val="0"/>
          <c:tx>
            <c:strRef>
              <c:f>Sheet1!$B$1</c:f>
              <c:strCache>
                <c:ptCount val="1"/>
                <c:pt idx="0">
                  <c:v>10% or less</c:v>
                </c:pt>
              </c:strCache>
            </c:strRef>
          </c:tx>
          <c:spPr>
            <a:solidFill>
              <a:schemeClr val="accent1"/>
            </a:solidFill>
            <a:ln>
              <a:solidFill>
                <a:schemeClr val="tx1"/>
              </a:solidFill>
            </a:ln>
          </c:spPr>
          <c:invertIfNegative val="0"/>
          <c:dLbls>
            <c:txPr>
              <a:bodyPr/>
              <a:lstStyle/>
              <a:p>
                <a:pPr>
                  <a:defRPr sz="1050">
                    <a:solidFill>
                      <a:schemeClr val="bg1"/>
                    </a:solidFill>
                  </a:defRPr>
                </a:pPr>
                <a:endParaRPr lang="en-US"/>
              </a:p>
            </c:txPr>
            <c:showLegendKey val="0"/>
            <c:showVal val="1"/>
            <c:showCatName val="0"/>
            <c:showSerName val="0"/>
            <c:showPercent val="0"/>
            <c:showBubbleSize val="0"/>
            <c:showLeaderLines val="0"/>
          </c:dLbls>
          <c:cat>
            <c:strRef>
              <c:f>Sheet1!$A$2:$A$5</c:f>
              <c:strCache>
                <c:ptCount val="4"/>
                <c:pt idx="0">
                  <c:v>Bronze</c:v>
                </c:pt>
                <c:pt idx="1">
                  <c:v>Silver</c:v>
                </c:pt>
                <c:pt idx="2">
                  <c:v>Gold</c:v>
                </c:pt>
                <c:pt idx="3">
                  <c:v>Platinum</c:v>
                </c:pt>
              </c:strCache>
            </c:strRef>
          </c:cat>
          <c:val>
            <c:numRef>
              <c:f>Sheet1!$B$2:$B$5</c:f>
              <c:numCache>
                <c:formatCode>0%</c:formatCode>
                <c:ptCount val="4"/>
                <c:pt idx="0">
                  <c:v>0.13</c:v>
                </c:pt>
                <c:pt idx="1">
                  <c:v>0.17</c:v>
                </c:pt>
                <c:pt idx="2">
                  <c:v>0.38</c:v>
                </c:pt>
                <c:pt idx="3">
                  <c:v>0.2</c:v>
                </c:pt>
              </c:numCache>
            </c:numRef>
          </c:val>
        </c:ser>
        <c:ser>
          <c:idx val="1"/>
          <c:order val="1"/>
          <c:tx>
            <c:strRef>
              <c:f>Sheet1!$C$1</c:f>
              <c:strCache>
                <c:ptCount val="1"/>
                <c:pt idx="0">
                  <c:v>&gt;10% - 20%</c:v>
                </c:pt>
              </c:strCache>
            </c:strRef>
          </c:tx>
          <c:spPr>
            <a:solidFill>
              <a:schemeClr val="accent2"/>
            </a:solidFill>
            <a:ln>
              <a:solidFill>
                <a:schemeClr val="tx1"/>
              </a:solidFill>
            </a:ln>
          </c:spPr>
          <c:invertIfNegative val="0"/>
          <c:dLbls>
            <c:txPr>
              <a:bodyPr/>
              <a:lstStyle/>
              <a:p>
                <a:pPr>
                  <a:defRPr sz="1050">
                    <a:solidFill>
                      <a:schemeClr val="bg1"/>
                    </a:solidFill>
                  </a:defRPr>
                </a:pPr>
                <a:endParaRPr lang="en-US"/>
              </a:p>
            </c:txPr>
            <c:showLegendKey val="0"/>
            <c:showVal val="1"/>
            <c:showCatName val="0"/>
            <c:showSerName val="0"/>
            <c:showPercent val="0"/>
            <c:showBubbleSize val="0"/>
            <c:showLeaderLines val="0"/>
          </c:dLbls>
          <c:cat>
            <c:strRef>
              <c:f>Sheet1!$A$2:$A$5</c:f>
              <c:strCache>
                <c:ptCount val="4"/>
                <c:pt idx="0">
                  <c:v>Bronze</c:v>
                </c:pt>
                <c:pt idx="1">
                  <c:v>Silver</c:v>
                </c:pt>
                <c:pt idx="2">
                  <c:v>Gold</c:v>
                </c:pt>
                <c:pt idx="3">
                  <c:v>Platinum</c:v>
                </c:pt>
              </c:strCache>
            </c:strRef>
          </c:cat>
          <c:val>
            <c:numRef>
              <c:f>Sheet1!$C$2:$C$5</c:f>
              <c:numCache>
                <c:formatCode>0%</c:formatCode>
                <c:ptCount val="4"/>
                <c:pt idx="0">
                  <c:v>0.19</c:v>
                </c:pt>
                <c:pt idx="1">
                  <c:v>0.34</c:v>
                </c:pt>
                <c:pt idx="2">
                  <c:v>0.2</c:v>
                </c:pt>
                <c:pt idx="3">
                  <c:v>0.1</c:v>
                </c:pt>
              </c:numCache>
            </c:numRef>
          </c:val>
        </c:ser>
        <c:ser>
          <c:idx val="2"/>
          <c:order val="2"/>
          <c:tx>
            <c:strRef>
              <c:f>Sheet1!$D$1</c:f>
              <c:strCache>
                <c:ptCount val="1"/>
                <c:pt idx="0">
                  <c:v>&gt;20% - 30%</c:v>
                </c:pt>
              </c:strCache>
            </c:strRef>
          </c:tx>
          <c:spPr>
            <a:solidFill>
              <a:schemeClr val="accent3"/>
            </a:solidFill>
            <a:ln>
              <a:solidFill>
                <a:schemeClr val="tx1"/>
              </a:solidFill>
            </a:ln>
          </c:spPr>
          <c:invertIfNegative val="0"/>
          <c:dLbls>
            <c:txPr>
              <a:bodyPr/>
              <a:lstStyle/>
              <a:p>
                <a:pPr>
                  <a:defRPr sz="1050">
                    <a:solidFill>
                      <a:schemeClr val="bg1"/>
                    </a:solidFill>
                  </a:defRPr>
                </a:pPr>
                <a:endParaRPr lang="en-US"/>
              </a:p>
            </c:txPr>
            <c:showLegendKey val="0"/>
            <c:showVal val="1"/>
            <c:showCatName val="0"/>
            <c:showSerName val="0"/>
            <c:showPercent val="0"/>
            <c:showBubbleSize val="0"/>
            <c:showLeaderLines val="0"/>
          </c:dLbls>
          <c:cat>
            <c:strRef>
              <c:f>Sheet1!$A$2:$A$5</c:f>
              <c:strCache>
                <c:ptCount val="4"/>
                <c:pt idx="0">
                  <c:v>Bronze</c:v>
                </c:pt>
                <c:pt idx="1">
                  <c:v>Silver</c:v>
                </c:pt>
                <c:pt idx="2">
                  <c:v>Gold</c:v>
                </c:pt>
                <c:pt idx="3">
                  <c:v>Platinum</c:v>
                </c:pt>
              </c:strCache>
            </c:strRef>
          </c:cat>
          <c:val>
            <c:numRef>
              <c:f>Sheet1!$D$2:$D$5</c:f>
              <c:numCache>
                <c:formatCode>0%</c:formatCode>
                <c:ptCount val="4"/>
                <c:pt idx="0">
                  <c:v>0.37</c:v>
                </c:pt>
                <c:pt idx="1">
                  <c:v>0.2</c:v>
                </c:pt>
                <c:pt idx="2">
                  <c:v>0.23</c:v>
                </c:pt>
                <c:pt idx="3">
                  <c:v>0.5</c:v>
                </c:pt>
              </c:numCache>
            </c:numRef>
          </c:val>
        </c:ser>
        <c:ser>
          <c:idx val="3"/>
          <c:order val="3"/>
          <c:tx>
            <c:strRef>
              <c:f>Sheet1!$E$1</c:f>
              <c:strCache>
                <c:ptCount val="1"/>
                <c:pt idx="0">
                  <c:v>&gt;30% - &gt;50%</c:v>
                </c:pt>
              </c:strCache>
            </c:strRef>
          </c:tx>
          <c:spPr>
            <a:solidFill>
              <a:schemeClr val="accent4"/>
            </a:solidFill>
            <a:ln>
              <a:solidFill>
                <a:schemeClr val="tx1"/>
              </a:solidFill>
            </a:ln>
          </c:spPr>
          <c:invertIfNegative val="0"/>
          <c:dLbls>
            <c:txPr>
              <a:bodyPr/>
              <a:lstStyle/>
              <a:p>
                <a:pPr>
                  <a:defRPr sz="1050"/>
                </a:pPr>
                <a:endParaRPr lang="en-US"/>
              </a:p>
            </c:txPr>
            <c:showLegendKey val="0"/>
            <c:showVal val="1"/>
            <c:showCatName val="0"/>
            <c:showSerName val="0"/>
            <c:showPercent val="0"/>
            <c:showBubbleSize val="0"/>
            <c:showLeaderLines val="0"/>
          </c:dLbls>
          <c:cat>
            <c:strRef>
              <c:f>Sheet1!$A$2:$A$5</c:f>
              <c:strCache>
                <c:ptCount val="4"/>
                <c:pt idx="0">
                  <c:v>Bronze</c:v>
                </c:pt>
                <c:pt idx="1">
                  <c:v>Silver</c:v>
                </c:pt>
                <c:pt idx="2">
                  <c:v>Gold</c:v>
                </c:pt>
                <c:pt idx="3">
                  <c:v>Platinum</c:v>
                </c:pt>
              </c:strCache>
            </c:strRef>
          </c:cat>
          <c:val>
            <c:numRef>
              <c:f>Sheet1!$E$2:$E$5</c:f>
              <c:numCache>
                <c:formatCode>0%</c:formatCode>
                <c:ptCount val="4"/>
                <c:pt idx="0">
                  <c:v>7.0000000000000007E-2</c:v>
                </c:pt>
                <c:pt idx="1">
                  <c:v>0.04</c:v>
                </c:pt>
                <c:pt idx="2">
                  <c:v>0.05</c:v>
                </c:pt>
                <c:pt idx="3">
                  <c:v>0</c:v>
                </c:pt>
              </c:numCache>
            </c:numRef>
          </c:val>
        </c:ser>
        <c:ser>
          <c:idx val="4"/>
          <c:order val="4"/>
          <c:tx>
            <c:strRef>
              <c:f>Sheet1!$F$1</c:f>
              <c:strCache>
                <c:ptCount val="1"/>
                <c:pt idx="0">
                  <c:v>40% or more</c:v>
                </c:pt>
              </c:strCache>
            </c:strRef>
          </c:tx>
          <c:spPr>
            <a:solidFill>
              <a:schemeClr val="accent5"/>
            </a:solidFill>
            <a:ln>
              <a:solidFill>
                <a:schemeClr val="tx1"/>
              </a:solidFill>
            </a:ln>
          </c:spPr>
          <c:invertIfNegative val="0"/>
          <c:dLbls>
            <c:txPr>
              <a:bodyPr/>
              <a:lstStyle/>
              <a:p>
                <a:pPr>
                  <a:defRPr sz="1050"/>
                </a:pPr>
                <a:endParaRPr lang="en-US"/>
              </a:p>
            </c:txPr>
            <c:showLegendKey val="0"/>
            <c:showVal val="1"/>
            <c:showCatName val="0"/>
            <c:showSerName val="0"/>
            <c:showPercent val="0"/>
            <c:showBubbleSize val="0"/>
            <c:showLeaderLines val="0"/>
          </c:dLbls>
          <c:cat>
            <c:strRef>
              <c:f>Sheet1!$A$2:$A$5</c:f>
              <c:strCache>
                <c:ptCount val="4"/>
                <c:pt idx="0">
                  <c:v>Bronze</c:v>
                </c:pt>
                <c:pt idx="1">
                  <c:v>Silver</c:v>
                </c:pt>
                <c:pt idx="2">
                  <c:v>Gold</c:v>
                </c:pt>
                <c:pt idx="3">
                  <c:v>Platinum</c:v>
                </c:pt>
              </c:strCache>
            </c:strRef>
          </c:cat>
          <c:val>
            <c:numRef>
              <c:f>Sheet1!$F$2:$F$5</c:f>
              <c:numCache>
                <c:formatCode>0%</c:formatCode>
                <c:ptCount val="4"/>
                <c:pt idx="0">
                  <c:v>0.24</c:v>
                </c:pt>
                <c:pt idx="1">
                  <c:v>0.25</c:v>
                </c:pt>
                <c:pt idx="2">
                  <c:v>0.15</c:v>
                </c:pt>
                <c:pt idx="3">
                  <c:v>0.2</c:v>
                </c:pt>
              </c:numCache>
            </c:numRef>
          </c:val>
        </c:ser>
        <c:dLbls>
          <c:showLegendKey val="0"/>
          <c:showVal val="0"/>
          <c:showCatName val="0"/>
          <c:showSerName val="0"/>
          <c:showPercent val="0"/>
          <c:showBubbleSize val="0"/>
        </c:dLbls>
        <c:gapWidth val="150"/>
        <c:overlap val="100"/>
        <c:axId val="49802240"/>
        <c:axId val="49820416"/>
      </c:barChart>
      <c:catAx>
        <c:axId val="49802240"/>
        <c:scaling>
          <c:orientation val="minMax"/>
        </c:scaling>
        <c:delete val="0"/>
        <c:axPos val="b"/>
        <c:majorTickMark val="out"/>
        <c:minorTickMark val="none"/>
        <c:tickLblPos val="nextTo"/>
        <c:txPr>
          <a:bodyPr/>
          <a:lstStyle/>
          <a:p>
            <a:pPr>
              <a:defRPr sz="1400" b="1"/>
            </a:pPr>
            <a:endParaRPr lang="en-US"/>
          </a:p>
        </c:txPr>
        <c:crossAx val="49820416"/>
        <c:crosses val="autoZero"/>
        <c:auto val="1"/>
        <c:lblAlgn val="ctr"/>
        <c:lblOffset val="100"/>
        <c:noMultiLvlLbl val="0"/>
      </c:catAx>
      <c:valAx>
        <c:axId val="49820416"/>
        <c:scaling>
          <c:orientation val="minMax"/>
        </c:scaling>
        <c:delete val="0"/>
        <c:axPos val="l"/>
        <c:numFmt formatCode="0%" sourceLinked="1"/>
        <c:majorTickMark val="out"/>
        <c:minorTickMark val="none"/>
        <c:tickLblPos val="nextTo"/>
        <c:crossAx val="49802240"/>
        <c:crosses val="autoZero"/>
        <c:crossBetween val="between"/>
      </c:valAx>
    </c:plotArea>
    <c:legend>
      <c:legendPos val="r"/>
      <c:layout/>
      <c:overlay val="0"/>
    </c:legend>
    <c:plotVisOnly val="1"/>
    <c:dispBlanksAs val="gap"/>
    <c:showDLblsOverMax val="0"/>
  </c:chart>
  <c:txPr>
    <a:bodyPr/>
    <a:lstStyle/>
    <a:p>
      <a:pPr>
        <a:defRPr sz="1200"/>
      </a:pPr>
      <a:endParaRPr lang="en-US"/>
    </a:p>
  </c:txPr>
  <c:externalData r:id="rId1">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percentStacked"/>
        <c:varyColors val="0"/>
        <c:ser>
          <c:idx val="0"/>
          <c:order val="0"/>
          <c:tx>
            <c:strRef>
              <c:f>Sheet1!$B$1</c:f>
              <c:strCache>
                <c:ptCount val="1"/>
                <c:pt idx="0">
                  <c:v>No Charge after Deductible</c:v>
                </c:pt>
              </c:strCache>
            </c:strRef>
          </c:tx>
          <c:spPr>
            <a:solidFill>
              <a:schemeClr val="accent1"/>
            </a:solidFill>
            <a:ln>
              <a:solidFill>
                <a:schemeClr val="accent1"/>
              </a:solidFill>
            </a:ln>
          </c:spPr>
          <c:invertIfNegative val="0"/>
          <c:dLbls>
            <c:dLbl>
              <c:idx val="3"/>
              <c:delete val="1"/>
            </c:dLbl>
            <c:txPr>
              <a:bodyPr/>
              <a:lstStyle/>
              <a:p>
                <a:pPr algn="ctr">
                  <a:defRPr lang="en-US" sz="1050" b="0" i="0" u="none" strike="noStrike" kern="1200" baseline="0">
                    <a:solidFill>
                      <a:srgbClr val="FFFFFF"/>
                    </a:solidFill>
                    <a:latin typeface="+mn-lt"/>
                    <a:ea typeface="+mn-ea"/>
                    <a:cs typeface="+mn-cs"/>
                  </a:defRPr>
                </a:pPr>
                <a:endParaRPr lang="en-US"/>
              </a:p>
            </c:txPr>
            <c:showLegendKey val="0"/>
            <c:showVal val="1"/>
            <c:showCatName val="0"/>
            <c:showSerName val="0"/>
            <c:showPercent val="0"/>
            <c:showBubbleSize val="0"/>
            <c:showLeaderLines val="0"/>
          </c:dLbls>
          <c:cat>
            <c:strRef>
              <c:f>Sheet1!$A$2:$A$5</c:f>
              <c:strCache>
                <c:ptCount val="4"/>
                <c:pt idx="0">
                  <c:v>Bronze</c:v>
                </c:pt>
                <c:pt idx="1">
                  <c:v>Silver</c:v>
                </c:pt>
                <c:pt idx="2">
                  <c:v>Gold</c:v>
                </c:pt>
                <c:pt idx="3">
                  <c:v>Platinum</c:v>
                </c:pt>
              </c:strCache>
            </c:strRef>
          </c:cat>
          <c:val>
            <c:numRef>
              <c:f>Sheet1!$B$2:$B$5</c:f>
              <c:numCache>
                <c:formatCode>0%</c:formatCode>
                <c:ptCount val="4"/>
                <c:pt idx="0">
                  <c:v>0.36</c:v>
                </c:pt>
                <c:pt idx="1">
                  <c:v>0.17</c:v>
                </c:pt>
                <c:pt idx="2">
                  <c:v>0.08</c:v>
                </c:pt>
                <c:pt idx="3">
                  <c:v>0</c:v>
                </c:pt>
              </c:numCache>
            </c:numRef>
          </c:val>
        </c:ser>
        <c:ser>
          <c:idx val="1"/>
          <c:order val="1"/>
          <c:tx>
            <c:strRef>
              <c:f>Sheet1!$C$1</c:f>
              <c:strCache>
                <c:ptCount val="1"/>
                <c:pt idx="0">
                  <c:v>Copayment</c:v>
                </c:pt>
              </c:strCache>
            </c:strRef>
          </c:tx>
          <c:spPr>
            <a:solidFill>
              <a:schemeClr val="accent2"/>
            </a:solidFill>
            <a:ln>
              <a:solidFill>
                <a:schemeClr val="tx1"/>
              </a:solidFill>
            </a:ln>
          </c:spPr>
          <c:invertIfNegative val="0"/>
          <c:dLbls>
            <c:txPr>
              <a:bodyPr/>
              <a:lstStyle/>
              <a:p>
                <a:pPr>
                  <a:defRPr sz="1050">
                    <a:solidFill>
                      <a:schemeClr val="bg1"/>
                    </a:solidFill>
                  </a:defRPr>
                </a:pPr>
                <a:endParaRPr lang="en-US"/>
              </a:p>
            </c:txPr>
            <c:showLegendKey val="0"/>
            <c:showVal val="1"/>
            <c:showCatName val="0"/>
            <c:showSerName val="0"/>
            <c:showPercent val="0"/>
            <c:showBubbleSize val="0"/>
            <c:showLeaderLines val="0"/>
          </c:dLbls>
          <c:cat>
            <c:strRef>
              <c:f>Sheet1!$A$2:$A$5</c:f>
              <c:strCache>
                <c:ptCount val="4"/>
                <c:pt idx="0">
                  <c:v>Bronze</c:v>
                </c:pt>
                <c:pt idx="1">
                  <c:v>Silver</c:v>
                </c:pt>
                <c:pt idx="2">
                  <c:v>Gold</c:v>
                </c:pt>
                <c:pt idx="3">
                  <c:v>Platinum</c:v>
                </c:pt>
              </c:strCache>
            </c:strRef>
          </c:cat>
          <c:val>
            <c:numRef>
              <c:f>Sheet1!$C$2:$C$5</c:f>
              <c:numCache>
                <c:formatCode>0%</c:formatCode>
                <c:ptCount val="4"/>
                <c:pt idx="0">
                  <c:v>0.26</c:v>
                </c:pt>
                <c:pt idx="1">
                  <c:v>0.57999999999999996</c:v>
                </c:pt>
                <c:pt idx="2">
                  <c:v>0.69</c:v>
                </c:pt>
                <c:pt idx="3">
                  <c:v>0.91</c:v>
                </c:pt>
              </c:numCache>
            </c:numRef>
          </c:val>
        </c:ser>
        <c:ser>
          <c:idx val="2"/>
          <c:order val="2"/>
          <c:tx>
            <c:strRef>
              <c:f>Sheet1!$D$1</c:f>
              <c:strCache>
                <c:ptCount val="1"/>
                <c:pt idx="0">
                  <c:v>Coinsurance</c:v>
                </c:pt>
              </c:strCache>
            </c:strRef>
          </c:tx>
          <c:spPr>
            <a:solidFill>
              <a:schemeClr val="accent3"/>
            </a:solidFill>
            <a:ln>
              <a:solidFill>
                <a:schemeClr val="tx1"/>
              </a:solidFill>
            </a:ln>
          </c:spPr>
          <c:invertIfNegative val="0"/>
          <c:dLbls>
            <c:txPr>
              <a:bodyPr/>
              <a:lstStyle/>
              <a:p>
                <a:pPr>
                  <a:defRPr sz="1050">
                    <a:solidFill>
                      <a:schemeClr val="bg1"/>
                    </a:solidFill>
                  </a:defRPr>
                </a:pPr>
                <a:endParaRPr lang="en-US"/>
              </a:p>
            </c:txPr>
            <c:showLegendKey val="0"/>
            <c:showVal val="1"/>
            <c:showCatName val="0"/>
            <c:showSerName val="0"/>
            <c:showPercent val="0"/>
            <c:showBubbleSize val="0"/>
            <c:showLeaderLines val="0"/>
          </c:dLbls>
          <c:cat>
            <c:strRef>
              <c:f>Sheet1!$A$2:$A$5</c:f>
              <c:strCache>
                <c:ptCount val="4"/>
                <c:pt idx="0">
                  <c:v>Bronze</c:v>
                </c:pt>
                <c:pt idx="1">
                  <c:v>Silver</c:v>
                </c:pt>
                <c:pt idx="2">
                  <c:v>Gold</c:v>
                </c:pt>
                <c:pt idx="3">
                  <c:v>Platinum</c:v>
                </c:pt>
              </c:strCache>
            </c:strRef>
          </c:cat>
          <c:val>
            <c:numRef>
              <c:f>Sheet1!$D$2:$D$5</c:f>
              <c:numCache>
                <c:formatCode>0%</c:formatCode>
                <c:ptCount val="4"/>
                <c:pt idx="0">
                  <c:v>0.38</c:v>
                </c:pt>
                <c:pt idx="1">
                  <c:v>0.26</c:v>
                </c:pt>
                <c:pt idx="2">
                  <c:v>0.23</c:v>
                </c:pt>
                <c:pt idx="3">
                  <c:v>0.09</c:v>
                </c:pt>
              </c:numCache>
            </c:numRef>
          </c:val>
        </c:ser>
        <c:dLbls>
          <c:showLegendKey val="0"/>
          <c:showVal val="0"/>
          <c:showCatName val="0"/>
          <c:showSerName val="0"/>
          <c:showPercent val="0"/>
          <c:showBubbleSize val="0"/>
        </c:dLbls>
        <c:gapWidth val="150"/>
        <c:overlap val="100"/>
        <c:axId val="84037632"/>
        <c:axId val="84039168"/>
      </c:barChart>
      <c:catAx>
        <c:axId val="84037632"/>
        <c:scaling>
          <c:orientation val="minMax"/>
        </c:scaling>
        <c:delete val="0"/>
        <c:axPos val="b"/>
        <c:majorTickMark val="out"/>
        <c:minorTickMark val="none"/>
        <c:tickLblPos val="nextTo"/>
        <c:txPr>
          <a:bodyPr/>
          <a:lstStyle/>
          <a:p>
            <a:pPr>
              <a:defRPr sz="1400" b="1"/>
            </a:pPr>
            <a:endParaRPr lang="en-US"/>
          </a:p>
        </c:txPr>
        <c:crossAx val="84039168"/>
        <c:crosses val="autoZero"/>
        <c:auto val="1"/>
        <c:lblAlgn val="ctr"/>
        <c:lblOffset val="100"/>
        <c:noMultiLvlLbl val="0"/>
      </c:catAx>
      <c:valAx>
        <c:axId val="84039168"/>
        <c:scaling>
          <c:orientation val="minMax"/>
        </c:scaling>
        <c:delete val="0"/>
        <c:axPos val="l"/>
        <c:numFmt formatCode="0%" sourceLinked="1"/>
        <c:majorTickMark val="out"/>
        <c:minorTickMark val="none"/>
        <c:tickLblPos val="nextTo"/>
        <c:crossAx val="84037632"/>
        <c:crosses val="autoZero"/>
        <c:crossBetween val="between"/>
      </c:valAx>
    </c:plotArea>
    <c:legend>
      <c:legendPos val="r"/>
      <c:layout/>
      <c:overlay val="0"/>
    </c:legend>
    <c:plotVisOnly val="1"/>
    <c:dispBlanksAs val="gap"/>
    <c:showDLblsOverMax val="0"/>
  </c:chart>
  <c:txPr>
    <a:bodyPr/>
    <a:lstStyle/>
    <a:p>
      <a:pPr>
        <a:defRPr sz="1200"/>
      </a:pPr>
      <a:endParaRPr lang="en-US"/>
    </a:p>
  </c:txPr>
  <c:externalData r:id="rId1">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percentStacked"/>
        <c:varyColors val="0"/>
        <c:ser>
          <c:idx val="0"/>
          <c:order val="0"/>
          <c:tx>
            <c:strRef>
              <c:f>Sheet1!$B$1</c:f>
              <c:strCache>
                <c:ptCount val="1"/>
                <c:pt idx="0">
                  <c:v>Copayment</c:v>
                </c:pt>
              </c:strCache>
            </c:strRef>
          </c:tx>
          <c:spPr>
            <a:solidFill>
              <a:schemeClr val="accent1"/>
            </a:solidFill>
            <a:ln>
              <a:solidFill>
                <a:schemeClr val="tx1"/>
              </a:solidFill>
            </a:ln>
          </c:spPr>
          <c:invertIfNegative val="0"/>
          <c:dLbls>
            <c:txPr>
              <a:bodyPr/>
              <a:lstStyle/>
              <a:p>
                <a:pPr>
                  <a:defRPr sz="1050">
                    <a:solidFill>
                      <a:schemeClr val="bg1"/>
                    </a:solidFill>
                  </a:defRPr>
                </a:pPr>
                <a:endParaRPr lang="en-US"/>
              </a:p>
            </c:txPr>
            <c:showLegendKey val="0"/>
            <c:showVal val="1"/>
            <c:showCatName val="0"/>
            <c:showSerName val="0"/>
            <c:showPercent val="0"/>
            <c:showBubbleSize val="0"/>
            <c:showLeaderLines val="0"/>
          </c:dLbls>
          <c:cat>
            <c:strRef>
              <c:f>Sheet1!$A$2:$A$5</c:f>
              <c:strCache>
                <c:ptCount val="4"/>
                <c:pt idx="0">
                  <c:v>Bronze</c:v>
                </c:pt>
                <c:pt idx="1">
                  <c:v>Silver</c:v>
                </c:pt>
                <c:pt idx="2">
                  <c:v>Gold</c:v>
                </c:pt>
                <c:pt idx="3">
                  <c:v>Platinum</c:v>
                </c:pt>
              </c:strCache>
            </c:strRef>
          </c:cat>
          <c:val>
            <c:numRef>
              <c:f>Sheet1!$B$2:$B$5</c:f>
              <c:numCache>
                <c:formatCode>0%</c:formatCode>
                <c:ptCount val="4"/>
                <c:pt idx="0">
                  <c:v>0.81</c:v>
                </c:pt>
                <c:pt idx="1">
                  <c:v>0.94</c:v>
                </c:pt>
                <c:pt idx="2">
                  <c:v>0.93</c:v>
                </c:pt>
                <c:pt idx="3">
                  <c:v>0.99</c:v>
                </c:pt>
              </c:numCache>
            </c:numRef>
          </c:val>
        </c:ser>
        <c:ser>
          <c:idx val="1"/>
          <c:order val="1"/>
          <c:tx>
            <c:strRef>
              <c:f>Sheet1!$C$1</c:f>
              <c:strCache>
                <c:ptCount val="1"/>
                <c:pt idx="0">
                  <c:v>Coinsurance</c:v>
                </c:pt>
              </c:strCache>
            </c:strRef>
          </c:tx>
          <c:spPr>
            <a:solidFill>
              <a:schemeClr val="accent5"/>
            </a:solidFill>
            <a:ln>
              <a:solidFill>
                <a:schemeClr val="tx1"/>
              </a:solidFill>
            </a:ln>
          </c:spPr>
          <c:invertIfNegative val="0"/>
          <c:dLbls>
            <c:dLbl>
              <c:idx val="3"/>
              <c:layout>
                <c:manualLayout>
                  <c:x val="2.8248587570620432E-3"/>
                  <c:y val="1.6836195965366927E-2"/>
                </c:manualLayout>
              </c:layout>
              <c:spPr/>
              <c:txPr>
                <a:bodyPr/>
                <a:lstStyle/>
                <a:p>
                  <a:pPr>
                    <a:defRPr sz="1050">
                      <a:solidFill>
                        <a:schemeClr val="bg1"/>
                      </a:solidFill>
                    </a:defRPr>
                  </a:pPr>
                  <a:endParaRPr lang="en-US"/>
                </a:p>
              </c:txPr>
              <c:showLegendKey val="0"/>
              <c:showVal val="1"/>
              <c:showCatName val="0"/>
              <c:showSerName val="0"/>
              <c:showPercent val="0"/>
              <c:showBubbleSize val="0"/>
            </c:dLbl>
            <c:txPr>
              <a:bodyPr/>
              <a:lstStyle/>
              <a:p>
                <a:pPr>
                  <a:defRPr sz="1050"/>
                </a:pPr>
                <a:endParaRPr lang="en-US"/>
              </a:p>
            </c:txPr>
            <c:showLegendKey val="0"/>
            <c:showVal val="1"/>
            <c:showCatName val="0"/>
            <c:showSerName val="0"/>
            <c:showPercent val="0"/>
            <c:showBubbleSize val="0"/>
            <c:showLeaderLines val="0"/>
          </c:dLbls>
          <c:cat>
            <c:strRef>
              <c:f>Sheet1!$A$2:$A$5</c:f>
              <c:strCache>
                <c:ptCount val="4"/>
                <c:pt idx="0">
                  <c:v>Bronze</c:v>
                </c:pt>
                <c:pt idx="1">
                  <c:v>Silver</c:v>
                </c:pt>
                <c:pt idx="2">
                  <c:v>Gold</c:v>
                </c:pt>
                <c:pt idx="3">
                  <c:v>Platinum</c:v>
                </c:pt>
              </c:strCache>
            </c:strRef>
          </c:cat>
          <c:val>
            <c:numRef>
              <c:f>Sheet1!$C$2:$C$5</c:f>
              <c:numCache>
                <c:formatCode>0%</c:formatCode>
                <c:ptCount val="4"/>
                <c:pt idx="0">
                  <c:v>0.19</c:v>
                </c:pt>
                <c:pt idx="1">
                  <c:v>0.06</c:v>
                </c:pt>
                <c:pt idx="2">
                  <c:v>7.0000000000000007E-2</c:v>
                </c:pt>
                <c:pt idx="3">
                  <c:v>0.01</c:v>
                </c:pt>
              </c:numCache>
            </c:numRef>
          </c:val>
        </c:ser>
        <c:dLbls>
          <c:showLegendKey val="0"/>
          <c:showVal val="0"/>
          <c:showCatName val="0"/>
          <c:showSerName val="0"/>
          <c:showPercent val="0"/>
          <c:showBubbleSize val="0"/>
        </c:dLbls>
        <c:gapWidth val="150"/>
        <c:overlap val="100"/>
        <c:axId val="84219008"/>
        <c:axId val="84220544"/>
      </c:barChart>
      <c:catAx>
        <c:axId val="84219008"/>
        <c:scaling>
          <c:orientation val="minMax"/>
        </c:scaling>
        <c:delete val="0"/>
        <c:axPos val="b"/>
        <c:majorTickMark val="out"/>
        <c:minorTickMark val="none"/>
        <c:tickLblPos val="nextTo"/>
        <c:txPr>
          <a:bodyPr/>
          <a:lstStyle/>
          <a:p>
            <a:pPr>
              <a:defRPr sz="1400" b="1"/>
            </a:pPr>
            <a:endParaRPr lang="en-US"/>
          </a:p>
        </c:txPr>
        <c:crossAx val="84220544"/>
        <c:crosses val="autoZero"/>
        <c:auto val="1"/>
        <c:lblAlgn val="ctr"/>
        <c:lblOffset val="100"/>
        <c:noMultiLvlLbl val="0"/>
      </c:catAx>
      <c:valAx>
        <c:axId val="84220544"/>
        <c:scaling>
          <c:orientation val="minMax"/>
        </c:scaling>
        <c:delete val="0"/>
        <c:axPos val="l"/>
        <c:numFmt formatCode="0%" sourceLinked="1"/>
        <c:majorTickMark val="out"/>
        <c:minorTickMark val="none"/>
        <c:tickLblPos val="nextTo"/>
        <c:crossAx val="84219008"/>
        <c:crosses val="autoZero"/>
        <c:crossBetween val="between"/>
      </c:valAx>
    </c:plotArea>
    <c:legend>
      <c:legendPos val="r"/>
      <c:layout/>
      <c:overlay val="0"/>
    </c:legend>
    <c:plotVisOnly val="1"/>
    <c:dispBlanksAs val="gap"/>
    <c:showDLblsOverMax val="0"/>
  </c:chart>
  <c:txPr>
    <a:bodyPr/>
    <a:lstStyle/>
    <a:p>
      <a:pPr>
        <a:defRPr sz="1200"/>
      </a:pPr>
      <a:endParaRPr lang="en-US"/>
    </a:p>
  </c:txPr>
  <c:externalData r:id="rId1">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col"/>
        <c:grouping val="clustered"/>
        <c:varyColors val="0"/>
        <c:ser>
          <c:idx val="0"/>
          <c:order val="0"/>
          <c:tx>
            <c:strRef>
              <c:f>Sheet1!$B$1</c:f>
              <c:strCache>
                <c:ptCount val="1"/>
                <c:pt idx="0">
                  <c:v>Series 1</c:v>
                </c:pt>
              </c:strCache>
            </c:strRef>
          </c:tx>
          <c:spPr>
            <a:ln>
              <a:solidFill>
                <a:schemeClr val="tx1"/>
              </a:solidFill>
            </a:ln>
          </c:spPr>
          <c:invertIfNegative val="0"/>
          <c:dPt>
            <c:idx val="0"/>
            <c:invertIfNegative val="0"/>
            <c:bubble3D val="0"/>
            <c:spPr>
              <a:solidFill>
                <a:schemeClr val="bg2">
                  <a:lumMod val="50000"/>
                </a:schemeClr>
              </a:solidFill>
              <a:ln>
                <a:solidFill>
                  <a:schemeClr val="tx1"/>
                </a:solidFill>
              </a:ln>
            </c:spPr>
          </c:dPt>
          <c:dPt>
            <c:idx val="1"/>
            <c:invertIfNegative val="0"/>
            <c:bubble3D val="0"/>
            <c:spPr>
              <a:solidFill>
                <a:schemeClr val="bg1">
                  <a:lumMod val="50000"/>
                </a:schemeClr>
              </a:solidFill>
              <a:ln>
                <a:solidFill>
                  <a:schemeClr val="tx1"/>
                </a:solidFill>
              </a:ln>
            </c:spPr>
          </c:dPt>
          <c:dPt>
            <c:idx val="2"/>
            <c:invertIfNegative val="0"/>
            <c:bubble3D val="0"/>
            <c:spPr>
              <a:solidFill>
                <a:schemeClr val="bg2">
                  <a:lumMod val="20000"/>
                  <a:lumOff val="80000"/>
                </a:schemeClr>
              </a:solidFill>
              <a:ln>
                <a:solidFill>
                  <a:schemeClr val="tx1"/>
                </a:solidFill>
              </a:ln>
            </c:spPr>
          </c:dPt>
          <c:dPt>
            <c:idx val="3"/>
            <c:invertIfNegative val="0"/>
            <c:bubble3D val="0"/>
            <c:spPr>
              <a:solidFill>
                <a:schemeClr val="bg1">
                  <a:lumMod val="75000"/>
                </a:schemeClr>
              </a:solidFill>
              <a:ln>
                <a:solidFill>
                  <a:schemeClr val="tx1"/>
                </a:solidFill>
              </a:ln>
            </c:spPr>
          </c:dPt>
          <c:dLbls>
            <c:showLegendKey val="0"/>
            <c:showVal val="1"/>
            <c:showCatName val="0"/>
            <c:showSerName val="0"/>
            <c:showPercent val="0"/>
            <c:showBubbleSize val="0"/>
            <c:showLeaderLines val="0"/>
          </c:dLbls>
          <c:cat>
            <c:strRef>
              <c:f>Sheet1!$A$2:$A$5</c:f>
              <c:strCache>
                <c:ptCount val="4"/>
                <c:pt idx="0">
                  <c:v>Bronze</c:v>
                </c:pt>
                <c:pt idx="1">
                  <c:v>Silver</c:v>
                </c:pt>
                <c:pt idx="2">
                  <c:v>Gold</c:v>
                </c:pt>
                <c:pt idx="3">
                  <c:v>Platinum</c:v>
                </c:pt>
              </c:strCache>
            </c:strRef>
          </c:cat>
          <c:val>
            <c:numRef>
              <c:f>Sheet1!$B$2:$B$5</c:f>
              <c:numCache>
                <c:formatCode>_("$"* #,##0_);_("$"* \(#,##0\);_("$"* "-"??_);_(@_)</c:formatCode>
                <c:ptCount val="4"/>
                <c:pt idx="0">
                  <c:v>63</c:v>
                </c:pt>
                <c:pt idx="1">
                  <c:v>47</c:v>
                </c:pt>
                <c:pt idx="2">
                  <c:v>37</c:v>
                </c:pt>
                <c:pt idx="3">
                  <c:v>28</c:v>
                </c:pt>
              </c:numCache>
            </c:numRef>
          </c:val>
        </c:ser>
        <c:dLbls>
          <c:showLegendKey val="0"/>
          <c:showVal val="0"/>
          <c:showCatName val="0"/>
          <c:showSerName val="0"/>
          <c:showPercent val="0"/>
          <c:showBubbleSize val="0"/>
        </c:dLbls>
        <c:gapWidth val="150"/>
        <c:axId val="84191488"/>
        <c:axId val="84201472"/>
      </c:barChart>
      <c:catAx>
        <c:axId val="84191488"/>
        <c:scaling>
          <c:orientation val="minMax"/>
        </c:scaling>
        <c:delete val="0"/>
        <c:axPos val="b"/>
        <c:majorTickMark val="out"/>
        <c:minorTickMark val="none"/>
        <c:tickLblPos val="nextTo"/>
        <c:txPr>
          <a:bodyPr/>
          <a:lstStyle/>
          <a:p>
            <a:pPr>
              <a:defRPr sz="1400" b="1"/>
            </a:pPr>
            <a:endParaRPr lang="en-US"/>
          </a:p>
        </c:txPr>
        <c:crossAx val="84201472"/>
        <c:crosses val="autoZero"/>
        <c:auto val="1"/>
        <c:lblAlgn val="ctr"/>
        <c:lblOffset val="100"/>
        <c:noMultiLvlLbl val="0"/>
      </c:catAx>
      <c:valAx>
        <c:axId val="84201472"/>
        <c:scaling>
          <c:orientation val="minMax"/>
        </c:scaling>
        <c:delete val="0"/>
        <c:axPos val="l"/>
        <c:numFmt formatCode="_(&quot;$&quot;* #,##0_);_(&quot;$&quot;* \(#,##0\);_(&quot;$&quot;* &quot;-&quot;??_);_(@_)" sourceLinked="1"/>
        <c:majorTickMark val="out"/>
        <c:minorTickMark val="none"/>
        <c:tickLblPos val="nextTo"/>
        <c:crossAx val="84191488"/>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percentStacked"/>
        <c:varyColors val="0"/>
        <c:ser>
          <c:idx val="0"/>
          <c:order val="0"/>
          <c:tx>
            <c:strRef>
              <c:f>Sheet1!$B$1</c:f>
              <c:strCache>
                <c:ptCount val="1"/>
                <c:pt idx="0">
                  <c:v>20% or less</c:v>
                </c:pt>
              </c:strCache>
            </c:strRef>
          </c:tx>
          <c:spPr>
            <a:solidFill>
              <a:schemeClr val="accent1"/>
            </a:solidFill>
            <a:ln>
              <a:solidFill>
                <a:schemeClr val="tx1"/>
              </a:solidFill>
            </a:ln>
          </c:spPr>
          <c:invertIfNegative val="0"/>
          <c:dLbls>
            <c:dLbl>
              <c:idx val="0"/>
              <c:delete val="1"/>
            </c:dLbl>
            <c:dLbl>
              <c:idx val="1"/>
              <c:delete val="1"/>
            </c:dLbl>
            <c:txPr>
              <a:bodyPr/>
              <a:lstStyle/>
              <a:p>
                <a:pPr>
                  <a:defRPr sz="1050">
                    <a:solidFill>
                      <a:schemeClr val="bg1"/>
                    </a:solidFill>
                  </a:defRPr>
                </a:pPr>
                <a:endParaRPr lang="en-US"/>
              </a:p>
            </c:txPr>
            <c:showLegendKey val="0"/>
            <c:showVal val="1"/>
            <c:showCatName val="0"/>
            <c:showSerName val="0"/>
            <c:showPercent val="0"/>
            <c:showBubbleSize val="0"/>
            <c:showLeaderLines val="0"/>
          </c:dLbls>
          <c:cat>
            <c:strRef>
              <c:f>Sheet1!$A$2:$A$5</c:f>
              <c:strCache>
                <c:ptCount val="4"/>
                <c:pt idx="0">
                  <c:v>Bronze</c:v>
                </c:pt>
                <c:pt idx="1">
                  <c:v>Silver</c:v>
                </c:pt>
                <c:pt idx="2">
                  <c:v>Gold</c:v>
                </c:pt>
                <c:pt idx="3">
                  <c:v>Platinum</c:v>
                </c:pt>
              </c:strCache>
            </c:strRef>
          </c:cat>
          <c:val>
            <c:numRef>
              <c:f>Sheet1!$B$2:$B$5</c:f>
              <c:numCache>
                <c:formatCode>0%</c:formatCode>
                <c:ptCount val="4"/>
                <c:pt idx="0">
                  <c:v>0</c:v>
                </c:pt>
                <c:pt idx="1">
                  <c:v>0</c:v>
                </c:pt>
                <c:pt idx="2">
                  <c:v>7.0000000000000007E-2</c:v>
                </c:pt>
                <c:pt idx="3">
                  <c:v>0.25</c:v>
                </c:pt>
              </c:numCache>
            </c:numRef>
          </c:val>
        </c:ser>
        <c:ser>
          <c:idx val="1"/>
          <c:order val="1"/>
          <c:tx>
            <c:strRef>
              <c:f>Sheet1!$C$1</c:f>
              <c:strCache>
                <c:ptCount val="1"/>
                <c:pt idx="0">
                  <c:v>&gt;$20 - $30</c:v>
                </c:pt>
              </c:strCache>
            </c:strRef>
          </c:tx>
          <c:spPr>
            <a:solidFill>
              <a:schemeClr val="accent2"/>
            </a:solidFill>
            <a:ln>
              <a:solidFill>
                <a:schemeClr val="tx1"/>
              </a:solidFill>
            </a:ln>
          </c:spPr>
          <c:invertIfNegative val="0"/>
          <c:dLbls>
            <c:txPr>
              <a:bodyPr/>
              <a:lstStyle/>
              <a:p>
                <a:pPr>
                  <a:defRPr sz="1050">
                    <a:solidFill>
                      <a:schemeClr val="bg1"/>
                    </a:solidFill>
                  </a:defRPr>
                </a:pPr>
                <a:endParaRPr lang="en-US"/>
              </a:p>
            </c:txPr>
            <c:showLegendKey val="0"/>
            <c:showVal val="1"/>
            <c:showCatName val="0"/>
            <c:showSerName val="0"/>
            <c:showPercent val="0"/>
            <c:showBubbleSize val="0"/>
            <c:showLeaderLines val="0"/>
          </c:dLbls>
          <c:cat>
            <c:strRef>
              <c:f>Sheet1!$A$2:$A$5</c:f>
              <c:strCache>
                <c:ptCount val="4"/>
                <c:pt idx="0">
                  <c:v>Bronze</c:v>
                </c:pt>
                <c:pt idx="1">
                  <c:v>Silver</c:v>
                </c:pt>
                <c:pt idx="2">
                  <c:v>Gold</c:v>
                </c:pt>
                <c:pt idx="3">
                  <c:v>Platinum</c:v>
                </c:pt>
              </c:strCache>
            </c:strRef>
          </c:cat>
          <c:val>
            <c:numRef>
              <c:f>Sheet1!$C$2:$C$5</c:f>
              <c:numCache>
                <c:formatCode>0%</c:formatCode>
                <c:ptCount val="4"/>
                <c:pt idx="0">
                  <c:v>0.02</c:v>
                </c:pt>
                <c:pt idx="1">
                  <c:v>0.05</c:v>
                </c:pt>
                <c:pt idx="2">
                  <c:v>0.27</c:v>
                </c:pt>
                <c:pt idx="3">
                  <c:v>0.56999999999999995</c:v>
                </c:pt>
              </c:numCache>
            </c:numRef>
          </c:val>
        </c:ser>
        <c:ser>
          <c:idx val="2"/>
          <c:order val="2"/>
          <c:tx>
            <c:strRef>
              <c:f>Sheet1!$D$1</c:f>
              <c:strCache>
                <c:ptCount val="1"/>
                <c:pt idx="0">
                  <c:v>&gt;$30 - $40</c:v>
                </c:pt>
              </c:strCache>
            </c:strRef>
          </c:tx>
          <c:spPr>
            <a:solidFill>
              <a:schemeClr val="accent3"/>
            </a:solidFill>
            <a:ln>
              <a:solidFill>
                <a:schemeClr val="tx1"/>
              </a:solidFill>
            </a:ln>
          </c:spPr>
          <c:invertIfNegative val="0"/>
          <c:dLbls>
            <c:txPr>
              <a:bodyPr/>
              <a:lstStyle/>
              <a:p>
                <a:pPr>
                  <a:defRPr sz="1050">
                    <a:solidFill>
                      <a:schemeClr val="bg1"/>
                    </a:solidFill>
                  </a:defRPr>
                </a:pPr>
                <a:endParaRPr lang="en-US"/>
              </a:p>
            </c:txPr>
            <c:showLegendKey val="0"/>
            <c:showVal val="1"/>
            <c:showCatName val="0"/>
            <c:showSerName val="0"/>
            <c:showPercent val="0"/>
            <c:showBubbleSize val="0"/>
            <c:showLeaderLines val="0"/>
          </c:dLbls>
          <c:cat>
            <c:strRef>
              <c:f>Sheet1!$A$2:$A$5</c:f>
              <c:strCache>
                <c:ptCount val="4"/>
                <c:pt idx="0">
                  <c:v>Bronze</c:v>
                </c:pt>
                <c:pt idx="1">
                  <c:v>Silver</c:v>
                </c:pt>
                <c:pt idx="2">
                  <c:v>Gold</c:v>
                </c:pt>
                <c:pt idx="3">
                  <c:v>Platinum</c:v>
                </c:pt>
              </c:strCache>
            </c:strRef>
          </c:cat>
          <c:val>
            <c:numRef>
              <c:f>Sheet1!$D$2:$D$5</c:f>
              <c:numCache>
                <c:formatCode>0%</c:formatCode>
                <c:ptCount val="4"/>
                <c:pt idx="0">
                  <c:v>0.06</c:v>
                </c:pt>
                <c:pt idx="1">
                  <c:v>0.24</c:v>
                </c:pt>
                <c:pt idx="2">
                  <c:v>0.48</c:v>
                </c:pt>
                <c:pt idx="3">
                  <c:v>0.13</c:v>
                </c:pt>
              </c:numCache>
            </c:numRef>
          </c:val>
        </c:ser>
        <c:ser>
          <c:idx val="3"/>
          <c:order val="3"/>
          <c:tx>
            <c:strRef>
              <c:f>Sheet1!$E$1</c:f>
              <c:strCache>
                <c:ptCount val="1"/>
                <c:pt idx="0">
                  <c:v>&gt;$40 - $50</c:v>
                </c:pt>
              </c:strCache>
            </c:strRef>
          </c:tx>
          <c:spPr>
            <a:solidFill>
              <a:schemeClr val="accent4"/>
            </a:solidFill>
            <a:ln>
              <a:solidFill>
                <a:schemeClr val="tx1"/>
              </a:solidFill>
            </a:ln>
          </c:spPr>
          <c:invertIfNegative val="0"/>
          <c:dLbls>
            <c:dLbl>
              <c:idx val="0"/>
              <c:layout/>
              <c:showLegendKey val="0"/>
              <c:showVal val="1"/>
              <c:showCatName val="0"/>
              <c:showSerName val="0"/>
              <c:showPercent val="0"/>
              <c:showBubbleSize val="0"/>
            </c:dLbl>
            <c:dLbl>
              <c:idx val="1"/>
              <c:layout/>
              <c:showLegendKey val="0"/>
              <c:showVal val="1"/>
              <c:showCatName val="0"/>
              <c:showSerName val="0"/>
              <c:showPercent val="0"/>
              <c:showBubbleSize val="0"/>
            </c:dLbl>
            <c:dLbl>
              <c:idx val="2"/>
              <c:layout/>
              <c:showLegendKey val="0"/>
              <c:showVal val="1"/>
              <c:showCatName val="0"/>
              <c:showSerName val="0"/>
              <c:showPercent val="0"/>
              <c:showBubbleSize val="0"/>
            </c:dLbl>
            <c:dLbl>
              <c:idx val="3"/>
              <c:layout/>
              <c:showLegendKey val="0"/>
              <c:showVal val="1"/>
              <c:showCatName val="0"/>
              <c:showSerName val="0"/>
              <c:showPercent val="0"/>
              <c:showBubbleSize val="0"/>
            </c:dLbl>
            <c:txPr>
              <a:bodyPr/>
              <a:lstStyle/>
              <a:p>
                <a:pPr>
                  <a:defRPr sz="1050"/>
                </a:pPr>
                <a:endParaRPr lang="en-US"/>
              </a:p>
            </c:txPr>
            <c:showLegendKey val="0"/>
            <c:showVal val="0"/>
            <c:showCatName val="0"/>
            <c:showSerName val="0"/>
            <c:showPercent val="0"/>
            <c:showBubbleSize val="0"/>
          </c:dLbls>
          <c:cat>
            <c:strRef>
              <c:f>Sheet1!$A$2:$A$5</c:f>
              <c:strCache>
                <c:ptCount val="4"/>
                <c:pt idx="0">
                  <c:v>Bronze</c:v>
                </c:pt>
                <c:pt idx="1">
                  <c:v>Silver</c:v>
                </c:pt>
                <c:pt idx="2">
                  <c:v>Gold</c:v>
                </c:pt>
                <c:pt idx="3">
                  <c:v>Platinum</c:v>
                </c:pt>
              </c:strCache>
            </c:strRef>
          </c:cat>
          <c:val>
            <c:numRef>
              <c:f>Sheet1!$E$2:$E$5</c:f>
              <c:numCache>
                <c:formatCode>0%</c:formatCode>
                <c:ptCount val="4"/>
                <c:pt idx="0">
                  <c:v>0.47</c:v>
                </c:pt>
                <c:pt idx="1">
                  <c:v>0.57999999999999996</c:v>
                </c:pt>
                <c:pt idx="2">
                  <c:v>0.13</c:v>
                </c:pt>
                <c:pt idx="3">
                  <c:v>0.04</c:v>
                </c:pt>
              </c:numCache>
            </c:numRef>
          </c:val>
        </c:ser>
        <c:ser>
          <c:idx val="4"/>
          <c:order val="4"/>
          <c:tx>
            <c:strRef>
              <c:f>Sheet1!$F$1</c:f>
              <c:strCache>
                <c:ptCount val="1"/>
                <c:pt idx="0">
                  <c:v>&gt;$50 - $60</c:v>
                </c:pt>
              </c:strCache>
            </c:strRef>
          </c:tx>
          <c:spPr>
            <a:solidFill>
              <a:schemeClr val="accent5"/>
            </a:solidFill>
            <a:ln>
              <a:solidFill>
                <a:schemeClr val="tx1"/>
              </a:solidFill>
            </a:ln>
          </c:spPr>
          <c:invertIfNegative val="0"/>
          <c:dLbls>
            <c:dLbl>
              <c:idx val="3"/>
              <c:delete val="1"/>
            </c:dLbl>
            <c:txPr>
              <a:bodyPr/>
              <a:lstStyle/>
              <a:p>
                <a:pPr>
                  <a:defRPr sz="1050"/>
                </a:pPr>
                <a:endParaRPr lang="en-US"/>
              </a:p>
            </c:txPr>
            <c:showLegendKey val="0"/>
            <c:showVal val="1"/>
            <c:showCatName val="0"/>
            <c:showSerName val="0"/>
            <c:showPercent val="0"/>
            <c:showBubbleSize val="0"/>
            <c:showLeaderLines val="0"/>
          </c:dLbls>
          <c:cat>
            <c:strRef>
              <c:f>Sheet1!$A$2:$A$5</c:f>
              <c:strCache>
                <c:ptCount val="4"/>
                <c:pt idx="0">
                  <c:v>Bronze</c:v>
                </c:pt>
                <c:pt idx="1">
                  <c:v>Silver</c:v>
                </c:pt>
                <c:pt idx="2">
                  <c:v>Gold</c:v>
                </c:pt>
                <c:pt idx="3">
                  <c:v>Platinum</c:v>
                </c:pt>
              </c:strCache>
            </c:strRef>
          </c:cat>
          <c:val>
            <c:numRef>
              <c:f>Sheet1!$F$2:$F$5</c:f>
              <c:numCache>
                <c:formatCode>0%</c:formatCode>
                <c:ptCount val="4"/>
                <c:pt idx="0">
                  <c:v>0.06</c:v>
                </c:pt>
                <c:pt idx="1">
                  <c:v>0.09</c:v>
                </c:pt>
                <c:pt idx="2">
                  <c:v>0.04</c:v>
                </c:pt>
                <c:pt idx="3">
                  <c:v>0</c:v>
                </c:pt>
              </c:numCache>
            </c:numRef>
          </c:val>
        </c:ser>
        <c:ser>
          <c:idx val="5"/>
          <c:order val="5"/>
          <c:tx>
            <c:strRef>
              <c:f>Sheet1!$G$1</c:f>
              <c:strCache>
                <c:ptCount val="1"/>
                <c:pt idx="0">
                  <c:v>Over $60</c:v>
                </c:pt>
              </c:strCache>
            </c:strRef>
          </c:tx>
          <c:spPr>
            <a:solidFill>
              <a:schemeClr val="accent6"/>
            </a:solidFill>
            <a:ln>
              <a:solidFill>
                <a:schemeClr val="tx1"/>
              </a:solidFill>
            </a:ln>
          </c:spPr>
          <c:invertIfNegative val="0"/>
          <c:dLbls>
            <c:dLbl>
              <c:idx val="3"/>
              <c:delete val="1"/>
            </c:dLbl>
            <c:txPr>
              <a:bodyPr/>
              <a:lstStyle/>
              <a:p>
                <a:pPr>
                  <a:defRPr sz="1050"/>
                </a:pPr>
                <a:endParaRPr lang="en-US"/>
              </a:p>
            </c:txPr>
            <c:showLegendKey val="0"/>
            <c:showVal val="1"/>
            <c:showCatName val="0"/>
            <c:showSerName val="0"/>
            <c:showPercent val="0"/>
            <c:showBubbleSize val="0"/>
            <c:showLeaderLines val="0"/>
          </c:dLbls>
          <c:cat>
            <c:strRef>
              <c:f>Sheet1!$A$2:$A$5</c:f>
              <c:strCache>
                <c:ptCount val="4"/>
                <c:pt idx="0">
                  <c:v>Bronze</c:v>
                </c:pt>
                <c:pt idx="1">
                  <c:v>Silver</c:v>
                </c:pt>
                <c:pt idx="2">
                  <c:v>Gold</c:v>
                </c:pt>
                <c:pt idx="3">
                  <c:v>Platinum</c:v>
                </c:pt>
              </c:strCache>
            </c:strRef>
          </c:cat>
          <c:val>
            <c:numRef>
              <c:f>Sheet1!$G$2:$G$5</c:f>
              <c:numCache>
                <c:formatCode>0%</c:formatCode>
                <c:ptCount val="4"/>
                <c:pt idx="0">
                  <c:v>0.39</c:v>
                </c:pt>
                <c:pt idx="1">
                  <c:v>0.03</c:v>
                </c:pt>
                <c:pt idx="2">
                  <c:v>0.02</c:v>
                </c:pt>
                <c:pt idx="3">
                  <c:v>0</c:v>
                </c:pt>
              </c:numCache>
            </c:numRef>
          </c:val>
        </c:ser>
        <c:dLbls>
          <c:showLegendKey val="0"/>
          <c:showVal val="0"/>
          <c:showCatName val="0"/>
          <c:showSerName val="0"/>
          <c:showPercent val="0"/>
          <c:showBubbleSize val="0"/>
        </c:dLbls>
        <c:gapWidth val="150"/>
        <c:overlap val="100"/>
        <c:axId val="84392192"/>
        <c:axId val="85467136"/>
      </c:barChart>
      <c:catAx>
        <c:axId val="84392192"/>
        <c:scaling>
          <c:orientation val="minMax"/>
        </c:scaling>
        <c:delete val="0"/>
        <c:axPos val="b"/>
        <c:majorTickMark val="out"/>
        <c:minorTickMark val="none"/>
        <c:tickLblPos val="nextTo"/>
        <c:txPr>
          <a:bodyPr/>
          <a:lstStyle/>
          <a:p>
            <a:pPr>
              <a:defRPr sz="1400" b="1"/>
            </a:pPr>
            <a:endParaRPr lang="en-US"/>
          </a:p>
        </c:txPr>
        <c:crossAx val="85467136"/>
        <c:crosses val="autoZero"/>
        <c:auto val="1"/>
        <c:lblAlgn val="ctr"/>
        <c:lblOffset val="100"/>
        <c:noMultiLvlLbl val="0"/>
      </c:catAx>
      <c:valAx>
        <c:axId val="85467136"/>
        <c:scaling>
          <c:orientation val="minMax"/>
        </c:scaling>
        <c:delete val="0"/>
        <c:axPos val="l"/>
        <c:numFmt formatCode="0%" sourceLinked="1"/>
        <c:majorTickMark val="out"/>
        <c:minorTickMark val="none"/>
        <c:tickLblPos val="nextTo"/>
        <c:crossAx val="84392192"/>
        <c:crosses val="autoZero"/>
        <c:crossBetween val="between"/>
      </c:valAx>
    </c:plotArea>
    <c:legend>
      <c:legendPos val="r"/>
      <c:layout/>
      <c:overlay val="0"/>
    </c:legend>
    <c:plotVisOnly val="1"/>
    <c:dispBlanksAs val="gap"/>
    <c:showDLblsOverMax val="0"/>
  </c:chart>
  <c:txPr>
    <a:bodyPr/>
    <a:lstStyle/>
    <a:p>
      <a:pPr>
        <a:defRPr sz="1200"/>
      </a:pPr>
      <a:endParaRPr lang="en-US"/>
    </a:p>
  </c:txPr>
  <c:externalData r:id="rId1">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solidFill>
                <a:schemeClr val="bg2">
                  <a:lumMod val="50000"/>
                </a:schemeClr>
              </a:solidFill>
              <a:ln>
                <a:solidFill>
                  <a:schemeClr val="tx1"/>
                </a:solidFill>
              </a:ln>
            </c:spPr>
          </c:dPt>
          <c:dPt>
            <c:idx val="1"/>
            <c:invertIfNegative val="0"/>
            <c:bubble3D val="0"/>
            <c:spPr>
              <a:solidFill>
                <a:schemeClr val="bg1">
                  <a:lumMod val="50000"/>
                </a:schemeClr>
              </a:solidFill>
              <a:ln>
                <a:solidFill>
                  <a:schemeClr val="tx1"/>
                </a:solidFill>
              </a:ln>
            </c:spPr>
          </c:dPt>
          <c:dPt>
            <c:idx val="2"/>
            <c:invertIfNegative val="0"/>
            <c:bubble3D val="0"/>
            <c:spPr>
              <a:solidFill>
                <a:schemeClr val="bg2">
                  <a:lumMod val="40000"/>
                  <a:lumOff val="60000"/>
                </a:schemeClr>
              </a:solidFill>
              <a:ln>
                <a:solidFill>
                  <a:schemeClr val="tx1"/>
                </a:solidFill>
              </a:ln>
            </c:spPr>
          </c:dPt>
          <c:dPt>
            <c:idx val="3"/>
            <c:invertIfNegative val="0"/>
            <c:bubble3D val="0"/>
            <c:spPr>
              <a:solidFill>
                <a:schemeClr val="bg1">
                  <a:lumMod val="85000"/>
                </a:schemeClr>
              </a:solidFill>
              <a:ln>
                <a:solidFill>
                  <a:schemeClr val="tx1"/>
                </a:solidFill>
              </a:ln>
            </c:spPr>
          </c:dPt>
          <c:dLbls>
            <c:showLegendKey val="0"/>
            <c:showVal val="1"/>
            <c:showCatName val="0"/>
            <c:showSerName val="0"/>
            <c:showPercent val="0"/>
            <c:showBubbleSize val="0"/>
            <c:showLeaderLines val="0"/>
          </c:dLbls>
          <c:cat>
            <c:strRef>
              <c:f>Sheet1!$A$2:$A$5</c:f>
              <c:strCache>
                <c:ptCount val="4"/>
                <c:pt idx="0">
                  <c:v>Bronze</c:v>
                </c:pt>
                <c:pt idx="1">
                  <c:v>Silver</c:v>
                </c:pt>
                <c:pt idx="2">
                  <c:v>Gold</c:v>
                </c:pt>
                <c:pt idx="3">
                  <c:v>Platinum</c:v>
                </c:pt>
              </c:strCache>
            </c:strRef>
          </c:cat>
          <c:val>
            <c:numRef>
              <c:f>Sheet1!$B$2:$B$5</c:f>
              <c:numCache>
                <c:formatCode>0%</c:formatCode>
                <c:ptCount val="4"/>
                <c:pt idx="0">
                  <c:v>0.32</c:v>
                </c:pt>
                <c:pt idx="1">
                  <c:v>0.3</c:v>
                </c:pt>
                <c:pt idx="2">
                  <c:v>0.27</c:v>
                </c:pt>
                <c:pt idx="3">
                  <c:v>0.27</c:v>
                </c:pt>
              </c:numCache>
            </c:numRef>
          </c:val>
        </c:ser>
        <c:dLbls>
          <c:showLegendKey val="0"/>
          <c:showVal val="0"/>
          <c:showCatName val="0"/>
          <c:showSerName val="0"/>
          <c:showPercent val="0"/>
          <c:showBubbleSize val="0"/>
        </c:dLbls>
        <c:gapWidth val="150"/>
        <c:axId val="85518592"/>
        <c:axId val="85532672"/>
      </c:barChart>
      <c:catAx>
        <c:axId val="85518592"/>
        <c:scaling>
          <c:orientation val="minMax"/>
        </c:scaling>
        <c:delete val="0"/>
        <c:axPos val="b"/>
        <c:majorTickMark val="out"/>
        <c:minorTickMark val="none"/>
        <c:tickLblPos val="nextTo"/>
        <c:txPr>
          <a:bodyPr/>
          <a:lstStyle/>
          <a:p>
            <a:pPr>
              <a:defRPr sz="1400" b="1"/>
            </a:pPr>
            <a:endParaRPr lang="en-US"/>
          </a:p>
        </c:txPr>
        <c:crossAx val="85532672"/>
        <c:crosses val="autoZero"/>
        <c:auto val="1"/>
        <c:lblAlgn val="ctr"/>
        <c:lblOffset val="100"/>
        <c:noMultiLvlLbl val="0"/>
      </c:catAx>
      <c:valAx>
        <c:axId val="85532672"/>
        <c:scaling>
          <c:orientation val="minMax"/>
        </c:scaling>
        <c:delete val="0"/>
        <c:axPos val="l"/>
        <c:numFmt formatCode="0%" sourceLinked="1"/>
        <c:majorTickMark val="out"/>
        <c:minorTickMark val="none"/>
        <c:tickLblPos val="nextTo"/>
        <c:crossAx val="85518592"/>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percentStacked"/>
        <c:varyColors val="0"/>
        <c:ser>
          <c:idx val="0"/>
          <c:order val="0"/>
          <c:tx>
            <c:strRef>
              <c:f>Sheet1!$B$1</c:f>
              <c:strCache>
                <c:ptCount val="1"/>
                <c:pt idx="0">
                  <c:v>10% or less</c:v>
                </c:pt>
              </c:strCache>
            </c:strRef>
          </c:tx>
          <c:spPr>
            <a:solidFill>
              <a:schemeClr val="accent1"/>
            </a:solidFill>
            <a:ln>
              <a:solidFill>
                <a:schemeClr val="tx1"/>
              </a:solidFill>
            </a:ln>
          </c:spPr>
          <c:invertIfNegative val="0"/>
          <c:dLbls>
            <c:txPr>
              <a:bodyPr/>
              <a:lstStyle/>
              <a:p>
                <a:pPr>
                  <a:defRPr sz="1050">
                    <a:solidFill>
                      <a:schemeClr val="bg1"/>
                    </a:solidFill>
                  </a:defRPr>
                </a:pPr>
                <a:endParaRPr lang="en-US"/>
              </a:p>
            </c:txPr>
            <c:showLegendKey val="0"/>
            <c:showVal val="1"/>
            <c:showCatName val="0"/>
            <c:showSerName val="0"/>
            <c:showPercent val="0"/>
            <c:showBubbleSize val="0"/>
            <c:showLeaderLines val="0"/>
          </c:dLbls>
          <c:cat>
            <c:strRef>
              <c:f>Sheet1!$A$2:$A$5</c:f>
              <c:strCache>
                <c:ptCount val="4"/>
                <c:pt idx="0">
                  <c:v>Bronze</c:v>
                </c:pt>
                <c:pt idx="1">
                  <c:v>Silver</c:v>
                </c:pt>
                <c:pt idx="2">
                  <c:v>Gold</c:v>
                </c:pt>
                <c:pt idx="3">
                  <c:v>Platinum</c:v>
                </c:pt>
              </c:strCache>
            </c:strRef>
          </c:cat>
          <c:val>
            <c:numRef>
              <c:f>Sheet1!$B$2:$B$5</c:f>
              <c:numCache>
                <c:formatCode>0%</c:formatCode>
                <c:ptCount val="4"/>
                <c:pt idx="0">
                  <c:v>0.02</c:v>
                </c:pt>
                <c:pt idx="1">
                  <c:v>0.1</c:v>
                </c:pt>
                <c:pt idx="2">
                  <c:v>0.17</c:v>
                </c:pt>
                <c:pt idx="3">
                  <c:v>0.18</c:v>
                </c:pt>
              </c:numCache>
            </c:numRef>
          </c:val>
        </c:ser>
        <c:ser>
          <c:idx val="1"/>
          <c:order val="1"/>
          <c:tx>
            <c:strRef>
              <c:f>Sheet1!$C$1</c:f>
              <c:strCache>
                <c:ptCount val="1"/>
                <c:pt idx="0">
                  <c:v>&gt;10% - 20%</c:v>
                </c:pt>
              </c:strCache>
            </c:strRef>
          </c:tx>
          <c:spPr>
            <a:solidFill>
              <a:schemeClr val="accent2"/>
            </a:solidFill>
            <a:ln>
              <a:solidFill>
                <a:schemeClr val="tx1"/>
              </a:solidFill>
            </a:ln>
          </c:spPr>
          <c:invertIfNegative val="0"/>
          <c:dLbls>
            <c:dLbl>
              <c:idx val="3"/>
              <c:delete val="1"/>
            </c:dLbl>
            <c:txPr>
              <a:bodyPr/>
              <a:lstStyle/>
              <a:p>
                <a:pPr>
                  <a:defRPr sz="1050">
                    <a:solidFill>
                      <a:schemeClr val="bg1"/>
                    </a:solidFill>
                  </a:defRPr>
                </a:pPr>
                <a:endParaRPr lang="en-US"/>
              </a:p>
            </c:txPr>
            <c:showLegendKey val="0"/>
            <c:showVal val="1"/>
            <c:showCatName val="0"/>
            <c:showSerName val="0"/>
            <c:showPercent val="0"/>
            <c:showBubbleSize val="0"/>
            <c:showLeaderLines val="0"/>
          </c:dLbls>
          <c:cat>
            <c:strRef>
              <c:f>Sheet1!$A$2:$A$5</c:f>
              <c:strCache>
                <c:ptCount val="4"/>
                <c:pt idx="0">
                  <c:v>Bronze</c:v>
                </c:pt>
                <c:pt idx="1">
                  <c:v>Silver</c:v>
                </c:pt>
                <c:pt idx="2">
                  <c:v>Gold</c:v>
                </c:pt>
                <c:pt idx="3">
                  <c:v>Platinum</c:v>
                </c:pt>
              </c:strCache>
            </c:strRef>
          </c:cat>
          <c:val>
            <c:numRef>
              <c:f>Sheet1!$C$2:$C$5</c:f>
              <c:numCache>
                <c:formatCode>0%</c:formatCode>
                <c:ptCount val="4"/>
                <c:pt idx="0">
                  <c:v>0.24</c:v>
                </c:pt>
                <c:pt idx="1">
                  <c:v>0.19</c:v>
                </c:pt>
                <c:pt idx="2">
                  <c:v>0.12</c:v>
                </c:pt>
                <c:pt idx="3">
                  <c:v>0</c:v>
                </c:pt>
              </c:numCache>
            </c:numRef>
          </c:val>
        </c:ser>
        <c:ser>
          <c:idx val="2"/>
          <c:order val="2"/>
          <c:tx>
            <c:strRef>
              <c:f>Sheet1!$D$1</c:f>
              <c:strCache>
                <c:ptCount val="1"/>
                <c:pt idx="0">
                  <c:v>&gt;20% - 30%</c:v>
                </c:pt>
              </c:strCache>
            </c:strRef>
          </c:tx>
          <c:spPr>
            <a:solidFill>
              <a:schemeClr val="accent3"/>
            </a:solidFill>
            <a:ln>
              <a:solidFill>
                <a:schemeClr val="tx1"/>
              </a:solidFill>
            </a:ln>
          </c:spPr>
          <c:invertIfNegative val="0"/>
          <c:dLbls>
            <c:txPr>
              <a:bodyPr/>
              <a:lstStyle/>
              <a:p>
                <a:pPr>
                  <a:defRPr sz="1050">
                    <a:solidFill>
                      <a:schemeClr val="bg1"/>
                    </a:solidFill>
                  </a:defRPr>
                </a:pPr>
                <a:endParaRPr lang="en-US"/>
              </a:p>
            </c:txPr>
            <c:showLegendKey val="0"/>
            <c:showVal val="1"/>
            <c:showCatName val="0"/>
            <c:showSerName val="0"/>
            <c:showPercent val="0"/>
            <c:showBubbleSize val="0"/>
            <c:showLeaderLines val="0"/>
          </c:dLbls>
          <c:cat>
            <c:strRef>
              <c:f>Sheet1!$A$2:$A$5</c:f>
              <c:strCache>
                <c:ptCount val="4"/>
                <c:pt idx="0">
                  <c:v>Bronze</c:v>
                </c:pt>
                <c:pt idx="1">
                  <c:v>Silver</c:v>
                </c:pt>
                <c:pt idx="2">
                  <c:v>Gold</c:v>
                </c:pt>
                <c:pt idx="3">
                  <c:v>Platinum</c:v>
                </c:pt>
              </c:strCache>
            </c:strRef>
          </c:cat>
          <c:val>
            <c:numRef>
              <c:f>Sheet1!$D$2:$D$5</c:f>
              <c:numCache>
                <c:formatCode>0%</c:formatCode>
                <c:ptCount val="4"/>
                <c:pt idx="0">
                  <c:v>0.36</c:v>
                </c:pt>
                <c:pt idx="1">
                  <c:v>0.39</c:v>
                </c:pt>
                <c:pt idx="2">
                  <c:v>0.52</c:v>
                </c:pt>
                <c:pt idx="3">
                  <c:v>0.64</c:v>
                </c:pt>
              </c:numCache>
            </c:numRef>
          </c:val>
        </c:ser>
        <c:ser>
          <c:idx val="3"/>
          <c:order val="3"/>
          <c:tx>
            <c:strRef>
              <c:f>Sheet1!$E$1</c:f>
              <c:strCache>
                <c:ptCount val="1"/>
                <c:pt idx="0">
                  <c:v>&gt;30% - &gt;40%</c:v>
                </c:pt>
              </c:strCache>
            </c:strRef>
          </c:tx>
          <c:spPr>
            <a:solidFill>
              <a:schemeClr val="accent4"/>
            </a:solidFill>
            <a:ln>
              <a:solidFill>
                <a:schemeClr val="tx1"/>
              </a:solidFill>
            </a:ln>
          </c:spPr>
          <c:invertIfNegative val="0"/>
          <c:dLbls>
            <c:dLbl>
              <c:idx val="3"/>
              <c:delete val="1"/>
            </c:dLbl>
            <c:txPr>
              <a:bodyPr/>
              <a:lstStyle/>
              <a:p>
                <a:pPr>
                  <a:defRPr sz="1050"/>
                </a:pPr>
                <a:endParaRPr lang="en-US"/>
              </a:p>
            </c:txPr>
            <c:showLegendKey val="0"/>
            <c:showVal val="1"/>
            <c:showCatName val="0"/>
            <c:showSerName val="0"/>
            <c:showPercent val="0"/>
            <c:showBubbleSize val="0"/>
            <c:showLeaderLines val="0"/>
          </c:dLbls>
          <c:cat>
            <c:strRef>
              <c:f>Sheet1!$A$2:$A$5</c:f>
              <c:strCache>
                <c:ptCount val="4"/>
                <c:pt idx="0">
                  <c:v>Bronze</c:v>
                </c:pt>
                <c:pt idx="1">
                  <c:v>Silver</c:v>
                </c:pt>
                <c:pt idx="2">
                  <c:v>Gold</c:v>
                </c:pt>
                <c:pt idx="3">
                  <c:v>Platinum</c:v>
                </c:pt>
              </c:strCache>
            </c:strRef>
          </c:cat>
          <c:val>
            <c:numRef>
              <c:f>Sheet1!$E$2:$E$5</c:f>
              <c:numCache>
                <c:formatCode>0%</c:formatCode>
                <c:ptCount val="4"/>
                <c:pt idx="0">
                  <c:v>0.11</c:v>
                </c:pt>
                <c:pt idx="1">
                  <c:v>0.11</c:v>
                </c:pt>
                <c:pt idx="2">
                  <c:v>0.08</c:v>
                </c:pt>
                <c:pt idx="3">
                  <c:v>0</c:v>
                </c:pt>
              </c:numCache>
            </c:numRef>
          </c:val>
        </c:ser>
        <c:ser>
          <c:idx val="4"/>
          <c:order val="4"/>
          <c:tx>
            <c:strRef>
              <c:f>Sheet1!$F$1</c:f>
              <c:strCache>
                <c:ptCount val="1"/>
                <c:pt idx="0">
                  <c:v>40% or more</c:v>
                </c:pt>
              </c:strCache>
            </c:strRef>
          </c:tx>
          <c:spPr>
            <a:solidFill>
              <a:schemeClr val="accent5"/>
            </a:solidFill>
            <a:ln>
              <a:solidFill>
                <a:schemeClr val="tx1"/>
              </a:solidFill>
            </a:ln>
          </c:spPr>
          <c:invertIfNegative val="0"/>
          <c:dLbls>
            <c:txPr>
              <a:bodyPr/>
              <a:lstStyle/>
              <a:p>
                <a:pPr>
                  <a:defRPr sz="1050"/>
                </a:pPr>
                <a:endParaRPr lang="en-US"/>
              </a:p>
            </c:txPr>
            <c:showLegendKey val="0"/>
            <c:showVal val="1"/>
            <c:showCatName val="0"/>
            <c:showSerName val="0"/>
            <c:showPercent val="0"/>
            <c:showBubbleSize val="0"/>
            <c:showLeaderLines val="0"/>
          </c:dLbls>
          <c:cat>
            <c:strRef>
              <c:f>Sheet1!$A$2:$A$5</c:f>
              <c:strCache>
                <c:ptCount val="4"/>
                <c:pt idx="0">
                  <c:v>Bronze</c:v>
                </c:pt>
                <c:pt idx="1">
                  <c:v>Silver</c:v>
                </c:pt>
                <c:pt idx="2">
                  <c:v>Gold</c:v>
                </c:pt>
                <c:pt idx="3">
                  <c:v>Platinum</c:v>
                </c:pt>
              </c:strCache>
            </c:strRef>
          </c:cat>
          <c:val>
            <c:numRef>
              <c:f>Sheet1!$F$2:$F$5</c:f>
              <c:numCache>
                <c:formatCode>0%</c:formatCode>
                <c:ptCount val="4"/>
                <c:pt idx="0">
                  <c:v>0.27</c:v>
                </c:pt>
                <c:pt idx="1">
                  <c:v>0.22</c:v>
                </c:pt>
                <c:pt idx="2">
                  <c:v>0.11</c:v>
                </c:pt>
                <c:pt idx="3">
                  <c:v>0.18</c:v>
                </c:pt>
              </c:numCache>
            </c:numRef>
          </c:val>
        </c:ser>
        <c:dLbls>
          <c:showLegendKey val="0"/>
          <c:showVal val="0"/>
          <c:showCatName val="0"/>
          <c:showSerName val="0"/>
          <c:showPercent val="0"/>
          <c:showBubbleSize val="0"/>
        </c:dLbls>
        <c:gapWidth val="150"/>
        <c:overlap val="100"/>
        <c:axId val="85881984"/>
        <c:axId val="85883520"/>
      </c:barChart>
      <c:catAx>
        <c:axId val="85881984"/>
        <c:scaling>
          <c:orientation val="minMax"/>
        </c:scaling>
        <c:delete val="0"/>
        <c:axPos val="b"/>
        <c:majorTickMark val="out"/>
        <c:minorTickMark val="none"/>
        <c:tickLblPos val="nextTo"/>
        <c:txPr>
          <a:bodyPr/>
          <a:lstStyle/>
          <a:p>
            <a:pPr>
              <a:defRPr sz="1400" b="1"/>
            </a:pPr>
            <a:endParaRPr lang="en-US"/>
          </a:p>
        </c:txPr>
        <c:crossAx val="85883520"/>
        <c:crosses val="autoZero"/>
        <c:auto val="1"/>
        <c:lblAlgn val="ctr"/>
        <c:lblOffset val="100"/>
        <c:noMultiLvlLbl val="0"/>
      </c:catAx>
      <c:valAx>
        <c:axId val="85883520"/>
        <c:scaling>
          <c:orientation val="minMax"/>
        </c:scaling>
        <c:delete val="0"/>
        <c:axPos val="l"/>
        <c:numFmt formatCode="0%" sourceLinked="1"/>
        <c:majorTickMark val="out"/>
        <c:minorTickMark val="none"/>
        <c:tickLblPos val="nextTo"/>
        <c:crossAx val="85881984"/>
        <c:crosses val="autoZero"/>
        <c:crossBetween val="between"/>
      </c:valAx>
    </c:plotArea>
    <c:legend>
      <c:legendPos val="r"/>
      <c:layout/>
      <c:overlay val="0"/>
    </c:legend>
    <c:plotVisOnly val="1"/>
    <c:dispBlanksAs val="gap"/>
    <c:showDLblsOverMax val="0"/>
  </c:chart>
  <c:txPr>
    <a:bodyPr/>
    <a:lstStyle/>
    <a:p>
      <a:pPr>
        <a:defRPr sz="1200"/>
      </a:pPr>
      <a:endParaRPr lang="en-US"/>
    </a:p>
  </c:txPr>
  <c:externalData r:id="rId1">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9.8658136482939598E-2"/>
          <c:y val="4.4335316042132901E-2"/>
          <c:w val="0.66785640857392825"/>
          <c:h val="0.84335797707581805"/>
        </c:manualLayout>
      </c:layout>
      <c:barChart>
        <c:barDir val="col"/>
        <c:grouping val="percentStacked"/>
        <c:varyColors val="0"/>
        <c:ser>
          <c:idx val="0"/>
          <c:order val="0"/>
          <c:tx>
            <c:strRef>
              <c:f>Sheet1!$B$1</c:f>
              <c:strCache>
                <c:ptCount val="1"/>
                <c:pt idx="0">
                  <c:v>No Charge after Deductible</c:v>
                </c:pt>
              </c:strCache>
            </c:strRef>
          </c:tx>
          <c:spPr>
            <a:solidFill>
              <a:schemeClr val="accent1"/>
            </a:solidFill>
            <a:ln>
              <a:solidFill>
                <a:schemeClr val="tx1"/>
              </a:solidFill>
            </a:ln>
          </c:spPr>
          <c:invertIfNegative val="0"/>
          <c:dLbls>
            <c:dLbl>
              <c:idx val="0"/>
              <c:layout>
                <c:manualLayout>
                  <c:x val="3.0864197530864196E-3"/>
                  <c:y val="-1.6836195965366927E-2"/>
                </c:manualLayout>
              </c:layout>
              <c:showLegendKey val="0"/>
              <c:showVal val="1"/>
              <c:showCatName val="0"/>
              <c:showSerName val="0"/>
              <c:showPercent val="0"/>
              <c:showBubbleSize val="0"/>
            </c:dLbl>
            <c:dLbl>
              <c:idx val="3"/>
              <c:delete val="1"/>
            </c:dLbl>
            <c:txPr>
              <a:bodyPr/>
              <a:lstStyle/>
              <a:p>
                <a:pPr algn="ctr">
                  <a:defRPr lang="en-US" sz="1050" b="0" i="0" u="none" strike="noStrike" kern="1200" baseline="0">
                    <a:solidFill>
                      <a:srgbClr val="FFFFFF"/>
                    </a:solidFill>
                    <a:latin typeface="+mn-lt"/>
                    <a:ea typeface="+mn-ea"/>
                    <a:cs typeface="+mn-cs"/>
                  </a:defRPr>
                </a:pPr>
                <a:endParaRPr lang="en-US"/>
              </a:p>
            </c:txPr>
            <c:showLegendKey val="0"/>
            <c:showVal val="1"/>
            <c:showCatName val="0"/>
            <c:showSerName val="0"/>
            <c:showPercent val="0"/>
            <c:showBubbleSize val="0"/>
            <c:showLeaderLines val="0"/>
          </c:dLbls>
          <c:cat>
            <c:strRef>
              <c:f>Sheet1!$A$2:$A$5</c:f>
              <c:strCache>
                <c:ptCount val="4"/>
                <c:pt idx="0">
                  <c:v>Bronze</c:v>
                </c:pt>
                <c:pt idx="1">
                  <c:v>Silver</c:v>
                </c:pt>
                <c:pt idx="2">
                  <c:v>Gold</c:v>
                </c:pt>
                <c:pt idx="3">
                  <c:v>Platinum</c:v>
                </c:pt>
              </c:strCache>
            </c:strRef>
          </c:cat>
          <c:val>
            <c:numRef>
              <c:f>Sheet1!$B$2:$B$5</c:f>
              <c:numCache>
                <c:formatCode>0%</c:formatCode>
                <c:ptCount val="4"/>
                <c:pt idx="0">
                  <c:v>0.36</c:v>
                </c:pt>
                <c:pt idx="1">
                  <c:v>0.2</c:v>
                </c:pt>
                <c:pt idx="2">
                  <c:v>0.08</c:v>
                </c:pt>
                <c:pt idx="3">
                  <c:v>0.01</c:v>
                </c:pt>
              </c:numCache>
            </c:numRef>
          </c:val>
        </c:ser>
        <c:ser>
          <c:idx val="1"/>
          <c:order val="1"/>
          <c:tx>
            <c:strRef>
              <c:f>Sheet1!$C$1</c:f>
              <c:strCache>
                <c:ptCount val="1"/>
                <c:pt idx="0">
                  <c:v>Copayment</c:v>
                </c:pt>
              </c:strCache>
            </c:strRef>
          </c:tx>
          <c:spPr>
            <a:solidFill>
              <a:schemeClr val="accent2"/>
            </a:solidFill>
            <a:ln>
              <a:solidFill>
                <a:schemeClr val="tx1"/>
              </a:solidFill>
            </a:ln>
          </c:spPr>
          <c:invertIfNegative val="0"/>
          <c:dLbls>
            <c:dLbl>
              <c:idx val="3"/>
              <c:layout>
                <c:manualLayout>
                  <c:x val="4.6296296296296294E-3"/>
                  <c:y val="-1.9642228626261415E-2"/>
                </c:manualLayout>
              </c:layout>
              <c:showLegendKey val="0"/>
              <c:showVal val="1"/>
              <c:showCatName val="0"/>
              <c:showSerName val="0"/>
              <c:showPercent val="0"/>
              <c:showBubbleSize val="0"/>
            </c:dLbl>
            <c:txPr>
              <a:bodyPr/>
              <a:lstStyle/>
              <a:p>
                <a:pPr>
                  <a:defRPr sz="1050">
                    <a:solidFill>
                      <a:schemeClr val="bg1"/>
                    </a:solidFill>
                  </a:defRPr>
                </a:pPr>
                <a:endParaRPr lang="en-US"/>
              </a:p>
            </c:txPr>
            <c:showLegendKey val="0"/>
            <c:showVal val="1"/>
            <c:showCatName val="0"/>
            <c:showSerName val="0"/>
            <c:showPercent val="0"/>
            <c:showBubbleSize val="0"/>
            <c:showLeaderLines val="0"/>
          </c:dLbls>
          <c:cat>
            <c:strRef>
              <c:f>Sheet1!$A$2:$A$5</c:f>
              <c:strCache>
                <c:ptCount val="4"/>
                <c:pt idx="0">
                  <c:v>Bronze</c:v>
                </c:pt>
                <c:pt idx="1">
                  <c:v>Silver</c:v>
                </c:pt>
                <c:pt idx="2">
                  <c:v>Gold</c:v>
                </c:pt>
                <c:pt idx="3">
                  <c:v>Platinum</c:v>
                </c:pt>
              </c:strCache>
            </c:strRef>
          </c:cat>
          <c:val>
            <c:numRef>
              <c:f>Sheet1!$C$2:$C$5</c:f>
              <c:numCache>
                <c:formatCode>0%</c:formatCode>
                <c:ptCount val="4"/>
                <c:pt idx="0">
                  <c:v>0.2</c:v>
                </c:pt>
                <c:pt idx="1">
                  <c:v>0.4</c:v>
                </c:pt>
                <c:pt idx="2">
                  <c:v>0.52</c:v>
                </c:pt>
                <c:pt idx="3">
                  <c:v>0.88</c:v>
                </c:pt>
              </c:numCache>
            </c:numRef>
          </c:val>
        </c:ser>
        <c:ser>
          <c:idx val="2"/>
          <c:order val="2"/>
          <c:tx>
            <c:strRef>
              <c:f>Sheet1!$D$1</c:f>
              <c:strCache>
                <c:ptCount val="1"/>
                <c:pt idx="0">
                  <c:v>Coinsurance</c:v>
                </c:pt>
              </c:strCache>
            </c:strRef>
          </c:tx>
          <c:spPr>
            <a:solidFill>
              <a:schemeClr val="accent3"/>
            </a:solidFill>
            <a:ln>
              <a:solidFill>
                <a:schemeClr val="tx1"/>
              </a:solidFill>
            </a:ln>
          </c:spPr>
          <c:invertIfNegative val="0"/>
          <c:dLbls>
            <c:txPr>
              <a:bodyPr/>
              <a:lstStyle/>
              <a:p>
                <a:pPr>
                  <a:defRPr sz="1050">
                    <a:solidFill>
                      <a:schemeClr val="bg1"/>
                    </a:solidFill>
                  </a:defRPr>
                </a:pPr>
                <a:endParaRPr lang="en-US"/>
              </a:p>
            </c:txPr>
            <c:showLegendKey val="0"/>
            <c:showVal val="1"/>
            <c:showCatName val="0"/>
            <c:showSerName val="0"/>
            <c:showPercent val="0"/>
            <c:showBubbleSize val="0"/>
            <c:showLeaderLines val="0"/>
          </c:dLbls>
          <c:cat>
            <c:strRef>
              <c:f>Sheet1!$A$2:$A$5</c:f>
              <c:strCache>
                <c:ptCount val="4"/>
                <c:pt idx="0">
                  <c:v>Bronze</c:v>
                </c:pt>
                <c:pt idx="1">
                  <c:v>Silver</c:v>
                </c:pt>
                <c:pt idx="2">
                  <c:v>Gold</c:v>
                </c:pt>
                <c:pt idx="3">
                  <c:v>Platinum</c:v>
                </c:pt>
              </c:strCache>
            </c:strRef>
          </c:cat>
          <c:val>
            <c:numRef>
              <c:f>Sheet1!$D$2:$D$5</c:f>
              <c:numCache>
                <c:formatCode>0%</c:formatCode>
                <c:ptCount val="4"/>
                <c:pt idx="0">
                  <c:v>0.44</c:v>
                </c:pt>
                <c:pt idx="1">
                  <c:v>0.4</c:v>
                </c:pt>
                <c:pt idx="2">
                  <c:v>0.4</c:v>
                </c:pt>
                <c:pt idx="3">
                  <c:v>0.11</c:v>
                </c:pt>
              </c:numCache>
            </c:numRef>
          </c:val>
        </c:ser>
        <c:dLbls>
          <c:showLegendKey val="0"/>
          <c:showVal val="0"/>
          <c:showCatName val="0"/>
          <c:showSerName val="0"/>
          <c:showPercent val="0"/>
          <c:showBubbleSize val="0"/>
        </c:dLbls>
        <c:gapWidth val="150"/>
        <c:overlap val="100"/>
        <c:axId val="86026112"/>
        <c:axId val="86027648"/>
      </c:barChart>
      <c:catAx>
        <c:axId val="86026112"/>
        <c:scaling>
          <c:orientation val="minMax"/>
        </c:scaling>
        <c:delete val="0"/>
        <c:axPos val="b"/>
        <c:majorTickMark val="out"/>
        <c:minorTickMark val="none"/>
        <c:tickLblPos val="nextTo"/>
        <c:txPr>
          <a:bodyPr/>
          <a:lstStyle/>
          <a:p>
            <a:pPr>
              <a:defRPr sz="1400" b="1"/>
            </a:pPr>
            <a:endParaRPr lang="en-US"/>
          </a:p>
        </c:txPr>
        <c:crossAx val="86027648"/>
        <c:crosses val="autoZero"/>
        <c:auto val="1"/>
        <c:lblAlgn val="ctr"/>
        <c:lblOffset val="100"/>
        <c:noMultiLvlLbl val="0"/>
      </c:catAx>
      <c:valAx>
        <c:axId val="86027648"/>
        <c:scaling>
          <c:orientation val="minMax"/>
        </c:scaling>
        <c:delete val="0"/>
        <c:axPos val="l"/>
        <c:numFmt formatCode="0%" sourceLinked="1"/>
        <c:majorTickMark val="out"/>
        <c:minorTickMark val="none"/>
        <c:tickLblPos val="nextTo"/>
        <c:crossAx val="86026112"/>
        <c:crosses val="autoZero"/>
        <c:crossBetween val="between"/>
      </c:valAx>
    </c:plotArea>
    <c:legend>
      <c:legendPos val="r"/>
      <c:layout>
        <c:manualLayout>
          <c:xMode val="edge"/>
          <c:yMode val="edge"/>
          <c:x val="0.76450836006610301"/>
          <c:y val="0.138788363934924"/>
          <c:w val="0.22314596092155101"/>
          <c:h val="0.38289309921446502"/>
        </c:manualLayout>
      </c:layout>
      <c:overlay val="0"/>
    </c:legend>
    <c:plotVisOnly val="1"/>
    <c:dispBlanksAs val="gap"/>
    <c:showDLblsOverMax val="0"/>
  </c:chart>
  <c:txPr>
    <a:bodyPr/>
    <a:lstStyle/>
    <a:p>
      <a:pPr>
        <a:defRPr sz="12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spPr>
            <a:solidFill>
              <a:schemeClr val="bg1">
                <a:lumMod val="50000"/>
              </a:schemeClr>
            </a:solidFill>
            <a:ln>
              <a:solidFill>
                <a:schemeClr val="tx1"/>
              </a:solidFill>
            </a:ln>
          </c:spPr>
          <c:invertIfNegative val="0"/>
          <c:dLbls>
            <c:txPr>
              <a:bodyPr/>
              <a:lstStyle/>
              <a:p>
                <a:pPr>
                  <a:defRPr sz="1200"/>
                </a:pPr>
                <a:endParaRPr lang="en-US"/>
              </a:p>
            </c:txPr>
            <c:showLegendKey val="0"/>
            <c:showVal val="1"/>
            <c:showCatName val="0"/>
            <c:showSerName val="0"/>
            <c:showPercent val="0"/>
            <c:showBubbleSize val="0"/>
            <c:showLeaderLines val="0"/>
          </c:dLbls>
          <c:cat>
            <c:strRef>
              <c:f>Sheet1!$A$1:$E$1</c:f>
              <c:strCache>
                <c:ptCount val="5"/>
                <c:pt idx="0">
                  <c:v>$0 </c:v>
                </c:pt>
                <c:pt idx="1">
                  <c:v>&gt;0 - $1500</c:v>
                </c:pt>
                <c:pt idx="2">
                  <c:v>&gt;$1500 -$2500</c:v>
                </c:pt>
                <c:pt idx="3">
                  <c:v>&gt;$2500 - $4000</c:v>
                </c:pt>
                <c:pt idx="4">
                  <c:v>Over $4000</c:v>
                </c:pt>
              </c:strCache>
            </c:strRef>
          </c:cat>
          <c:val>
            <c:numRef>
              <c:f>Sheet1!$A$2:$E$2</c:f>
              <c:numCache>
                <c:formatCode>0%</c:formatCode>
                <c:ptCount val="5"/>
                <c:pt idx="0">
                  <c:v>0.04</c:v>
                </c:pt>
                <c:pt idx="1">
                  <c:v>0.09</c:v>
                </c:pt>
                <c:pt idx="2">
                  <c:v>0.41</c:v>
                </c:pt>
                <c:pt idx="3">
                  <c:v>0.38</c:v>
                </c:pt>
                <c:pt idx="4">
                  <c:v>7.0000000000000007E-2</c:v>
                </c:pt>
              </c:numCache>
            </c:numRef>
          </c:val>
        </c:ser>
        <c:dLbls>
          <c:showLegendKey val="0"/>
          <c:showVal val="0"/>
          <c:showCatName val="0"/>
          <c:showSerName val="0"/>
          <c:showPercent val="0"/>
          <c:showBubbleSize val="0"/>
        </c:dLbls>
        <c:gapWidth val="150"/>
        <c:axId val="35932032"/>
        <c:axId val="35933568"/>
      </c:barChart>
      <c:catAx>
        <c:axId val="35932032"/>
        <c:scaling>
          <c:orientation val="minMax"/>
        </c:scaling>
        <c:delete val="0"/>
        <c:axPos val="b"/>
        <c:numFmt formatCode="General" sourceLinked="1"/>
        <c:majorTickMark val="out"/>
        <c:minorTickMark val="none"/>
        <c:tickLblPos val="nextTo"/>
        <c:txPr>
          <a:bodyPr/>
          <a:lstStyle/>
          <a:p>
            <a:pPr>
              <a:defRPr sz="1200" b="1"/>
            </a:pPr>
            <a:endParaRPr lang="en-US"/>
          </a:p>
        </c:txPr>
        <c:crossAx val="35933568"/>
        <c:crosses val="autoZero"/>
        <c:auto val="1"/>
        <c:lblAlgn val="ctr"/>
        <c:lblOffset val="100"/>
        <c:noMultiLvlLbl val="0"/>
      </c:catAx>
      <c:valAx>
        <c:axId val="35933568"/>
        <c:scaling>
          <c:orientation val="minMax"/>
        </c:scaling>
        <c:delete val="0"/>
        <c:axPos val="l"/>
        <c:majorGridlines>
          <c:spPr>
            <a:ln>
              <a:noFill/>
            </a:ln>
          </c:spPr>
        </c:majorGridlines>
        <c:numFmt formatCode="0%" sourceLinked="1"/>
        <c:majorTickMark val="out"/>
        <c:minorTickMark val="none"/>
        <c:tickLblPos val="nextTo"/>
        <c:txPr>
          <a:bodyPr/>
          <a:lstStyle/>
          <a:p>
            <a:pPr>
              <a:defRPr sz="1200"/>
            </a:pPr>
            <a:endParaRPr lang="en-US"/>
          </a:p>
        </c:txPr>
        <c:crossAx val="3593203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percentStacked"/>
        <c:varyColors val="0"/>
        <c:ser>
          <c:idx val="0"/>
          <c:order val="0"/>
          <c:tx>
            <c:strRef>
              <c:f>Sheet1!$B$1</c:f>
              <c:strCache>
                <c:ptCount val="1"/>
                <c:pt idx="0">
                  <c:v>Copayment</c:v>
                </c:pt>
              </c:strCache>
            </c:strRef>
          </c:tx>
          <c:spPr>
            <a:solidFill>
              <a:schemeClr val="accent1"/>
            </a:solidFill>
            <a:ln>
              <a:solidFill>
                <a:schemeClr val="tx1"/>
              </a:solidFill>
            </a:ln>
          </c:spPr>
          <c:invertIfNegative val="0"/>
          <c:dLbls>
            <c:txPr>
              <a:bodyPr/>
              <a:lstStyle/>
              <a:p>
                <a:pPr>
                  <a:defRPr sz="1050">
                    <a:solidFill>
                      <a:schemeClr val="bg1"/>
                    </a:solidFill>
                  </a:defRPr>
                </a:pPr>
                <a:endParaRPr lang="en-US"/>
              </a:p>
            </c:txPr>
            <c:showLegendKey val="0"/>
            <c:showVal val="1"/>
            <c:showCatName val="0"/>
            <c:showSerName val="0"/>
            <c:showPercent val="0"/>
            <c:showBubbleSize val="0"/>
            <c:showLeaderLines val="0"/>
          </c:dLbls>
          <c:cat>
            <c:strRef>
              <c:f>Sheet1!$A$2:$A$5</c:f>
              <c:strCache>
                <c:ptCount val="4"/>
                <c:pt idx="0">
                  <c:v>Bronze</c:v>
                </c:pt>
                <c:pt idx="1">
                  <c:v>Silver</c:v>
                </c:pt>
                <c:pt idx="2">
                  <c:v>Gold</c:v>
                </c:pt>
                <c:pt idx="3">
                  <c:v>Platinum</c:v>
                </c:pt>
              </c:strCache>
            </c:strRef>
          </c:cat>
          <c:val>
            <c:numRef>
              <c:f>Sheet1!$B$2:$B$5</c:f>
              <c:numCache>
                <c:formatCode>0%</c:formatCode>
                <c:ptCount val="4"/>
                <c:pt idx="0">
                  <c:v>0.56000000000000005</c:v>
                </c:pt>
                <c:pt idx="1">
                  <c:v>0.75</c:v>
                </c:pt>
                <c:pt idx="2">
                  <c:v>0.78</c:v>
                </c:pt>
                <c:pt idx="3">
                  <c:v>0.69</c:v>
                </c:pt>
              </c:numCache>
            </c:numRef>
          </c:val>
        </c:ser>
        <c:ser>
          <c:idx val="1"/>
          <c:order val="1"/>
          <c:tx>
            <c:strRef>
              <c:f>Sheet1!$C$1</c:f>
              <c:strCache>
                <c:ptCount val="1"/>
                <c:pt idx="0">
                  <c:v>Coinsurance</c:v>
                </c:pt>
              </c:strCache>
            </c:strRef>
          </c:tx>
          <c:spPr>
            <a:solidFill>
              <a:schemeClr val="accent4"/>
            </a:solidFill>
            <a:ln>
              <a:solidFill>
                <a:schemeClr val="tx1"/>
              </a:solidFill>
            </a:ln>
          </c:spPr>
          <c:invertIfNegative val="0"/>
          <c:dLbls>
            <c:txPr>
              <a:bodyPr/>
              <a:lstStyle/>
              <a:p>
                <a:pPr>
                  <a:defRPr sz="1050"/>
                </a:pPr>
                <a:endParaRPr lang="en-US"/>
              </a:p>
            </c:txPr>
            <c:showLegendKey val="0"/>
            <c:showVal val="1"/>
            <c:showCatName val="0"/>
            <c:showSerName val="0"/>
            <c:showPercent val="0"/>
            <c:showBubbleSize val="0"/>
            <c:showLeaderLines val="0"/>
          </c:dLbls>
          <c:cat>
            <c:strRef>
              <c:f>Sheet1!$A$2:$A$5</c:f>
              <c:strCache>
                <c:ptCount val="4"/>
                <c:pt idx="0">
                  <c:v>Bronze</c:v>
                </c:pt>
                <c:pt idx="1">
                  <c:v>Silver</c:v>
                </c:pt>
                <c:pt idx="2">
                  <c:v>Gold</c:v>
                </c:pt>
                <c:pt idx="3">
                  <c:v>Platinum</c:v>
                </c:pt>
              </c:strCache>
            </c:strRef>
          </c:cat>
          <c:val>
            <c:numRef>
              <c:f>Sheet1!$C$2:$C$5</c:f>
              <c:numCache>
                <c:formatCode>0%</c:formatCode>
                <c:ptCount val="4"/>
                <c:pt idx="0">
                  <c:v>0.44</c:v>
                </c:pt>
                <c:pt idx="1">
                  <c:v>0.25</c:v>
                </c:pt>
                <c:pt idx="2">
                  <c:v>0.22</c:v>
                </c:pt>
                <c:pt idx="3">
                  <c:v>0.31</c:v>
                </c:pt>
              </c:numCache>
            </c:numRef>
          </c:val>
        </c:ser>
        <c:dLbls>
          <c:showLegendKey val="0"/>
          <c:showVal val="0"/>
          <c:showCatName val="0"/>
          <c:showSerName val="0"/>
          <c:showPercent val="0"/>
          <c:showBubbleSize val="0"/>
        </c:dLbls>
        <c:gapWidth val="150"/>
        <c:overlap val="100"/>
        <c:axId val="85952768"/>
        <c:axId val="85970944"/>
      </c:barChart>
      <c:catAx>
        <c:axId val="85952768"/>
        <c:scaling>
          <c:orientation val="minMax"/>
        </c:scaling>
        <c:delete val="0"/>
        <c:axPos val="b"/>
        <c:majorTickMark val="out"/>
        <c:minorTickMark val="none"/>
        <c:tickLblPos val="nextTo"/>
        <c:txPr>
          <a:bodyPr/>
          <a:lstStyle/>
          <a:p>
            <a:pPr>
              <a:defRPr sz="1400" b="1"/>
            </a:pPr>
            <a:endParaRPr lang="en-US"/>
          </a:p>
        </c:txPr>
        <c:crossAx val="85970944"/>
        <c:crosses val="autoZero"/>
        <c:auto val="1"/>
        <c:lblAlgn val="ctr"/>
        <c:lblOffset val="100"/>
        <c:noMultiLvlLbl val="0"/>
      </c:catAx>
      <c:valAx>
        <c:axId val="85970944"/>
        <c:scaling>
          <c:orientation val="minMax"/>
        </c:scaling>
        <c:delete val="0"/>
        <c:axPos val="l"/>
        <c:numFmt formatCode="0%" sourceLinked="1"/>
        <c:majorTickMark val="out"/>
        <c:minorTickMark val="none"/>
        <c:tickLblPos val="nextTo"/>
        <c:crossAx val="85952768"/>
        <c:crosses val="autoZero"/>
        <c:crossBetween val="between"/>
      </c:valAx>
    </c:plotArea>
    <c:legend>
      <c:legendPos val="r"/>
      <c:layout>
        <c:manualLayout>
          <c:xMode val="edge"/>
          <c:yMode val="edge"/>
          <c:x val="0.86854865364051703"/>
          <c:y val="0.25237811268010807"/>
          <c:w val="0.119105667347137"/>
          <c:h val="0.1529077900106563"/>
        </c:manualLayout>
      </c:layout>
      <c:overlay val="0"/>
    </c:legend>
    <c:plotVisOnly val="1"/>
    <c:dispBlanksAs val="gap"/>
    <c:showDLblsOverMax val="0"/>
  </c:chart>
  <c:txPr>
    <a:bodyPr/>
    <a:lstStyle/>
    <a:p>
      <a:pPr>
        <a:defRPr sz="1200"/>
      </a:pPr>
      <a:endParaRPr lang="en-US"/>
    </a:p>
  </c:txPr>
  <c:externalData r:id="rId1">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solidFill>
                <a:schemeClr val="bg2">
                  <a:lumMod val="50000"/>
                </a:schemeClr>
              </a:solidFill>
              <a:ln>
                <a:solidFill>
                  <a:schemeClr val="tx1"/>
                </a:solidFill>
              </a:ln>
            </c:spPr>
          </c:dPt>
          <c:dPt>
            <c:idx val="1"/>
            <c:invertIfNegative val="0"/>
            <c:bubble3D val="0"/>
            <c:spPr>
              <a:solidFill>
                <a:schemeClr val="bg1">
                  <a:lumMod val="50000"/>
                </a:schemeClr>
              </a:solidFill>
              <a:ln>
                <a:solidFill>
                  <a:schemeClr val="tx1"/>
                </a:solidFill>
              </a:ln>
            </c:spPr>
          </c:dPt>
          <c:dPt>
            <c:idx val="2"/>
            <c:invertIfNegative val="0"/>
            <c:bubble3D val="0"/>
            <c:spPr>
              <a:solidFill>
                <a:schemeClr val="bg2">
                  <a:lumMod val="40000"/>
                  <a:lumOff val="60000"/>
                </a:schemeClr>
              </a:solidFill>
              <a:ln>
                <a:solidFill>
                  <a:schemeClr val="tx1"/>
                </a:solidFill>
              </a:ln>
            </c:spPr>
          </c:dPt>
          <c:dPt>
            <c:idx val="3"/>
            <c:invertIfNegative val="0"/>
            <c:bubble3D val="0"/>
            <c:spPr>
              <a:solidFill>
                <a:schemeClr val="bg1">
                  <a:lumMod val="85000"/>
                </a:schemeClr>
              </a:solidFill>
              <a:ln>
                <a:solidFill>
                  <a:schemeClr val="tx1"/>
                </a:solidFill>
              </a:ln>
            </c:spPr>
          </c:dPt>
          <c:dLbls>
            <c:showLegendKey val="0"/>
            <c:showVal val="1"/>
            <c:showCatName val="0"/>
            <c:showSerName val="0"/>
            <c:showPercent val="0"/>
            <c:showBubbleSize val="0"/>
            <c:showLeaderLines val="0"/>
          </c:dLbls>
          <c:cat>
            <c:strRef>
              <c:f>Sheet1!$A$2:$A$5</c:f>
              <c:strCache>
                <c:ptCount val="4"/>
                <c:pt idx="0">
                  <c:v>Bronze</c:v>
                </c:pt>
                <c:pt idx="1">
                  <c:v>Silver</c:v>
                </c:pt>
                <c:pt idx="2">
                  <c:v>Gold</c:v>
                </c:pt>
                <c:pt idx="3">
                  <c:v>Platinum</c:v>
                </c:pt>
              </c:strCache>
            </c:strRef>
          </c:cat>
          <c:val>
            <c:numRef>
              <c:f>Sheet1!$B$2:$B$5</c:f>
              <c:numCache>
                <c:formatCode>"$"#,##0</c:formatCode>
                <c:ptCount val="4"/>
                <c:pt idx="0">
                  <c:v>106</c:v>
                </c:pt>
                <c:pt idx="1">
                  <c:v>85</c:v>
                </c:pt>
                <c:pt idx="2">
                  <c:v>74</c:v>
                </c:pt>
                <c:pt idx="3">
                  <c:v>55</c:v>
                </c:pt>
              </c:numCache>
            </c:numRef>
          </c:val>
        </c:ser>
        <c:dLbls>
          <c:showLegendKey val="0"/>
          <c:showVal val="0"/>
          <c:showCatName val="0"/>
          <c:showSerName val="0"/>
          <c:showPercent val="0"/>
          <c:showBubbleSize val="0"/>
        </c:dLbls>
        <c:gapWidth val="150"/>
        <c:axId val="86424960"/>
        <c:axId val="86430848"/>
      </c:barChart>
      <c:catAx>
        <c:axId val="86424960"/>
        <c:scaling>
          <c:orientation val="minMax"/>
        </c:scaling>
        <c:delete val="0"/>
        <c:axPos val="b"/>
        <c:majorTickMark val="out"/>
        <c:minorTickMark val="none"/>
        <c:tickLblPos val="nextTo"/>
        <c:txPr>
          <a:bodyPr/>
          <a:lstStyle/>
          <a:p>
            <a:pPr>
              <a:defRPr sz="1400" b="1"/>
            </a:pPr>
            <a:endParaRPr lang="en-US"/>
          </a:p>
        </c:txPr>
        <c:crossAx val="86430848"/>
        <c:crosses val="autoZero"/>
        <c:auto val="1"/>
        <c:lblAlgn val="ctr"/>
        <c:lblOffset val="100"/>
        <c:noMultiLvlLbl val="0"/>
      </c:catAx>
      <c:valAx>
        <c:axId val="86430848"/>
        <c:scaling>
          <c:orientation val="minMax"/>
        </c:scaling>
        <c:delete val="0"/>
        <c:axPos val="l"/>
        <c:numFmt formatCode="&quot;$&quot;#,##0" sourceLinked="1"/>
        <c:majorTickMark val="out"/>
        <c:minorTickMark val="none"/>
        <c:tickLblPos val="nextTo"/>
        <c:crossAx val="86424960"/>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percentStacked"/>
        <c:varyColors val="0"/>
        <c:ser>
          <c:idx val="0"/>
          <c:order val="0"/>
          <c:tx>
            <c:strRef>
              <c:f>Sheet1!$B$1</c:f>
              <c:strCache>
                <c:ptCount val="1"/>
                <c:pt idx="0">
                  <c:v>$50 or less</c:v>
                </c:pt>
              </c:strCache>
            </c:strRef>
          </c:tx>
          <c:spPr>
            <a:solidFill>
              <a:schemeClr val="accent1"/>
            </a:solidFill>
            <a:ln>
              <a:solidFill>
                <a:schemeClr val="tx1"/>
              </a:solidFill>
            </a:ln>
          </c:spPr>
          <c:invertIfNegative val="0"/>
          <c:dLbls>
            <c:txPr>
              <a:bodyPr/>
              <a:lstStyle/>
              <a:p>
                <a:pPr>
                  <a:defRPr sz="1050">
                    <a:solidFill>
                      <a:schemeClr val="bg1"/>
                    </a:solidFill>
                  </a:defRPr>
                </a:pPr>
                <a:endParaRPr lang="en-US"/>
              </a:p>
            </c:txPr>
            <c:showLegendKey val="0"/>
            <c:showVal val="1"/>
            <c:showCatName val="0"/>
            <c:showSerName val="0"/>
            <c:showPercent val="0"/>
            <c:showBubbleSize val="0"/>
            <c:showLeaderLines val="0"/>
          </c:dLbls>
          <c:cat>
            <c:strRef>
              <c:f>Sheet1!$A$2:$A$5</c:f>
              <c:strCache>
                <c:ptCount val="4"/>
                <c:pt idx="0">
                  <c:v>Bronze</c:v>
                </c:pt>
                <c:pt idx="1">
                  <c:v>Silver</c:v>
                </c:pt>
                <c:pt idx="2">
                  <c:v>Gold</c:v>
                </c:pt>
                <c:pt idx="3">
                  <c:v>Platinum</c:v>
                </c:pt>
              </c:strCache>
            </c:strRef>
          </c:cat>
          <c:val>
            <c:numRef>
              <c:f>Sheet1!$B$2:$B$5</c:f>
              <c:numCache>
                <c:formatCode>0%</c:formatCode>
                <c:ptCount val="4"/>
                <c:pt idx="0">
                  <c:v>0.01</c:v>
                </c:pt>
                <c:pt idx="1">
                  <c:v>0.04</c:v>
                </c:pt>
                <c:pt idx="2">
                  <c:v>0.08</c:v>
                </c:pt>
                <c:pt idx="3">
                  <c:v>0.6</c:v>
                </c:pt>
              </c:numCache>
            </c:numRef>
          </c:val>
        </c:ser>
        <c:ser>
          <c:idx val="1"/>
          <c:order val="1"/>
          <c:tx>
            <c:strRef>
              <c:f>Sheet1!$C$1</c:f>
              <c:strCache>
                <c:ptCount val="1"/>
                <c:pt idx="0">
                  <c:v>&gt;$50 - $75</c:v>
                </c:pt>
              </c:strCache>
            </c:strRef>
          </c:tx>
          <c:spPr>
            <a:solidFill>
              <a:schemeClr val="accent2"/>
            </a:solidFill>
            <a:ln>
              <a:solidFill>
                <a:schemeClr val="tx1"/>
              </a:solidFill>
            </a:ln>
          </c:spPr>
          <c:invertIfNegative val="0"/>
          <c:dLbls>
            <c:txPr>
              <a:bodyPr/>
              <a:lstStyle/>
              <a:p>
                <a:pPr>
                  <a:defRPr sz="1050">
                    <a:solidFill>
                      <a:schemeClr val="bg1"/>
                    </a:solidFill>
                  </a:defRPr>
                </a:pPr>
                <a:endParaRPr lang="en-US"/>
              </a:p>
            </c:txPr>
            <c:showLegendKey val="0"/>
            <c:showVal val="1"/>
            <c:showCatName val="0"/>
            <c:showSerName val="0"/>
            <c:showPercent val="0"/>
            <c:showBubbleSize val="0"/>
            <c:showLeaderLines val="0"/>
          </c:dLbls>
          <c:cat>
            <c:strRef>
              <c:f>Sheet1!$A$2:$A$5</c:f>
              <c:strCache>
                <c:ptCount val="4"/>
                <c:pt idx="0">
                  <c:v>Bronze</c:v>
                </c:pt>
                <c:pt idx="1">
                  <c:v>Silver</c:v>
                </c:pt>
                <c:pt idx="2">
                  <c:v>Gold</c:v>
                </c:pt>
                <c:pt idx="3">
                  <c:v>Platinum</c:v>
                </c:pt>
              </c:strCache>
            </c:strRef>
          </c:cat>
          <c:val>
            <c:numRef>
              <c:f>Sheet1!$C$2:$C$5</c:f>
              <c:numCache>
                <c:formatCode>0%</c:formatCode>
                <c:ptCount val="4"/>
                <c:pt idx="0">
                  <c:v>0.34</c:v>
                </c:pt>
                <c:pt idx="1">
                  <c:v>0.47</c:v>
                </c:pt>
                <c:pt idx="2">
                  <c:v>0.66</c:v>
                </c:pt>
                <c:pt idx="3">
                  <c:v>0.35</c:v>
                </c:pt>
              </c:numCache>
            </c:numRef>
          </c:val>
        </c:ser>
        <c:ser>
          <c:idx val="2"/>
          <c:order val="2"/>
          <c:tx>
            <c:strRef>
              <c:f>Sheet1!$D$1</c:f>
              <c:strCache>
                <c:ptCount val="1"/>
                <c:pt idx="0">
                  <c:v>&gt;$75 - $100</c:v>
                </c:pt>
              </c:strCache>
            </c:strRef>
          </c:tx>
          <c:spPr>
            <a:solidFill>
              <a:schemeClr val="accent3"/>
            </a:solidFill>
            <a:ln>
              <a:solidFill>
                <a:schemeClr val="tx1"/>
              </a:solidFill>
            </a:ln>
          </c:spPr>
          <c:invertIfNegative val="0"/>
          <c:dLbls>
            <c:txPr>
              <a:bodyPr/>
              <a:lstStyle/>
              <a:p>
                <a:pPr>
                  <a:defRPr sz="1050">
                    <a:solidFill>
                      <a:schemeClr val="bg1"/>
                    </a:solidFill>
                  </a:defRPr>
                </a:pPr>
                <a:endParaRPr lang="en-US"/>
              </a:p>
            </c:txPr>
            <c:showLegendKey val="0"/>
            <c:showVal val="1"/>
            <c:showCatName val="0"/>
            <c:showSerName val="0"/>
            <c:showPercent val="0"/>
            <c:showBubbleSize val="0"/>
            <c:showLeaderLines val="0"/>
          </c:dLbls>
          <c:cat>
            <c:strRef>
              <c:f>Sheet1!$A$2:$A$5</c:f>
              <c:strCache>
                <c:ptCount val="4"/>
                <c:pt idx="0">
                  <c:v>Bronze</c:v>
                </c:pt>
                <c:pt idx="1">
                  <c:v>Silver</c:v>
                </c:pt>
                <c:pt idx="2">
                  <c:v>Gold</c:v>
                </c:pt>
                <c:pt idx="3">
                  <c:v>Platinum</c:v>
                </c:pt>
              </c:strCache>
            </c:strRef>
          </c:cat>
          <c:val>
            <c:numRef>
              <c:f>Sheet1!$D$2:$D$5</c:f>
              <c:numCache>
                <c:formatCode>0%</c:formatCode>
                <c:ptCount val="4"/>
                <c:pt idx="0">
                  <c:v>0.3</c:v>
                </c:pt>
                <c:pt idx="1">
                  <c:v>0.39</c:v>
                </c:pt>
                <c:pt idx="2">
                  <c:v>0.22</c:v>
                </c:pt>
                <c:pt idx="3">
                  <c:v>0.04</c:v>
                </c:pt>
              </c:numCache>
            </c:numRef>
          </c:val>
        </c:ser>
        <c:ser>
          <c:idx val="3"/>
          <c:order val="3"/>
          <c:tx>
            <c:strRef>
              <c:f>Sheet1!$E$1</c:f>
              <c:strCache>
                <c:ptCount val="1"/>
                <c:pt idx="0">
                  <c:v>&gt;$100 - $150</c:v>
                </c:pt>
              </c:strCache>
            </c:strRef>
          </c:tx>
          <c:spPr>
            <a:solidFill>
              <a:schemeClr val="accent4"/>
            </a:solidFill>
            <a:ln>
              <a:solidFill>
                <a:schemeClr val="tx1"/>
              </a:solidFill>
            </a:ln>
          </c:spPr>
          <c:invertIfNegative val="0"/>
          <c:dLbls>
            <c:dLbl>
              <c:idx val="3"/>
              <c:delete val="1"/>
            </c:dLbl>
            <c:txPr>
              <a:bodyPr/>
              <a:lstStyle/>
              <a:p>
                <a:pPr>
                  <a:defRPr sz="1050"/>
                </a:pPr>
                <a:endParaRPr lang="en-US"/>
              </a:p>
            </c:txPr>
            <c:showLegendKey val="0"/>
            <c:showVal val="1"/>
            <c:showCatName val="0"/>
            <c:showSerName val="0"/>
            <c:showPercent val="0"/>
            <c:showBubbleSize val="0"/>
            <c:showLeaderLines val="0"/>
          </c:dLbls>
          <c:cat>
            <c:strRef>
              <c:f>Sheet1!$A$2:$A$5</c:f>
              <c:strCache>
                <c:ptCount val="4"/>
                <c:pt idx="0">
                  <c:v>Bronze</c:v>
                </c:pt>
                <c:pt idx="1">
                  <c:v>Silver</c:v>
                </c:pt>
                <c:pt idx="2">
                  <c:v>Gold</c:v>
                </c:pt>
                <c:pt idx="3">
                  <c:v>Platinum</c:v>
                </c:pt>
              </c:strCache>
            </c:strRef>
          </c:cat>
          <c:val>
            <c:numRef>
              <c:f>Sheet1!$E$2:$E$5</c:f>
              <c:numCache>
                <c:formatCode>0%</c:formatCode>
                <c:ptCount val="4"/>
                <c:pt idx="0">
                  <c:v>0.27</c:v>
                </c:pt>
                <c:pt idx="1">
                  <c:v>0.09</c:v>
                </c:pt>
                <c:pt idx="2">
                  <c:v>0.02</c:v>
                </c:pt>
                <c:pt idx="3">
                  <c:v>0</c:v>
                </c:pt>
              </c:numCache>
            </c:numRef>
          </c:val>
        </c:ser>
        <c:ser>
          <c:idx val="4"/>
          <c:order val="4"/>
          <c:tx>
            <c:strRef>
              <c:f>Sheet1!$F$1</c:f>
              <c:strCache>
                <c:ptCount val="1"/>
                <c:pt idx="0">
                  <c:v>Over $150</c:v>
                </c:pt>
              </c:strCache>
            </c:strRef>
          </c:tx>
          <c:spPr>
            <a:solidFill>
              <a:schemeClr val="accent5"/>
            </a:solidFill>
            <a:ln>
              <a:solidFill>
                <a:schemeClr val="tx1"/>
              </a:solidFill>
            </a:ln>
          </c:spPr>
          <c:invertIfNegative val="0"/>
          <c:dLbls>
            <c:dLbl>
              <c:idx val="3"/>
              <c:delete val="1"/>
            </c:dLbl>
            <c:txPr>
              <a:bodyPr/>
              <a:lstStyle/>
              <a:p>
                <a:pPr>
                  <a:defRPr sz="1050"/>
                </a:pPr>
                <a:endParaRPr lang="en-US"/>
              </a:p>
            </c:txPr>
            <c:showLegendKey val="0"/>
            <c:showVal val="1"/>
            <c:showCatName val="0"/>
            <c:showSerName val="0"/>
            <c:showPercent val="0"/>
            <c:showBubbleSize val="0"/>
            <c:showLeaderLines val="0"/>
          </c:dLbls>
          <c:cat>
            <c:strRef>
              <c:f>Sheet1!$A$2:$A$5</c:f>
              <c:strCache>
                <c:ptCount val="4"/>
                <c:pt idx="0">
                  <c:v>Bronze</c:v>
                </c:pt>
                <c:pt idx="1">
                  <c:v>Silver</c:v>
                </c:pt>
                <c:pt idx="2">
                  <c:v>Gold</c:v>
                </c:pt>
                <c:pt idx="3">
                  <c:v>Platinum</c:v>
                </c:pt>
              </c:strCache>
            </c:strRef>
          </c:cat>
          <c:val>
            <c:numRef>
              <c:f>Sheet1!$F$2:$F$5</c:f>
              <c:numCache>
                <c:formatCode>0%</c:formatCode>
                <c:ptCount val="4"/>
                <c:pt idx="0">
                  <c:v>0.08</c:v>
                </c:pt>
                <c:pt idx="1">
                  <c:v>0.01</c:v>
                </c:pt>
                <c:pt idx="2">
                  <c:v>0.02</c:v>
                </c:pt>
                <c:pt idx="3">
                  <c:v>0</c:v>
                </c:pt>
              </c:numCache>
            </c:numRef>
          </c:val>
        </c:ser>
        <c:dLbls>
          <c:showLegendKey val="0"/>
          <c:showVal val="0"/>
          <c:showCatName val="0"/>
          <c:showSerName val="0"/>
          <c:showPercent val="0"/>
          <c:showBubbleSize val="0"/>
        </c:dLbls>
        <c:gapWidth val="150"/>
        <c:overlap val="100"/>
        <c:axId val="89123072"/>
        <c:axId val="90705920"/>
      </c:barChart>
      <c:catAx>
        <c:axId val="89123072"/>
        <c:scaling>
          <c:orientation val="minMax"/>
        </c:scaling>
        <c:delete val="0"/>
        <c:axPos val="b"/>
        <c:majorTickMark val="out"/>
        <c:minorTickMark val="none"/>
        <c:tickLblPos val="nextTo"/>
        <c:txPr>
          <a:bodyPr/>
          <a:lstStyle/>
          <a:p>
            <a:pPr>
              <a:defRPr b="1"/>
            </a:pPr>
            <a:endParaRPr lang="en-US"/>
          </a:p>
        </c:txPr>
        <c:crossAx val="90705920"/>
        <c:crosses val="autoZero"/>
        <c:auto val="1"/>
        <c:lblAlgn val="ctr"/>
        <c:lblOffset val="100"/>
        <c:noMultiLvlLbl val="0"/>
      </c:catAx>
      <c:valAx>
        <c:axId val="90705920"/>
        <c:scaling>
          <c:orientation val="minMax"/>
        </c:scaling>
        <c:delete val="0"/>
        <c:axPos val="l"/>
        <c:numFmt formatCode="0%" sourceLinked="1"/>
        <c:majorTickMark val="out"/>
        <c:minorTickMark val="none"/>
        <c:tickLblPos val="nextTo"/>
        <c:crossAx val="89123072"/>
        <c:crosses val="autoZero"/>
        <c:crossBetween val="between"/>
      </c:valAx>
    </c:plotArea>
    <c:legend>
      <c:legendPos val="r"/>
      <c:layout>
        <c:manualLayout>
          <c:xMode val="edge"/>
          <c:yMode val="edge"/>
          <c:x val="0.85970241567026295"/>
          <c:y val="0.18783936147953501"/>
          <c:w val="0.131038325070477"/>
          <c:h val="0.31565768434253699"/>
        </c:manualLayout>
      </c:layout>
      <c:overlay val="0"/>
    </c:legend>
    <c:plotVisOnly val="1"/>
    <c:dispBlanksAs val="gap"/>
    <c:showDLblsOverMax val="0"/>
  </c:chart>
  <c:txPr>
    <a:bodyPr/>
    <a:lstStyle/>
    <a:p>
      <a:pPr>
        <a:defRPr sz="1200"/>
      </a:pPr>
      <a:endParaRPr lang="en-US"/>
    </a:p>
  </c:txPr>
  <c:externalData r:id="rId1">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col"/>
        <c:grouping val="clustered"/>
        <c:varyColors val="0"/>
        <c:ser>
          <c:idx val="0"/>
          <c:order val="0"/>
          <c:tx>
            <c:strRef>
              <c:f>Sheet1!$B$1</c:f>
              <c:strCache>
                <c:ptCount val="1"/>
                <c:pt idx="0">
                  <c:v>Series 1</c:v>
                </c:pt>
              </c:strCache>
            </c:strRef>
          </c:tx>
          <c:spPr>
            <a:ln>
              <a:solidFill>
                <a:schemeClr val="tx1"/>
              </a:solidFill>
            </a:ln>
          </c:spPr>
          <c:invertIfNegative val="0"/>
          <c:dPt>
            <c:idx val="0"/>
            <c:invertIfNegative val="0"/>
            <c:bubble3D val="0"/>
            <c:spPr>
              <a:solidFill>
                <a:schemeClr val="bg2">
                  <a:lumMod val="50000"/>
                </a:schemeClr>
              </a:solidFill>
              <a:ln>
                <a:solidFill>
                  <a:schemeClr val="tx1"/>
                </a:solidFill>
              </a:ln>
            </c:spPr>
          </c:dPt>
          <c:dPt>
            <c:idx val="1"/>
            <c:invertIfNegative val="0"/>
            <c:bubble3D val="0"/>
            <c:spPr>
              <a:solidFill>
                <a:schemeClr val="bg1">
                  <a:lumMod val="50000"/>
                </a:schemeClr>
              </a:solidFill>
              <a:ln>
                <a:solidFill>
                  <a:schemeClr val="tx1"/>
                </a:solidFill>
              </a:ln>
            </c:spPr>
          </c:dPt>
          <c:dPt>
            <c:idx val="2"/>
            <c:invertIfNegative val="0"/>
            <c:bubble3D val="0"/>
            <c:spPr>
              <a:solidFill>
                <a:schemeClr val="bg2">
                  <a:lumMod val="40000"/>
                  <a:lumOff val="60000"/>
                </a:schemeClr>
              </a:solidFill>
              <a:ln>
                <a:solidFill>
                  <a:schemeClr val="tx1"/>
                </a:solidFill>
              </a:ln>
            </c:spPr>
          </c:dPt>
          <c:dPt>
            <c:idx val="3"/>
            <c:invertIfNegative val="0"/>
            <c:bubble3D val="0"/>
            <c:spPr>
              <a:solidFill>
                <a:schemeClr val="bg1">
                  <a:lumMod val="85000"/>
                </a:schemeClr>
              </a:solidFill>
              <a:ln>
                <a:solidFill>
                  <a:schemeClr val="tx1"/>
                </a:solidFill>
              </a:ln>
            </c:spPr>
          </c:dPt>
          <c:dLbls>
            <c:showLegendKey val="0"/>
            <c:showVal val="1"/>
            <c:showCatName val="0"/>
            <c:showSerName val="0"/>
            <c:showPercent val="0"/>
            <c:showBubbleSize val="0"/>
            <c:showLeaderLines val="0"/>
          </c:dLbls>
          <c:cat>
            <c:strRef>
              <c:f>Sheet1!$A$2:$A$5</c:f>
              <c:strCache>
                <c:ptCount val="4"/>
                <c:pt idx="0">
                  <c:v>Bronze</c:v>
                </c:pt>
                <c:pt idx="1">
                  <c:v>Silver</c:v>
                </c:pt>
                <c:pt idx="2">
                  <c:v>Gold</c:v>
                </c:pt>
                <c:pt idx="3">
                  <c:v>Platinum</c:v>
                </c:pt>
              </c:strCache>
            </c:strRef>
          </c:cat>
          <c:val>
            <c:numRef>
              <c:f>Sheet1!$B$2:$B$5</c:f>
              <c:numCache>
                <c:formatCode>0%</c:formatCode>
                <c:ptCount val="4"/>
                <c:pt idx="0">
                  <c:v>0.37</c:v>
                </c:pt>
                <c:pt idx="1">
                  <c:v>0.37</c:v>
                </c:pt>
                <c:pt idx="2">
                  <c:v>0.34</c:v>
                </c:pt>
                <c:pt idx="3">
                  <c:v>0.33</c:v>
                </c:pt>
              </c:numCache>
            </c:numRef>
          </c:val>
        </c:ser>
        <c:dLbls>
          <c:showLegendKey val="0"/>
          <c:showVal val="0"/>
          <c:showCatName val="0"/>
          <c:showSerName val="0"/>
          <c:showPercent val="0"/>
          <c:showBubbleSize val="0"/>
        </c:dLbls>
        <c:gapWidth val="150"/>
        <c:axId val="90765568"/>
        <c:axId val="91037696"/>
      </c:barChart>
      <c:catAx>
        <c:axId val="90765568"/>
        <c:scaling>
          <c:orientation val="minMax"/>
        </c:scaling>
        <c:delete val="0"/>
        <c:axPos val="b"/>
        <c:majorTickMark val="out"/>
        <c:minorTickMark val="none"/>
        <c:tickLblPos val="nextTo"/>
        <c:txPr>
          <a:bodyPr/>
          <a:lstStyle/>
          <a:p>
            <a:pPr>
              <a:defRPr b="1"/>
            </a:pPr>
            <a:endParaRPr lang="en-US"/>
          </a:p>
        </c:txPr>
        <c:crossAx val="91037696"/>
        <c:crosses val="autoZero"/>
        <c:auto val="1"/>
        <c:lblAlgn val="ctr"/>
        <c:lblOffset val="100"/>
        <c:noMultiLvlLbl val="0"/>
      </c:catAx>
      <c:valAx>
        <c:axId val="91037696"/>
        <c:scaling>
          <c:orientation val="minMax"/>
        </c:scaling>
        <c:delete val="0"/>
        <c:axPos val="l"/>
        <c:numFmt formatCode="0%" sourceLinked="1"/>
        <c:majorTickMark val="out"/>
        <c:minorTickMark val="none"/>
        <c:tickLblPos val="nextTo"/>
        <c:crossAx val="90765568"/>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percentStacked"/>
        <c:varyColors val="0"/>
        <c:ser>
          <c:idx val="0"/>
          <c:order val="0"/>
          <c:tx>
            <c:strRef>
              <c:f>Sheet1!$B$1</c:f>
              <c:strCache>
                <c:ptCount val="1"/>
                <c:pt idx="0">
                  <c:v>10% or less</c:v>
                </c:pt>
              </c:strCache>
            </c:strRef>
          </c:tx>
          <c:spPr>
            <a:solidFill>
              <a:schemeClr val="accent1"/>
            </a:solidFill>
            <a:ln>
              <a:solidFill>
                <a:schemeClr val="tx1"/>
              </a:solidFill>
            </a:ln>
          </c:spPr>
          <c:invertIfNegative val="0"/>
          <c:dLbls>
            <c:txPr>
              <a:bodyPr/>
              <a:lstStyle/>
              <a:p>
                <a:pPr>
                  <a:defRPr sz="1050">
                    <a:solidFill>
                      <a:schemeClr val="bg1"/>
                    </a:solidFill>
                  </a:defRPr>
                </a:pPr>
                <a:endParaRPr lang="en-US"/>
              </a:p>
            </c:txPr>
            <c:showLegendKey val="0"/>
            <c:showVal val="1"/>
            <c:showCatName val="0"/>
            <c:showSerName val="0"/>
            <c:showPercent val="0"/>
            <c:showBubbleSize val="0"/>
            <c:showLeaderLines val="0"/>
          </c:dLbls>
          <c:cat>
            <c:strRef>
              <c:f>Sheet1!$A$2:$A$5</c:f>
              <c:strCache>
                <c:ptCount val="4"/>
                <c:pt idx="0">
                  <c:v>Bronze</c:v>
                </c:pt>
                <c:pt idx="1">
                  <c:v>Silver</c:v>
                </c:pt>
                <c:pt idx="2">
                  <c:v>Gold</c:v>
                </c:pt>
                <c:pt idx="3">
                  <c:v>Platinum</c:v>
                </c:pt>
              </c:strCache>
            </c:strRef>
          </c:cat>
          <c:val>
            <c:numRef>
              <c:f>Sheet1!$B$2:$B$5</c:f>
              <c:numCache>
                <c:formatCode>0%</c:formatCode>
                <c:ptCount val="4"/>
                <c:pt idx="0">
                  <c:v>0.02</c:v>
                </c:pt>
                <c:pt idx="1">
                  <c:v>0.06</c:v>
                </c:pt>
                <c:pt idx="2">
                  <c:v>0.13</c:v>
                </c:pt>
                <c:pt idx="3">
                  <c:v>0.03</c:v>
                </c:pt>
              </c:numCache>
            </c:numRef>
          </c:val>
        </c:ser>
        <c:ser>
          <c:idx val="1"/>
          <c:order val="1"/>
          <c:tx>
            <c:strRef>
              <c:f>Sheet1!$C$1</c:f>
              <c:strCache>
                <c:ptCount val="1"/>
                <c:pt idx="0">
                  <c:v>&gt;10% - 20%</c:v>
                </c:pt>
              </c:strCache>
            </c:strRef>
          </c:tx>
          <c:spPr>
            <a:solidFill>
              <a:schemeClr val="accent2"/>
            </a:solidFill>
            <a:ln>
              <a:solidFill>
                <a:schemeClr val="tx1"/>
              </a:solidFill>
            </a:ln>
          </c:spPr>
          <c:invertIfNegative val="0"/>
          <c:dLbls>
            <c:txPr>
              <a:bodyPr/>
              <a:lstStyle/>
              <a:p>
                <a:pPr>
                  <a:defRPr sz="1050">
                    <a:solidFill>
                      <a:schemeClr val="bg1"/>
                    </a:solidFill>
                  </a:defRPr>
                </a:pPr>
                <a:endParaRPr lang="en-US"/>
              </a:p>
            </c:txPr>
            <c:showLegendKey val="0"/>
            <c:showVal val="1"/>
            <c:showCatName val="0"/>
            <c:showSerName val="0"/>
            <c:showPercent val="0"/>
            <c:showBubbleSize val="0"/>
            <c:showLeaderLines val="0"/>
          </c:dLbls>
          <c:cat>
            <c:strRef>
              <c:f>Sheet1!$A$2:$A$5</c:f>
              <c:strCache>
                <c:ptCount val="4"/>
                <c:pt idx="0">
                  <c:v>Bronze</c:v>
                </c:pt>
                <c:pt idx="1">
                  <c:v>Silver</c:v>
                </c:pt>
                <c:pt idx="2">
                  <c:v>Gold</c:v>
                </c:pt>
                <c:pt idx="3">
                  <c:v>Platinum</c:v>
                </c:pt>
              </c:strCache>
            </c:strRef>
          </c:cat>
          <c:val>
            <c:numRef>
              <c:f>Sheet1!$C$2:$C$5</c:f>
              <c:numCache>
                <c:formatCode>0%</c:formatCode>
                <c:ptCount val="4"/>
                <c:pt idx="0">
                  <c:v>0.17</c:v>
                </c:pt>
                <c:pt idx="1">
                  <c:v>0.22</c:v>
                </c:pt>
                <c:pt idx="2">
                  <c:v>0.19</c:v>
                </c:pt>
                <c:pt idx="3">
                  <c:v>0.1</c:v>
                </c:pt>
              </c:numCache>
            </c:numRef>
          </c:val>
        </c:ser>
        <c:ser>
          <c:idx val="2"/>
          <c:order val="2"/>
          <c:tx>
            <c:strRef>
              <c:f>Sheet1!$D$1</c:f>
              <c:strCache>
                <c:ptCount val="1"/>
                <c:pt idx="0">
                  <c:v>&gt;20% - 30%</c:v>
                </c:pt>
              </c:strCache>
            </c:strRef>
          </c:tx>
          <c:spPr>
            <a:solidFill>
              <a:schemeClr val="accent3"/>
            </a:solidFill>
            <a:ln>
              <a:solidFill>
                <a:schemeClr val="tx1"/>
              </a:solidFill>
            </a:ln>
          </c:spPr>
          <c:invertIfNegative val="0"/>
          <c:dLbls>
            <c:txPr>
              <a:bodyPr/>
              <a:lstStyle/>
              <a:p>
                <a:pPr>
                  <a:defRPr sz="1050">
                    <a:solidFill>
                      <a:schemeClr val="bg1"/>
                    </a:solidFill>
                  </a:defRPr>
                </a:pPr>
                <a:endParaRPr lang="en-US"/>
              </a:p>
            </c:txPr>
            <c:showLegendKey val="0"/>
            <c:showVal val="1"/>
            <c:showCatName val="0"/>
            <c:showSerName val="0"/>
            <c:showPercent val="0"/>
            <c:showBubbleSize val="0"/>
            <c:showLeaderLines val="0"/>
          </c:dLbls>
          <c:cat>
            <c:strRef>
              <c:f>Sheet1!$A$2:$A$5</c:f>
              <c:strCache>
                <c:ptCount val="4"/>
                <c:pt idx="0">
                  <c:v>Bronze</c:v>
                </c:pt>
                <c:pt idx="1">
                  <c:v>Silver</c:v>
                </c:pt>
                <c:pt idx="2">
                  <c:v>Gold</c:v>
                </c:pt>
                <c:pt idx="3">
                  <c:v>Platinum</c:v>
                </c:pt>
              </c:strCache>
            </c:strRef>
          </c:cat>
          <c:val>
            <c:numRef>
              <c:f>Sheet1!$D$2:$D$5</c:f>
              <c:numCache>
                <c:formatCode>0%</c:formatCode>
                <c:ptCount val="4"/>
                <c:pt idx="0">
                  <c:v>0.28999999999999998</c:v>
                </c:pt>
                <c:pt idx="1">
                  <c:v>0.15</c:v>
                </c:pt>
                <c:pt idx="2">
                  <c:v>0.1</c:v>
                </c:pt>
                <c:pt idx="3">
                  <c:v>0.16</c:v>
                </c:pt>
              </c:numCache>
            </c:numRef>
          </c:val>
        </c:ser>
        <c:ser>
          <c:idx val="3"/>
          <c:order val="3"/>
          <c:tx>
            <c:strRef>
              <c:f>Sheet1!$E$1</c:f>
              <c:strCache>
                <c:ptCount val="1"/>
                <c:pt idx="0">
                  <c:v>&gt;30% - &lt;50%</c:v>
                </c:pt>
              </c:strCache>
            </c:strRef>
          </c:tx>
          <c:spPr>
            <a:solidFill>
              <a:schemeClr val="accent4"/>
            </a:solidFill>
            <a:ln>
              <a:solidFill>
                <a:schemeClr val="tx1"/>
              </a:solidFill>
            </a:ln>
          </c:spPr>
          <c:invertIfNegative val="0"/>
          <c:dLbls>
            <c:txPr>
              <a:bodyPr/>
              <a:lstStyle/>
              <a:p>
                <a:pPr>
                  <a:defRPr sz="1050"/>
                </a:pPr>
                <a:endParaRPr lang="en-US"/>
              </a:p>
            </c:txPr>
            <c:showLegendKey val="0"/>
            <c:showVal val="1"/>
            <c:showCatName val="0"/>
            <c:showSerName val="0"/>
            <c:showPercent val="0"/>
            <c:showBubbleSize val="0"/>
            <c:showLeaderLines val="0"/>
          </c:dLbls>
          <c:cat>
            <c:strRef>
              <c:f>Sheet1!$A$2:$A$5</c:f>
              <c:strCache>
                <c:ptCount val="4"/>
                <c:pt idx="0">
                  <c:v>Bronze</c:v>
                </c:pt>
                <c:pt idx="1">
                  <c:v>Silver</c:v>
                </c:pt>
                <c:pt idx="2">
                  <c:v>Gold</c:v>
                </c:pt>
                <c:pt idx="3">
                  <c:v>Platinum</c:v>
                </c:pt>
              </c:strCache>
            </c:strRef>
          </c:cat>
          <c:val>
            <c:numRef>
              <c:f>Sheet1!$E$2:$E$5</c:f>
              <c:numCache>
                <c:formatCode>0%</c:formatCode>
                <c:ptCount val="4"/>
                <c:pt idx="0">
                  <c:v>0.51</c:v>
                </c:pt>
                <c:pt idx="1">
                  <c:v>0.56000000000000005</c:v>
                </c:pt>
                <c:pt idx="2">
                  <c:v>0.57999999999999996</c:v>
                </c:pt>
                <c:pt idx="3">
                  <c:v>0.71</c:v>
                </c:pt>
              </c:numCache>
            </c:numRef>
          </c:val>
        </c:ser>
        <c:dLbls>
          <c:showLegendKey val="0"/>
          <c:showVal val="0"/>
          <c:showCatName val="0"/>
          <c:showSerName val="0"/>
          <c:showPercent val="0"/>
          <c:showBubbleSize val="0"/>
        </c:dLbls>
        <c:gapWidth val="150"/>
        <c:overlap val="100"/>
        <c:axId val="91381760"/>
        <c:axId val="91383296"/>
      </c:barChart>
      <c:catAx>
        <c:axId val="91381760"/>
        <c:scaling>
          <c:orientation val="minMax"/>
        </c:scaling>
        <c:delete val="0"/>
        <c:axPos val="b"/>
        <c:majorTickMark val="out"/>
        <c:minorTickMark val="none"/>
        <c:tickLblPos val="nextTo"/>
        <c:txPr>
          <a:bodyPr/>
          <a:lstStyle/>
          <a:p>
            <a:pPr>
              <a:defRPr b="1"/>
            </a:pPr>
            <a:endParaRPr lang="en-US"/>
          </a:p>
        </c:txPr>
        <c:crossAx val="91383296"/>
        <c:crosses val="autoZero"/>
        <c:auto val="1"/>
        <c:lblAlgn val="ctr"/>
        <c:lblOffset val="100"/>
        <c:noMultiLvlLbl val="0"/>
      </c:catAx>
      <c:valAx>
        <c:axId val="91383296"/>
        <c:scaling>
          <c:orientation val="minMax"/>
        </c:scaling>
        <c:delete val="0"/>
        <c:axPos val="l"/>
        <c:numFmt formatCode="0%" sourceLinked="1"/>
        <c:majorTickMark val="out"/>
        <c:minorTickMark val="none"/>
        <c:tickLblPos val="nextTo"/>
        <c:crossAx val="91381760"/>
        <c:crosses val="autoZero"/>
        <c:crossBetween val="between"/>
      </c:valAx>
    </c:plotArea>
    <c:legend>
      <c:legendPos val="r"/>
      <c:layout>
        <c:manualLayout>
          <c:xMode val="edge"/>
          <c:yMode val="edge"/>
          <c:x val="0.85311655487508498"/>
          <c:y val="0.15416696954880099"/>
          <c:w val="0.12990813648294"/>
          <c:h val="0.31565768434253699"/>
        </c:manualLayout>
      </c:layout>
      <c:overlay val="0"/>
    </c:legend>
    <c:plotVisOnly val="1"/>
    <c:dispBlanksAs val="gap"/>
    <c:showDLblsOverMax val="0"/>
  </c:chart>
  <c:txPr>
    <a:bodyPr/>
    <a:lstStyle/>
    <a:p>
      <a:pPr>
        <a:defRPr sz="1200"/>
      </a:pPr>
      <a:endParaRPr lang="en-US"/>
    </a:p>
  </c:txPr>
  <c:externalData r:id="rId1">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6.2434530655578163E-2"/>
          <c:y val="3.4584463019251374E-2"/>
          <c:w val="0.70983289834557195"/>
          <c:h val="0.88469503617241241"/>
        </c:manualLayout>
      </c:layout>
      <c:barChart>
        <c:barDir val="col"/>
        <c:grouping val="percentStacked"/>
        <c:varyColors val="0"/>
        <c:ser>
          <c:idx val="0"/>
          <c:order val="0"/>
          <c:tx>
            <c:strRef>
              <c:f>Sheet1!$B$1</c:f>
              <c:strCache>
                <c:ptCount val="1"/>
                <c:pt idx="0">
                  <c:v>No Charge after Deductible</c:v>
                </c:pt>
              </c:strCache>
            </c:strRef>
          </c:tx>
          <c:spPr>
            <a:solidFill>
              <a:schemeClr val="accent1"/>
            </a:solidFill>
            <a:ln>
              <a:solidFill>
                <a:schemeClr val="tx1"/>
              </a:solidFill>
            </a:ln>
          </c:spPr>
          <c:invertIfNegative val="0"/>
          <c:dLbls>
            <c:txPr>
              <a:bodyPr/>
              <a:lstStyle/>
              <a:p>
                <a:pPr algn="ctr">
                  <a:defRPr lang="en-US" sz="1050" b="0" i="0" u="none" strike="noStrike" kern="1200" baseline="0">
                    <a:solidFill>
                      <a:srgbClr val="FFFFFF"/>
                    </a:solidFill>
                    <a:latin typeface="+mn-lt"/>
                    <a:ea typeface="+mn-ea"/>
                    <a:cs typeface="+mn-cs"/>
                  </a:defRPr>
                </a:pPr>
                <a:endParaRPr lang="en-US"/>
              </a:p>
            </c:txPr>
            <c:showLegendKey val="0"/>
            <c:showVal val="1"/>
            <c:showCatName val="0"/>
            <c:showSerName val="0"/>
            <c:showPercent val="0"/>
            <c:showBubbleSize val="0"/>
            <c:showLeaderLines val="0"/>
          </c:dLbls>
          <c:cat>
            <c:strRef>
              <c:f>Sheet1!$A$2:$A$5</c:f>
              <c:strCache>
                <c:ptCount val="4"/>
                <c:pt idx="0">
                  <c:v>Bronze</c:v>
                </c:pt>
                <c:pt idx="1">
                  <c:v>Silver</c:v>
                </c:pt>
                <c:pt idx="2">
                  <c:v>Gold</c:v>
                </c:pt>
                <c:pt idx="3">
                  <c:v>Platinum</c:v>
                </c:pt>
              </c:strCache>
            </c:strRef>
          </c:cat>
          <c:val>
            <c:numRef>
              <c:f>Sheet1!$B$2:$B$5</c:f>
              <c:numCache>
                <c:formatCode>0%</c:formatCode>
                <c:ptCount val="4"/>
                <c:pt idx="0">
                  <c:v>0.36</c:v>
                </c:pt>
                <c:pt idx="1">
                  <c:v>0.22</c:v>
                </c:pt>
                <c:pt idx="2">
                  <c:v>0.1</c:v>
                </c:pt>
                <c:pt idx="3">
                  <c:v>0.01</c:v>
                </c:pt>
              </c:numCache>
            </c:numRef>
          </c:val>
        </c:ser>
        <c:ser>
          <c:idx val="1"/>
          <c:order val="1"/>
          <c:tx>
            <c:strRef>
              <c:f>Sheet1!$C$1</c:f>
              <c:strCache>
                <c:ptCount val="1"/>
                <c:pt idx="0">
                  <c:v>Copayment</c:v>
                </c:pt>
              </c:strCache>
            </c:strRef>
          </c:tx>
          <c:spPr>
            <a:solidFill>
              <a:schemeClr val="accent2"/>
            </a:solidFill>
            <a:ln>
              <a:solidFill>
                <a:schemeClr val="tx1"/>
              </a:solidFill>
            </a:ln>
          </c:spPr>
          <c:invertIfNegative val="0"/>
          <c:dLbls>
            <c:dLbl>
              <c:idx val="3"/>
              <c:layout>
                <c:manualLayout>
                  <c:x val="-1.5449438202247191E-2"/>
                  <c:y val="-1.6836195965366927E-2"/>
                </c:manualLayout>
              </c:layout>
              <c:showLegendKey val="0"/>
              <c:showVal val="1"/>
              <c:showCatName val="0"/>
              <c:showSerName val="0"/>
              <c:showPercent val="0"/>
              <c:showBubbleSize val="0"/>
            </c:dLbl>
            <c:txPr>
              <a:bodyPr/>
              <a:lstStyle/>
              <a:p>
                <a:pPr>
                  <a:defRPr sz="1050">
                    <a:solidFill>
                      <a:schemeClr val="bg1"/>
                    </a:solidFill>
                  </a:defRPr>
                </a:pPr>
                <a:endParaRPr lang="en-US"/>
              </a:p>
            </c:txPr>
            <c:showLegendKey val="0"/>
            <c:showVal val="1"/>
            <c:showCatName val="0"/>
            <c:showSerName val="0"/>
            <c:showPercent val="0"/>
            <c:showBubbleSize val="0"/>
            <c:showLeaderLines val="0"/>
          </c:dLbls>
          <c:cat>
            <c:strRef>
              <c:f>Sheet1!$A$2:$A$5</c:f>
              <c:strCache>
                <c:ptCount val="4"/>
                <c:pt idx="0">
                  <c:v>Bronze</c:v>
                </c:pt>
                <c:pt idx="1">
                  <c:v>Silver</c:v>
                </c:pt>
                <c:pt idx="2">
                  <c:v>Gold</c:v>
                </c:pt>
                <c:pt idx="3">
                  <c:v>Platinum</c:v>
                </c:pt>
              </c:strCache>
            </c:strRef>
          </c:cat>
          <c:val>
            <c:numRef>
              <c:f>Sheet1!$C$2:$C$5</c:f>
              <c:numCache>
                <c:formatCode>0%</c:formatCode>
                <c:ptCount val="4"/>
                <c:pt idx="0">
                  <c:v>0.03</c:v>
                </c:pt>
                <c:pt idx="1">
                  <c:v>0.09</c:v>
                </c:pt>
                <c:pt idx="2">
                  <c:v>0.08</c:v>
                </c:pt>
                <c:pt idx="3">
                  <c:v>0.01</c:v>
                </c:pt>
              </c:numCache>
            </c:numRef>
          </c:val>
        </c:ser>
        <c:ser>
          <c:idx val="2"/>
          <c:order val="2"/>
          <c:tx>
            <c:strRef>
              <c:f>Sheet1!$D$1</c:f>
              <c:strCache>
                <c:ptCount val="1"/>
                <c:pt idx="0">
                  <c:v>Coinsurance</c:v>
                </c:pt>
              </c:strCache>
            </c:strRef>
          </c:tx>
          <c:spPr>
            <a:solidFill>
              <a:schemeClr val="accent4"/>
            </a:solidFill>
            <a:ln>
              <a:solidFill>
                <a:schemeClr val="tx1"/>
              </a:solidFill>
            </a:ln>
          </c:spPr>
          <c:invertIfNegative val="0"/>
          <c:dLbls>
            <c:dLbl>
              <c:idx val="3"/>
              <c:layout>
                <c:manualLayout>
                  <c:x val="-1.4044943820224719E-3"/>
                  <c:y val="-1.964244957371503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Sheet1!$A$2:$A$5</c:f>
              <c:strCache>
                <c:ptCount val="4"/>
                <c:pt idx="0">
                  <c:v>Bronze</c:v>
                </c:pt>
                <c:pt idx="1">
                  <c:v>Silver</c:v>
                </c:pt>
                <c:pt idx="2">
                  <c:v>Gold</c:v>
                </c:pt>
                <c:pt idx="3">
                  <c:v>Platinum</c:v>
                </c:pt>
              </c:strCache>
            </c:strRef>
          </c:cat>
          <c:val>
            <c:numRef>
              <c:f>Sheet1!$D$2:$D$5</c:f>
              <c:numCache>
                <c:formatCode>0%</c:formatCode>
                <c:ptCount val="4"/>
                <c:pt idx="0">
                  <c:v>0.61</c:v>
                </c:pt>
                <c:pt idx="1">
                  <c:v>0.68</c:v>
                </c:pt>
                <c:pt idx="2">
                  <c:v>0.82</c:v>
                </c:pt>
                <c:pt idx="3">
                  <c:v>0.98</c:v>
                </c:pt>
              </c:numCache>
            </c:numRef>
          </c:val>
        </c:ser>
        <c:ser>
          <c:idx val="3"/>
          <c:order val="3"/>
          <c:tx>
            <c:strRef>
              <c:f>Sheet1!$E$1</c:f>
              <c:strCache>
                <c:ptCount val="1"/>
                <c:pt idx="0">
                  <c:v>Copayment and Coinsurance</c:v>
                </c:pt>
              </c:strCache>
            </c:strRef>
          </c:tx>
          <c:spPr>
            <a:solidFill>
              <a:schemeClr val="accent5"/>
            </a:solidFill>
            <a:ln>
              <a:solidFill>
                <a:schemeClr val="tx1"/>
              </a:solidFill>
            </a:ln>
          </c:spPr>
          <c:invertIfNegative val="0"/>
          <c:dLbls>
            <c:dLbl>
              <c:idx val="0"/>
              <c:delete val="1"/>
            </c:dLbl>
            <c:dLbl>
              <c:idx val="3"/>
              <c:delete val="1"/>
            </c:dLbl>
            <c:showLegendKey val="0"/>
            <c:showVal val="1"/>
            <c:showCatName val="0"/>
            <c:showSerName val="0"/>
            <c:showPercent val="0"/>
            <c:showBubbleSize val="0"/>
            <c:showLeaderLines val="0"/>
          </c:dLbls>
          <c:cat>
            <c:strRef>
              <c:f>Sheet1!$A$2:$A$5</c:f>
              <c:strCache>
                <c:ptCount val="4"/>
                <c:pt idx="0">
                  <c:v>Bronze</c:v>
                </c:pt>
                <c:pt idx="1">
                  <c:v>Silver</c:v>
                </c:pt>
                <c:pt idx="2">
                  <c:v>Gold</c:v>
                </c:pt>
                <c:pt idx="3">
                  <c:v>Platinum</c:v>
                </c:pt>
              </c:strCache>
            </c:strRef>
          </c:cat>
          <c:val>
            <c:numRef>
              <c:f>Sheet1!$E$2:$E$5</c:f>
              <c:numCache>
                <c:formatCode>0%</c:formatCode>
                <c:ptCount val="4"/>
                <c:pt idx="0">
                  <c:v>0</c:v>
                </c:pt>
                <c:pt idx="1">
                  <c:v>0.01</c:v>
                </c:pt>
                <c:pt idx="2">
                  <c:v>0.01</c:v>
                </c:pt>
                <c:pt idx="3">
                  <c:v>0</c:v>
                </c:pt>
              </c:numCache>
            </c:numRef>
          </c:val>
        </c:ser>
        <c:dLbls>
          <c:showLegendKey val="0"/>
          <c:showVal val="0"/>
          <c:showCatName val="0"/>
          <c:showSerName val="0"/>
          <c:showPercent val="0"/>
          <c:showBubbleSize val="0"/>
        </c:dLbls>
        <c:gapWidth val="150"/>
        <c:overlap val="100"/>
        <c:axId val="93149056"/>
        <c:axId val="93150592"/>
      </c:barChart>
      <c:catAx>
        <c:axId val="93149056"/>
        <c:scaling>
          <c:orientation val="minMax"/>
        </c:scaling>
        <c:delete val="0"/>
        <c:axPos val="b"/>
        <c:majorTickMark val="out"/>
        <c:minorTickMark val="none"/>
        <c:tickLblPos val="nextTo"/>
        <c:txPr>
          <a:bodyPr/>
          <a:lstStyle/>
          <a:p>
            <a:pPr>
              <a:defRPr b="1"/>
            </a:pPr>
            <a:endParaRPr lang="en-US"/>
          </a:p>
        </c:txPr>
        <c:crossAx val="93150592"/>
        <c:crosses val="autoZero"/>
        <c:auto val="1"/>
        <c:lblAlgn val="ctr"/>
        <c:lblOffset val="100"/>
        <c:noMultiLvlLbl val="0"/>
      </c:catAx>
      <c:valAx>
        <c:axId val="93150592"/>
        <c:scaling>
          <c:orientation val="minMax"/>
        </c:scaling>
        <c:delete val="0"/>
        <c:axPos val="l"/>
        <c:numFmt formatCode="0%" sourceLinked="1"/>
        <c:majorTickMark val="out"/>
        <c:minorTickMark val="none"/>
        <c:tickLblPos val="nextTo"/>
        <c:crossAx val="93149056"/>
        <c:crosses val="autoZero"/>
        <c:crossBetween val="between"/>
      </c:valAx>
    </c:plotArea>
    <c:legend>
      <c:legendPos val="r"/>
      <c:layout>
        <c:manualLayout>
          <c:xMode val="edge"/>
          <c:yMode val="edge"/>
          <c:x val="0.7809498584446608"/>
          <c:y val="0.25307741137079598"/>
          <c:w val="0.21905014155533928"/>
          <c:h val="0.28766806091874814"/>
        </c:manualLayout>
      </c:layout>
      <c:overlay val="0"/>
    </c:legend>
    <c:plotVisOnly val="1"/>
    <c:dispBlanksAs val="gap"/>
    <c:showDLblsOverMax val="0"/>
  </c:chart>
  <c:txPr>
    <a:bodyPr/>
    <a:lstStyle/>
    <a:p>
      <a:pPr>
        <a:defRPr sz="1200"/>
      </a:pPr>
      <a:endParaRPr lang="en-US"/>
    </a:p>
  </c:txPr>
  <c:externalData r:id="rId1">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percentStacked"/>
        <c:varyColors val="0"/>
        <c:ser>
          <c:idx val="0"/>
          <c:order val="0"/>
          <c:tx>
            <c:strRef>
              <c:f>Sheet1!$B$1</c:f>
              <c:strCache>
                <c:ptCount val="1"/>
                <c:pt idx="0">
                  <c:v>Copayment</c:v>
                </c:pt>
              </c:strCache>
            </c:strRef>
          </c:tx>
          <c:spPr>
            <a:solidFill>
              <a:schemeClr val="accent1"/>
            </a:solidFill>
            <a:ln>
              <a:solidFill>
                <a:schemeClr val="tx1"/>
              </a:solidFill>
            </a:ln>
          </c:spPr>
          <c:invertIfNegative val="0"/>
          <c:dLbls>
            <c:txPr>
              <a:bodyPr/>
              <a:lstStyle/>
              <a:p>
                <a:pPr>
                  <a:defRPr sz="1050">
                    <a:solidFill>
                      <a:schemeClr val="bg1"/>
                    </a:solidFill>
                  </a:defRPr>
                </a:pPr>
                <a:endParaRPr lang="en-US"/>
              </a:p>
            </c:txPr>
            <c:showLegendKey val="0"/>
            <c:showVal val="1"/>
            <c:showCatName val="0"/>
            <c:showSerName val="0"/>
            <c:showPercent val="0"/>
            <c:showBubbleSize val="0"/>
            <c:showLeaderLines val="0"/>
          </c:dLbls>
          <c:cat>
            <c:strRef>
              <c:f>Sheet1!$A$2:$A$5</c:f>
              <c:strCache>
                <c:ptCount val="4"/>
                <c:pt idx="0">
                  <c:v>Bronze</c:v>
                </c:pt>
                <c:pt idx="1">
                  <c:v>Silver</c:v>
                </c:pt>
                <c:pt idx="2">
                  <c:v>Gold</c:v>
                </c:pt>
                <c:pt idx="3">
                  <c:v>Platinum</c:v>
                </c:pt>
              </c:strCache>
            </c:strRef>
          </c:cat>
          <c:val>
            <c:numRef>
              <c:f>Sheet1!$B$2:$B$5</c:f>
              <c:numCache>
                <c:formatCode>0%</c:formatCode>
                <c:ptCount val="4"/>
                <c:pt idx="0">
                  <c:v>0.12</c:v>
                </c:pt>
                <c:pt idx="1">
                  <c:v>0.33</c:v>
                </c:pt>
                <c:pt idx="2">
                  <c:v>0.34</c:v>
                </c:pt>
                <c:pt idx="3">
                  <c:v>0.33</c:v>
                </c:pt>
              </c:numCache>
            </c:numRef>
          </c:val>
        </c:ser>
        <c:ser>
          <c:idx val="1"/>
          <c:order val="1"/>
          <c:tx>
            <c:strRef>
              <c:f>Sheet1!$C$1</c:f>
              <c:strCache>
                <c:ptCount val="1"/>
                <c:pt idx="0">
                  <c:v>Coinsurance</c:v>
                </c:pt>
              </c:strCache>
            </c:strRef>
          </c:tx>
          <c:spPr>
            <a:solidFill>
              <a:schemeClr val="accent4"/>
            </a:solidFill>
            <a:ln>
              <a:solidFill>
                <a:schemeClr val="tx1"/>
              </a:solidFill>
            </a:ln>
          </c:spPr>
          <c:invertIfNegative val="0"/>
          <c:dLbls>
            <c:txPr>
              <a:bodyPr/>
              <a:lstStyle/>
              <a:p>
                <a:pPr>
                  <a:defRPr sz="1050"/>
                </a:pPr>
                <a:endParaRPr lang="en-US"/>
              </a:p>
            </c:txPr>
            <c:showLegendKey val="0"/>
            <c:showVal val="1"/>
            <c:showCatName val="0"/>
            <c:showSerName val="0"/>
            <c:showPercent val="0"/>
            <c:showBubbleSize val="0"/>
            <c:showLeaderLines val="0"/>
          </c:dLbls>
          <c:cat>
            <c:strRef>
              <c:f>Sheet1!$A$2:$A$5</c:f>
              <c:strCache>
                <c:ptCount val="4"/>
                <c:pt idx="0">
                  <c:v>Bronze</c:v>
                </c:pt>
                <c:pt idx="1">
                  <c:v>Silver</c:v>
                </c:pt>
                <c:pt idx="2">
                  <c:v>Gold</c:v>
                </c:pt>
                <c:pt idx="3">
                  <c:v>Platinum</c:v>
                </c:pt>
              </c:strCache>
            </c:strRef>
          </c:cat>
          <c:val>
            <c:numRef>
              <c:f>Sheet1!$C$2:$C$5</c:f>
              <c:numCache>
                <c:formatCode>0%</c:formatCode>
                <c:ptCount val="4"/>
                <c:pt idx="0">
                  <c:v>0.88</c:v>
                </c:pt>
                <c:pt idx="1">
                  <c:v>0.67</c:v>
                </c:pt>
                <c:pt idx="2">
                  <c:v>0.65</c:v>
                </c:pt>
                <c:pt idx="3">
                  <c:v>0.67</c:v>
                </c:pt>
              </c:numCache>
            </c:numRef>
          </c:val>
        </c:ser>
        <c:dLbls>
          <c:showLegendKey val="0"/>
          <c:showVal val="0"/>
          <c:showCatName val="0"/>
          <c:showSerName val="0"/>
          <c:showPercent val="0"/>
          <c:showBubbleSize val="0"/>
        </c:dLbls>
        <c:gapWidth val="150"/>
        <c:overlap val="100"/>
        <c:axId val="91777664"/>
        <c:axId val="91783552"/>
      </c:barChart>
      <c:catAx>
        <c:axId val="91777664"/>
        <c:scaling>
          <c:orientation val="minMax"/>
        </c:scaling>
        <c:delete val="0"/>
        <c:axPos val="b"/>
        <c:majorTickMark val="out"/>
        <c:minorTickMark val="none"/>
        <c:tickLblPos val="nextTo"/>
        <c:txPr>
          <a:bodyPr/>
          <a:lstStyle/>
          <a:p>
            <a:pPr>
              <a:defRPr b="1"/>
            </a:pPr>
            <a:endParaRPr lang="en-US"/>
          </a:p>
        </c:txPr>
        <c:crossAx val="91783552"/>
        <c:crosses val="autoZero"/>
        <c:auto val="1"/>
        <c:lblAlgn val="ctr"/>
        <c:lblOffset val="100"/>
        <c:noMultiLvlLbl val="0"/>
      </c:catAx>
      <c:valAx>
        <c:axId val="91783552"/>
        <c:scaling>
          <c:orientation val="minMax"/>
        </c:scaling>
        <c:delete val="0"/>
        <c:axPos val="l"/>
        <c:numFmt formatCode="0%" sourceLinked="1"/>
        <c:majorTickMark val="out"/>
        <c:minorTickMark val="none"/>
        <c:tickLblPos val="nextTo"/>
        <c:crossAx val="91777664"/>
        <c:crosses val="autoZero"/>
        <c:crossBetween val="between"/>
      </c:valAx>
    </c:plotArea>
    <c:legend>
      <c:legendPos val="r"/>
      <c:layout>
        <c:manualLayout>
          <c:xMode val="edge"/>
          <c:yMode val="edge"/>
          <c:x val="0.83151161660348005"/>
          <c:y val="0.25307741137079598"/>
          <c:w val="0.15614270438417399"/>
          <c:h val="0.25252614747402902"/>
        </c:manualLayout>
      </c:layout>
      <c:overlay val="0"/>
    </c:legend>
    <c:plotVisOnly val="1"/>
    <c:dispBlanksAs val="gap"/>
    <c:showDLblsOverMax val="0"/>
  </c:chart>
  <c:txPr>
    <a:bodyPr/>
    <a:lstStyle/>
    <a:p>
      <a:pPr>
        <a:defRPr sz="1200"/>
      </a:pPr>
      <a:endParaRPr lang="en-US"/>
    </a:p>
  </c:txPr>
  <c:externalData r:id="rId1">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bg1">
                <a:lumMod val="85000"/>
              </a:schemeClr>
            </a:solidFill>
            <a:ln>
              <a:solidFill>
                <a:schemeClr val="tx1"/>
              </a:solidFill>
            </a:ln>
          </c:spPr>
          <c:invertIfNegative val="0"/>
          <c:dPt>
            <c:idx val="0"/>
            <c:invertIfNegative val="0"/>
            <c:bubble3D val="0"/>
            <c:spPr>
              <a:solidFill>
                <a:schemeClr val="bg2">
                  <a:lumMod val="50000"/>
                </a:schemeClr>
              </a:solidFill>
              <a:ln>
                <a:solidFill>
                  <a:schemeClr val="tx1"/>
                </a:solidFill>
              </a:ln>
            </c:spPr>
          </c:dPt>
          <c:dPt>
            <c:idx val="1"/>
            <c:invertIfNegative val="0"/>
            <c:bubble3D val="0"/>
            <c:spPr>
              <a:solidFill>
                <a:schemeClr val="bg1">
                  <a:lumMod val="50000"/>
                </a:schemeClr>
              </a:solidFill>
              <a:ln>
                <a:solidFill>
                  <a:schemeClr val="tx1"/>
                </a:solidFill>
              </a:ln>
            </c:spPr>
          </c:dPt>
          <c:dPt>
            <c:idx val="2"/>
            <c:invertIfNegative val="0"/>
            <c:bubble3D val="0"/>
            <c:spPr>
              <a:solidFill>
                <a:schemeClr val="bg2">
                  <a:lumMod val="40000"/>
                  <a:lumOff val="60000"/>
                </a:schemeClr>
              </a:solidFill>
              <a:ln>
                <a:solidFill>
                  <a:schemeClr val="tx1"/>
                </a:solidFill>
              </a:ln>
            </c:spPr>
          </c:dPt>
          <c:dLbls>
            <c:showLegendKey val="0"/>
            <c:showVal val="1"/>
            <c:showCatName val="0"/>
            <c:showSerName val="0"/>
            <c:showPercent val="0"/>
            <c:showBubbleSize val="0"/>
            <c:showLeaderLines val="0"/>
          </c:dLbls>
          <c:cat>
            <c:strRef>
              <c:f>Sheet1!$A$2:$A$5</c:f>
              <c:strCache>
                <c:ptCount val="4"/>
                <c:pt idx="0">
                  <c:v>Bronze</c:v>
                </c:pt>
                <c:pt idx="1">
                  <c:v>Silver</c:v>
                </c:pt>
                <c:pt idx="2">
                  <c:v>Gold</c:v>
                </c:pt>
                <c:pt idx="3">
                  <c:v>Platinum</c:v>
                </c:pt>
              </c:strCache>
            </c:strRef>
          </c:cat>
          <c:val>
            <c:numRef>
              <c:f>Sheet1!$B$2:$B$5</c:f>
              <c:numCache>
                <c:formatCode>"$"#,##0</c:formatCode>
                <c:ptCount val="4"/>
                <c:pt idx="0">
                  <c:v>174</c:v>
                </c:pt>
                <c:pt idx="1">
                  <c:v>179</c:v>
                </c:pt>
                <c:pt idx="2">
                  <c:v>160</c:v>
                </c:pt>
                <c:pt idx="3">
                  <c:v>139</c:v>
                </c:pt>
              </c:numCache>
            </c:numRef>
          </c:val>
        </c:ser>
        <c:dLbls>
          <c:showLegendKey val="0"/>
          <c:showVal val="0"/>
          <c:showCatName val="0"/>
          <c:showSerName val="0"/>
          <c:showPercent val="0"/>
          <c:showBubbleSize val="0"/>
        </c:dLbls>
        <c:gapWidth val="150"/>
        <c:axId val="91864448"/>
        <c:axId val="91866240"/>
      </c:barChart>
      <c:catAx>
        <c:axId val="91864448"/>
        <c:scaling>
          <c:orientation val="minMax"/>
        </c:scaling>
        <c:delete val="0"/>
        <c:axPos val="b"/>
        <c:majorTickMark val="out"/>
        <c:minorTickMark val="none"/>
        <c:tickLblPos val="nextTo"/>
        <c:txPr>
          <a:bodyPr/>
          <a:lstStyle/>
          <a:p>
            <a:pPr>
              <a:defRPr b="1"/>
            </a:pPr>
            <a:endParaRPr lang="en-US"/>
          </a:p>
        </c:txPr>
        <c:crossAx val="91866240"/>
        <c:crosses val="autoZero"/>
        <c:auto val="1"/>
        <c:lblAlgn val="ctr"/>
        <c:lblOffset val="100"/>
        <c:noMultiLvlLbl val="0"/>
      </c:catAx>
      <c:valAx>
        <c:axId val="91866240"/>
        <c:scaling>
          <c:orientation val="minMax"/>
        </c:scaling>
        <c:delete val="0"/>
        <c:axPos val="l"/>
        <c:numFmt formatCode="&quot;$&quot;#,##0" sourceLinked="1"/>
        <c:majorTickMark val="out"/>
        <c:minorTickMark val="none"/>
        <c:tickLblPos val="nextTo"/>
        <c:crossAx val="91864448"/>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percentStacked"/>
        <c:varyColors val="0"/>
        <c:ser>
          <c:idx val="0"/>
          <c:order val="0"/>
          <c:tx>
            <c:strRef>
              <c:f>Sheet1!$B$1</c:f>
              <c:strCache>
                <c:ptCount val="1"/>
                <c:pt idx="0">
                  <c:v>$100 or less</c:v>
                </c:pt>
              </c:strCache>
            </c:strRef>
          </c:tx>
          <c:spPr>
            <a:solidFill>
              <a:schemeClr val="accent1"/>
            </a:solidFill>
            <a:ln>
              <a:solidFill>
                <a:schemeClr val="tx1"/>
              </a:solidFill>
            </a:ln>
          </c:spPr>
          <c:invertIfNegative val="0"/>
          <c:dLbls>
            <c:txPr>
              <a:bodyPr/>
              <a:lstStyle/>
              <a:p>
                <a:pPr>
                  <a:defRPr sz="1050">
                    <a:solidFill>
                      <a:schemeClr val="bg1"/>
                    </a:solidFill>
                  </a:defRPr>
                </a:pPr>
                <a:endParaRPr lang="en-US"/>
              </a:p>
            </c:txPr>
            <c:showLegendKey val="0"/>
            <c:showVal val="1"/>
            <c:showCatName val="0"/>
            <c:showSerName val="0"/>
            <c:showPercent val="0"/>
            <c:showBubbleSize val="0"/>
            <c:showLeaderLines val="0"/>
          </c:dLbls>
          <c:cat>
            <c:strRef>
              <c:f>Sheet1!$A$2:$A$5</c:f>
              <c:strCache>
                <c:ptCount val="4"/>
                <c:pt idx="0">
                  <c:v>Bronze</c:v>
                </c:pt>
                <c:pt idx="1">
                  <c:v>Silver</c:v>
                </c:pt>
                <c:pt idx="2">
                  <c:v>Gold</c:v>
                </c:pt>
                <c:pt idx="3">
                  <c:v>Platinum</c:v>
                </c:pt>
              </c:strCache>
            </c:strRef>
          </c:cat>
          <c:val>
            <c:numRef>
              <c:f>Sheet1!$B$2:$B$5</c:f>
              <c:numCache>
                <c:formatCode>0%</c:formatCode>
                <c:ptCount val="4"/>
                <c:pt idx="0">
                  <c:v>0.16</c:v>
                </c:pt>
                <c:pt idx="1">
                  <c:v>0.08</c:v>
                </c:pt>
                <c:pt idx="2">
                  <c:v>0.15</c:v>
                </c:pt>
                <c:pt idx="3">
                  <c:v>0.39</c:v>
                </c:pt>
              </c:numCache>
            </c:numRef>
          </c:val>
        </c:ser>
        <c:ser>
          <c:idx val="1"/>
          <c:order val="1"/>
          <c:tx>
            <c:strRef>
              <c:f>Sheet1!$C$1</c:f>
              <c:strCache>
                <c:ptCount val="1"/>
                <c:pt idx="0">
                  <c:v>&gt;$100 - $150</c:v>
                </c:pt>
              </c:strCache>
            </c:strRef>
          </c:tx>
          <c:spPr>
            <a:solidFill>
              <a:schemeClr val="accent2"/>
            </a:solidFill>
            <a:ln>
              <a:solidFill>
                <a:schemeClr val="tx1"/>
              </a:solidFill>
            </a:ln>
          </c:spPr>
          <c:invertIfNegative val="0"/>
          <c:dLbls>
            <c:txPr>
              <a:bodyPr/>
              <a:lstStyle/>
              <a:p>
                <a:pPr>
                  <a:defRPr sz="1050">
                    <a:solidFill>
                      <a:schemeClr val="bg1"/>
                    </a:solidFill>
                  </a:defRPr>
                </a:pPr>
                <a:endParaRPr lang="en-US"/>
              </a:p>
            </c:txPr>
            <c:showLegendKey val="0"/>
            <c:showVal val="1"/>
            <c:showCatName val="0"/>
            <c:showSerName val="0"/>
            <c:showPercent val="0"/>
            <c:showBubbleSize val="0"/>
            <c:showLeaderLines val="0"/>
          </c:dLbls>
          <c:cat>
            <c:strRef>
              <c:f>Sheet1!$A$2:$A$5</c:f>
              <c:strCache>
                <c:ptCount val="4"/>
                <c:pt idx="0">
                  <c:v>Bronze</c:v>
                </c:pt>
                <c:pt idx="1">
                  <c:v>Silver</c:v>
                </c:pt>
                <c:pt idx="2">
                  <c:v>Gold</c:v>
                </c:pt>
                <c:pt idx="3">
                  <c:v>Platinum</c:v>
                </c:pt>
              </c:strCache>
            </c:strRef>
          </c:cat>
          <c:val>
            <c:numRef>
              <c:f>Sheet1!$C$2:$C$5</c:f>
              <c:numCache>
                <c:formatCode>0%</c:formatCode>
                <c:ptCount val="4"/>
                <c:pt idx="0">
                  <c:v>0.25</c:v>
                </c:pt>
                <c:pt idx="1">
                  <c:v>0.47</c:v>
                </c:pt>
                <c:pt idx="2">
                  <c:v>0.57999999999999996</c:v>
                </c:pt>
                <c:pt idx="3">
                  <c:v>0.23</c:v>
                </c:pt>
              </c:numCache>
            </c:numRef>
          </c:val>
        </c:ser>
        <c:ser>
          <c:idx val="2"/>
          <c:order val="2"/>
          <c:tx>
            <c:strRef>
              <c:f>Sheet1!$D$1</c:f>
              <c:strCache>
                <c:ptCount val="1"/>
                <c:pt idx="0">
                  <c:v>&gt;$150 - $200</c:v>
                </c:pt>
              </c:strCache>
            </c:strRef>
          </c:tx>
          <c:spPr>
            <a:solidFill>
              <a:schemeClr val="accent3"/>
            </a:solidFill>
            <a:ln>
              <a:solidFill>
                <a:schemeClr val="tx1"/>
              </a:solidFill>
            </a:ln>
          </c:spPr>
          <c:invertIfNegative val="0"/>
          <c:dLbls>
            <c:txPr>
              <a:bodyPr/>
              <a:lstStyle/>
              <a:p>
                <a:pPr>
                  <a:defRPr sz="1050">
                    <a:solidFill>
                      <a:schemeClr val="bg1"/>
                    </a:solidFill>
                  </a:defRPr>
                </a:pPr>
                <a:endParaRPr lang="en-US"/>
              </a:p>
            </c:txPr>
            <c:showLegendKey val="0"/>
            <c:showVal val="1"/>
            <c:showCatName val="0"/>
            <c:showSerName val="0"/>
            <c:showPercent val="0"/>
            <c:showBubbleSize val="0"/>
            <c:showLeaderLines val="0"/>
          </c:dLbls>
          <c:cat>
            <c:strRef>
              <c:f>Sheet1!$A$2:$A$5</c:f>
              <c:strCache>
                <c:ptCount val="4"/>
                <c:pt idx="0">
                  <c:v>Bronze</c:v>
                </c:pt>
                <c:pt idx="1">
                  <c:v>Silver</c:v>
                </c:pt>
                <c:pt idx="2">
                  <c:v>Gold</c:v>
                </c:pt>
                <c:pt idx="3">
                  <c:v>Platinum</c:v>
                </c:pt>
              </c:strCache>
            </c:strRef>
          </c:cat>
          <c:val>
            <c:numRef>
              <c:f>Sheet1!$D$2:$D$5</c:f>
              <c:numCache>
                <c:formatCode>0%</c:formatCode>
                <c:ptCount val="4"/>
                <c:pt idx="0">
                  <c:v>0.39</c:v>
                </c:pt>
                <c:pt idx="1">
                  <c:v>0.23</c:v>
                </c:pt>
                <c:pt idx="2">
                  <c:v>0.13</c:v>
                </c:pt>
                <c:pt idx="3">
                  <c:v>0.28000000000000003</c:v>
                </c:pt>
              </c:numCache>
            </c:numRef>
          </c:val>
        </c:ser>
        <c:ser>
          <c:idx val="3"/>
          <c:order val="3"/>
          <c:tx>
            <c:strRef>
              <c:f>Sheet1!$E$1</c:f>
              <c:strCache>
                <c:ptCount val="1"/>
                <c:pt idx="0">
                  <c:v>&gt;$200 - $250</c:v>
                </c:pt>
              </c:strCache>
            </c:strRef>
          </c:tx>
          <c:spPr>
            <a:solidFill>
              <a:schemeClr val="accent4"/>
            </a:solidFill>
            <a:ln>
              <a:solidFill>
                <a:schemeClr val="tx1"/>
              </a:solidFill>
            </a:ln>
          </c:spPr>
          <c:invertIfNegative val="0"/>
          <c:dLbls>
            <c:txPr>
              <a:bodyPr/>
              <a:lstStyle/>
              <a:p>
                <a:pPr>
                  <a:defRPr sz="1050"/>
                </a:pPr>
                <a:endParaRPr lang="en-US"/>
              </a:p>
            </c:txPr>
            <c:showLegendKey val="0"/>
            <c:showVal val="1"/>
            <c:showCatName val="0"/>
            <c:showSerName val="0"/>
            <c:showPercent val="0"/>
            <c:showBubbleSize val="0"/>
            <c:showLeaderLines val="0"/>
          </c:dLbls>
          <c:cat>
            <c:strRef>
              <c:f>Sheet1!$A$2:$A$5</c:f>
              <c:strCache>
                <c:ptCount val="4"/>
                <c:pt idx="0">
                  <c:v>Bronze</c:v>
                </c:pt>
                <c:pt idx="1">
                  <c:v>Silver</c:v>
                </c:pt>
                <c:pt idx="2">
                  <c:v>Gold</c:v>
                </c:pt>
                <c:pt idx="3">
                  <c:v>Platinum</c:v>
                </c:pt>
              </c:strCache>
            </c:strRef>
          </c:cat>
          <c:val>
            <c:numRef>
              <c:f>Sheet1!$E$2:$E$5</c:f>
              <c:numCache>
                <c:formatCode>0%</c:formatCode>
                <c:ptCount val="4"/>
                <c:pt idx="0">
                  <c:v>0.12</c:v>
                </c:pt>
                <c:pt idx="1">
                  <c:v>0.14000000000000001</c:v>
                </c:pt>
                <c:pt idx="2">
                  <c:v>0.05</c:v>
                </c:pt>
                <c:pt idx="3">
                  <c:v>0.02</c:v>
                </c:pt>
              </c:numCache>
            </c:numRef>
          </c:val>
        </c:ser>
        <c:ser>
          <c:idx val="4"/>
          <c:order val="4"/>
          <c:tx>
            <c:strRef>
              <c:f>Sheet1!$F$1</c:f>
              <c:strCache>
                <c:ptCount val="1"/>
                <c:pt idx="0">
                  <c:v>Over $250</c:v>
                </c:pt>
              </c:strCache>
            </c:strRef>
          </c:tx>
          <c:spPr>
            <a:solidFill>
              <a:schemeClr val="accent5"/>
            </a:solidFill>
            <a:ln>
              <a:solidFill>
                <a:schemeClr val="tx1"/>
              </a:solidFill>
            </a:ln>
          </c:spPr>
          <c:invertIfNegative val="0"/>
          <c:dLbls>
            <c:txPr>
              <a:bodyPr/>
              <a:lstStyle/>
              <a:p>
                <a:pPr>
                  <a:defRPr sz="1050"/>
                </a:pPr>
                <a:endParaRPr lang="en-US"/>
              </a:p>
            </c:txPr>
            <c:showLegendKey val="0"/>
            <c:showVal val="1"/>
            <c:showCatName val="0"/>
            <c:showSerName val="0"/>
            <c:showPercent val="0"/>
            <c:showBubbleSize val="0"/>
            <c:showLeaderLines val="0"/>
          </c:dLbls>
          <c:cat>
            <c:strRef>
              <c:f>Sheet1!$A$2:$A$5</c:f>
              <c:strCache>
                <c:ptCount val="4"/>
                <c:pt idx="0">
                  <c:v>Bronze</c:v>
                </c:pt>
                <c:pt idx="1">
                  <c:v>Silver</c:v>
                </c:pt>
                <c:pt idx="2">
                  <c:v>Gold</c:v>
                </c:pt>
                <c:pt idx="3">
                  <c:v>Platinum</c:v>
                </c:pt>
              </c:strCache>
            </c:strRef>
          </c:cat>
          <c:val>
            <c:numRef>
              <c:f>Sheet1!$F$2:$F$5</c:f>
              <c:numCache>
                <c:formatCode>0%</c:formatCode>
                <c:ptCount val="4"/>
                <c:pt idx="0">
                  <c:v>0.08</c:v>
                </c:pt>
                <c:pt idx="1">
                  <c:v>0.08</c:v>
                </c:pt>
                <c:pt idx="2">
                  <c:v>0.08</c:v>
                </c:pt>
                <c:pt idx="3">
                  <c:v>0.08</c:v>
                </c:pt>
              </c:numCache>
            </c:numRef>
          </c:val>
        </c:ser>
        <c:dLbls>
          <c:showLegendKey val="0"/>
          <c:showVal val="0"/>
          <c:showCatName val="0"/>
          <c:showSerName val="0"/>
          <c:showPercent val="0"/>
          <c:showBubbleSize val="0"/>
        </c:dLbls>
        <c:gapWidth val="150"/>
        <c:overlap val="100"/>
        <c:axId val="91932928"/>
        <c:axId val="91947008"/>
      </c:barChart>
      <c:catAx>
        <c:axId val="91932928"/>
        <c:scaling>
          <c:orientation val="minMax"/>
        </c:scaling>
        <c:delete val="0"/>
        <c:axPos val="b"/>
        <c:majorTickMark val="out"/>
        <c:minorTickMark val="none"/>
        <c:tickLblPos val="nextTo"/>
        <c:txPr>
          <a:bodyPr/>
          <a:lstStyle/>
          <a:p>
            <a:pPr>
              <a:defRPr b="1"/>
            </a:pPr>
            <a:endParaRPr lang="en-US"/>
          </a:p>
        </c:txPr>
        <c:crossAx val="91947008"/>
        <c:crosses val="autoZero"/>
        <c:auto val="1"/>
        <c:lblAlgn val="ctr"/>
        <c:lblOffset val="100"/>
        <c:noMultiLvlLbl val="0"/>
      </c:catAx>
      <c:valAx>
        <c:axId val="91947008"/>
        <c:scaling>
          <c:orientation val="minMax"/>
        </c:scaling>
        <c:delete val="0"/>
        <c:axPos val="l"/>
        <c:numFmt formatCode="0%" sourceLinked="1"/>
        <c:majorTickMark val="out"/>
        <c:minorTickMark val="none"/>
        <c:tickLblPos val="nextTo"/>
        <c:crossAx val="91932928"/>
        <c:crosses val="autoZero"/>
        <c:crossBetween val="between"/>
      </c:valAx>
    </c:plotArea>
    <c:legend>
      <c:legendPos val="r"/>
      <c:layout/>
      <c:overlay val="0"/>
    </c:legend>
    <c:plotVisOnly val="1"/>
    <c:dispBlanksAs val="gap"/>
    <c:showDLblsOverMax val="0"/>
  </c:chart>
  <c:txPr>
    <a:bodyPr/>
    <a:lstStyle/>
    <a:p>
      <a:pPr>
        <a:defRPr sz="1200"/>
      </a:pPr>
      <a:endParaRPr lang="en-US"/>
    </a:p>
  </c:txPr>
  <c:externalData r:id="rId1">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solidFill>
                <a:schemeClr val="bg2">
                  <a:lumMod val="50000"/>
                </a:schemeClr>
              </a:solidFill>
              <a:ln>
                <a:solidFill>
                  <a:schemeClr val="tx1"/>
                </a:solidFill>
              </a:ln>
            </c:spPr>
          </c:dPt>
          <c:dPt>
            <c:idx val="1"/>
            <c:invertIfNegative val="0"/>
            <c:bubble3D val="0"/>
            <c:spPr>
              <a:solidFill>
                <a:schemeClr val="bg1">
                  <a:lumMod val="50000"/>
                </a:schemeClr>
              </a:solidFill>
              <a:ln>
                <a:solidFill>
                  <a:schemeClr val="tx1"/>
                </a:solidFill>
              </a:ln>
            </c:spPr>
          </c:dPt>
          <c:dPt>
            <c:idx val="2"/>
            <c:invertIfNegative val="0"/>
            <c:bubble3D val="0"/>
            <c:spPr>
              <a:solidFill>
                <a:schemeClr val="bg2">
                  <a:lumMod val="40000"/>
                  <a:lumOff val="60000"/>
                </a:schemeClr>
              </a:solidFill>
              <a:ln>
                <a:solidFill>
                  <a:schemeClr val="tx1"/>
                </a:solidFill>
              </a:ln>
            </c:spPr>
          </c:dPt>
          <c:dPt>
            <c:idx val="3"/>
            <c:invertIfNegative val="0"/>
            <c:bubble3D val="0"/>
            <c:spPr>
              <a:solidFill>
                <a:schemeClr val="bg1">
                  <a:lumMod val="85000"/>
                </a:schemeClr>
              </a:solidFill>
              <a:ln>
                <a:solidFill>
                  <a:schemeClr val="tx1"/>
                </a:solidFill>
              </a:ln>
            </c:spPr>
          </c:dPt>
          <c:dLbls>
            <c:showLegendKey val="0"/>
            <c:showVal val="1"/>
            <c:showCatName val="0"/>
            <c:showSerName val="0"/>
            <c:showPercent val="0"/>
            <c:showBubbleSize val="0"/>
            <c:showLeaderLines val="0"/>
          </c:dLbls>
          <c:cat>
            <c:strRef>
              <c:f>Sheet1!$A$2:$A$5</c:f>
              <c:strCache>
                <c:ptCount val="4"/>
                <c:pt idx="0">
                  <c:v>Bronze</c:v>
                </c:pt>
                <c:pt idx="1">
                  <c:v>Silver</c:v>
                </c:pt>
                <c:pt idx="2">
                  <c:v>Gold</c:v>
                </c:pt>
                <c:pt idx="3">
                  <c:v>Platinum</c:v>
                </c:pt>
              </c:strCache>
            </c:strRef>
          </c:cat>
          <c:val>
            <c:numRef>
              <c:f>Sheet1!$B$2:$B$5</c:f>
              <c:numCache>
                <c:formatCode>0%</c:formatCode>
                <c:ptCount val="4"/>
                <c:pt idx="0">
                  <c:v>0.36</c:v>
                </c:pt>
                <c:pt idx="1">
                  <c:v>0.36</c:v>
                </c:pt>
                <c:pt idx="2">
                  <c:v>0.3</c:v>
                </c:pt>
                <c:pt idx="3">
                  <c:v>0.28000000000000003</c:v>
                </c:pt>
              </c:numCache>
            </c:numRef>
          </c:val>
        </c:ser>
        <c:dLbls>
          <c:showLegendKey val="0"/>
          <c:showVal val="0"/>
          <c:showCatName val="0"/>
          <c:showSerName val="0"/>
          <c:showPercent val="0"/>
          <c:showBubbleSize val="0"/>
        </c:dLbls>
        <c:gapWidth val="150"/>
        <c:axId val="91982080"/>
        <c:axId val="91992064"/>
      </c:barChart>
      <c:catAx>
        <c:axId val="91982080"/>
        <c:scaling>
          <c:orientation val="minMax"/>
        </c:scaling>
        <c:delete val="0"/>
        <c:axPos val="b"/>
        <c:majorTickMark val="out"/>
        <c:minorTickMark val="none"/>
        <c:tickLblPos val="nextTo"/>
        <c:txPr>
          <a:bodyPr/>
          <a:lstStyle/>
          <a:p>
            <a:pPr>
              <a:defRPr b="1"/>
            </a:pPr>
            <a:endParaRPr lang="en-US"/>
          </a:p>
        </c:txPr>
        <c:crossAx val="91992064"/>
        <c:crosses val="autoZero"/>
        <c:auto val="1"/>
        <c:lblAlgn val="ctr"/>
        <c:lblOffset val="100"/>
        <c:noMultiLvlLbl val="0"/>
      </c:catAx>
      <c:valAx>
        <c:axId val="91992064"/>
        <c:scaling>
          <c:orientation val="minMax"/>
        </c:scaling>
        <c:delete val="0"/>
        <c:axPos val="l"/>
        <c:numFmt formatCode="0%" sourceLinked="1"/>
        <c:majorTickMark val="out"/>
        <c:minorTickMark val="none"/>
        <c:tickLblPos val="nextTo"/>
        <c:crossAx val="91982080"/>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spPr>
            <a:solidFill>
              <a:schemeClr val="bg2">
                <a:lumMod val="60000"/>
                <a:lumOff val="40000"/>
              </a:schemeClr>
            </a:solidFill>
            <a:ln>
              <a:solidFill>
                <a:schemeClr val="tx1"/>
              </a:solidFill>
            </a:ln>
          </c:spPr>
          <c:invertIfNegative val="0"/>
          <c:dLbls>
            <c:txPr>
              <a:bodyPr/>
              <a:lstStyle/>
              <a:p>
                <a:pPr>
                  <a:defRPr sz="1200"/>
                </a:pPr>
                <a:endParaRPr lang="en-US"/>
              </a:p>
            </c:txPr>
            <c:showLegendKey val="0"/>
            <c:showVal val="1"/>
            <c:showCatName val="0"/>
            <c:showSerName val="0"/>
            <c:showPercent val="0"/>
            <c:showBubbleSize val="0"/>
            <c:showLeaderLines val="0"/>
          </c:dLbls>
          <c:cat>
            <c:strRef>
              <c:f>Sheet1!$A$1:$F$1</c:f>
              <c:strCache>
                <c:ptCount val="6"/>
                <c:pt idx="0">
                  <c:v>$0 </c:v>
                </c:pt>
                <c:pt idx="1">
                  <c:v>&gt;0 - $500</c:v>
                </c:pt>
                <c:pt idx="2">
                  <c:v>&gt;$500-$1000</c:v>
                </c:pt>
                <c:pt idx="3">
                  <c:v>&gt;$1000 - $1500</c:v>
                </c:pt>
                <c:pt idx="4">
                  <c:v>&gt;$1500 - $2000</c:v>
                </c:pt>
                <c:pt idx="5">
                  <c:v>Over $2000</c:v>
                </c:pt>
              </c:strCache>
            </c:strRef>
          </c:cat>
          <c:val>
            <c:numRef>
              <c:f>Sheet1!$A$2:$F$2</c:f>
              <c:numCache>
                <c:formatCode>0%</c:formatCode>
                <c:ptCount val="6"/>
                <c:pt idx="0">
                  <c:v>0.27</c:v>
                </c:pt>
                <c:pt idx="1">
                  <c:v>0.15</c:v>
                </c:pt>
                <c:pt idx="2">
                  <c:v>0.25</c:v>
                </c:pt>
                <c:pt idx="3">
                  <c:v>0.2</c:v>
                </c:pt>
                <c:pt idx="4">
                  <c:v>0.08</c:v>
                </c:pt>
                <c:pt idx="5">
                  <c:v>0.05</c:v>
                </c:pt>
              </c:numCache>
            </c:numRef>
          </c:val>
        </c:ser>
        <c:dLbls>
          <c:showLegendKey val="0"/>
          <c:showVal val="0"/>
          <c:showCatName val="0"/>
          <c:showSerName val="0"/>
          <c:showPercent val="0"/>
          <c:showBubbleSize val="0"/>
        </c:dLbls>
        <c:gapWidth val="150"/>
        <c:axId val="35782656"/>
        <c:axId val="35784192"/>
      </c:barChart>
      <c:catAx>
        <c:axId val="35782656"/>
        <c:scaling>
          <c:orientation val="minMax"/>
        </c:scaling>
        <c:delete val="0"/>
        <c:axPos val="b"/>
        <c:numFmt formatCode="General" sourceLinked="1"/>
        <c:majorTickMark val="out"/>
        <c:minorTickMark val="none"/>
        <c:tickLblPos val="nextTo"/>
        <c:txPr>
          <a:bodyPr/>
          <a:lstStyle/>
          <a:p>
            <a:pPr>
              <a:defRPr sz="1200" b="1"/>
            </a:pPr>
            <a:endParaRPr lang="en-US"/>
          </a:p>
        </c:txPr>
        <c:crossAx val="35784192"/>
        <c:crosses val="autoZero"/>
        <c:auto val="1"/>
        <c:lblAlgn val="ctr"/>
        <c:lblOffset val="100"/>
        <c:noMultiLvlLbl val="0"/>
      </c:catAx>
      <c:valAx>
        <c:axId val="35784192"/>
        <c:scaling>
          <c:orientation val="minMax"/>
        </c:scaling>
        <c:delete val="0"/>
        <c:axPos val="l"/>
        <c:majorGridlines>
          <c:spPr>
            <a:ln>
              <a:noFill/>
            </a:ln>
          </c:spPr>
        </c:majorGridlines>
        <c:numFmt formatCode="0%" sourceLinked="1"/>
        <c:majorTickMark val="out"/>
        <c:minorTickMark val="none"/>
        <c:tickLblPos val="nextTo"/>
        <c:txPr>
          <a:bodyPr/>
          <a:lstStyle/>
          <a:p>
            <a:pPr>
              <a:defRPr sz="1200"/>
            </a:pPr>
            <a:endParaRPr lang="en-US"/>
          </a:p>
        </c:txPr>
        <c:crossAx val="3578265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percentStacked"/>
        <c:varyColors val="0"/>
        <c:ser>
          <c:idx val="0"/>
          <c:order val="0"/>
          <c:tx>
            <c:strRef>
              <c:f>Sheet1!$B$1</c:f>
              <c:strCache>
                <c:ptCount val="1"/>
                <c:pt idx="0">
                  <c:v>10% or less</c:v>
                </c:pt>
              </c:strCache>
            </c:strRef>
          </c:tx>
          <c:spPr>
            <a:solidFill>
              <a:schemeClr val="accent1"/>
            </a:solidFill>
            <a:ln>
              <a:solidFill>
                <a:schemeClr val="tx1"/>
              </a:solidFill>
            </a:ln>
          </c:spPr>
          <c:invertIfNegative val="0"/>
          <c:dLbls>
            <c:txPr>
              <a:bodyPr/>
              <a:lstStyle/>
              <a:p>
                <a:pPr>
                  <a:defRPr sz="1050">
                    <a:solidFill>
                      <a:schemeClr val="bg1"/>
                    </a:solidFill>
                  </a:defRPr>
                </a:pPr>
                <a:endParaRPr lang="en-US"/>
              </a:p>
            </c:txPr>
            <c:showLegendKey val="0"/>
            <c:showVal val="1"/>
            <c:showCatName val="0"/>
            <c:showSerName val="0"/>
            <c:showPercent val="0"/>
            <c:showBubbleSize val="0"/>
            <c:showLeaderLines val="0"/>
          </c:dLbls>
          <c:cat>
            <c:strRef>
              <c:f>Sheet1!$A$2:$A$5</c:f>
              <c:strCache>
                <c:ptCount val="4"/>
                <c:pt idx="0">
                  <c:v>Bronze</c:v>
                </c:pt>
                <c:pt idx="1">
                  <c:v>Silver</c:v>
                </c:pt>
                <c:pt idx="2">
                  <c:v>Gold</c:v>
                </c:pt>
                <c:pt idx="3">
                  <c:v>Platinum</c:v>
                </c:pt>
              </c:strCache>
            </c:strRef>
          </c:cat>
          <c:val>
            <c:numRef>
              <c:f>Sheet1!$B$2:$B$5</c:f>
              <c:numCache>
                <c:formatCode>0%</c:formatCode>
                <c:ptCount val="4"/>
                <c:pt idx="0">
                  <c:v>0.02</c:v>
                </c:pt>
                <c:pt idx="1">
                  <c:v>0.04</c:v>
                </c:pt>
                <c:pt idx="2">
                  <c:v>7.0000000000000007E-2</c:v>
                </c:pt>
                <c:pt idx="3">
                  <c:v>0.08</c:v>
                </c:pt>
              </c:numCache>
            </c:numRef>
          </c:val>
        </c:ser>
        <c:ser>
          <c:idx val="1"/>
          <c:order val="1"/>
          <c:tx>
            <c:strRef>
              <c:f>Sheet1!$C$1</c:f>
              <c:strCache>
                <c:ptCount val="1"/>
                <c:pt idx="0">
                  <c:v>&gt;10% - 20%</c:v>
                </c:pt>
              </c:strCache>
            </c:strRef>
          </c:tx>
          <c:spPr>
            <a:solidFill>
              <a:schemeClr val="accent2"/>
            </a:solidFill>
            <a:ln>
              <a:solidFill>
                <a:schemeClr val="tx1"/>
              </a:solidFill>
            </a:ln>
          </c:spPr>
          <c:invertIfNegative val="0"/>
          <c:dLbls>
            <c:txPr>
              <a:bodyPr/>
              <a:lstStyle/>
              <a:p>
                <a:pPr>
                  <a:defRPr sz="1050">
                    <a:solidFill>
                      <a:schemeClr val="bg1"/>
                    </a:solidFill>
                  </a:defRPr>
                </a:pPr>
                <a:endParaRPr lang="en-US"/>
              </a:p>
            </c:txPr>
            <c:showLegendKey val="0"/>
            <c:showVal val="1"/>
            <c:showCatName val="0"/>
            <c:showSerName val="0"/>
            <c:showPercent val="0"/>
            <c:showBubbleSize val="0"/>
            <c:showLeaderLines val="0"/>
          </c:dLbls>
          <c:cat>
            <c:strRef>
              <c:f>Sheet1!$A$2:$A$5</c:f>
              <c:strCache>
                <c:ptCount val="4"/>
                <c:pt idx="0">
                  <c:v>Bronze</c:v>
                </c:pt>
                <c:pt idx="1">
                  <c:v>Silver</c:v>
                </c:pt>
                <c:pt idx="2">
                  <c:v>Gold</c:v>
                </c:pt>
                <c:pt idx="3">
                  <c:v>Platinum</c:v>
                </c:pt>
              </c:strCache>
            </c:strRef>
          </c:cat>
          <c:val>
            <c:numRef>
              <c:f>Sheet1!$C$2:$C$5</c:f>
              <c:numCache>
                <c:formatCode>0%</c:formatCode>
                <c:ptCount val="4"/>
                <c:pt idx="0">
                  <c:v>0.15</c:v>
                </c:pt>
                <c:pt idx="1">
                  <c:v>0.17</c:v>
                </c:pt>
                <c:pt idx="2">
                  <c:v>0.19</c:v>
                </c:pt>
                <c:pt idx="3">
                  <c:v>0.11</c:v>
                </c:pt>
              </c:numCache>
            </c:numRef>
          </c:val>
        </c:ser>
        <c:ser>
          <c:idx val="2"/>
          <c:order val="2"/>
          <c:tx>
            <c:strRef>
              <c:f>Sheet1!$D$1</c:f>
              <c:strCache>
                <c:ptCount val="1"/>
                <c:pt idx="0">
                  <c:v>&gt;20% - 30%</c:v>
                </c:pt>
              </c:strCache>
            </c:strRef>
          </c:tx>
          <c:spPr>
            <a:solidFill>
              <a:schemeClr val="accent3"/>
            </a:solidFill>
            <a:ln>
              <a:solidFill>
                <a:schemeClr val="tx1"/>
              </a:solidFill>
            </a:ln>
          </c:spPr>
          <c:invertIfNegative val="0"/>
          <c:dLbls>
            <c:txPr>
              <a:bodyPr/>
              <a:lstStyle/>
              <a:p>
                <a:pPr>
                  <a:defRPr sz="1050">
                    <a:solidFill>
                      <a:schemeClr val="bg1"/>
                    </a:solidFill>
                  </a:defRPr>
                </a:pPr>
                <a:endParaRPr lang="en-US"/>
              </a:p>
            </c:txPr>
            <c:showLegendKey val="0"/>
            <c:showVal val="1"/>
            <c:showCatName val="0"/>
            <c:showSerName val="0"/>
            <c:showPercent val="0"/>
            <c:showBubbleSize val="0"/>
            <c:showLeaderLines val="0"/>
          </c:dLbls>
          <c:cat>
            <c:strRef>
              <c:f>Sheet1!$A$2:$A$5</c:f>
              <c:strCache>
                <c:ptCount val="4"/>
                <c:pt idx="0">
                  <c:v>Bronze</c:v>
                </c:pt>
                <c:pt idx="1">
                  <c:v>Silver</c:v>
                </c:pt>
                <c:pt idx="2">
                  <c:v>Gold</c:v>
                </c:pt>
                <c:pt idx="3">
                  <c:v>Platinum</c:v>
                </c:pt>
              </c:strCache>
            </c:strRef>
          </c:cat>
          <c:val>
            <c:numRef>
              <c:f>Sheet1!$D$2:$D$5</c:f>
              <c:numCache>
                <c:formatCode>0%</c:formatCode>
                <c:ptCount val="4"/>
                <c:pt idx="0">
                  <c:v>0.27</c:v>
                </c:pt>
                <c:pt idx="1">
                  <c:v>0.23</c:v>
                </c:pt>
                <c:pt idx="2">
                  <c:v>0.45</c:v>
                </c:pt>
                <c:pt idx="3">
                  <c:v>0.52</c:v>
                </c:pt>
              </c:numCache>
            </c:numRef>
          </c:val>
        </c:ser>
        <c:ser>
          <c:idx val="3"/>
          <c:order val="3"/>
          <c:tx>
            <c:strRef>
              <c:f>Sheet1!$E$1</c:f>
              <c:strCache>
                <c:ptCount val="1"/>
                <c:pt idx="0">
                  <c:v>&gt;30% - &lt;50%</c:v>
                </c:pt>
              </c:strCache>
            </c:strRef>
          </c:tx>
          <c:spPr>
            <a:solidFill>
              <a:schemeClr val="accent4"/>
            </a:solidFill>
            <a:ln>
              <a:solidFill>
                <a:schemeClr val="tx1"/>
              </a:solidFill>
            </a:ln>
          </c:spPr>
          <c:invertIfNegative val="0"/>
          <c:dLbls>
            <c:txPr>
              <a:bodyPr/>
              <a:lstStyle/>
              <a:p>
                <a:pPr>
                  <a:defRPr sz="1050"/>
                </a:pPr>
                <a:endParaRPr lang="en-US"/>
              </a:p>
            </c:txPr>
            <c:showLegendKey val="0"/>
            <c:showVal val="1"/>
            <c:showCatName val="0"/>
            <c:showSerName val="0"/>
            <c:showPercent val="0"/>
            <c:showBubbleSize val="0"/>
            <c:showLeaderLines val="0"/>
          </c:dLbls>
          <c:cat>
            <c:strRef>
              <c:f>Sheet1!$A$2:$A$5</c:f>
              <c:strCache>
                <c:ptCount val="4"/>
                <c:pt idx="0">
                  <c:v>Bronze</c:v>
                </c:pt>
                <c:pt idx="1">
                  <c:v>Silver</c:v>
                </c:pt>
                <c:pt idx="2">
                  <c:v>Gold</c:v>
                </c:pt>
                <c:pt idx="3">
                  <c:v>Platinum</c:v>
                </c:pt>
              </c:strCache>
            </c:strRef>
          </c:cat>
          <c:val>
            <c:numRef>
              <c:f>Sheet1!$E$2:$E$5</c:f>
              <c:numCache>
                <c:formatCode>0%</c:formatCode>
                <c:ptCount val="4"/>
                <c:pt idx="0">
                  <c:v>0.56000000000000005</c:v>
                </c:pt>
                <c:pt idx="1">
                  <c:v>0.56000000000000005</c:v>
                </c:pt>
                <c:pt idx="2">
                  <c:v>0.3</c:v>
                </c:pt>
                <c:pt idx="3">
                  <c:v>0.28999999999999998</c:v>
                </c:pt>
              </c:numCache>
            </c:numRef>
          </c:val>
        </c:ser>
        <c:dLbls>
          <c:showLegendKey val="0"/>
          <c:showVal val="0"/>
          <c:showCatName val="0"/>
          <c:showSerName val="0"/>
          <c:showPercent val="0"/>
          <c:showBubbleSize val="0"/>
        </c:dLbls>
        <c:gapWidth val="150"/>
        <c:overlap val="100"/>
        <c:axId val="93192192"/>
        <c:axId val="93193728"/>
      </c:barChart>
      <c:catAx>
        <c:axId val="93192192"/>
        <c:scaling>
          <c:orientation val="minMax"/>
        </c:scaling>
        <c:delete val="0"/>
        <c:axPos val="b"/>
        <c:majorTickMark val="out"/>
        <c:minorTickMark val="none"/>
        <c:tickLblPos val="nextTo"/>
        <c:txPr>
          <a:bodyPr/>
          <a:lstStyle/>
          <a:p>
            <a:pPr>
              <a:defRPr sz="1400" b="1"/>
            </a:pPr>
            <a:endParaRPr lang="en-US"/>
          </a:p>
        </c:txPr>
        <c:crossAx val="93193728"/>
        <c:crosses val="autoZero"/>
        <c:auto val="1"/>
        <c:lblAlgn val="ctr"/>
        <c:lblOffset val="100"/>
        <c:noMultiLvlLbl val="0"/>
      </c:catAx>
      <c:valAx>
        <c:axId val="93193728"/>
        <c:scaling>
          <c:orientation val="minMax"/>
        </c:scaling>
        <c:delete val="0"/>
        <c:axPos val="l"/>
        <c:numFmt formatCode="0%" sourceLinked="1"/>
        <c:majorTickMark val="out"/>
        <c:minorTickMark val="none"/>
        <c:tickLblPos val="nextTo"/>
        <c:crossAx val="93192192"/>
        <c:crosses val="autoZero"/>
        <c:crossBetween val="between"/>
      </c:valAx>
    </c:plotArea>
    <c:legend>
      <c:legendPos val="r"/>
      <c:layout/>
      <c:overlay val="0"/>
    </c:legend>
    <c:plotVisOnly val="1"/>
    <c:dispBlanksAs val="gap"/>
    <c:showDLblsOverMax val="0"/>
  </c:chart>
  <c:txPr>
    <a:bodyPr/>
    <a:lstStyle/>
    <a:p>
      <a:pPr>
        <a:defRPr sz="1200"/>
      </a:pPr>
      <a:endParaRPr lang="en-US"/>
    </a:p>
  </c:txPr>
  <c:externalData r:id="rId1">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9.8658136482939598E-2"/>
          <c:y val="2.7401019407361484E-2"/>
          <c:w val="0.712647017095836"/>
          <c:h val="0.88508788074493761"/>
        </c:manualLayout>
      </c:layout>
      <c:barChart>
        <c:barDir val="col"/>
        <c:grouping val="percentStacked"/>
        <c:varyColors val="0"/>
        <c:ser>
          <c:idx val="0"/>
          <c:order val="0"/>
          <c:tx>
            <c:strRef>
              <c:f>Sheet1!$B$1</c:f>
              <c:strCache>
                <c:ptCount val="1"/>
                <c:pt idx="0">
                  <c:v>No Charge after Deductible</c:v>
                </c:pt>
              </c:strCache>
            </c:strRef>
          </c:tx>
          <c:spPr>
            <a:solidFill>
              <a:schemeClr val="accent1"/>
            </a:solidFill>
            <a:ln>
              <a:solidFill>
                <a:schemeClr val="tx1"/>
              </a:solidFill>
            </a:ln>
          </c:spPr>
          <c:invertIfNegative val="0"/>
          <c:dLbls>
            <c:txPr>
              <a:bodyPr/>
              <a:lstStyle/>
              <a:p>
                <a:pPr algn="ctr">
                  <a:defRPr lang="en-US" sz="1400" b="0" i="0" u="none" strike="noStrike" kern="1200" baseline="0">
                    <a:solidFill>
                      <a:srgbClr val="FFFFFF"/>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dLbls>
          <c:cat>
            <c:strRef>
              <c:f>Sheet1!$A$2:$A$5</c:f>
              <c:strCache>
                <c:ptCount val="4"/>
                <c:pt idx="0">
                  <c:v>Bronze</c:v>
                </c:pt>
                <c:pt idx="1">
                  <c:v>Silver</c:v>
                </c:pt>
                <c:pt idx="2">
                  <c:v>Gold</c:v>
                </c:pt>
                <c:pt idx="3">
                  <c:v>Platinum</c:v>
                </c:pt>
              </c:strCache>
            </c:strRef>
          </c:cat>
          <c:val>
            <c:numRef>
              <c:f>Sheet1!$B$2:$B$5</c:f>
              <c:numCache>
                <c:formatCode>0%</c:formatCode>
                <c:ptCount val="4"/>
                <c:pt idx="0">
                  <c:v>0.28999999999999998</c:v>
                </c:pt>
                <c:pt idx="1">
                  <c:v>0.08</c:v>
                </c:pt>
                <c:pt idx="2">
                  <c:v>0.05</c:v>
                </c:pt>
                <c:pt idx="3">
                  <c:v>0.01</c:v>
                </c:pt>
              </c:numCache>
            </c:numRef>
          </c:val>
        </c:ser>
        <c:ser>
          <c:idx val="1"/>
          <c:order val="1"/>
          <c:tx>
            <c:strRef>
              <c:f>Sheet1!$C$1</c:f>
              <c:strCache>
                <c:ptCount val="1"/>
                <c:pt idx="0">
                  <c:v>Copayment</c:v>
                </c:pt>
              </c:strCache>
            </c:strRef>
          </c:tx>
          <c:spPr>
            <a:solidFill>
              <a:schemeClr val="accent2"/>
            </a:solidFill>
            <a:ln>
              <a:solidFill>
                <a:schemeClr val="tx1"/>
              </a:solidFill>
            </a:ln>
          </c:spPr>
          <c:invertIfNegative val="0"/>
          <c:dLbls>
            <c:txPr>
              <a:bodyPr/>
              <a:lstStyle/>
              <a:p>
                <a:pPr algn="ctr">
                  <a:defRPr lang="en-US" sz="1400" b="0" i="0" u="none" strike="noStrike" kern="1200" baseline="0">
                    <a:solidFill>
                      <a:srgbClr val="FFFFFF"/>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dLbls>
          <c:cat>
            <c:strRef>
              <c:f>Sheet1!$A$2:$A$5</c:f>
              <c:strCache>
                <c:ptCount val="4"/>
                <c:pt idx="0">
                  <c:v>Bronze</c:v>
                </c:pt>
                <c:pt idx="1">
                  <c:v>Silver</c:v>
                </c:pt>
                <c:pt idx="2">
                  <c:v>Gold</c:v>
                </c:pt>
                <c:pt idx="3">
                  <c:v>Platinum</c:v>
                </c:pt>
              </c:strCache>
            </c:strRef>
          </c:cat>
          <c:val>
            <c:numRef>
              <c:f>Sheet1!$C$2:$C$5</c:f>
              <c:numCache>
                <c:formatCode>0%</c:formatCode>
                <c:ptCount val="4"/>
                <c:pt idx="0">
                  <c:v>0.21</c:v>
                </c:pt>
                <c:pt idx="1">
                  <c:v>0.46</c:v>
                </c:pt>
                <c:pt idx="2">
                  <c:v>0.48</c:v>
                </c:pt>
                <c:pt idx="3">
                  <c:v>0.37</c:v>
                </c:pt>
              </c:numCache>
            </c:numRef>
          </c:val>
        </c:ser>
        <c:ser>
          <c:idx val="2"/>
          <c:order val="2"/>
          <c:tx>
            <c:strRef>
              <c:f>Sheet1!$D$1</c:f>
              <c:strCache>
                <c:ptCount val="1"/>
                <c:pt idx="0">
                  <c:v>Coinsurance</c:v>
                </c:pt>
              </c:strCache>
            </c:strRef>
          </c:tx>
          <c:spPr>
            <a:solidFill>
              <a:schemeClr val="accent3"/>
            </a:solidFill>
            <a:ln>
              <a:solidFill>
                <a:schemeClr val="tx1"/>
              </a:solidFill>
            </a:ln>
          </c:spPr>
          <c:invertIfNegative val="0"/>
          <c:dLbls>
            <c:txPr>
              <a:bodyPr/>
              <a:lstStyle/>
              <a:p>
                <a:pPr>
                  <a:defRPr sz="1200">
                    <a:solidFill>
                      <a:schemeClr val="bg1"/>
                    </a:solidFill>
                  </a:defRPr>
                </a:pPr>
                <a:endParaRPr lang="en-US"/>
              </a:p>
            </c:txPr>
            <c:showLegendKey val="0"/>
            <c:showVal val="1"/>
            <c:showCatName val="0"/>
            <c:showSerName val="0"/>
            <c:showPercent val="0"/>
            <c:showBubbleSize val="0"/>
            <c:showLeaderLines val="0"/>
          </c:dLbls>
          <c:cat>
            <c:strRef>
              <c:f>Sheet1!$A$2:$A$5</c:f>
              <c:strCache>
                <c:ptCount val="4"/>
                <c:pt idx="0">
                  <c:v>Bronze</c:v>
                </c:pt>
                <c:pt idx="1">
                  <c:v>Silver</c:v>
                </c:pt>
                <c:pt idx="2">
                  <c:v>Gold</c:v>
                </c:pt>
                <c:pt idx="3">
                  <c:v>Platinum</c:v>
                </c:pt>
              </c:strCache>
            </c:strRef>
          </c:cat>
          <c:val>
            <c:numRef>
              <c:f>Sheet1!$D$2:$D$5</c:f>
              <c:numCache>
                <c:formatCode>0%</c:formatCode>
                <c:ptCount val="4"/>
                <c:pt idx="0">
                  <c:v>0.38</c:v>
                </c:pt>
                <c:pt idx="1">
                  <c:v>0.28000000000000003</c:v>
                </c:pt>
                <c:pt idx="2">
                  <c:v>0.25</c:v>
                </c:pt>
                <c:pt idx="3">
                  <c:v>0.34</c:v>
                </c:pt>
              </c:numCache>
            </c:numRef>
          </c:val>
        </c:ser>
        <c:ser>
          <c:idx val="3"/>
          <c:order val="3"/>
          <c:tx>
            <c:strRef>
              <c:f>Sheet1!$E$1</c:f>
              <c:strCache>
                <c:ptCount val="1"/>
                <c:pt idx="0">
                  <c:v>Copay &amp; Coinsurance</c:v>
                </c:pt>
              </c:strCache>
            </c:strRef>
          </c:tx>
          <c:spPr>
            <a:solidFill>
              <a:schemeClr val="accent4"/>
            </a:solidFill>
            <a:ln>
              <a:solidFill>
                <a:schemeClr val="tx1"/>
              </a:solidFill>
            </a:ln>
          </c:spPr>
          <c:invertIfNegative val="0"/>
          <c:dLbls>
            <c:txPr>
              <a:bodyPr/>
              <a:lstStyle/>
              <a:p>
                <a:pPr>
                  <a:defRPr sz="1200"/>
                </a:pPr>
                <a:endParaRPr lang="en-US"/>
              </a:p>
            </c:txPr>
            <c:showLegendKey val="0"/>
            <c:showVal val="1"/>
            <c:showCatName val="0"/>
            <c:showSerName val="0"/>
            <c:showPercent val="0"/>
            <c:showBubbleSize val="0"/>
            <c:showLeaderLines val="0"/>
          </c:dLbls>
          <c:cat>
            <c:strRef>
              <c:f>Sheet1!$A$2:$A$5</c:f>
              <c:strCache>
                <c:ptCount val="4"/>
                <c:pt idx="0">
                  <c:v>Bronze</c:v>
                </c:pt>
                <c:pt idx="1">
                  <c:v>Silver</c:v>
                </c:pt>
                <c:pt idx="2">
                  <c:v>Gold</c:v>
                </c:pt>
                <c:pt idx="3">
                  <c:v>Platinum</c:v>
                </c:pt>
              </c:strCache>
            </c:strRef>
          </c:cat>
          <c:val>
            <c:numRef>
              <c:f>Sheet1!$E$2:$E$5</c:f>
              <c:numCache>
                <c:formatCode>0%</c:formatCode>
                <c:ptCount val="4"/>
                <c:pt idx="0">
                  <c:v>0.12</c:v>
                </c:pt>
                <c:pt idx="1">
                  <c:v>0.18</c:v>
                </c:pt>
                <c:pt idx="2">
                  <c:v>0.22</c:v>
                </c:pt>
                <c:pt idx="3">
                  <c:v>0.28000000000000003</c:v>
                </c:pt>
              </c:numCache>
            </c:numRef>
          </c:val>
        </c:ser>
        <c:dLbls>
          <c:showLegendKey val="0"/>
          <c:showVal val="0"/>
          <c:showCatName val="0"/>
          <c:showSerName val="0"/>
          <c:showPercent val="0"/>
          <c:showBubbleSize val="0"/>
        </c:dLbls>
        <c:gapWidth val="150"/>
        <c:overlap val="100"/>
        <c:axId val="93263360"/>
        <c:axId val="93264896"/>
      </c:barChart>
      <c:catAx>
        <c:axId val="93263360"/>
        <c:scaling>
          <c:orientation val="minMax"/>
        </c:scaling>
        <c:delete val="0"/>
        <c:axPos val="b"/>
        <c:majorTickMark val="out"/>
        <c:minorTickMark val="none"/>
        <c:tickLblPos val="nextTo"/>
        <c:txPr>
          <a:bodyPr/>
          <a:lstStyle/>
          <a:p>
            <a:pPr>
              <a:defRPr b="1"/>
            </a:pPr>
            <a:endParaRPr lang="en-US"/>
          </a:p>
        </c:txPr>
        <c:crossAx val="93264896"/>
        <c:crosses val="autoZero"/>
        <c:auto val="1"/>
        <c:lblAlgn val="ctr"/>
        <c:lblOffset val="100"/>
        <c:noMultiLvlLbl val="0"/>
      </c:catAx>
      <c:valAx>
        <c:axId val="93264896"/>
        <c:scaling>
          <c:orientation val="minMax"/>
        </c:scaling>
        <c:delete val="0"/>
        <c:axPos val="l"/>
        <c:numFmt formatCode="0%" sourceLinked="1"/>
        <c:majorTickMark val="out"/>
        <c:minorTickMark val="none"/>
        <c:tickLblPos val="nextTo"/>
        <c:txPr>
          <a:bodyPr/>
          <a:lstStyle/>
          <a:p>
            <a:pPr>
              <a:defRPr sz="1400"/>
            </a:pPr>
            <a:endParaRPr lang="en-US"/>
          </a:p>
        </c:txPr>
        <c:crossAx val="93263360"/>
        <c:crosses val="autoZero"/>
        <c:crossBetween val="between"/>
      </c:valAx>
    </c:plotArea>
    <c:legend>
      <c:legendPos val="r"/>
      <c:layout>
        <c:manualLayout>
          <c:xMode val="edge"/>
          <c:yMode val="edge"/>
          <c:x val="0.79111832304745699"/>
          <c:y val="0.13526778720904256"/>
          <c:w val="0.20554503322219858"/>
          <c:h val="0.45448898433150403"/>
        </c:manualLayout>
      </c:layout>
      <c:overlay val="0"/>
      <c:txPr>
        <a:bodyPr/>
        <a:lstStyle/>
        <a:p>
          <a:pPr>
            <a:defRPr sz="1200"/>
          </a:pPr>
          <a:endParaRPr lang="en-US"/>
        </a:p>
      </c:txPr>
    </c:legend>
    <c:plotVisOnly val="1"/>
    <c:dispBlanksAs val="gap"/>
    <c:showDLblsOverMax val="0"/>
  </c:chart>
  <c:txPr>
    <a:bodyPr/>
    <a:lstStyle/>
    <a:p>
      <a:pPr>
        <a:defRPr sz="1600">
          <a:latin typeface="Calibri" panose="020F0502020204030204" pitchFamily="34" charset="0"/>
          <a:cs typeface="Calibri" panose="020F0502020204030204" pitchFamily="34" charset="0"/>
        </a:defRPr>
      </a:pPr>
      <a:endParaRPr lang="en-US"/>
    </a:p>
  </c:txPr>
  <c:externalData r:id="rId1">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8.2999052201808102E-2"/>
          <c:y val="4.1431182711833922E-2"/>
          <c:w val="0.91700094779819186"/>
          <c:h val="0.85702755413599274"/>
        </c:manualLayout>
      </c:layout>
      <c:barChart>
        <c:barDir val="col"/>
        <c:grouping val="clustered"/>
        <c:varyColors val="0"/>
        <c:ser>
          <c:idx val="0"/>
          <c:order val="0"/>
          <c:tx>
            <c:strRef>
              <c:f>Sheet1!$B$1</c:f>
              <c:strCache>
                <c:ptCount val="1"/>
                <c:pt idx="0">
                  <c:v>Column1</c:v>
                </c:pt>
              </c:strCache>
            </c:strRef>
          </c:tx>
          <c:spPr>
            <a:solidFill>
              <a:schemeClr val="accent1"/>
            </a:solidFill>
            <a:ln>
              <a:solidFill>
                <a:schemeClr val="tx1"/>
              </a:solidFill>
            </a:ln>
          </c:spPr>
          <c:invertIfNegative val="0"/>
          <c:dPt>
            <c:idx val="0"/>
            <c:invertIfNegative val="0"/>
            <c:bubble3D val="0"/>
            <c:spPr>
              <a:solidFill>
                <a:schemeClr val="bg2">
                  <a:lumMod val="50000"/>
                </a:schemeClr>
              </a:solidFill>
              <a:ln>
                <a:solidFill>
                  <a:schemeClr val="tx1"/>
                </a:solidFill>
              </a:ln>
            </c:spPr>
          </c:dPt>
          <c:dPt>
            <c:idx val="1"/>
            <c:invertIfNegative val="0"/>
            <c:bubble3D val="0"/>
            <c:spPr>
              <a:solidFill>
                <a:schemeClr val="bg1">
                  <a:lumMod val="50000"/>
                </a:schemeClr>
              </a:solidFill>
              <a:ln>
                <a:solidFill>
                  <a:schemeClr val="tx1"/>
                </a:solidFill>
              </a:ln>
            </c:spPr>
          </c:dPt>
          <c:dPt>
            <c:idx val="2"/>
            <c:invertIfNegative val="0"/>
            <c:bubble3D val="0"/>
            <c:spPr>
              <a:solidFill>
                <a:schemeClr val="bg2">
                  <a:lumMod val="40000"/>
                  <a:lumOff val="60000"/>
                </a:schemeClr>
              </a:solidFill>
              <a:ln>
                <a:solidFill>
                  <a:schemeClr val="tx1"/>
                </a:solidFill>
              </a:ln>
            </c:spPr>
          </c:dPt>
          <c:dPt>
            <c:idx val="3"/>
            <c:invertIfNegative val="0"/>
            <c:bubble3D val="0"/>
            <c:spPr>
              <a:solidFill>
                <a:schemeClr val="bg1">
                  <a:lumMod val="85000"/>
                </a:schemeClr>
              </a:solidFill>
              <a:ln>
                <a:solidFill>
                  <a:schemeClr val="tx1"/>
                </a:solidFill>
              </a:ln>
            </c:spPr>
          </c:dPt>
          <c:dLbls>
            <c:txPr>
              <a:bodyPr/>
              <a:lstStyle/>
              <a:p>
                <a:pPr>
                  <a:defRPr sz="1200"/>
                </a:pPr>
                <a:endParaRPr lang="en-US"/>
              </a:p>
            </c:txPr>
            <c:showLegendKey val="0"/>
            <c:showVal val="1"/>
            <c:showCatName val="0"/>
            <c:showSerName val="0"/>
            <c:showPercent val="0"/>
            <c:showBubbleSize val="0"/>
            <c:showLeaderLines val="0"/>
          </c:dLbls>
          <c:cat>
            <c:strRef>
              <c:f>Sheet1!$A$2:$A$5</c:f>
              <c:strCache>
                <c:ptCount val="4"/>
                <c:pt idx="0">
                  <c:v>Bronze</c:v>
                </c:pt>
                <c:pt idx="1">
                  <c:v>Silver</c:v>
                </c:pt>
                <c:pt idx="2">
                  <c:v>Gold</c:v>
                </c:pt>
                <c:pt idx="3">
                  <c:v>Platinum</c:v>
                </c:pt>
              </c:strCache>
            </c:strRef>
          </c:cat>
          <c:val>
            <c:numRef>
              <c:f>Sheet1!$B$2:$B$5</c:f>
              <c:numCache>
                <c:formatCode>"$"#,##0;[Red]"$"#,##0</c:formatCode>
                <c:ptCount val="4"/>
                <c:pt idx="0">
                  <c:v>264</c:v>
                </c:pt>
                <c:pt idx="1">
                  <c:v>318</c:v>
                </c:pt>
                <c:pt idx="2">
                  <c:v>252</c:v>
                </c:pt>
                <c:pt idx="3">
                  <c:v>155</c:v>
                </c:pt>
              </c:numCache>
            </c:numRef>
          </c:val>
        </c:ser>
        <c:dLbls>
          <c:showLegendKey val="0"/>
          <c:showVal val="0"/>
          <c:showCatName val="0"/>
          <c:showSerName val="0"/>
          <c:showPercent val="0"/>
          <c:showBubbleSize val="0"/>
        </c:dLbls>
        <c:gapWidth val="150"/>
        <c:axId val="93350528"/>
        <c:axId val="93352320"/>
      </c:barChart>
      <c:catAx>
        <c:axId val="93350528"/>
        <c:scaling>
          <c:orientation val="minMax"/>
        </c:scaling>
        <c:delete val="0"/>
        <c:axPos val="b"/>
        <c:majorTickMark val="out"/>
        <c:minorTickMark val="none"/>
        <c:tickLblPos val="nextTo"/>
        <c:txPr>
          <a:bodyPr/>
          <a:lstStyle/>
          <a:p>
            <a:pPr>
              <a:defRPr b="1"/>
            </a:pPr>
            <a:endParaRPr lang="en-US"/>
          </a:p>
        </c:txPr>
        <c:crossAx val="93352320"/>
        <c:crosses val="autoZero"/>
        <c:auto val="1"/>
        <c:lblAlgn val="ctr"/>
        <c:lblOffset val="100"/>
        <c:noMultiLvlLbl val="0"/>
      </c:catAx>
      <c:valAx>
        <c:axId val="93352320"/>
        <c:scaling>
          <c:orientation val="minMax"/>
        </c:scaling>
        <c:delete val="0"/>
        <c:axPos val="l"/>
        <c:numFmt formatCode="&quot;$&quot;#,##0;[Red]&quot;$&quot;#,##0" sourceLinked="1"/>
        <c:majorTickMark val="out"/>
        <c:minorTickMark val="none"/>
        <c:tickLblPos val="nextTo"/>
        <c:crossAx val="93350528"/>
        <c:crosses val="autoZero"/>
        <c:crossBetween val="between"/>
      </c:valAx>
    </c:plotArea>
    <c:plotVisOnly val="1"/>
    <c:dispBlanksAs val="gap"/>
    <c:showDLblsOverMax val="0"/>
  </c:chart>
  <c:txPr>
    <a:bodyPr/>
    <a:lstStyle/>
    <a:p>
      <a:pPr>
        <a:defRPr sz="1600">
          <a:latin typeface="Calibri" panose="020F0502020204030204" pitchFamily="34" charset="0"/>
          <a:cs typeface="Calibri" panose="020F0502020204030204" pitchFamily="34" charset="0"/>
        </a:defRPr>
      </a:pPr>
      <a:endParaRPr lang="en-US"/>
    </a:p>
  </c:txPr>
  <c:externalData r:id="rId1">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8.2201427940471167E-2"/>
          <c:y val="3.2234947904239246E-2"/>
          <c:w val="0.91496420552147995"/>
          <c:h val="0.87133381054640902"/>
        </c:manualLayout>
      </c:layout>
      <c:barChart>
        <c:barDir val="col"/>
        <c:grouping val="clustered"/>
        <c:varyColors val="0"/>
        <c:ser>
          <c:idx val="0"/>
          <c:order val="0"/>
          <c:tx>
            <c:strRef>
              <c:f>Sheet1!$B$1</c:f>
              <c:strCache>
                <c:ptCount val="1"/>
                <c:pt idx="0">
                  <c:v>Column1</c:v>
                </c:pt>
              </c:strCache>
            </c:strRef>
          </c:tx>
          <c:spPr>
            <a:solidFill>
              <a:schemeClr val="accent1"/>
            </a:solidFill>
            <a:ln>
              <a:solidFill>
                <a:schemeClr val="tx1"/>
              </a:solidFill>
            </a:ln>
          </c:spPr>
          <c:invertIfNegative val="0"/>
          <c:dPt>
            <c:idx val="0"/>
            <c:invertIfNegative val="0"/>
            <c:bubble3D val="0"/>
            <c:spPr>
              <a:solidFill>
                <a:schemeClr val="bg2">
                  <a:lumMod val="50000"/>
                </a:schemeClr>
              </a:solidFill>
              <a:ln>
                <a:solidFill>
                  <a:schemeClr val="tx1"/>
                </a:solidFill>
              </a:ln>
            </c:spPr>
          </c:dPt>
          <c:dPt>
            <c:idx val="1"/>
            <c:invertIfNegative val="0"/>
            <c:bubble3D val="0"/>
            <c:spPr>
              <a:solidFill>
                <a:schemeClr val="bg1">
                  <a:lumMod val="50000"/>
                </a:schemeClr>
              </a:solidFill>
              <a:ln>
                <a:solidFill>
                  <a:schemeClr val="tx1"/>
                </a:solidFill>
              </a:ln>
            </c:spPr>
          </c:dPt>
          <c:dPt>
            <c:idx val="2"/>
            <c:invertIfNegative val="0"/>
            <c:bubble3D val="0"/>
            <c:spPr>
              <a:solidFill>
                <a:schemeClr val="bg2">
                  <a:lumMod val="40000"/>
                  <a:lumOff val="60000"/>
                </a:schemeClr>
              </a:solidFill>
              <a:ln>
                <a:solidFill>
                  <a:schemeClr val="tx1"/>
                </a:solidFill>
              </a:ln>
            </c:spPr>
          </c:dPt>
          <c:dPt>
            <c:idx val="3"/>
            <c:invertIfNegative val="0"/>
            <c:bubble3D val="0"/>
            <c:spPr>
              <a:solidFill>
                <a:schemeClr val="bg1">
                  <a:lumMod val="85000"/>
                </a:schemeClr>
              </a:solidFill>
              <a:ln>
                <a:solidFill>
                  <a:schemeClr val="tx1"/>
                </a:solidFill>
              </a:ln>
            </c:spPr>
          </c:dPt>
          <c:dLbls>
            <c:txPr>
              <a:bodyPr/>
              <a:lstStyle/>
              <a:p>
                <a:pPr>
                  <a:defRPr sz="1200"/>
                </a:pPr>
                <a:endParaRPr lang="en-US"/>
              </a:p>
            </c:txPr>
            <c:showLegendKey val="0"/>
            <c:showVal val="1"/>
            <c:showCatName val="0"/>
            <c:showSerName val="0"/>
            <c:showPercent val="0"/>
            <c:showBubbleSize val="0"/>
            <c:showLeaderLines val="0"/>
          </c:dLbls>
          <c:cat>
            <c:strRef>
              <c:f>Sheet1!$A$2:$A$5</c:f>
              <c:strCache>
                <c:ptCount val="4"/>
                <c:pt idx="0">
                  <c:v>Bronze</c:v>
                </c:pt>
                <c:pt idx="1">
                  <c:v>Silver</c:v>
                </c:pt>
                <c:pt idx="2">
                  <c:v>Gold</c:v>
                </c:pt>
                <c:pt idx="3">
                  <c:v>Platinum</c:v>
                </c:pt>
              </c:strCache>
            </c:strRef>
          </c:cat>
          <c:val>
            <c:numRef>
              <c:f>Sheet1!$B$2:$B$5</c:f>
              <c:numCache>
                <c:formatCode>0%</c:formatCode>
                <c:ptCount val="4"/>
                <c:pt idx="0">
                  <c:v>0.32</c:v>
                </c:pt>
                <c:pt idx="1">
                  <c:v>0.28000000000000003</c:v>
                </c:pt>
                <c:pt idx="2">
                  <c:v>0.2</c:v>
                </c:pt>
                <c:pt idx="3">
                  <c:v>0.22</c:v>
                </c:pt>
              </c:numCache>
            </c:numRef>
          </c:val>
        </c:ser>
        <c:dLbls>
          <c:showLegendKey val="0"/>
          <c:showVal val="0"/>
          <c:showCatName val="0"/>
          <c:showSerName val="0"/>
          <c:showPercent val="0"/>
          <c:showBubbleSize val="0"/>
        </c:dLbls>
        <c:gapWidth val="150"/>
        <c:axId val="93470080"/>
        <c:axId val="93475968"/>
      </c:barChart>
      <c:catAx>
        <c:axId val="93470080"/>
        <c:scaling>
          <c:orientation val="minMax"/>
        </c:scaling>
        <c:delete val="0"/>
        <c:axPos val="b"/>
        <c:majorTickMark val="out"/>
        <c:minorTickMark val="none"/>
        <c:tickLblPos val="nextTo"/>
        <c:txPr>
          <a:bodyPr/>
          <a:lstStyle/>
          <a:p>
            <a:pPr>
              <a:defRPr b="1"/>
            </a:pPr>
            <a:endParaRPr lang="en-US"/>
          </a:p>
        </c:txPr>
        <c:crossAx val="93475968"/>
        <c:crosses val="autoZero"/>
        <c:auto val="1"/>
        <c:lblAlgn val="ctr"/>
        <c:lblOffset val="100"/>
        <c:noMultiLvlLbl val="0"/>
      </c:catAx>
      <c:valAx>
        <c:axId val="93475968"/>
        <c:scaling>
          <c:orientation val="minMax"/>
        </c:scaling>
        <c:delete val="0"/>
        <c:axPos val="l"/>
        <c:numFmt formatCode="0%" sourceLinked="1"/>
        <c:majorTickMark val="out"/>
        <c:minorTickMark val="none"/>
        <c:tickLblPos val="nextTo"/>
        <c:crossAx val="93470080"/>
        <c:crosses val="autoZero"/>
        <c:crossBetween val="between"/>
      </c:valAx>
    </c:plotArea>
    <c:plotVisOnly val="1"/>
    <c:dispBlanksAs val="gap"/>
    <c:showDLblsOverMax val="0"/>
  </c:chart>
  <c:txPr>
    <a:bodyPr/>
    <a:lstStyle/>
    <a:p>
      <a:pPr>
        <a:defRPr sz="1600">
          <a:latin typeface="Calibri" panose="020F0502020204030204" pitchFamily="34" charset="0"/>
          <a:cs typeface="Calibri" panose="020F0502020204030204" pitchFamily="34" charset="0"/>
        </a:defRPr>
      </a:pPr>
      <a:endParaRPr lang="en-US"/>
    </a:p>
  </c:txPr>
  <c:externalData r:id="rId1">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solidFill>
                <a:schemeClr val="bg2">
                  <a:lumMod val="50000"/>
                </a:schemeClr>
              </a:solidFill>
              <a:ln>
                <a:solidFill>
                  <a:schemeClr val="tx1"/>
                </a:solidFill>
              </a:ln>
            </c:spPr>
          </c:dPt>
          <c:dPt>
            <c:idx val="1"/>
            <c:invertIfNegative val="0"/>
            <c:bubble3D val="0"/>
            <c:spPr>
              <a:solidFill>
                <a:schemeClr val="bg1">
                  <a:lumMod val="50000"/>
                </a:schemeClr>
              </a:solidFill>
              <a:ln>
                <a:solidFill>
                  <a:schemeClr val="tx1"/>
                </a:solidFill>
              </a:ln>
            </c:spPr>
          </c:dPt>
          <c:dPt>
            <c:idx val="2"/>
            <c:invertIfNegative val="0"/>
            <c:bubble3D val="0"/>
            <c:spPr>
              <a:solidFill>
                <a:schemeClr val="bg2">
                  <a:lumMod val="40000"/>
                  <a:lumOff val="60000"/>
                </a:schemeClr>
              </a:solidFill>
              <a:ln>
                <a:solidFill>
                  <a:schemeClr val="tx1"/>
                </a:solidFill>
              </a:ln>
            </c:spPr>
          </c:dPt>
          <c:dPt>
            <c:idx val="3"/>
            <c:invertIfNegative val="0"/>
            <c:bubble3D val="0"/>
            <c:spPr>
              <a:solidFill>
                <a:schemeClr val="bg1">
                  <a:lumMod val="85000"/>
                </a:schemeClr>
              </a:solidFill>
              <a:ln>
                <a:solidFill>
                  <a:schemeClr val="tx1"/>
                </a:solidFill>
              </a:ln>
            </c:spPr>
          </c:dPt>
          <c:dLbls>
            <c:showLegendKey val="0"/>
            <c:showVal val="1"/>
            <c:showCatName val="0"/>
            <c:showSerName val="0"/>
            <c:showPercent val="0"/>
            <c:showBubbleSize val="0"/>
            <c:showLeaderLines val="0"/>
          </c:dLbls>
          <c:cat>
            <c:strRef>
              <c:f>Sheet1!$A$2:$A$5</c:f>
              <c:strCache>
                <c:ptCount val="4"/>
                <c:pt idx="0">
                  <c:v>Bronze</c:v>
                </c:pt>
                <c:pt idx="1">
                  <c:v>Silver</c:v>
                </c:pt>
                <c:pt idx="2">
                  <c:v>Gold</c:v>
                </c:pt>
                <c:pt idx="3">
                  <c:v>Platinum</c:v>
                </c:pt>
              </c:strCache>
            </c:strRef>
          </c:cat>
          <c:val>
            <c:numRef>
              <c:f>Sheet1!$B$2:$B$5</c:f>
              <c:numCache>
                <c:formatCode>"$"#,##0</c:formatCode>
                <c:ptCount val="4"/>
                <c:pt idx="0">
                  <c:v>6359</c:v>
                </c:pt>
                <c:pt idx="1">
                  <c:v>5826</c:v>
                </c:pt>
                <c:pt idx="2">
                  <c:v>4529</c:v>
                </c:pt>
                <c:pt idx="3">
                  <c:v>1975</c:v>
                </c:pt>
              </c:numCache>
            </c:numRef>
          </c:val>
        </c:ser>
        <c:dLbls>
          <c:showLegendKey val="0"/>
          <c:showVal val="0"/>
          <c:showCatName val="0"/>
          <c:showSerName val="0"/>
          <c:showPercent val="0"/>
          <c:showBubbleSize val="0"/>
        </c:dLbls>
        <c:gapWidth val="150"/>
        <c:axId val="93419008"/>
        <c:axId val="93420544"/>
      </c:barChart>
      <c:catAx>
        <c:axId val="93419008"/>
        <c:scaling>
          <c:orientation val="minMax"/>
        </c:scaling>
        <c:delete val="0"/>
        <c:axPos val="b"/>
        <c:majorTickMark val="out"/>
        <c:minorTickMark val="none"/>
        <c:tickLblPos val="nextTo"/>
        <c:txPr>
          <a:bodyPr/>
          <a:lstStyle/>
          <a:p>
            <a:pPr>
              <a:defRPr b="1"/>
            </a:pPr>
            <a:endParaRPr lang="en-US"/>
          </a:p>
        </c:txPr>
        <c:crossAx val="93420544"/>
        <c:crosses val="autoZero"/>
        <c:auto val="1"/>
        <c:lblAlgn val="ctr"/>
        <c:lblOffset val="100"/>
        <c:noMultiLvlLbl val="0"/>
      </c:catAx>
      <c:valAx>
        <c:axId val="93420544"/>
        <c:scaling>
          <c:orientation val="minMax"/>
        </c:scaling>
        <c:delete val="0"/>
        <c:axPos val="l"/>
        <c:numFmt formatCode="&quot;$&quot;#,##0" sourceLinked="1"/>
        <c:majorTickMark val="out"/>
        <c:minorTickMark val="none"/>
        <c:tickLblPos val="nextTo"/>
        <c:crossAx val="93419008"/>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percentStacked"/>
        <c:varyColors val="0"/>
        <c:ser>
          <c:idx val="0"/>
          <c:order val="0"/>
          <c:tx>
            <c:strRef>
              <c:f>Sheet1!$B$1</c:f>
              <c:strCache>
                <c:ptCount val="1"/>
                <c:pt idx="0">
                  <c:v>&gt;$500 to $2,500</c:v>
                </c:pt>
              </c:strCache>
            </c:strRef>
          </c:tx>
          <c:spPr>
            <a:solidFill>
              <a:schemeClr val="accent1"/>
            </a:solidFill>
            <a:ln>
              <a:solidFill>
                <a:schemeClr val="tx1"/>
              </a:solidFill>
            </a:ln>
          </c:spPr>
          <c:invertIfNegative val="0"/>
          <c:dLbls>
            <c:dLbl>
              <c:idx val="0"/>
              <c:delete val="1"/>
            </c:dLbl>
            <c:dLbl>
              <c:idx val="1"/>
              <c:delete val="1"/>
            </c:dLbl>
            <c:txPr>
              <a:bodyPr/>
              <a:lstStyle/>
              <a:p>
                <a:pPr>
                  <a:defRPr sz="1050">
                    <a:solidFill>
                      <a:schemeClr val="bg1"/>
                    </a:solidFill>
                  </a:defRPr>
                </a:pPr>
                <a:endParaRPr lang="en-US"/>
              </a:p>
            </c:txPr>
            <c:showLegendKey val="0"/>
            <c:showVal val="1"/>
            <c:showCatName val="0"/>
            <c:showSerName val="0"/>
            <c:showPercent val="0"/>
            <c:showBubbleSize val="0"/>
            <c:showLeaderLines val="0"/>
          </c:dLbls>
          <c:cat>
            <c:strRef>
              <c:f>Sheet1!$A$2:$A$5</c:f>
              <c:strCache>
                <c:ptCount val="4"/>
                <c:pt idx="0">
                  <c:v>Bronze</c:v>
                </c:pt>
                <c:pt idx="1">
                  <c:v>Silver</c:v>
                </c:pt>
                <c:pt idx="2">
                  <c:v>Gold</c:v>
                </c:pt>
                <c:pt idx="3">
                  <c:v>Platinum</c:v>
                </c:pt>
              </c:strCache>
            </c:strRef>
          </c:cat>
          <c:val>
            <c:numRef>
              <c:f>Sheet1!$B$2:$B$5</c:f>
              <c:numCache>
                <c:formatCode>0%</c:formatCode>
                <c:ptCount val="4"/>
                <c:pt idx="0">
                  <c:v>0</c:v>
                </c:pt>
                <c:pt idx="1">
                  <c:v>0</c:v>
                </c:pt>
                <c:pt idx="2">
                  <c:v>0.08</c:v>
                </c:pt>
                <c:pt idx="3">
                  <c:v>0.91</c:v>
                </c:pt>
              </c:numCache>
            </c:numRef>
          </c:val>
        </c:ser>
        <c:ser>
          <c:idx val="1"/>
          <c:order val="1"/>
          <c:tx>
            <c:strRef>
              <c:f>Sheet1!$C$1</c:f>
              <c:strCache>
                <c:ptCount val="1"/>
                <c:pt idx="0">
                  <c:v>&gt;$2,500 to $4,500</c:v>
                </c:pt>
              </c:strCache>
            </c:strRef>
          </c:tx>
          <c:spPr>
            <a:solidFill>
              <a:schemeClr val="accent2"/>
            </a:solidFill>
            <a:ln>
              <a:solidFill>
                <a:schemeClr val="tx1"/>
              </a:solidFill>
            </a:ln>
          </c:spPr>
          <c:invertIfNegative val="0"/>
          <c:dLbls>
            <c:dLbl>
              <c:idx val="0"/>
              <c:delete val="1"/>
            </c:dLbl>
            <c:txPr>
              <a:bodyPr/>
              <a:lstStyle/>
              <a:p>
                <a:pPr>
                  <a:defRPr sz="1050">
                    <a:solidFill>
                      <a:schemeClr val="bg1"/>
                    </a:solidFill>
                  </a:defRPr>
                </a:pPr>
                <a:endParaRPr lang="en-US"/>
              </a:p>
            </c:txPr>
            <c:showLegendKey val="0"/>
            <c:showVal val="1"/>
            <c:showCatName val="0"/>
            <c:showSerName val="0"/>
            <c:showPercent val="0"/>
            <c:showBubbleSize val="0"/>
            <c:showLeaderLines val="0"/>
          </c:dLbls>
          <c:cat>
            <c:strRef>
              <c:f>Sheet1!$A$2:$A$5</c:f>
              <c:strCache>
                <c:ptCount val="4"/>
                <c:pt idx="0">
                  <c:v>Bronze</c:v>
                </c:pt>
                <c:pt idx="1">
                  <c:v>Silver</c:v>
                </c:pt>
                <c:pt idx="2">
                  <c:v>Gold</c:v>
                </c:pt>
                <c:pt idx="3">
                  <c:v>Platinum</c:v>
                </c:pt>
              </c:strCache>
            </c:strRef>
          </c:cat>
          <c:val>
            <c:numRef>
              <c:f>Sheet1!$C$2:$C$5</c:f>
              <c:numCache>
                <c:formatCode>0%</c:formatCode>
                <c:ptCount val="4"/>
                <c:pt idx="0">
                  <c:v>0</c:v>
                </c:pt>
                <c:pt idx="1">
                  <c:v>0.15</c:v>
                </c:pt>
                <c:pt idx="2">
                  <c:v>0.47</c:v>
                </c:pt>
                <c:pt idx="3">
                  <c:v>7.0000000000000007E-2</c:v>
                </c:pt>
              </c:numCache>
            </c:numRef>
          </c:val>
        </c:ser>
        <c:ser>
          <c:idx val="2"/>
          <c:order val="2"/>
          <c:tx>
            <c:strRef>
              <c:f>Sheet1!$D$1</c:f>
              <c:strCache>
                <c:ptCount val="1"/>
                <c:pt idx="0">
                  <c:v>&gt;$4,500 to &lt; $6,600</c:v>
                </c:pt>
              </c:strCache>
            </c:strRef>
          </c:tx>
          <c:spPr>
            <a:solidFill>
              <a:schemeClr val="accent3"/>
            </a:solidFill>
            <a:ln>
              <a:solidFill>
                <a:schemeClr val="tx1"/>
              </a:solidFill>
            </a:ln>
          </c:spPr>
          <c:invertIfNegative val="0"/>
          <c:dLbls>
            <c:txPr>
              <a:bodyPr/>
              <a:lstStyle/>
              <a:p>
                <a:pPr>
                  <a:defRPr sz="1050">
                    <a:solidFill>
                      <a:schemeClr val="bg1"/>
                    </a:solidFill>
                  </a:defRPr>
                </a:pPr>
                <a:endParaRPr lang="en-US"/>
              </a:p>
            </c:txPr>
            <c:showLegendKey val="0"/>
            <c:showVal val="1"/>
            <c:showCatName val="0"/>
            <c:showSerName val="0"/>
            <c:showPercent val="0"/>
            <c:showBubbleSize val="0"/>
            <c:showLeaderLines val="0"/>
          </c:dLbls>
          <c:cat>
            <c:strRef>
              <c:f>Sheet1!$A$2:$A$5</c:f>
              <c:strCache>
                <c:ptCount val="4"/>
                <c:pt idx="0">
                  <c:v>Bronze</c:v>
                </c:pt>
                <c:pt idx="1">
                  <c:v>Silver</c:v>
                </c:pt>
                <c:pt idx="2">
                  <c:v>Gold</c:v>
                </c:pt>
                <c:pt idx="3">
                  <c:v>Platinum</c:v>
                </c:pt>
              </c:strCache>
            </c:strRef>
          </c:cat>
          <c:val>
            <c:numRef>
              <c:f>Sheet1!$D$2:$D$5</c:f>
              <c:numCache>
                <c:formatCode>0%</c:formatCode>
                <c:ptCount val="4"/>
                <c:pt idx="0">
                  <c:v>0.72</c:v>
                </c:pt>
                <c:pt idx="1">
                  <c:v>0.62</c:v>
                </c:pt>
                <c:pt idx="2">
                  <c:v>0.4</c:v>
                </c:pt>
                <c:pt idx="3">
                  <c:v>0.01</c:v>
                </c:pt>
              </c:numCache>
            </c:numRef>
          </c:val>
        </c:ser>
        <c:ser>
          <c:idx val="3"/>
          <c:order val="3"/>
          <c:tx>
            <c:strRef>
              <c:f>Sheet1!$E$1</c:f>
              <c:strCache>
                <c:ptCount val="1"/>
                <c:pt idx="0">
                  <c:v>$6,600 </c:v>
                </c:pt>
              </c:strCache>
            </c:strRef>
          </c:tx>
          <c:spPr>
            <a:solidFill>
              <a:schemeClr val="accent4"/>
            </a:solidFill>
            <a:ln>
              <a:solidFill>
                <a:schemeClr val="tx1"/>
              </a:solidFill>
            </a:ln>
          </c:spPr>
          <c:invertIfNegative val="0"/>
          <c:dLbls>
            <c:dLbl>
              <c:idx val="3"/>
              <c:layout>
                <c:manualLayout>
                  <c:x val="1.9840454177108734E-2"/>
                  <c:y val="-1.5151515151515152E-2"/>
                </c:manualLayout>
              </c:layout>
              <c:showLegendKey val="0"/>
              <c:showVal val="1"/>
              <c:showCatName val="0"/>
              <c:showSerName val="0"/>
              <c:showPercent val="0"/>
              <c:showBubbleSize val="0"/>
            </c:dLbl>
            <c:txPr>
              <a:bodyPr/>
              <a:lstStyle/>
              <a:p>
                <a:pPr>
                  <a:defRPr sz="1050"/>
                </a:pPr>
                <a:endParaRPr lang="en-US"/>
              </a:p>
            </c:txPr>
            <c:showLegendKey val="0"/>
            <c:showVal val="1"/>
            <c:showCatName val="0"/>
            <c:showSerName val="0"/>
            <c:showPercent val="0"/>
            <c:showBubbleSize val="0"/>
            <c:showLeaderLines val="0"/>
          </c:dLbls>
          <c:cat>
            <c:strRef>
              <c:f>Sheet1!$A$2:$A$5</c:f>
              <c:strCache>
                <c:ptCount val="4"/>
                <c:pt idx="0">
                  <c:v>Bronze</c:v>
                </c:pt>
                <c:pt idx="1">
                  <c:v>Silver</c:v>
                </c:pt>
                <c:pt idx="2">
                  <c:v>Gold</c:v>
                </c:pt>
                <c:pt idx="3">
                  <c:v>Platinum</c:v>
                </c:pt>
              </c:strCache>
            </c:strRef>
          </c:cat>
          <c:val>
            <c:numRef>
              <c:f>Sheet1!$E$2:$E$5</c:f>
              <c:numCache>
                <c:formatCode>0%</c:formatCode>
                <c:ptCount val="4"/>
                <c:pt idx="0">
                  <c:v>0.28000000000000003</c:v>
                </c:pt>
                <c:pt idx="1">
                  <c:v>0.22</c:v>
                </c:pt>
                <c:pt idx="2">
                  <c:v>0.05</c:v>
                </c:pt>
                <c:pt idx="3">
                  <c:v>0.01</c:v>
                </c:pt>
              </c:numCache>
            </c:numRef>
          </c:val>
        </c:ser>
        <c:dLbls>
          <c:showLegendKey val="0"/>
          <c:showVal val="0"/>
          <c:showCatName val="0"/>
          <c:showSerName val="0"/>
          <c:showPercent val="0"/>
          <c:showBubbleSize val="0"/>
        </c:dLbls>
        <c:gapWidth val="150"/>
        <c:overlap val="100"/>
        <c:axId val="93862912"/>
        <c:axId val="93876992"/>
      </c:barChart>
      <c:catAx>
        <c:axId val="93862912"/>
        <c:scaling>
          <c:orientation val="minMax"/>
        </c:scaling>
        <c:delete val="0"/>
        <c:axPos val="b"/>
        <c:majorTickMark val="out"/>
        <c:minorTickMark val="none"/>
        <c:tickLblPos val="nextTo"/>
        <c:txPr>
          <a:bodyPr/>
          <a:lstStyle/>
          <a:p>
            <a:pPr>
              <a:defRPr sz="1400" b="1"/>
            </a:pPr>
            <a:endParaRPr lang="en-US"/>
          </a:p>
        </c:txPr>
        <c:crossAx val="93876992"/>
        <c:crosses val="autoZero"/>
        <c:auto val="1"/>
        <c:lblAlgn val="ctr"/>
        <c:lblOffset val="100"/>
        <c:noMultiLvlLbl val="0"/>
      </c:catAx>
      <c:valAx>
        <c:axId val="93876992"/>
        <c:scaling>
          <c:orientation val="minMax"/>
        </c:scaling>
        <c:delete val="0"/>
        <c:axPos val="l"/>
        <c:numFmt formatCode="0%" sourceLinked="1"/>
        <c:majorTickMark val="out"/>
        <c:minorTickMark val="none"/>
        <c:tickLblPos val="nextTo"/>
        <c:crossAx val="93862912"/>
        <c:crosses val="autoZero"/>
        <c:crossBetween val="between"/>
      </c:valAx>
    </c:plotArea>
    <c:legend>
      <c:legendPos val="r"/>
      <c:layout/>
      <c:overlay val="0"/>
    </c:legend>
    <c:plotVisOnly val="1"/>
    <c:dispBlanksAs val="gap"/>
    <c:showDLblsOverMax val="0"/>
  </c:chart>
  <c:txPr>
    <a:bodyPr/>
    <a:lstStyle/>
    <a:p>
      <a:pPr>
        <a:defRPr sz="12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spPr>
            <a:solidFill>
              <a:schemeClr val="bg1">
                <a:lumMod val="85000"/>
              </a:schemeClr>
            </a:solidFill>
            <a:ln>
              <a:solidFill>
                <a:schemeClr val="tx1"/>
              </a:solidFill>
            </a:ln>
          </c:spPr>
          <c:invertIfNegative val="0"/>
          <c:dLbls>
            <c:txPr>
              <a:bodyPr/>
              <a:lstStyle/>
              <a:p>
                <a:pPr>
                  <a:defRPr sz="1200"/>
                </a:pPr>
                <a:endParaRPr lang="en-US"/>
              </a:p>
            </c:txPr>
            <c:showLegendKey val="0"/>
            <c:showVal val="1"/>
            <c:showCatName val="0"/>
            <c:showSerName val="0"/>
            <c:showPercent val="0"/>
            <c:showBubbleSize val="0"/>
            <c:showLeaderLines val="0"/>
          </c:dLbls>
          <c:cat>
            <c:strRef>
              <c:f>Sheet1!$A$1:$C$1</c:f>
              <c:strCache>
                <c:ptCount val="3"/>
                <c:pt idx="0">
                  <c:v>$0 </c:v>
                </c:pt>
                <c:pt idx="1">
                  <c:v>&gt;0 - $500</c:v>
                </c:pt>
                <c:pt idx="2">
                  <c:v>Over $500</c:v>
                </c:pt>
              </c:strCache>
            </c:strRef>
          </c:cat>
          <c:val>
            <c:numRef>
              <c:f>Sheet1!$A$2:$C$2</c:f>
              <c:numCache>
                <c:formatCode>0%</c:formatCode>
                <c:ptCount val="3"/>
                <c:pt idx="0">
                  <c:v>0.84</c:v>
                </c:pt>
                <c:pt idx="1">
                  <c:v>0.13</c:v>
                </c:pt>
                <c:pt idx="2">
                  <c:v>0.04</c:v>
                </c:pt>
              </c:numCache>
            </c:numRef>
          </c:val>
        </c:ser>
        <c:dLbls>
          <c:showLegendKey val="0"/>
          <c:showVal val="0"/>
          <c:showCatName val="0"/>
          <c:showSerName val="0"/>
          <c:showPercent val="0"/>
          <c:showBubbleSize val="0"/>
        </c:dLbls>
        <c:gapWidth val="150"/>
        <c:axId val="35841920"/>
        <c:axId val="35843456"/>
      </c:barChart>
      <c:catAx>
        <c:axId val="35841920"/>
        <c:scaling>
          <c:orientation val="minMax"/>
        </c:scaling>
        <c:delete val="0"/>
        <c:axPos val="b"/>
        <c:numFmt formatCode="General" sourceLinked="1"/>
        <c:majorTickMark val="out"/>
        <c:minorTickMark val="none"/>
        <c:tickLblPos val="nextTo"/>
        <c:txPr>
          <a:bodyPr/>
          <a:lstStyle/>
          <a:p>
            <a:pPr>
              <a:defRPr sz="1400" b="1"/>
            </a:pPr>
            <a:endParaRPr lang="en-US"/>
          </a:p>
        </c:txPr>
        <c:crossAx val="35843456"/>
        <c:crosses val="autoZero"/>
        <c:auto val="1"/>
        <c:lblAlgn val="ctr"/>
        <c:lblOffset val="100"/>
        <c:noMultiLvlLbl val="0"/>
      </c:catAx>
      <c:valAx>
        <c:axId val="35843456"/>
        <c:scaling>
          <c:orientation val="minMax"/>
        </c:scaling>
        <c:delete val="0"/>
        <c:axPos val="l"/>
        <c:numFmt formatCode="0%" sourceLinked="1"/>
        <c:majorTickMark val="out"/>
        <c:minorTickMark val="none"/>
        <c:tickLblPos val="nextTo"/>
        <c:txPr>
          <a:bodyPr/>
          <a:lstStyle/>
          <a:p>
            <a:pPr>
              <a:defRPr sz="1200"/>
            </a:pPr>
            <a:endParaRPr lang="en-US"/>
          </a:p>
        </c:txPr>
        <c:crossAx val="3584192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col"/>
        <c:grouping val="clustered"/>
        <c:varyColors val="0"/>
        <c:ser>
          <c:idx val="0"/>
          <c:order val="0"/>
          <c:tx>
            <c:strRef>
              <c:f>Sheet1!$B$1</c:f>
              <c:strCache>
                <c:ptCount val="1"/>
                <c:pt idx="0">
                  <c:v>Column1</c:v>
                </c:pt>
              </c:strCache>
            </c:strRef>
          </c:tx>
          <c:spPr>
            <a:ln>
              <a:solidFill>
                <a:schemeClr val="tx1"/>
              </a:solidFill>
            </a:ln>
          </c:spPr>
          <c:invertIfNegative val="0"/>
          <c:dPt>
            <c:idx val="0"/>
            <c:invertIfNegative val="0"/>
            <c:bubble3D val="0"/>
            <c:spPr>
              <a:solidFill>
                <a:schemeClr val="bg2">
                  <a:lumMod val="50000"/>
                </a:schemeClr>
              </a:solidFill>
              <a:ln>
                <a:solidFill>
                  <a:schemeClr val="tx1"/>
                </a:solidFill>
              </a:ln>
            </c:spPr>
          </c:dPt>
          <c:dPt>
            <c:idx val="1"/>
            <c:invertIfNegative val="0"/>
            <c:bubble3D val="0"/>
            <c:spPr>
              <a:solidFill>
                <a:schemeClr val="bg1">
                  <a:lumMod val="50000"/>
                </a:schemeClr>
              </a:solidFill>
              <a:ln>
                <a:solidFill>
                  <a:schemeClr val="tx1"/>
                </a:solidFill>
              </a:ln>
            </c:spPr>
          </c:dPt>
          <c:dPt>
            <c:idx val="2"/>
            <c:invertIfNegative val="0"/>
            <c:bubble3D val="0"/>
            <c:spPr>
              <a:solidFill>
                <a:schemeClr val="bg2">
                  <a:lumMod val="60000"/>
                  <a:lumOff val="40000"/>
                </a:schemeClr>
              </a:solidFill>
              <a:ln>
                <a:solidFill>
                  <a:schemeClr val="tx1"/>
                </a:solidFill>
              </a:ln>
            </c:spPr>
          </c:dPt>
          <c:dPt>
            <c:idx val="3"/>
            <c:invertIfNegative val="0"/>
            <c:bubble3D val="0"/>
            <c:spPr>
              <a:solidFill>
                <a:schemeClr val="bg1">
                  <a:lumMod val="85000"/>
                </a:schemeClr>
              </a:solidFill>
              <a:ln>
                <a:solidFill>
                  <a:schemeClr val="tx1"/>
                </a:solidFill>
              </a:ln>
            </c:spPr>
          </c:dPt>
          <c:dLbls>
            <c:txPr>
              <a:bodyPr/>
              <a:lstStyle/>
              <a:p>
                <a:pPr>
                  <a:defRPr sz="1200" b="0"/>
                </a:pPr>
                <a:endParaRPr lang="en-US"/>
              </a:p>
            </c:txPr>
            <c:showLegendKey val="0"/>
            <c:showVal val="1"/>
            <c:showCatName val="0"/>
            <c:showSerName val="0"/>
            <c:showPercent val="0"/>
            <c:showBubbleSize val="0"/>
            <c:showLeaderLines val="0"/>
          </c:dLbls>
          <c:cat>
            <c:strRef>
              <c:f>Sheet1!$A$2:$A$5</c:f>
              <c:strCache>
                <c:ptCount val="4"/>
                <c:pt idx="0">
                  <c:v>Bronze</c:v>
                </c:pt>
                <c:pt idx="1">
                  <c:v>Silver</c:v>
                </c:pt>
                <c:pt idx="2">
                  <c:v>Gold</c:v>
                </c:pt>
                <c:pt idx="3">
                  <c:v>Platinum</c:v>
                </c:pt>
              </c:strCache>
            </c:strRef>
          </c:cat>
          <c:val>
            <c:numRef>
              <c:f>Sheet1!$B$2:$B$5</c:f>
              <c:numCache>
                <c:formatCode>"$"#,##0</c:formatCode>
                <c:ptCount val="4"/>
                <c:pt idx="0">
                  <c:v>5372</c:v>
                </c:pt>
                <c:pt idx="1">
                  <c:v>3453</c:v>
                </c:pt>
                <c:pt idx="2">
                  <c:v>1431</c:v>
                </c:pt>
                <c:pt idx="3">
                  <c:v>418</c:v>
                </c:pt>
              </c:numCache>
            </c:numRef>
          </c:val>
        </c:ser>
        <c:dLbls>
          <c:showLegendKey val="0"/>
          <c:showVal val="0"/>
          <c:showCatName val="0"/>
          <c:showSerName val="0"/>
          <c:showPercent val="0"/>
          <c:showBubbleSize val="0"/>
        </c:dLbls>
        <c:gapWidth val="150"/>
        <c:axId val="35878400"/>
        <c:axId val="35879936"/>
      </c:barChart>
      <c:catAx>
        <c:axId val="35878400"/>
        <c:scaling>
          <c:orientation val="minMax"/>
        </c:scaling>
        <c:delete val="0"/>
        <c:axPos val="b"/>
        <c:majorTickMark val="out"/>
        <c:minorTickMark val="none"/>
        <c:tickLblPos val="nextTo"/>
        <c:txPr>
          <a:bodyPr/>
          <a:lstStyle/>
          <a:p>
            <a:pPr>
              <a:defRPr sz="1400" b="1"/>
            </a:pPr>
            <a:endParaRPr lang="en-US"/>
          </a:p>
        </c:txPr>
        <c:crossAx val="35879936"/>
        <c:crosses val="autoZero"/>
        <c:auto val="1"/>
        <c:lblAlgn val="ctr"/>
        <c:lblOffset val="100"/>
        <c:noMultiLvlLbl val="0"/>
      </c:catAx>
      <c:valAx>
        <c:axId val="35879936"/>
        <c:scaling>
          <c:orientation val="minMax"/>
        </c:scaling>
        <c:delete val="0"/>
        <c:axPos val="l"/>
        <c:majorGridlines>
          <c:spPr>
            <a:ln>
              <a:noFill/>
            </a:ln>
          </c:spPr>
        </c:majorGridlines>
        <c:numFmt formatCode="&quot;$&quot;#,##0" sourceLinked="1"/>
        <c:majorTickMark val="out"/>
        <c:minorTickMark val="none"/>
        <c:tickLblPos val="nextTo"/>
        <c:txPr>
          <a:bodyPr/>
          <a:lstStyle/>
          <a:p>
            <a:pPr>
              <a:defRPr sz="1200"/>
            </a:pPr>
            <a:endParaRPr lang="en-US"/>
          </a:p>
        </c:txPr>
        <c:crossAx val="3587840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tx>
            <c:strRef>
              <c:f>Sheet1!$B$1</c:f>
              <c:strCache>
                <c:ptCount val="1"/>
                <c:pt idx="0">
                  <c:v>Bronze</c:v>
                </c:pt>
              </c:strCache>
            </c:strRef>
          </c:tx>
          <c:spPr>
            <a:solidFill>
              <a:schemeClr val="bg2">
                <a:lumMod val="50000"/>
              </a:schemeClr>
            </a:solidFill>
            <a:ln>
              <a:solidFill>
                <a:schemeClr val="tx1"/>
              </a:solidFill>
            </a:ln>
          </c:spPr>
          <c:invertIfNegative val="0"/>
          <c:dLbls>
            <c:dLbl>
              <c:idx val="0"/>
              <c:delete val="1"/>
            </c:dLbl>
            <c:dLbl>
              <c:idx val="1"/>
              <c:delete val="1"/>
            </c:dLbl>
            <c:txPr>
              <a:bodyPr/>
              <a:lstStyle/>
              <a:p>
                <a:pPr>
                  <a:defRPr sz="1200" baseline="0"/>
                </a:pPr>
                <a:endParaRPr lang="en-US"/>
              </a:p>
            </c:txPr>
            <c:showLegendKey val="0"/>
            <c:showVal val="1"/>
            <c:showCatName val="0"/>
            <c:showSerName val="0"/>
            <c:showPercent val="0"/>
            <c:showBubbleSize val="0"/>
            <c:showLeaderLines val="0"/>
          </c:dLbls>
          <c:cat>
            <c:strRef>
              <c:f>Sheet1!$A$2:$A$7</c:f>
              <c:strCache>
                <c:ptCount val="6"/>
                <c:pt idx="0">
                  <c:v>$500 or less</c:v>
                </c:pt>
                <c:pt idx="1">
                  <c:v>&gt;$500 - $1500</c:v>
                </c:pt>
                <c:pt idx="2">
                  <c:v>&gt;1500-$2500</c:v>
                </c:pt>
                <c:pt idx="3">
                  <c:v>&gt;2500-$4000</c:v>
                </c:pt>
                <c:pt idx="4">
                  <c:v>&gt;4000-$5500</c:v>
                </c:pt>
                <c:pt idx="5">
                  <c:v>Over $5500</c:v>
                </c:pt>
              </c:strCache>
            </c:strRef>
          </c:cat>
          <c:val>
            <c:numRef>
              <c:f>Sheet1!$B$2:$B$7</c:f>
              <c:numCache>
                <c:formatCode>General</c:formatCode>
                <c:ptCount val="6"/>
                <c:pt idx="2" formatCode="0%">
                  <c:v>0.02</c:v>
                </c:pt>
                <c:pt idx="3" formatCode="0%">
                  <c:v>0.06</c:v>
                </c:pt>
                <c:pt idx="4" formatCode="0%">
                  <c:v>0.48</c:v>
                </c:pt>
                <c:pt idx="5" formatCode="0%">
                  <c:v>0.43</c:v>
                </c:pt>
              </c:numCache>
            </c:numRef>
          </c:val>
        </c:ser>
        <c:ser>
          <c:idx val="1"/>
          <c:order val="1"/>
          <c:tx>
            <c:strRef>
              <c:f>Sheet1!$C$1</c:f>
              <c:strCache>
                <c:ptCount val="1"/>
                <c:pt idx="0">
                  <c:v>Silver</c:v>
                </c:pt>
              </c:strCache>
            </c:strRef>
          </c:tx>
          <c:spPr>
            <a:solidFill>
              <a:schemeClr val="bg1">
                <a:lumMod val="50000"/>
              </a:schemeClr>
            </a:solidFill>
            <a:ln>
              <a:solidFill>
                <a:schemeClr val="tx1"/>
              </a:solidFill>
            </a:ln>
          </c:spPr>
          <c:invertIfNegative val="0"/>
          <c:dLbls>
            <c:txPr>
              <a:bodyPr/>
              <a:lstStyle/>
              <a:p>
                <a:pPr>
                  <a:defRPr sz="1200" baseline="0"/>
                </a:pPr>
                <a:endParaRPr lang="en-US"/>
              </a:p>
            </c:txPr>
            <c:showLegendKey val="0"/>
            <c:showVal val="1"/>
            <c:showCatName val="0"/>
            <c:showSerName val="0"/>
            <c:showPercent val="0"/>
            <c:showBubbleSize val="0"/>
            <c:showLeaderLines val="0"/>
          </c:dLbls>
          <c:cat>
            <c:strRef>
              <c:f>Sheet1!$A$2:$A$7</c:f>
              <c:strCache>
                <c:ptCount val="6"/>
                <c:pt idx="0">
                  <c:v>$500 or less</c:v>
                </c:pt>
                <c:pt idx="1">
                  <c:v>&gt;$500 - $1500</c:v>
                </c:pt>
                <c:pt idx="2">
                  <c:v>&gt;1500-$2500</c:v>
                </c:pt>
                <c:pt idx="3">
                  <c:v>&gt;2500-$4000</c:v>
                </c:pt>
                <c:pt idx="4">
                  <c:v>&gt;4000-$5500</c:v>
                </c:pt>
                <c:pt idx="5">
                  <c:v>Over $5500</c:v>
                </c:pt>
              </c:strCache>
            </c:strRef>
          </c:cat>
          <c:val>
            <c:numRef>
              <c:f>Sheet1!$C$2:$C$7</c:f>
              <c:numCache>
                <c:formatCode>0%</c:formatCode>
                <c:ptCount val="6"/>
                <c:pt idx="0">
                  <c:v>0.02</c:v>
                </c:pt>
                <c:pt idx="1">
                  <c:v>0.04</c:v>
                </c:pt>
                <c:pt idx="2">
                  <c:v>0.24</c:v>
                </c:pt>
                <c:pt idx="3">
                  <c:v>0.42</c:v>
                </c:pt>
                <c:pt idx="4">
                  <c:v>0.2</c:v>
                </c:pt>
                <c:pt idx="5">
                  <c:v>0.08</c:v>
                </c:pt>
              </c:numCache>
            </c:numRef>
          </c:val>
        </c:ser>
        <c:ser>
          <c:idx val="2"/>
          <c:order val="2"/>
          <c:tx>
            <c:strRef>
              <c:f>Sheet1!$D$1</c:f>
              <c:strCache>
                <c:ptCount val="1"/>
                <c:pt idx="0">
                  <c:v>Gold</c:v>
                </c:pt>
              </c:strCache>
            </c:strRef>
          </c:tx>
          <c:spPr>
            <a:solidFill>
              <a:schemeClr val="bg2">
                <a:lumMod val="60000"/>
                <a:lumOff val="40000"/>
              </a:schemeClr>
            </a:solidFill>
            <a:ln>
              <a:solidFill>
                <a:schemeClr val="tx1"/>
              </a:solidFill>
            </a:ln>
          </c:spPr>
          <c:invertIfNegative val="0"/>
          <c:dLbls>
            <c:txPr>
              <a:bodyPr/>
              <a:lstStyle/>
              <a:p>
                <a:pPr>
                  <a:defRPr sz="1200" baseline="0"/>
                </a:pPr>
                <a:endParaRPr lang="en-US"/>
              </a:p>
            </c:txPr>
            <c:showLegendKey val="0"/>
            <c:showVal val="1"/>
            <c:showCatName val="0"/>
            <c:showSerName val="0"/>
            <c:showPercent val="0"/>
            <c:showBubbleSize val="0"/>
            <c:showLeaderLines val="0"/>
          </c:dLbls>
          <c:cat>
            <c:strRef>
              <c:f>Sheet1!$A$2:$A$7</c:f>
              <c:strCache>
                <c:ptCount val="6"/>
                <c:pt idx="0">
                  <c:v>$500 or less</c:v>
                </c:pt>
                <c:pt idx="1">
                  <c:v>&gt;$500 - $1500</c:v>
                </c:pt>
                <c:pt idx="2">
                  <c:v>&gt;1500-$2500</c:v>
                </c:pt>
                <c:pt idx="3">
                  <c:v>&gt;2500-$4000</c:v>
                </c:pt>
                <c:pt idx="4">
                  <c:v>&gt;4000-$5500</c:v>
                </c:pt>
                <c:pt idx="5">
                  <c:v>Over $5500</c:v>
                </c:pt>
              </c:strCache>
            </c:strRef>
          </c:cat>
          <c:val>
            <c:numRef>
              <c:f>Sheet1!$D$2:$D$7</c:f>
              <c:numCache>
                <c:formatCode>0%</c:formatCode>
                <c:ptCount val="6"/>
                <c:pt idx="0">
                  <c:v>0.17</c:v>
                </c:pt>
                <c:pt idx="1">
                  <c:v>0.57999999999999996</c:v>
                </c:pt>
                <c:pt idx="2">
                  <c:v>0.14000000000000001</c:v>
                </c:pt>
                <c:pt idx="3">
                  <c:v>0.1</c:v>
                </c:pt>
              </c:numCache>
            </c:numRef>
          </c:val>
        </c:ser>
        <c:ser>
          <c:idx val="3"/>
          <c:order val="3"/>
          <c:tx>
            <c:strRef>
              <c:f>Sheet1!$E$1</c:f>
              <c:strCache>
                <c:ptCount val="1"/>
                <c:pt idx="0">
                  <c:v>Platinum</c:v>
                </c:pt>
              </c:strCache>
            </c:strRef>
          </c:tx>
          <c:spPr>
            <a:solidFill>
              <a:schemeClr val="bg1">
                <a:lumMod val="85000"/>
              </a:schemeClr>
            </a:solidFill>
            <a:ln>
              <a:solidFill>
                <a:schemeClr val="tx1"/>
              </a:solidFill>
            </a:ln>
          </c:spPr>
          <c:invertIfNegative val="0"/>
          <c:dLbls>
            <c:txPr>
              <a:bodyPr/>
              <a:lstStyle/>
              <a:p>
                <a:pPr>
                  <a:defRPr sz="1200" baseline="0"/>
                </a:pPr>
                <a:endParaRPr lang="en-US"/>
              </a:p>
            </c:txPr>
            <c:showLegendKey val="0"/>
            <c:showVal val="1"/>
            <c:showCatName val="0"/>
            <c:showSerName val="0"/>
            <c:showPercent val="0"/>
            <c:showBubbleSize val="0"/>
            <c:showLeaderLines val="0"/>
          </c:dLbls>
          <c:cat>
            <c:strRef>
              <c:f>Sheet1!$A$2:$A$7</c:f>
              <c:strCache>
                <c:ptCount val="6"/>
                <c:pt idx="0">
                  <c:v>$500 or less</c:v>
                </c:pt>
                <c:pt idx="1">
                  <c:v>&gt;$500 - $1500</c:v>
                </c:pt>
                <c:pt idx="2">
                  <c:v>&gt;1500-$2500</c:v>
                </c:pt>
                <c:pt idx="3">
                  <c:v>&gt;2500-$4000</c:v>
                </c:pt>
                <c:pt idx="4">
                  <c:v>&gt;4000-$5500</c:v>
                </c:pt>
                <c:pt idx="5">
                  <c:v>Over $5500</c:v>
                </c:pt>
              </c:strCache>
            </c:strRef>
          </c:cat>
          <c:val>
            <c:numRef>
              <c:f>Sheet1!$E$2:$E$7</c:f>
              <c:numCache>
                <c:formatCode>0%</c:formatCode>
                <c:ptCount val="6"/>
                <c:pt idx="0">
                  <c:v>0.71</c:v>
                </c:pt>
                <c:pt idx="1">
                  <c:v>0.28999999999999998</c:v>
                </c:pt>
              </c:numCache>
            </c:numRef>
          </c:val>
        </c:ser>
        <c:dLbls>
          <c:showLegendKey val="0"/>
          <c:showVal val="0"/>
          <c:showCatName val="0"/>
          <c:showSerName val="0"/>
          <c:showPercent val="0"/>
          <c:showBubbleSize val="0"/>
        </c:dLbls>
        <c:gapWidth val="150"/>
        <c:axId val="36102528"/>
        <c:axId val="36104064"/>
      </c:barChart>
      <c:catAx>
        <c:axId val="36102528"/>
        <c:scaling>
          <c:orientation val="minMax"/>
        </c:scaling>
        <c:delete val="0"/>
        <c:axPos val="b"/>
        <c:majorTickMark val="out"/>
        <c:minorTickMark val="none"/>
        <c:tickLblPos val="nextTo"/>
        <c:txPr>
          <a:bodyPr/>
          <a:lstStyle/>
          <a:p>
            <a:pPr>
              <a:defRPr sz="1200" b="1"/>
            </a:pPr>
            <a:endParaRPr lang="en-US"/>
          </a:p>
        </c:txPr>
        <c:crossAx val="36104064"/>
        <c:crosses val="autoZero"/>
        <c:auto val="1"/>
        <c:lblAlgn val="ctr"/>
        <c:lblOffset val="100"/>
        <c:noMultiLvlLbl val="0"/>
      </c:catAx>
      <c:valAx>
        <c:axId val="36104064"/>
        <c:scaling>
          <c:orientation val="minMax"/>
        </c:scaling>
        <c:delete val="0"/>
        <c:axPos val="l"/>
        <c:majorGridlines>
          <c:spPr>
            <a:ln>
              <a:noFill/>
            </a:ln>
          </c:spPr>
        </c:majorGridlines>
        <c:numFmt formatCode="General" sourceLinked="1"/>
        <c:majorTickMark val="out"/>
        <c:minorTickMark val="none"/>
        <c:tickLblPos val="nextTo"/>
        <c:txPr>
          <a:bodyPr/>
          <a:lstStyle/>
          <a:p>
            <a:pPr>
              <a:defRPr sz="1200"/>
            </a:pPr>
            <a:endParaRPr lang="en-US"/>
          </a:p>
        </c:txPr>
        <c:crossAx val="36102528"/>
        <c:crosses val="autoZero"/>
        <c:crossBetween val="between"/>
      </c:valAx>
    </c:plotArea>
    <c:legend>
      <c:legendPos val="t"/>
      <c:layout>
        <c:manualLayout>
          <c:xMode val="edge"/>
          <c:yMode val="edge"/>
          <c:x val="0.84594154544241296"/>
          <c:y val="5.0508587896100784E-2"/>
          <c:w val="0.13438798434094043"/>
          <c:h val="0.25114986578546933"/>
        </c:manualLayout>
      </c:layout>
      <c:overlay val="0"/>
      <c:txPr>
        <a:bodyPr/>
        <a:lstStyle/>
        <a:p>
          <a:pPr>
            <a:defRPr sz="12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1A4D92E5-9FFA-458A-9BEA-BDF5C2EF3530}" type="datetimeFigureOut">
              <a:rPr lang="en-US" smtClean="0"/>
              <a:t>2/11/2015</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3E76084-7007-4F9A-9BF5-85CA96B02EE7}" type="slidenum">
              <a:rPr lang="en-US" smtClean="0"/>
              <a:t>‹#›</a:t>
            </a:fld>
            <a:endParaRPr lang="en-US" dirty="0"/>
          </a:p>
        </p:txBody>
      </p:sp>
    </p:spTree>
    <p:extLst>
      <p:ext uri="{BB962C8B-B14F-4D97-AF65-F5344CB8AC3E}">
        <p14:creationId xmlns:p14="http://schemas.microsoft.com/office/powerpoint/2010/main" val="27750938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0CEAAE-B02F-BE43-A70E-27CEBF56ABD5}" type="slidenum">
              <a:rPr lang="en-US" smtClean="0"/>
              <a:t>3</a:t>
            </a:fld>
            <a:endParaRPr lang="en-US" dirty="0"/>
          </a:p>
        </p:txBody>
      </p:sp>
    </p:spTree>
    <p:extLst>
      <p:ext uri="{BB962C8B-B14F-4D97-AF65-F5344CB8AC3E}">
        <p14:creationId xmlns:p14="http://schemas.microsoft.com/office/powerpoint/2010/main" val="10363614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0CEAAE-B02F-BE43-A70E-27CEBF56ABD5}" type="slidenum">
              <a:rPr lang="en-US" smtClean="0"/>
              <a:t>37</a:t>
            </a:fld>
            <a:endParaRPr lang="en-US" dirty="0"/>
          </a:p>
        </p:txBody>
      </p:sp>
    </p:spTree>
    <p:extLst>
      <p:ext uri="{BB962C8B-B14F-4D97-AF65-F5344CB8AC3E}">
        <p14:creationId xmlns:p14="http://schemas.microsoft.com/office/powerpoint/2010/main" val="4079171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0CEAAE-B02F-BE43-A70E-27CEBF56ABD5}" type="slidenum">
              <a:rPr lang="en-US" smtClean="0"/>
              <a:t>40</a:t>
            </a:fld>
            <a:endParaRPr lang="en-US" dirty="0"/>
          </a:p>
        </p:txBody>
      </p:sp>
    </p:spTree>
    <p:extLst>
      <p:ext uri="{BB962C8B-B14F-4D97-AF65-F5344CB8AC3E}">
        <p14:creationId xmlns:p14="http://schemas.microsoft.com/office/powerpoint/2010/main" val="31846170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0CEAAE-B02F-BE43-A70E-27CEBF56ABD5}" type="slidenum">
              <a:rPr lang="en-US" smtClean="0"/>
              <a:t>41</a:t>
            </a:fld>
            <a:endParaRPr lang="en-US" dirty="0"/>
          </a:p>
        </p:txBody>
      </p:sp>
    </p:spTree>
    <p:extLst>
      <p:ext uri="{BB962C8B-B14F-4D97-AF65-F5344CB8AC3E}">
        <p14:creationId xmlns:p14="http://schemas.microsoft.com/office/powerpoint/2010/main" val="37835898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0CEAAE-B02F-BE43-A70E-27CEBF56ABD5}" type="slidenum">
              <a:rPr lang="en-US" smtClean="0"/>
              <a:t>43</a:t>
            </a:fld>
            <a:endParaRPr lang="en-US" dirty="0"/>
          </a:p>
        </p:txBody>
      </p:sp>
    </p:spTree>
    <p:extLst>
      <p:ext uri="{BB962C8B-B14F-4D97-AF65-F5344CB8AC3E}">
        <p14:creationId xmlns:p14="http://schemas.microsoft.com/office/powerpoint/2010/main" val="4079171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0CEAAE-B02F-BE43-A70E-27CEBF56ABD5}" type="slidenum">
              <a:rPr lang="en-US" smtClean="0"/>
              <a:t>44</a:t>
            </a:fld>
            <a:endParaRPr lang="en-US" dirty="0"/>
          </a:p>
        </p:txBody>
      </p:sp>
    </p:spTree>
    <p:extLst>
      <p:ext uri="{BB962C8B-B14F-4D97-AF65-F5344CB8AC3E}">
        <p14:creationId xmlns:p14="http://schemas.microsoft.com/office/powerpoint/2010/main" val="4079171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0CEAAE-B02F-BE43-A70E-27CEBF56ABD5}" type="slidenum">
              <a:rPr lang="en-US" smtClean="0"/>
              <a:t>49</a:t>
            </a:fld>
            <a:endParaRPr lang="en-US" dirty="0"/>
          </a:p>
        </p:txBody>
      </p:sp>
    </p:spTree>
    <p:extLst>
      <p:ext uri="{BB962C8B-B14F-4D97-AF65-F5344CB8AC3E}">
        <p14:creationId xmlns:p14="http://schemas.microsoft.com/office/powerpoint/2010/main" val="4079171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0CEAAE-B02F-BE43-A70E-27CEBF56ABD5}" type="slidenum">
              <a:rPr lang="en-US" smtClean="0"/>
              <a:t>50</a:t>
            </a:fld>
            <a:endParaRPr lang="en-US" dirty="0"/>
          </a:p>
        </p:txBody>
      </p:sp>
    </p:spTree>
    <p:extLst>
      <p:ext uri="{BB962C8B-B14F-4D97-AF65-F5344CB8AC3E}">
        <p14:creationId xmlns:p14="http://schemas.microsoft.com/office/powerpoint/2010/main" val="4079171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0CEAAE-B02F-BE43-A70E-27CEBF56ABD5}" type="slidenum">
              <a:rPr lang="en-US" smtClean="0"/>
              <a:t>55</a:t>
            </a:fld>
            <a:endParaRPr lang="en-US" dirty="0"/>
          </a:p>
        </p:txBody>
      </p:sp>
    </p:spTree>
    <p:extLst>
      <p:ext uri="{BB962C8B-B14F-4D97-AF65-F5344CB8AC3E}">
        <p14:creationId xmlns:p14="http://schemas.microsoft.com/office/powerpoint/2010/main" val="4079171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0CEAAE-B02F-BE43-A70E-27CEBF56ABD5}" type="slidenum">
              <a:rPr lang="en-US" smtClean="0"/>
              <a:t>56</a:t>
            </a:fld>
            <a:endParaRPr lang="en-US" dirty="0"/>
          </a:p>
        </p:txBody>
      </p:sp>
    </p:spTree>
    <p:extLst>
      <p:ext uri="{BB962C8B-B14F-4D97-AF65-F5344CB8AC3E}">
        <p14:creationId xmlns:p14="http://schemas.microsoft.com/office/powerpoint/2010/main" val="4079171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0CEAAE-B02F-BE43-A70E-27CEBF56ABD5}" type="slidenum">
              <a:rPr lang="en-US" smtClean="0"/>
              <a:t>61</a:t>
            </a:fld>
            <a:endParaRPr lang="en-US" dirty="0"/>
          </a:p>
        </p:txBody>
      </p:sp>
    </p:spTree>
    <p:extLst>
      <p:ext uri="{BB962C8B-B14F-4D97-AF65-F5344CB8AC3E}">
        <p14:creationId xmlns:p14="http://schemas.microsoft.com/office/powerpoint/2010/main" val="4079171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0CEAAE-B02F-BE43-A70E-27CEBF56ABD5}" type="slidenum">
              <a:rPr lang="en-US" smtClean="0"/>
              <a:t>9</a:t>
            </a:fld>
            <a:endParaRPr lang="en-US" dirty="0"/>
          </a:p>
        </p:txBody>
      </p:sp>
    </p:spTree>
    <p:extLst>
      <p:ext uri="{BB962C8B-B14F-4D97-AF65-F5344CB8AC3E}">
        <p14:creationId xmlns:p14="http://schemas.microsoft.com/office/powerpoint/2010/main" val="10363614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0CEAAE-B02F-BE43-A70E-27CEBF56ABD5}" type="slidenum">
              <a:rPr lang="en-US" smtClean="0"/>
              <a:t>62</a:t>
            </a:fld>
            <a:endParaRPr lang="en-US" dirty="0"/>
          </a:p>
        </p:txBody>
      </p:sp>
    </p:spTree>
    <p:extLst>
      <p:ext uri="{BB962C8B-B14F-4D97-AF65-F5344CB8AC3E}">
        <p14:creationId xmlns:p14="http://schemas.microsoft.com/office/powerpoint/2010/main" val="4079171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E76084-7007-4F9A-9BF5-85CA96B02EE7}" type="slidenum">
              <a:rPr lang="en-US" smtClean="0"/>
              <a:t>66</a:t>
            </a:fld>
            <a:endParaRPr lang="en-US" dirty="0"/>
          </a:p>
        </p:txBody>
      </p:sp>
    </p:spTree>
    <p:extLst>
      <p:ext uri="{BB962C8B-B14F-4D97-AF65-F5344CB8AC3E}">
        <p14:creationId xmlns:p14="http://schemas.microsoft.com/office/powerpoint/2010/main" val="18818807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0CEAAE-B02F-BE43-A70E-27CEBF56ABD5}" type="slidenum">
              <a:rPr lang="en-US" smtClean="0"/>
              <a:t>68</a:t>
            </a:fld>
            <a:endParaRPr lang="en-US"/>
          </a:p>
        </p:txBody>
      </p:sp>
    </p:spTree>
    <p:extLst>
      <p:ext uri="{BB962C8B-B14F-4D97-AF65-F5344CB8AC3E}">
        <p14:creationId xmlns:p14="http://schemas.microsoft.com/office/powerpoint/2010/main" val="8705840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0CEAAE-B02F-BE43-A70E-27CEBF56ABD5}" type="slidenum">
              <a:rPr lang="en-US" smtClean="0"/>
              <a:t>69</a:t>
            </a:fld>
            <a:endParaRPr lang="en-US"/>
          </a:p>
        </p:txBody>
      </p:sp>
    </p:spTree>
    <p:extLst>
      <p:ext uri="{BB962C8B-B14F-4D97-AF65-F5344CB8AC3E}">
        <p14:creationId xmlns:p14="http://schemas.microsoft.com/office/powerpoint/2010/main" val="34074347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E76084-7007-4F9A-9BF5-85CA96B02EE7}" type="slidenum">
              <a:rPr lang="en-US" smtClean="0"/>
              <a:t>73</a:t>
            </a:fld>
            <a:endParaRPr lang="en-US" dirty="0"/>
          </a:p>
        </p:txBody>
      </p:sp>
    </p:spTree>
    <p:extLst>
      <p:ext uri="{BB962C8B-B14F-4D97-AF65-F5344CB8AC3E}">
        <p14:creationId xmlns:p14="http://schemas.microsoft.com/office/powerpoint/2010/main" val="18818807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0CEAAE-B02F-BE43-A70E-27CEBF56ABD5}" type="slidenum">
              <a:rPr lang="en-US" smtClean="0"/>
              <a:t>16</a:t>
            </a:fld>
            <a:endParaRPr lang="en-US" dirty="0"/>
          </a:p>
        </p:txBody>
      </p:sp>
    </p:spTree>
    <p:extLst>
      <p:ext uri="{BB962C8B-B14F-4D97-AF65-F5344CB8AC3E}">
        <p14:creationId xmlns:p14="http://schemas.microsoft.com/office/powerpoint/2010/main" val="10363614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0CEAAE-B02F-BE43-A70E-27CEBF56ABD5}" type="slidenum">
              <a:rPr lang="en-US" smtClean="0"/>
              <a:t>22</a:t>
            </a:fld>
            <a:endParaRPr lang="en-US" dirty="0"/>
          </a:p>
        </p:txBody>
      </p:sp>
    </p:spTree>
    <p:extLst>
      <p:ext uri="{BB962C8B-B14F-4D97-AF65-F5344CB8AC3E}">
        <p14:creationId xmlns:p14="http://schemas.microsoft.com/office/powerpoint/2010/main" val="8705840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0CEAAE-B02F-BE43-A70E-27CEBF56ABD5}" type="slidenum">
              <a:rPr lang="en-US" smtClean="0"/>
              <a:t>23</a:t>
            </a:fld>
            <a:endParaRPr lang="en-US" dirty="0"/>
          </a:p>
        </p:txBody>
      </p:sp>
    </p:spTree>
    <p:extLst>
      <p:ext uri="{BB962C8B-B14F-4D97-AF65-F5344CB8AC3E}">
        <p14:creationId xmlns:p14="http://schemas.microsoft.com/office/powerpoint/2010/main" val="34074347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0CEAAE-B02F-BE43-A70E-27CEBF56ABD5}" type="slidenum">
              <a:rPr lang="en-US" smtClean="0"/>
              <a:t>28</a:t>
            </a:fld>
            <a:endParaRPr lang="en-US" dirty="0"/>
          </a:p>
        </p:txBody>
      </p:sp>
    </p:spTree>
    <p:extLst>
      <p:ext uri="{BB962C8B-B14F-4D97-AF65-F5344CB8AC3E}">
        <p14:creationId xmlns:p14="http://schemas.microsoft.com/office/powerpoint/2010/main" val="4079171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0CEAAE-B02F-BE43-A70E-27CEBF56ABD5}" type="slidenum">
              <a:rPr lang="en-US" smtClean="0"/>
              <a:t>32</a:t>
            </a:fld>
            <a:endParaRPr lang="en-US" dirty="0"/>
          </a:p>
        </p:txBody>
      </p:sp>
    </p:spTree>
    <p:extLst>
      <p:ext uri="{BB962C8B-B14F-4D97-AF65-F5344CB8AC3E}">
        <p14:creationId xmlns:p14="http://schemas.microsoft.com/office/powerpoint/2010/main" val="4079171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E76084-7007-4F9A-9BF5-85CA96B02EE7}" type="slidenum">
              <a:rPr lang="en-US" smtClean="0"/>
              <a:t>33</a:t>
            </a:fld>
            <a:endParaRPr lang="en-US" dirty="0"/>
          </a:p>
        </p:txBody>
      </p:sp>
    </p:spTree>
    <p:extLst>
      <p:ext uri="{BB962C8B-B14F-4D97-AF65-F5344CB8AC3E}">
        <p14:creationId xmlns:p14="http://schemas.microsoft.com/office/powerpoint/2010/main" val="36885277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0CEAAE-B02F-BE43-A70E-27CEBF56ABD5}" type="slidenum">
              <a:rPr lang="en-US" smtClean="0"/>
              <a:t>35</a:t>
            </a:fld>
            <a:endParaRPr lang="en-US" dirty="0"/>
          </a:p>
        </p:txBody>
      </p:sp>
    </p:spTree>
    <p:extLst>
      <p:ext uri="{BB962C8B-B14F-4D97-AF65-F5344CB8AC3E}">
        <p14:creationId xmlns:p14="http://schemas.microsoft.com/office/powerpoint/2010/main" val="31846170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hyperlink" Target="https://www.healthcare.gov/health-plan-information/" TargetMode="External"/><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hyperlink" Target="https://www.healthcare.gov/health-plan-information/" TargetMode="Externa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hyperlink" Target="https://www.healthcare.gov/health-plan-information/" TargetMode="External"/><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hyperlink" Target="https://www.healthcare.gov/health-plan-information/" TargetMode="External"/><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hyperlink" Target="https://www.healthcare.gov/health-plan-information/" TargetMode="External"/><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76200"/>
            <a:ext cx="8961120" cy="5029200"/>
          </a:xfrm>
          <a:prstGeom prst="rect">
            <a:avLst/>
          </a:prstGeom>
        </p:spPr>
        <p:txBody>
          <a:bodyPr/>
          <a:lstStyle>
            <a:lvl1pPr>
              <a:defRPr sz="2000" b="0" i="0">
                <a:solidFill>
                  <a:schemeClr val="tx1"/>
                </a:solidFill>
                <a:latin typeface="Calibri" pitchFamily="34" charset="0"/>
                <a:cs typeface="Calibri" pitchFamily="34" charset="0"/>
              </a:defRPr>
            </a:lvl1pPr>
            <a:lvl2pPr>
              <a:defRPr sz="1800" b="0" i="0">
                <a:solidFill>
                  <a:schemeClr val="tx1"/>
                </a:solidFill>
                <a:latin typeface="Calibri" pitchFamily="34" charset="0"/>
                <a:cs typeface="Calibri" pitchFamily="34" charset="0"/>
              </a:defRPr>
            </a:lvl2pPr>
            <a:lvl3pPr>
              <a:defRPr sz="1600" b="0" i="0">
                <a:solidFill>
                  <a:schemeClr val="tx1"/>
                </a:solidFill>
                <a:latin typeface="Calibri" pitchFamily="34" charset="0"/>
                <a:cs typeface="Calibri" pitchFamily="34" charset="0"/>
              </a:defRPr>
            </a:lvl3pPr>
            <a:lvl4pPr>
              <a:defRPr sz="1400" b="0" i="0">
                <a:solidFill>
                  <a:schemeClr val="tx1"/>
                </a:solidFill>
                <a:latin typeface="Calibri" pitchFamily="34" charset="0"/>
                <a:cs typeface="Calibri" pitchFamily="34" charset="0"/>
              </a:defRPr>
            </a:lvl4pPr>
            <a:lvl5pPr>
              <a:defRPr sz="1300" b="0" i="0">
                <a:solidFill>
                  <a:schemeClr val="tx1"/>
                </a:solidFill>
                <a:latin typeface="Calibri" pitchFamily="34" charset="0"/>
                <a:cs typeface="Calibr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6"/>
          <p:cNvSpPr>
            <a:spLocks noGrp="1"/>
          </p:cNvSpPr>
          <p:nvPr>
            <p:ph type="body" sz="quarter" idx="11" hasCustomPrompt="1"/>
          </p:nvPr>
        </p:nvSpPr>
        <p:spPr>
          <a:xfrm>
            <a:off x="609600" y="5105400"/>
            <a:ext cx="8321040" cy="548640"/>
          </a:xfrm>
          <a:prstGeom prst="rect">
            <a:avLst/>
          </a:prstGeom>
        </p:spPr>
        <p:txBody>
          <a:bodyPr anchor="b" anchorCtr="0"/>
          <a:lstStyle>
            <a:lvl1pPr marL="0" indent="0" algn="l">
              <a:spcBef>
                <a:spcPts val="0"/>
              </a:spcBef>
              <a:buFont typeface="Arial" pitchFamily="34" charset="0"/>
              <a:buNone/>
              <a:defRPr sz="1200" baseline="0">
                <a:solidFill>
                  <a:schemeClr val="tx1"/>
                </a:solidFill>
                <a:latin typeface="Calibri" pitchFamily="34" charset="0"/>
                <a:cs typeface="Calibri" pitchFamily="34" charset="0"/>
              </a:defRPr>
            </a:lvl1pPr>
          </a:lstStyle>
          <a:p>
            <a:pPr algn="l">
              <a:spcBef>
                <a:spcPts val="0"/>
              </a:spcBef>
            </a:pPr>
            <a:r>
              <a:rPr lang="en-US" dirty="0" smtClean="0"/>
              <a:t>Insert Source Here</a:t>
            </a:r>
          </a:p>
        </p:txBody>
      </p:sp>
      <p:sp>
        <p:nvSpPr>
          <p:cNvPr id="10" name="Rectangle 5"/>
          <p:cNvSpPr>
            <a:spLocks noGrp="1" noChangeArrowheads="1"/>
          </p:cNvSpPr>
          <p:nvPr>
            <p:ph type="title"/>
          </p:nvPr>
        </p:nvSpPr>
        <p:spPr bwMode="auto">
          <a:xfrm>
            <a:off x="91440" y="91440"/>
            <a:ext cx="8961120" cy="91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a:latin typeface="Calibri" pitchFamily="34" charset="0"/>
              </a:defRPr>
            </a:lvl1pPr>
          </a:lstStyle>
          <a:p>
            <a:pPr lvl="0" algn="l" rtl="0" eaLnBrk="1" fontAlgn="base" hangingPunct="1">
              <a:spcBef>
                <a:spcPct val="0"/>
              </a:spcBef>
              <a:spcAft>
                <a:spcPct val="0"/>
              </a:spcAft>
            </a:pPr>
            <a:r>
              <a:rPr lang="en-US" smtClean="0"/>
              <a:t>Click to edit Master title style</a:t>
            </a:r>
            <a:endParaRPr lang="en-US" dirty="0" smtClean="0"/>
          </a:p>
        </p:txBody>
      </p:sp>
    </p:spTree>
    <p:extLst>
      <p:ext uri="{BB962C8B-B14F-4D97-AF65-F5344CB8AC3E}">
        <p14:creationId xmlns:p14="http://schemas.microsoft.com/office/powerpoint/2010/main" val="310786866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
        <p:nvSpPr>
          <p:cNvPr id="5" name="Text Placeholder 6"/>
          <p:cNvSpPr>
            <a:spLocks noGrp="1"/>
          </p:cNvSpPr>
          <p:nvPr>
            <p:ph type="body" sz="quarter" idx="11" hasCustomPrompt="1"/>
          </p:nvPr>
        </p:nvSpPr>
        <p:spPr>
          <a:xfrm>
            <a:off x="91440" y="6217920"/>
            <a:ext cx="8321040" cy="548640"/>
          </a:xfrm>
          <a:prstGeom prst="rect">
            <a:avLst/>
          </a:prstGeom>
        </p:spPr>
        <p:txBody>
          <a:bodyPr anchor="b" anchorCtr="0"/>
          <a:lstStyle>
            <a:lvl1pPr marL="0" indent="0" algn="l">
              <a:spcBef>
                <a:spcPts val="0"/>
              </a:spcBef>
              <a:buFont typeface="Arial" pitchFamily="34" charset="0"/>
              <a:buNone/>
              <a:defRPr sz="1200" baseline="0">
                <a:solidFill>
                  <a:schemeClr val="tx1"/>
                </a:solidFill>
                <a:latin typeface="Calibri" pitchFamily="34" charset="0"/>
                <a:cs typeface="Calibri" pitchFamily="34" charset="0"/>
              </a:defRPr>
            </a:lvl1pPr>
          </a:lstStyle>
          <a:p>
            <a:r>
              <a:rPr lang="en-US" dirty="0" smtClean="0"/>
              <a:t>SOURCE: Kaiser Family Foundation analysis of Marketplace plans in the 37 states with Federally Facilitated or Partnership exchanges in 2015 (including New Mexico, Oregon, and Nevada). Data are from Healthcare.gov Health plan information for individuals and families available here: </a:t>
            </a:r>
            <a:r>
              <a:rPr lang="en-US" dirty="0" smtClean="0">
                <a:hlinkClick r:id="rId2"/>
              </a:rPr>
              <a:t>https://www.healthcare.gov/health-plan-information/</a:t>
            </a:r>
            <a:r>
              <a:rPr lang="en-US" dirty="0" smtClean="0"/>
              <a:t> </a:t>
            </a:r>
          </a:p>
        </p:txBody>
      </p:sp>
      <p:sp>
        <p:nvSpPr>
          <p:cNvPr id="4" name="Rectangle 5"/>
          <p:cNvSpPr>
            <a:spLocks noGrp="1" noChangeArrowheads="1"/>
          </p:cNvSpPr>
          <p:nvPr>
            <p:ph type="title"/>
          </p:nvPr>
        </p:nvSpPr>
        <p:spPr bwMode="auto">
          <a:xfrm>
            <a:off x="91440" y="365760"/>
            <a:ext cx="8961120" cy="91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lvl="0" algn="l" rtl="0" eaLnBrk="1" fontAlgn="base" hangingPunct="1">
              <a:spcBef>
                <a:spcPct val="0"/>
              </a:spcBef>
              <a:spcAft>
                <a:spcPct val="0"/>
              </a:spcAft>
            </a:pPr>
            <a:r>
              <a:rPr lang="en-US" smtClean="0"/>
              <a:t>Click to edit Master title style</a:t>
            </a:r>
            <a:endParaRPr lang="en-US" dirty="0" smtClean="0"/>
          </a:p>
        </p:txBody>
      </p:sp>
    </p:spTree>
    <p:extLst>
      <p:ext uri="{BB962C8B-B14F-4D97-AF65-F5344CB8AC3E}">
        <p14:creationId xmlns:p14="http://schemas.microsoft.com/office/powerpoint/2010/main" val="13147119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 y="1371600"/>
            <a:ext cx="8961120" cy="4754880"/>
          </a:xfrm>
          <a:prstGeom prst="rect">
            <a:avLst/>
          </a:prstGeom>
        </p:spPr>
        <p:txBody>
          <a:bodyPr/>
          <a:lstStyle>
            <a:lvl1pPr>
              <a:defRPr sz="2000" b="0" i="0">
                <a:solidFill>
                  <a:schemeClr val="tx1"/>
                </a:solidFill>
                <a:latin typeface="Calibri" pitchFamily="34" charset="0"/>
                <a:cs typeface="Calibri" pitchFamily="34" charset="0"/>
              </a:defRPr>
            </a:lvl1pPr>
            <a:lvl2pPr>
              <a:defRPr sz="1800" b="0" i="0">
                <a:solidFill>
                  <a:schemeClr val="tx1"/>
                </a:solidFill>
                <a:latin typeface="Calibri" pitchFamily="34" charset="0"/>
                <a:cs typeface="Calibri" pitchFamily="34" charset="0"/>
              </a:defRPr>
            </a:lvl2pPr>
            <a:lvl3pPr>
              <a:defRPr sz="1600" b="0" i="0">
                <a:solidFill>
                  <a:schemeClr val="tx1"/>
                </a:solidFill>
                <a:latin typeface="Calibri" pitchFamily="34" charset="0"/>
                <a:cs typeface="Calibri" pitchFamily="34" charset="0"/>
              </a:defRPr>
            </a:lvl3pPr>
            <a:lvl4pPr>
              <a:defRPr sz="1400" b="0" i="0">
                <a:solidFill>
                  <a:schemeClr val="tx1"/>
                </a:solidFill>
                <a:latin typeface="Calibri" pitchFamily="34" charset="0"/>
                <a:cs typeface="Calibri" pitchFamily="34" charset="0"/>
              </a:defRPr>
            </a:lvl4pPr>
            <a:lvl5pPr>
              <a:defRPr sz="1300" b="0" i="0">
                <a:solidFill>
                  <a:schemeClr val="tx1"/>
                </a:solidFill>
                <a:latin typeface="Calibri" pitchFamily="34" charset="0"/>
                <a:cs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6"/>
          <p:cNvSpPr>
            <a:spLocks noGrp="1"/>
          </p:cNvSpPr>
          <p:nvPr>
            <p:ph type="body" sz="quarter" idx="11" hasCustomPrompt="1"/>
          </p:nvPr>
        </p:nvSpPr>
        <p:spPr>
          <a:xfrm>
            <a:off x="91440" y="6217920"/>
            <a:ext cx="8321040" cy="548640"/>
          </a:xfrm>
          <a:prstGeom prst="rect">
            <a:avLst/>
          </a:prstGeom>
        </p:spPr>
        <p:txBody>
          <a:bodyPr anchor="b" anchorCtr="0"/>
          <a:lstStyle>
            <a:lvl1pPr marL="0" indent="0" algn="l">
              <a:spcBef>
                <a:spcPts val="0"/>
              </a:spcBef>
              <a:buFont typeface="Arial" pitchFamily="34" charset="0"/>
              <a:buNone/>
              <a:defRPr sz="1200" baseline="0">
                <a:solidFill>
                  <a:schemeClr val="tx1"/>
                </a:solidFill>
                <a:latin typeface="Calibri" pitchFamily="34" charset="0"/>
                <a:cs typeface="Calibri" pitchFamily="34" charset="0"/>
              </a:defRPr>
            </a:lvl1pPr>
          </a:lstStyle>
          <a:p>
            <a:pPr algn="l">
              <a:spcBef>
                <a:spcPts val="0"/>
              </a:spcBef>
            </a:pPr>
            <a:r>
              <a:rPr lang="en-US" dirty="0" smtClean="0"/>
              <a:t>Insert Source Here</a:t>
            </a:r>
          </a:p>
        </p:txBody>
      </p:sp>
      <p:sp>
        <p:nvSpPr>
          <p:cNvPr id="32" name="Rectangle 5"/>
          <p:cNvSpPr>
            <a:spLocks noGrp="1" noChangeArrowheads="1"/>
          </p:cNvSpPr>
          <p:nvPr>
            <p:ph type="title"/>
          </p:nvPr>
        </p:nvSpPr>
        <p:spPr bwMode="auto">
          <a:xfrm>
            <a:off x="91440" y="365760"/>
            <a:ext cx="8961120" cy="91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lvl="0" algn="l" rtl="0" eaLnBrk="1" fontAlgn="base" hangingPunct="1">
              <a:spcBef>
                <a:spcPct val="0"/>
              </a:spcBef>
              <a:spcAft>
                <a:spcPct val="0"/>
              </a:spcAft>
            </a:pPr>
            <a:r>
              <a:rPr lang="en-US" smtClean="0"/>
              <a:t>Click to edit Master title style</a:t>
            </a:r>
            <a:endParaRPr lang="en-US" dirty="0" smtClean="0"/>
          </a:p>
        </p:txBody>
      </p:sp>
    </p:spTree>
    <p:extLst>
      <p:ext uri="{BB962C8B-B14F-4D97-AF65-F5344CB8AC3E}">
        <p14:creationId xmlns:p14="http://schemas.microsoft.com/office/powerpoint/2010/main" val="191577238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 Figures">
    <p:spTree>
      <p:nvGrpSpPr>
        <p:cNvPr id="1" name=""/>
        <p:cNvGrpSpPr/>
        <p:nvPr/>
      </p:nvGrpSpPr>
      <p:grpSpPr>
        <a:xfrm>
          <a:off x="0" y="0"/>
          <a:ext cx="0" cy="0"/>
          <a:chOff x="0" y="0"/>
          <a:chExt cx="0" cy="0"/>
        </a:xfrm>
      </p:grpSpPr>
      <p:sp>
        <p:nvSpPr>
          <p:cNvPr id="16" name="Content Placeholder 2"/>
          <p:cNvSpPr>
            <a:spLocks noGrp="1"/>
          </p:cNvSpPr>
          <p:nvPr>
            <p:ph idx="1"/>
          </p:nvPr>
        </p:nvSpPr>
        <p:spPr>
          <a:xfrm>
            <a:off x="91440" y="1371600"/>
            <a:ext cx="4434840" cy="4754880"/>
          </a:xfrm>
          <a:prstGeom prst="rect">
            <a:avLst/>
          </a:prstGeom>
        </p:spPr>
        <p:txBody>
          <a:bodyPr/>
          <a:lstStyle>
            <a:lvl1pPr>
              <a:defRPr sz="2000" b="0" i="0">
                <a:solidFill>
                  <a:schemeClr val="tx1"/>
                </a:solidFill>
                <a:latin typeface="Calibri" pitchFamily="34" charset="0"/>
                <a:cs typeface="Calibri" pitchFamily="34" charset="0"/>
              </a:defRPr>
            </a:lvl1pPr>
            <a:lvl2pPr>
              <a:defRPr sz="1800" b="0" i="0">
                <a:solidFill>
                  <a:schemeClr val="tx1"/>
                </a:solidFill>
                <a:latin typeface="Calibri" pitchFamily="34" charset="0"/>
                <a:cs typeface="Calibri" pitchFamily="34" charset="0"/>
              </a:defRPr>
            </a:lvl2pPr>
            <a:lvl3pPr>
              <a:defRPr sz="1600" b="0" i="0">
                <a:solidFill>
                  <a:schemeClr val="tx1"/>
                </a:solidFill>
                <a:latin typeface="Calibri" pitchFamily="34" charset="0"/>
                <a:cs typeface="Calibri" pitchFamily="34" charset="0"/>
              </a:defRPr>
            </a:lvl3pPr>
            <a:lvl4pPr>
              <a:defRPr sz="1400" b="0" i="0">
                <a:solidFill>
                  <a:schemeClr val="tx1"/>
                </a:solidFill>
                <a:latin typeface="Calibri" pitchFamily="34" charset="0"/>
                <a:cs typeface="Calibri" pitchFamily="34" charset="0"/>
              </a:defRPr>
            </a:lvl4pPr>
            <a:lvl5pPr>
              <a:defRPr sz="1300" b="0" i="0">
                <a:solidFill>
                  <a:schemeClr val="tx1"/>
                </a:solidFill>
                <a:latin typeface="Calibri" pitchFamily="34" charset="0"/>
                <a:cs typeface="Calibr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ext Placeholder 6"/>
          <p:cNvSpPr>
            <a:spLocks noGrp="1"/>
          </p:cNvSpPr>
          <p:nvPr>
            <p:ph type="body" sz="quarter" idx="11" hasCustomPrompt="1"/>
          </p:nvPr>
        </p:nvSpPr>
        <p:spPr>
          <a:xfrm>
            <a:off x="91440" y="6217920"/>
            <a:ext cx="8321040" cy="548640"/>
          </a:xfrm>
          <a:prstGeom prst="rect">
            <a:avLst/>
          </a:prstGeom>
        </p:spPr>
        <p:txBody>
          <a:bodyPr anchor="b" anchorCtr="0"/>
          <a:lstStyle>
            <a:lvl1pPr marL="0" indent="0" algn="l">
              <a:spcBef>
                <a:spcPts val="0"/>
              </a:spcBef>
              <a:buFont typeface="Arial" pitchFamily="34" charset="0"/>
              <a:buNone/>
              <a:defRPr sz="1200" baseline="0">
                <a:solidFill>
                  <a:schemeClr val="tx1"/>
                </a:solidFill>
                <a:latin typeface="Calibri" pitchFamily="34" charset="0"/>
                <a:cs typeface="Calibri" pitchFamily="34" charset="0"/>
              </a:defRPr>
            </a:lvl1pPr>
          </a:lstStyle>
          <a:p>
            <a:pPr algn="l">
              <a:spcBef>
                <a:spcPts val="0"/>
              </a:spcBef>
            </a:pPr>
            <a:r>
              <a:rPr lang="en-US" dirty="0" smtClean="0"/>
              <a:t>Insert Source Here</a:t>
            </a:r>
          </a:p>
        </p:txBody>
      </p:sp>
      <p:sp>
        <p:nvSpPr>
          <p:cNvPr id="19" name="Content Placeholder 2"/>
          <p:cNvSpPr>
            <a:spLocks noGrp="1"/>
          </p:cNvSpPr>
          <p:nvPr>
            <p:ph idx="12"/>
          </p:nvPr>
        </p:nvSpPr>
        <p:spPr>
          <a:xfrm>
            <a:off x="4617720" y="1371600"/>
            <a:ext cx="4434840" cy="4754880"/>
          </a:xfrm>
          <a:prstGeom prst="rect">
            <a:avLst/>
          </a:prstGeom>
        </p:spPr>
        <p:txBody>
          <a:bodyPr/>
          <a:lstStyle>
            <a:lvl1pPr>
              <a:defRPr sz="2000" b="0" i="0">
                <a:solidFill>
                  <a:schemeClr val="tx1"/>
                </a:solidFill>
                <a:latin typeface="Calibri" pitchFamily="34" charset="0"/>
                <a:cs typeface="Calibri" pitchFamily="34" charset="0"/>
              </a:defRPr>
            </a:lvl1pPr>
            <a:lvl2pPr>
              <a:defRPr sz="1800" b="0" i="0">
                <a:solidFill>
                  <a:schemeClr val="tx1"/>
                </a:solidFill>
                <a:latin typeface="Calibri" pitchFamily="34" charset="0"/>
                <a:cs typeface="Calibri" pitchFamily="34" charset="0"/>
              </a:defRPr>
            </a:lvl2pPr>
            <a:lvl3pPr>
              <a:defRPr sz="1600" b="0" i="0">
                <a:solidFill>
                  <a:schemeClr val="tx1"/>
                </a:solidFill>
                <a:latin typeface="Calibri" pitchFamily="34" charset="0"/>
                <a:cs typeface="Calibri" pitchFamily="34" charset="0"/>
              </a:defRPr>
            </a:lvl3pPr>
            <a:lvl4pPr>
              <a:defRPr sz="1400" b="0" i="0">
                <a:solidFill>
                  <a:schemeClr val="tx1"/>
                </a:solidFill>
                <a:latin typeface="Calibri" pitchFamily="34" charset="0"/>
                <a:cs typeface="Calibri" pitchFamily="34" charset="0"/>
              </a:defRPr>
            </a:lvl4pPr>
            <a:lvl5pPr>
              <a:defRPr sz="1300" b="0" i="0">
                <a:solidFill>
                  <a:schemeClr val="tx1"/>
                </a:solidFill>
                <a:latin typeface="Calibri" pitchFamily="34" charset="0"/>
                <a:cs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noChangeArrowheads="1"/>
          </p:cNvSpPr>
          <p:nvPr>
            <p:ph type="title"/>
          </p:nvPr>
        </p:nvSpPr>
        <p:spPr bwMode="auto">
          <a:xfrm>
            <a:off x="91440" y="365760"/>
            <a:ext cx="8961120" cy="91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lvl="0" algn="l" rtl="0" eaLnBrk="1" fontAlgn="base" hangingPunct="1">
              <a:spcBef>
                <a:spcPct val="0"/>
              </a:spcBef>
              <a:spcAft>
                <a:spcPct val="0"/>
              </a:spcAft>
            </a:pPr>
            <a:r>
              <a:rPr lang="en-US" dirty="0" smtClean="0"/>
              <a:t>Click to edit Master title style</a:t>
            </a:r>
          </a:p>
        </p:txBody>
      </p:sp>
    </p:spTree>
    <p:extLst>
      <p:ext uri="{BB962C8B-B14F-4D97-AF65-F5344CB8AC3E}">
        <p14:creationId xmlns:p14="http://schemas.microsoft.com/office/powerpoint/2010/main" val="236532345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 Figures">
    <p:spTree>
      <p:nvGrpSpPr>
        <p:cNvPr id="1" name=""/>
        <p:cNvGrpSpPr/>
        <p:nvPr/>
      </p:nvGrpSpPr>
      <p:grpSpPr>
        <a:xfrm>
          <a:off x="0" y="0"/>
          <a:ext cx="0" cy="0"/>
          <a:chOff x="0" y="0"/>
          <a:chExt cx="0" cy="0"/>
        </a:xfrm>
      </p:grpSpPr>
      <p:sp>
        <p:nvSpPr>
          <p:cNvPr id="11" name="Content Placeholder 2"/>
          <p:cNvSpPr>
            <a:spLocks noGrp="1"/>
          </p:cNvSpPr>
          <p:nvPr>
            <p:ph idx="1"/>
          </p:nvPr>
        </p:nvSpPr>
        <p:spPr>
          <a:xfrm>
            <a:off x="91440" y="1371600"/>
            <a:ext cx="2926080" cy="4754880"/>
          </a:xfrm>
          <a:prstGeom prst="rect">
            <a:avLst/>
          </a:prstGeom>
        </p:spPr>
        <p:txBody>
          <a:bodyPr/>
          <a:lstStyle>
            <a:lvl1pPr>
              <a:defRPr sz="2000" b="0" i="0">
                <a:solidFill>
                  <a:schemeClr val="tx1"/>
                </a:solidFill>
                <a:latin typeface="Calibri" pitchFamily="34" charset="0"/>
                <a:cs typeface="Calibri" pitchFamily="34" charset="0"/>
              </a:defRPr>
            </a:lvl1pPr>
            <a:lvl2pPr>
              <a:defRPr sz="1800" b="0" i="0">
                <a:solidFill>
                  <a:schemeClr val="tx1"/>
                </a:solidFill>
                <a:latin typeface="Calibri" pitchFamily="34" charset="0"/>
                <a:cs typeface="Calibri" pitchFamily="34" charset="0"/>
              </a:defRPr>
            </a:lvl2pPr>
            <a:lvl3pPr>
              <a:defRPr sz="1600" b="0" i="0">
                <a:solidFill>
                  <a:schemeClr val="tx1"/>
                </a:solidFill>
                <a:latin typeface="Calibri" pitchFamily="34" charset="0"/>
                <a:cs typeface="Calibri" pitchFamily="34" charset="0"/>
              </a:defRPr>
            </a:lvl3pPr>
            <a:lvl4pPr>
              <a:defRPr sz="1400" b="0" i="0">
                <a:solidFill>
                  <a:schemeClr val="tx1"/>
                </a:solidFill>
                <a:latin typeface="Calibri" pitchFamily="34" charset="0"/>
                <a:cs typeface="Calibri" pitchFamily="34" charset="0"/>
              </a:defRPr>
            </a:lvl4pPr>
            <a:lvl5pPr>
              <a:defRPr sz="1300" b="0" i="0">
                <a:solidFill>
                  <a:schemeClr val="tx1"/>
                </a:solidFill>
                <a:latin typeface="Calibri" pitchFamily="34" charset="0"/>
                <a:cs typeface="Calibr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 Placeholder 6"/>
          <p:cNvSpPr>
            <a:spLocks noGrp="1"/>
          </p:cNvSpPr>
          <p:nvPr>
            <p:ph type="body" sz="quarter" idx="11" hasCustomPrompt="1"/>
          </p:nvPr>
        </p:nvSpPr>
        <p:spPr>
          <a:xfrm>
            <a:off x="91440" y="6217920"/>
            <a:ext cx="8321040" cy="548640"/>
          </a:xfrm>
          <a:prstGeom prst="rect">
            <a:avLst/>
          </a:prstGeom>
        </p:spPr>
        <p:txBody>
          <a:bodyPr anchor="b" anchorCtr="0"/>
          <a:lstStyle>
            <a:lvl1pPr marL="0" indent="0" algn="l">
              <a:spcBef>
                <a:spcPts val="0"/>
              </a:spcBef>
              <a:buFont typeface="Arial" pitchFamily="34" charset="0"/>
              <a:buNone/>
              <a:defRPr sz="1200" baseline="0">
                <a:solidFill>
                  <a:schemeClr val="tx1"/>
                </a:solidFill>
                <a:latin typeface="Calibri" pitchFamily="34" charset="0"/>
                <a:cs typeface="Calibri" pitchFamily="34" charset="0"/>
              </a:defRPr>
            </a:lvl1pPr>
          </a:lstStyle>
          <a:p>
            <a:pPr algn="l">
              <a:spcBef>
                <a:spcPts val="0"/>
              </a:spcBef>
            </a:pPr>
            <a:r>
              <a:rPr lang="en-US" dirty="0" smtClean="0"/>
              <a:t>Insert Source Here</a:t>
            </a:r>
          </a:p>
        </p:txBody>
      </p:sp>
      <p:sp>
        <p:nvSpPr>
          <p:cNvPr id="15" name="Content Placeholder 2"/>
          <p:cNvSpPr>
            <a:spLocks noGrp="1"/>
          </p:cNvSpPr>
          <p:nvPr>
            <p:ph idx="12"/>
          </p:nvPr>
        </p:nvSpPr>
        <p:spPr>
          <a:xfrm>
            <a:off x="3108960" y="1371600"/>
            <a:ext cx="2926080" cy="4754880"/>
          </a:xfrm>
          <a:prstGeom prst="rect">
            <a:avLst/>
          </a:prstGeom>
        </p:spPr>
        <p:txBody>
          <a:bodyPr/>
          <a:lstStyle>
            <a:lvl1pPr>
              <a:defRPr sz="2000" b="0" i="0">
                <a:solidFill>
                  <a:schemeClr val="tx1"/>
                </a:solidFill>
                <a:latin typeface="Calibri" pitchFamily="34" charset="0"/>
                <a:cs typeface="Calibri" pitchFamily="34" charset="0"/>
              </a:defRPr>
            </a:lvl1pPr>
            <a:lvl2pPr>
              <a:defRPr sz="1800" b="0" i="0">
                <a:solidFill>
                  <a:schemeClr val="tx1"/>
                </a:solidFill>
                <a:latin typeface="Calibri" pitchFamily="34" charset="0"/>
                <a:cs typeface="Calibri" pitchFamily="34" charset="0"/>
              </a:defRPr>
            </a:lvl2pPr>
            <a:lvl3pPr>
              <a:defRPr sz="1600" b="0" i="0">
                <a:solidFill>
                  <a:schemeClr val="tx1"/>
                </a:solidFill>
                <a:latin typeface="Calibri" pitchFamily="34" charset="0"/>
                <a:cs typeface="Calibri" pitchFamily="34" charset="0"/>
              </a:defRPr>
            </a:lvl3pPr>
            <a:lvl4pPr>
              <a:defRPr sz="1400" b="0" i="0">
                <a:solidFill>
                  <a:schemeClr val="tx1"/>
                </a:solidFill>
                <a:latin typeface="Calibri" pitchFamily="34" charset="0"/>
                <a:cs typeface="Calibri" pitchFamily="34" charset="0"/>
              </a:defRPr>
            </a:lvl4pPr>
            <a:lvl5pPr>
              <a:defRPr sz="1300" b="0" i="0">
                <a:solidFill>
                  <a:schemeClr val="tx1"/>
                </a:solidFill>
                <a:latin typeface="Calibri" pitchFamily="34" charset="0"/>
                <a:cs typeface="Calibr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Content Placeholder 2"/>
          <p:cNvSpPr>
            <a:spLocks noGrp="1"/>
          </p:cNvSpPr>
          <p:nvPr>
            <p:ph idx="13"/>
          </p:nvPr>
        </p:nvSpPr>
        <p:spPr>
          <a:xfrm>
            <a:off x="6126480" y="1371600"/>
            <a:ext cx="2926080" cy="4754880"/>
          </a:xfrm>
          <a:prstGeom prst="rect">
            <a:avLst/>
          </a:prstGeom>
        </p:spPr>
        <p:txBody>
          <a:bodyPr/>
          <a:lstStyle>
            <a:lvl1pPr>
              <a:defRPr sz="2000" b="0" i="0">
                <a:solidFill>
                  <a:schemeClr val="tx1"/>
                </a:solidFill>
                <a:latin typeface="Calibri" pitchFamily="34" charset="0"/>
                <a:cs typeface="Calibri" pitchFamily="34" charset="0"/>
              </a:defRPr>
            </a:lvl1pPr>
            <a:lvl2pPr>
              <a:defRPr sz="1800" b="0" i="0">
                <a:solidFill>
                  <a:schemeClr val="tx1"/>
                </a:solidFill>
                <a:latin typeface="Calibri" pitchFamily="34" charset="0"/>
                <a:cs typeface="Calibri" pitchFamily="34" charset="0"/>
              </a:defRPr>
            </a:lvl2pPr>
            <a:lvl3pPr>
              <a:defRPr sz="1600" b="0" i="0">
                <a:solidFill>
                  <a:schemeClr val="tx1"/>
                </a:solidFill>
                <a:latin typeface="Calibri" pitchFamily="34" charset="0"/>
                <a:cs typeface="Calibri" pitchFamily="34" charset="0"/>
              </a:defRPr>
            </a:lvl3pPr>
            <a:lvl4pPr>
              <a:defRPr sz="1400" b="0" i="0">
                <a:solidFill>
                  <a:schemeClr val="tx1"/>
                </a:solidFill>
                <a:latin typeface="Calibri" pitchFamily="34" charset="0"/>
                <a:cs typeface="Calibri" pitchFamily="34" charset="0"/>
              </a:defRPr>
            </a:lvl4pPr>
            <a:lvl5pPr>
              <a:defRPr sz="1300" b="0" i="0">
                <a:solidFill>
                  <a:schemeClr val="tx1"/>
                </a:solidFill>
                <a:latin typeface="Calibri" pitchFamily="34" charset="0"/>
                <a:cs typeface="Calibr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5"/>
          <p:cNvSpPr>
            <a:spLocks noGrp="1" noChangeArrowheads="1"/>
          </p:cNvSpPr>
          <p:nvPr>
            <p:ph type="title"/>
          </p:nvPr>
        </p:nvSpPr>
        <p:spPr bwMode="auto">
          <a:xfrm>
            <a:off x="91440" y="365760"/>
            <a:ext cx="8961120" cy="91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lvl="0" algn="l" rtl="0" eaLnBrk="1" fontAlgn="base" hangingPunct="1">
              <a:spcBef>
                <a:spcPct val="0"/>
              </a:spcBef>
              <a:spcAft>
                <a:spcPct val="0"/>
              </a:spcAft>
            </a:pPr>
            <a:r>
              <a:rPr lang="en-US" smtClean="0"/>
              <a:t>Click to edit Master title style</a:t>
            </a:r>
            <a:endParaRPr lang="en-US" dirty="0" smtClean="0"/>
          </a:p>
        </p:txBody>
      </p:sp>
    </p:spTree>
    <p:extLst>
      <p:ext uri="{BB962C8B-B14F-4D97-AF65-F5344CB8AC3E}">
        <p14:creationId xmlns:p14="http://schemas.microsoft.com/office/powerpoint/2010/main" val="377088963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
        <p:nvSpPr>
          <p:cNvPr id="5" name="Text Placeholder 6"/>
          <p:cNvSpPr>
            <a:spLocks noGrp="1"/>
          </p:cNvSpPr>
          <p:nvPr>
            <p:ph type="body" sz="quarter" idx="11" hasCustomPrompt="1"/>
          </p:nvPr>
        </p:nvSpPr>
        <p:spPr>
          <a:xfrm>
            <a:off x="91440" y="6217920"/>
            <a:ext cx="8321040" cy="548640"/>
          </a:xfrm>
          <a:prstGeom prst="rect">
            <a:avLst/>
          </a:prstGeom>
        </p:spPr>
        <p:txBody>
          <a:bodyPr anchor="b" anchorCtr="0"/>
          <a:lstStyle>
            <a:lvl1pPr marL="0" indent="0" algn="l">
              <a:spcBef>
                <a:spcPts val="0"/>
              </a:spcBef>
              <a:buFont typeface="Arial" pitchFamily="34" charset="0"/>
              <a:buNone/>
              <a:defRPr sz="1200" baseline="0">
                <a:solidFill>
                  <a:schemeClr val="tx1"/>
                </a:solidFill>
                <a:latin typeface="Calibri" pitchFamily="34" charset="0"/>
                <a:cs typeface="Calibri" pitchFamily="34" charset="0"/>
              </a:defRPr>
            </a:lvl1pPr>
          </a:lstStyle>
          <a:p>
            <a:pPr algn="l">
              <a:spcBef>
                <a:spcPts val="0"/>
              </a:spcBef>
            </a:pPr>
            <a:r>
              <a:rPr lang="en-US" dirty="0" smtClean="0"/>
              <a:t>Insert Source Here</a:t>
            </a:r>
          </a:p>
        </p:txBody>
      </p:sp>
      <p:sp>
        <p:nvSpPr>
          <p:cNvPr id="4" name="Rectangle 5"/>
          <p:cNvSpPr>
            <a:spLocks noGrp="1" noChangeArrowheads="1"/>
          </p:cNvSpPr>
          <p:nvPr>
            <p:ph type="title"/>
          </p:nvPr>
        </p:nvSpPr>
        <p:spPr bwMode="auto">
          <a:xfrm>
            <a:off x="91440" y="365760"/>
            <a:ext cx="8961120" cy="91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lvl="0" algn="l" rtl="0" eaLnBrk="1" fontAlgn="base" hangingPunct="1">
              <a:spcBef>
                <a:spcPct val="0"/>
              </a:spcBef>
              <a:spcAft>
                <a:spcPct val="0"/>
              </a:spcAft>
            </a:pPr>
            <a:r>
              <a:rPr lang="en-US" smtClean="0"/>
              <a:t>Click to edit Master title style</a:t>
            </a:r>
            <a:endParaRPr lang="en-US" dirty="0" smtClean="0"/>
          </a:p>
        </p:txBody>
      </p:sp>
    </p:spTree>
    <p:extLst>
      <p:ext uri="{BB962C8B-B14F-4D97-AF65-F5344CB8AC3E}">
        <p14:creationId xmlns:p14="http://schemas.microsoft.com/office/powerpoint/2010/main" val="3424075274"/>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Rectangle 5"/>
          <p:cNvSpPr>
            <a:spLocks noGrp="1" noChangeArrowheads="1"/>
          </p:cNvSpPr>
          <p:nvPr>
            <p:ph type="title"/>
          </p:nvPr>
        </p:nvSpPr>
        <p:spPr bwMode="auto">
          <a:xfrm>
            <a:off x="452347" y="1817601"/>
            <a:ext cx="8223439" cy="10005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defRPr b="1" i="0">
                <a:latin typeface="Calibri" pitchFamily="34" charset="0"/>
                <a:cs typeface="Calibri" pitchFamily="34" charset="0"/>
              </a:defRPr>
            </a:lvl1pPr>
          </a:lstStyle>
          <a:p>
            <a:pPr lvl="0" algn="l" rtl="0" eaLnBrk="1" fontAlgn="base" hangingPunct="1">
              <a:spcBef>
                <a:spcPct val="0"/>
              </a:spcBef>
              <a:spcAft>
                <a:spcPct val="0"/>
              </a:spcAft>
            </a:pPr>
            <a:r>
              <a:rPr lang="en-US" dirty="0" smtClean="0"/>
              <a:t>Click to edit Master title style</a:t>
            </a:r>
          </a:p>
        </p:txBody>
      </p:sp>
      <p:sp>
        <p:nvSpPr>
          <p:cNvPr id="13" name="Text Placeholder 12"/>
          <p:cNvSpPr>
            <a:spLocks noGrp="1"/>
          </p:cNvSpPr>
          <p:nvPr>
            <p:ph type="body" sz="quarter" idx="10" hasCustomPrompt="1"/>
          </p:nvPr>
        </p:nvSpPr>
        <p:spPr>
          <a:xfrm>
            <a:off x="444467" y="2946400"/>
            <a:ext cx="6391275" cy="884238"/>
          </a:xfrm>
          <a:prstGeom prst="rect">
            <a:avLst/>
          </a:prstGeom>
        </p:spPr>
        <p:txBody>
          <a:bodyPr vert="horz"/>
          <a:lstStyle>
            <a:lvl1pPr marL="0" indent="0">
              <a:buNone/>
              <a:defRPr sz="1600" b="0" i="0" baseline="0">
                <a:solidFill>
                  <a:schemeClr val="bg1"/>
                </a:solidFill>
                <a:latin typeface="Calibri" pitchFamily="34" charset="0"/>
                <a:cs typeface="Calibri" pitchFamily="34" charset="0"/>
              </a:defRPr>
            </a:lvl1pPr>
          </a:lstStyle>
          <a:p>
            <a:pPr lvl="0"/>
            <a:r>
              <a:rPr lang="en-US" dirty="0" smtClean="0"/>
              <a:t>SUBTITLE STYLE</a:t>
            </a:r>
            <a:endParaRPr lang="en-US" dirty="0"/>
          </a:p>
        </p:txBody>
      </p:sp>
      <p:sp>
        <p:nvSpPr>
          <p:cNvPr id="22" name="Content Placeholder 21"/>
          <p:cNvSpPr>
            <a:spLocks noGrp="1"/>
          </p:cNvSpPr>
          <p:nvPr>
            <p:ph sz="quarter" idx="13" hasCustomPrompt="1"/>
          </p:nvPr>
        </p:nvSpPr>
        <p:spPr>
          <a:xfrm>
            <a:off x="444467" y="4238484"/>
            <a:ext cx="3352800" cy="284362"/>
          </a:xfrm>
          <a:prstGeom prst="rect">
            <a:avLst/>
          </a:prstGeom>
        </p:spPr>
        <p:txBody>
          <a:bodyPr vert="horz"/>
          <a:lstStyle>
            <a:lvl1pPr marL="0" indent="0">
              <a:buFontTx/>
              <a:buNone/>
              <a:defRPr sz="1600" b="0" i="0" baseline="0">
                <a:solidFill>
                  <a:schemeClr val="bg1"/>
                </a:solidFill>
                <a:latin typeface="Calibri" pitchFamily="34" charset="0"/>
                <a:cs typeface="Calibri" pitchFamily="34" charset="0"/>
              </a:defRPr>
            </a:lvl1pPr>
          </a:lstStyle>
          <a:p>
            <a:pPr lvl="0"/>
            <a:r>
              <a:rPr lang="en-US" dirty="0" smtClean="0"/>
              <a:t>Authors</a:t>
            </a:r>
            <a:endParaRPr lang="en-US" dirty="0"/>
          </a:p>
        </p:txBody>
      </p:sp>
      <p:sp>
        <p:nvSpPr>
          <p:cNvPr id="24" name="Content Placeholder 23"/>
          <p:cNvSpPr>
            <a:spLocks noGrp="1"/>
          </p:cNvSpPr>
          <p:nvPr>
            <p:ph sz="quarter" idx="14" hasCustomPrompt="1"/>
          </p:nvPr>
        </p:nvSpPr>
        <p:spPr>
          <a:xfrm>
            <a:off x="4480280" y="6174160"/>
            <a:ext cx="4416425" cy="531440"/>
          </a:xfrm>
          <a:prstGeom prst="rect">
            <a:avLst/>
          </a:prstGeom>
        </p:spPr>
        <p:txBody>
          <a:bodyPr vert="horz"/>
          <a:lstStyle>
            <a:lvl1pPr marL="0" indent="0" algn="r">
              <a:buFontTx/>
              <a:buNone/>
              <a:defRPr sz="1200" b="0" i="0" baseline="0">
                <a:solidFill>
                  <a:schemeClr val="tx1"/>
                </a:solidFill>
                <a:latin typeface="Calibri" pitchFamily="34" charset="0"/>
                <a:cs typeface="Calibri" pitchFamily="34" charset="0"/>
              </a:defRPr>
            </a:lvl1pPr>
          </a:lstStyle>
          <a:p>
            <a:pPr lvl="0"/>
            <a:r>
              <a:rPr lang="en-US" dirty="0" smtClean="0"/>
              <a:t>Date: January 23, 2013</a:t>
            </a:r>
          </a:p>
          <a:p>
            <a:pPr lvl="0"/>
            <a:r>
              <a:rPr lang="en-US" dirty="0" smtClean="0"/>
              <a:t>Location: Washington D.C.</a:t>
            </a:r>
            <a:endParaRPr lang="en-US" dirty="0"/>
          </a:p>
        </p:txBody>
      </p:sp>
      <p:sp>
        <p:nvSpPr>
          <p:cNvPr id="28" name="Content Placeholder 27"/>
          <p:cNvSpPr>
            <a:spLocks noGrp="1"/>
          </p:cNvSpPr>
          <p:nvPr>
            <p:ph sz="quarter" idx="16" hasCustomPrompt="1"/>
          </p:nvPr>
        </p:nvSpPr>
        <p:spPr>
          <a:xfrm>
            <a:off x="444467" y="4644232"/>
            <a:ext cx="5984875" cy="849313"/>
          </a:xfrm>
          <a:prstGeom prst="rect">
            <a:avLst/>
          </a:prstGeom>
        </p:spPr>
        <p:txBody>
          <a:bodyPr vert="horz"/>
          <a:lstStyle>
            <a:lvl1pPr marL="0" indent="0">
              <a:buFontTx/>
              <a:buNone/>
              <a:defRPr sz="1200" baseline="0">
                <a:solidFill>
                  <a:schemeClr val="bg1"/>
                </a:solidFill>
                <a:latin typeface="Calibri" pitchFamily="34" charset="0"/>
                <a:cs typeface="Calibri" pitchFamily="34" charset="0"/>
              </a:defRPr>
            </a:lvl1pPr>
          </a:lstStyle>
          <a:p>
            <a:pPr lvl="0"/>
            <a:r>
              <a:rPr lang="en-US" dirty="0" smtClean="0"/>
              <a:t>Multiple Author Names, Name Last Name, Name </a:t>
            </a:r>
            <a:r>
              <a:rPr lang="en-US" dirty="0" err="1" smtClean="0"/>
              <a:t>lastname</a:t>
            </a:r>
            <a:r>
              <a:rPr lang="en-US" dirty="0" smtClean="0"/>
              <a:t> &amp; name </a:t>
            </a:r>
            <a:r>
              <a:rPr lang="en-US" dirty="0" err="1" smtClean="0"/>
              <a:t>lastname</a:t>
            </a:r>
            <a:endParaRPr lang="en-US" dirty="0"/>
          </a:p>
        </p:txBody>
      </p:sp>
    </p:spTree>
    <p:extLst>
      <p:ext uri="{BB962C8B-B14F-4D97-AF65-F5344CB8AC3E}">
        <p14:creationId xmlns:p14="http://schemas.microsoft.com/office/powerpoint/2010/main" val="2784794808"/>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 y="91440"/>
            <a:ext cx="8961120" cy="914400"/>
          </a:xfrm>
          <a:prstGeom prst="rect">
            <a:avLst/>
          </a:prstGeo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BD040AF-5547-4247-903E-469BB919877D}" type="slidenum">
              <a:rPr lang="en-US" smtClean="0"/>
              <a:t>‹#›</a:t>
            </a:fld>
            <a:endParaRPr lang="en-US" dirty="0"/>
          </a:p>
        </p:txBody>
      </p:sp>
    </p:spTree>
    <p:extLst>
      <p:ext uri="{BB962C8B-B14F-4D97-AF65-F5344CB8AC3E}">
        <p14:creationId xmlns:p14="http://schemas.microsoft.com/office/powerpoint/2010/main" val="34597765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 Figures">
    <p:spTree>
      <p:nvGrpSpPr>
        <p:cNvPr id="1" name=""/>
        <p:cNvGrpSpPr/>
        <p:nvPr/>
      </p:nvGrpSpPr>
      <p:grpSpPr>
        <a:xfrm>
          <a:off x="0" y="0"/>
          <a:ext cx="0" cy="0"/>
          <a:chOff x="0" y="0"/>
          <a:chExt cx="0" cy="0"/>
        </a:xfrm>
      </p:grpSpPr>
      <p:sp>
        <p:nvSpPr>
          <p:cNvPr id="16" name="Content Placeholder 2"/>
          <p:cNvSpPr>
            <a:spLocks noGrp="1"/>
          </p:cNvSpPr>
          <p:nvPr>
            <p:ph idx="1"/>
          </p:nvPr>
        </p:nvSpPr>
        <p:spPr>
          <a:xfrm>
            <a:off x="91440" y="1097280"/>
            <a:ext cx="4434840" cy="5029200"/>
          </a:xfrm>
          <a:prstGeom prst="rect">
            <a:avLst/>
          </a:prstGeom>
        </p:spPr>
        <p:txBody>
          <a:bodyPr/>
          <a:lstStyle>
            <a:lvl1pPr>
              <a:defRPr sz="2000" b="0" i="0">
                <a:solidFill>
                  <a:schemeClr val="tx1"/>
                </a:solidFill>
                <a:latin typeface="Calibri" pitchFamily="34" charset="0"/>
                <a:cs typeface="Calibri" pitchFamily="34" charset="0"/>
              </a:defRPr>
            </a:lvl1pPr>
            <a:lvl2pPr>
              <a:defRPr sz="1800" b="0" i="0">
                <a:solidFill>
                  <a:schemeClr val="tx1"/>
                </a:solidFill>
                <a:latin typeface="Calibri" pitchFamily="34" charset="0"/>
                <a:cs typeface="Calibri" pitchFamily="34" charset="0"/>
              </a:defRPr>
            </a:lvl2pPr>
            <a:lvl3pPr>
              <a:defRPr sz="1600" b="0" i="0">
                <a:solidFill>
                  <a:schemeClr val="tx1"/>
                </a:solidFill>
                <a:latin typeface="Calibri" pitchFamily="34" charset="0"/>
                <a:cs typeface="Calibri" pitchFamily="34" charset="0"/>
              </a:defRPr>
            </a:lvl3pPr>
            <a:lvl4pPr>
              <a:defRPr sz="1400" b="0" i="0">
                <a:solidFill>
                  <a:schemeClr val="tx1"/>
                </a:solidFill>
                <a:latin typeface="Calibri" pitchFamily="34" charset="0"/>
                <a:cs typeface="Calibri" pitchFamily="34" charset="0"/>
              </a:defRPr>
            </a:lvl4pPr>
            <a:lvl5pPr>
              <a:defRPr sz="1300" b="0" i="0">
                <a:solidFill>
                  <a:schemeClr val="tx1"/>
                </a:solidFill>
                <a:latin typeface="Calibri" pitchFamily="34" charset="0"/>
                <a:cs typeface="Calibr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ext Placeholder 6"/>
          <p:cNvSpPr>
            <a:spLocks noGrp="1"/>
          </p:cNvSpPr>
          <p:nvPr>
            <p:ph type="body" sz="quarter" idx="11" hasCustomPrompt="1"/>
          </p:nvPr>
        </p:nvSpPr>
        <p:spPr>
          <a:xfrm>
            <a:off x="-1295400" y="4114800"/>
            <a:ext cx="8321040" cy="548640"/>
          </a:xfrm>
          <a:prstGeom prst="rect">
            <a:avLst/>
          </a:prstGeom>
        </p:spPr>
        <p:txBody>
          <a:bodyPr anchor="b" anchorCtr="0"/>
          <a:lstStyle>
            <a:lvl1pPr marL="0" indent="0" algn="l">
              <a:spcBef>
                <a:spcPts val="0"/>
              </a:spcBef>
              <a:buFont typeface="Arial" pitchFamily="34" charset="0"/>
              <a:buNone/>
              <a:defRPr sz="1200" baseline="0">
                <a:solidFill>
                  <a:schemeClr val="tx1"/>
                </a:solidFill>
                <a:latin typeface="Calibri" pitchFamily="34" charset="0"/>
                <a:cs typeface="Calibri" pitchFamily="34" charset="0"/>
              </a:defRPr>
            </a:lvl1pPr>
          </a:lstStyle>
          <a:p>
            <a:pPr algn="l">
              <a:spcBef>
                <a:spcPts val="0"/>
              </a:spcBef>
            </a:pPr>
            <a:r>
              <a:rPr lang="en-US" dirty="0" smtClean="0"/>
              <a:t>Insert Source Here</a:t>
            </a:r>
          </a:p>
        </p:txBody>
      </p:sp>
      <p:sp>
        <p:nvSpPr>
          <p:cNvPr id="18" name="Rectangle 5"/>
          <p:cNvSpPr>
            <a:spLocks noGrp="1" noChangeArrowheads="1"/>
          </p:cNvSpPr>
          <p:nvPr>
            <p:ph type="title"/>
          </p:nvPr>
        </p:nvSpPr>
        <p:spPr bwMode="auto">
          <a:xfrm>
            <a:off x="91440" y="91440"/>
            <a:ext cx="8961120" cy="91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a:latin typeface="Calibri" pitchFamily="34" charset="0"/>
              </a:defRPr>
            </a:lvl1pPr>
          </a:lstStyle>
          <a:p>
            <a:pPr lvl="0" algn="l" rtl="0" eaLnBrk="1" fontAlgn="base" hangingPunct="1">
              <a:spcBef>
                <a:spcPct val="0"/>
              </a:spcBef>
              <a:spcAft>
                <a:spcPct val="0"/>
              </a:spcAft>
            </a:pPr>
            <a:r>
              <a:rPr lang="en-US" smtClean="0"/>
              <a:t>Click to edit Master title style</a:t>
            </a:r>
            <a:endParaRPr lang="en-US" dirty="0" smtClean="0"/>
          </a:p>
        </p:txBody>
      </p:sp>
      <p:sp>
        <p:nvSpPr>
          <p:cNvPr id="19" name="Content Placeholder 2"/>
          <p:cNvSpPr>
            <a:spLocks noGrp="1"/>
          </p:cNvSpPr>
          <p:nvPr>
            <p:ph idx="12"/>
          </p:nvPr>
        </p:nvSpPr>
        <p:spPr>
          <a:xfrm>
            <a:off x="4617720" y="1097280"/>
            <a:ext cx="4434840" cy="5029200"/>
          </a:xfrm>
          <a:prstGeom prst="rect">
            <a:avLst/>
          </a:prstGeom>
        </p:spPr>
        <p:txBody>
          <a:bodyPr/>
          <a:lstStyle>
            <a:lvl1pPr>
              <a:defRPr sz="2000" b="0" i="0">
                <a:solidFill>
                  <a:schemeClr val="tx1"/>
                </a:solidFill>
                <a:latin typeface="Calibri" pitchFamily="34" charset="0"/>
                <a:cs typeface="Calibri" pitchFamily="34" charset="0"/>
              </a:defRPr>
            </a:lvl1pPr>
            <a:lvl2pPr>
              <a:defRPr sz="1800" b="0" i="0">
                <a:solidFill>
                  <a:schemeClr val="tx1"/>
                </a:solidFill>
                <a:latin typeface="Calibri" pitchFamily="34" charset="0"/>
                <a:cs typeface="Calibri" pitchFamily="34" charset="0"/>
              </a:defRPr>
            </a:lvl2pPr>
            <a:lvl3pPr>
              <a:defRPr sz="1600" b="0" i="0">
                <a:solidFill>
                  <a:schemeClr val="tx1"/>
                </a:solidFill>
                <a:latin typeface="Calibri" pitchFamily="34" charset="0"/>
                <a:cs typeface="Calibri" pitchFamily="34" charset="0"/>
              </a:defRPr>
            </a:lvl3pPr>
            <a:lvl4pPr>
              <a:defRPr sz="1400" b="0" i="0">
                <a:solidFill>
                  <a:schemeClr val="tx1"/>
                </a:solidFill>
                <a:latin typeface="Calibri" pitchFamily="34" charset="0"/>
                <a:cs typeface="Calibri" pitchFamily="34" charset="0"/>
              </a:defRPr>
            </a:lvl4pPr>
            <a:lvl5pPr>
              <a:defRPr sz="1300" b="0" i="0">
                <a:solidFill>
                  <a:schemeClr val="tx1"/>
                </a:solidFill>
                <a:latin typeface="Calibri" pitchFamily="34" charset="0"/>
                <a:cs typeface="Calibr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02959904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 Figures">
    <p:spTree>
      <p:nvGrpSpPr>
        <p:cNvPr id="1" name=""/>
        <p:cNvGrpSpPr/>
        <p:nvPr/>
      </p:nvGrpSpPr>
      <p:grpSpPr>
        <a:xfrm>
          <a:off x="0" y="0"/>
          <a:ext cx="0" cy="0"/>
          <a:chOff x="0" y="0"/>
          <a:chExt cx="0" cy="0"/>
        </a:xfrm>
      </p:grpSpPr>
      <p:sp>
        <p:nvSpPr>
          <p:cNvPr id="11" name="Content Placeholder 2"/>
          <p:cNvSpPr>
            <a:spLocks noGrp="1"/>
          </p:cNvSpPr>
          <p:nvPr>
            <p:ph idx="1"/>
          </p:nvPr>
        </p:nvSpPr>
        <p:spPr>
          <a:xfrm>
            <a:off x="91440" y="1097280"/>
            <a:ext cx="2926080" cy="5029200"/>
          </a:xfrm>
          <a:prstGeom prst="rect">
            <a:avLst/>
          </a:prstGeom>
        </p:spPr>
        <p:txBody>
          <a:bodyPr/>
          <a:lstStyle>
            <a:lvl1pPr>
              <a:defRPr sz="2000" b="0" i="0">
                <a:solidFill>
                  <a:schemeClr val="tx1"/>
                </a:solidFill>
                <a:latin typeface="Calibri" pitchFamily="34" charset="0"/>
                <a:cs typeface="Calibri" pitchFamily="34" charset="0"/>
              </a:defRPr>
            </a:lvl1pPr>
            <a:lvl2pPr>
              <a:defRPr sz="1800" b="0" i="0">
                <a:solidFill>
                  <a:schemeClr val="tx1"/>
                </a:solidFill>
                <a:latin typeface="Calibri" pitchFamily="34" charset="0"/>
                <a:cs typeface="Calibri" pitchFamily="34" charset="0"/>
              </a:defRPr>
            </a:lvl2pPr>
            <a:lvl3pPr>
              <a:defRPr sz="1600" b="0" i="0">
                <a:solidFill>
                  <a:schemeClr val="tx1"/>
                </a:solidFill>
                <a:latin typeface="Calibri" pitchFamily="34" charset="0"/>
                <a:cs typeface="Calibri" pitchFamily="34" charset="0"/>
              </a:defRPr>
            </a:lvl3pPr>
            <a:lvl4pPr>
              <a:defRPr sz="1400" b="0" i="0">
                <a:solidFill>
                  <a:schemeClr val="tx1"/>
                </a:solidFill>
                <a:latin typeface="Calibri" pitchFamily="34" charset="0"/>
                <a:cs typeface="Calibri" pitchFamily="34" charset="0"/>
              </a:defRPr>
            </a:lvl4pPr>
            <a:lvl5pPr>
              <a:defRPr sz="1300" b="0" i="0">
                <a:solidFill>
                  <a:schemeClr val="tx1"/>
                </a:solidFill>
                <a:latin typeface="Calibri" pitchFamily="34" charset="0"/>
                <a:cs typeface="Calibr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 Placeholder 6"/>
          <p:cNvSpPr>
            <a:spLocks noGrp="1"/>
          </p:cNvSpPr>
          <p:nvPr>
            <p:ph type="body" sz="quarter" idx="11" hasCustomPrompt="1"/>
          </p:nvPr>
        </p:nvSpPr>
        <p:spPr>
          <a:xfrm>
            <a:off x="91440" y="6217920"/>
            <a:ext cx="8321040" cy="548640"/>
          </a:xfrm>
          <a:prstGeom prst="rect">
            <a:avLst/>
          </a:prstGeom>
        </p:spPr>
        <p:txBody>
          <a:bodyPr anchor="b" anchorCtr="0"/>
          <a:lstStyle>
            <a:lvl1pPr marL="0" indent="0" algn="l">
              <a:spcBef>
                <a:spcPts val="0"/>
              </a:spcBef>
              <a:buFont typeface="Arial" pitchFamily="34" charset="0"/>
              <a:buNone/>
              <a:defRPr sz="1200" baseline="0">
                <a:solidFill>
                  <a:schemeClr val="tx1"/>
                </a:solidFill>
                <a:latin typeface="Calibri" pitchFamily="34" charset="0"/>
                <a:cs typeface="Calibri" pitchFamily="34" charset="0"/>
              </a:defRPr>
            </a:lvl1pPr>
          </a:lstStyle>
          <a:p>
            <a:pPr algn="l">
              <a:spcBef>
                <a:spcPts val="0"/>
              </a:spcBef>
            </a:pPr>
            <a:r>
              <a:rPr lang="en-US" dirty="0" smtClean="0"/>
              <a:t>Insert Source Here</a:t>
            </a:r>
          </a:p>
        </p:txBody>
      </p:sp>
      <p:sp>
        <p:nvSpPr>
          <p:cNvPr id="14" name="Rectangle 5"/>
          <p:cNvSpPr>
            <a:spLocks noGrp="1" noChangeArrowheads="1"/>
          </p:cNvSpPr>
          <p:nvPr>
            <p:ph type="title"/>
          </p:nvPr>
        </p:nvSpPr>
        <p:spPr bwMode="auto">
          <a:xfrm>
            <a:off x="91440" y="91440"/>
            <a:ext cx="8961120" cy="91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a:latin typeface="Calibri" pitchFamily="34" charset="0"/>
              </a:defRPr>
            </a:lvl1pPr>
          </a:lstStyle>
          <a:p>
            <a:pPr lvl="0" algn="l" rtl="0" eaLnBrk="1" fontAlgn="base" hangingPunct="1">
              <a:spcBef>
                <a:spcPct val="0"/>
              </a:spcBef>
              <a:spcAft>
                <a:spcPct val="0"/>
              </a:spcAft>
            </a:pPr>
            <a:r>
              <a:rPr lang="en-US" smtClean="0"/>
              <a:t>Click to edit Master title style</a:t>
            </a:r>
            <a:endParaRPr lang="en-US" dirty="0" smtClean="0"/>
          </a:p>
        </p:txBody>
      </p:sp>
      <p:sp>
        <p:nvSpPr>
          <p:cNvPr id="15" name="Content Placeholder 2"/>
          <p:cNvSpPr>
            <a:spLocks noGrp="1"/>
          </p:cNvSpPr>
          <p:nvPr>
            <p:ph idx="12"/>
          </p:nvPr>
        </p:nvSpPr>
        <p:spPr>
          <a:xfrm>
            <a:off x="3108960" y="1097280"/>
            <a:ext cx="2926080" cy="5029200"/>
          </a:xfrm>
          <a:prstGeom prst="rect">
            <a:avLst/>
          </a:prstGeom>
        </p:spPr>
        <p:txBody>
          <a:bodyPr/>
          <a:lstStyle>
            <a:lvl1pPr>
              <a:defRPr sz="2000" b="0" i="0">
                <a:solidFill>
                  <a:schemeClr val="tx1"/>
                </a:solidFill>
                <a:latin typeface="Calibri" pitchFamily="34" charset="0"/>
                <a:cs typeface="Calibri" pitchFamily="34" charset="0"/>
              </a:defRPr>
            </a:lvl1pPr>
            <a:lvl2pPr>
              <a:defRPr sz="1800" b="0" i="0">
                <a:solidFill>
                  <a:schemeClr val="tx1"/>
                </a:solidFill>
                <a:latin typeface="Calibri" pitchFamily="34" charset="0"/>
                <a:cs typeface="Calibri" pitchFamily="34" charset="0"/>
              </a:defRPr>
            </a:lvl2pPr>
            <a:lvl3pPr>
              <a:defRPr sz="1600" b="0" i="0">
                <a:solidFill>
                  <a:schemeClr val="tx1"/>
                </a:solidFill>
                <a:latin typeface="Calibri" pitchFamily="34" charset="0"/>
                <a:cs typeface="Calibri" pitchFamily="34" charset="0"/>
              </a:defRPr>
            </a:lvl3pPr>
            <a:lvl4pPr>
              <a:defRPr sz="1400" b="0" i="0">
                <a:solidFill>
                  <a:schemeClr val="tx1"/>
                </a:solidFill>
                <a:latin typeface="Calibri" pitchFamily="34" charset="0"/>
                <a:cs typeface="Calibri" pitchFamily="34" charset="0"/>
              </a:defRPr>
            </a:lvl4pPr>
            <a:lvl5pPr>
              <a:defRPr sz="1300" b="0" i="0">
                <a:solidFill>
                  <a:schemeClr val="tx1"/>
                </a:solidFill>
                <a:latin typeface="Calibri" pitchFamily="34" charset="0"/>
                <a:cs typeface="Calibr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Content Placeholder 2"/>
          <p:cNvSpPr>
            <a:spLocks noGrp="1"/>
          </p:cNvSpPr>
          <p:nvPr>
            <p:ph idx="13"/>
          </p:nvPr>
        </p:nvSpPr>
        <p:spPr>
          <a:xfrm>
            <a:off x="6126480" y="1097280"/>
            <a:ext cx="2926080" cy="5029200"/>
          </a:xfrm>
          <a:prstGeom prst="rect">
            <a:avLst/>
          </a:prstGeom>
        </p:spPr>
        <p:txBody>
          <a:bodyPr/>
          <a:lstStyle>
            <a:lvl1pPr>
              <a:defRPr sz="2000" b="0" i="0">
                <a:solidFill>
                  <a:schemeClr val="tx1"/>
                </a:solidFill>
                <a:latin typeface="Calibri" pitchFamily="34" charset="0"/>
                <a:cs typeface="Calibri" pitchFamily="34" charset="0"/>
              </a:defRPr>
            </a:lvl1pPr>
            <a:lvl2pPr>
              <a:defRPr sz="1800" b="0" i="0">
                <a:solidFill>
                  <a:schemeClr val="tx1"/>
                </a:solidFill>
                <a:latin typeface="Calibri" pitchFamily="34" charset="0"/>
                <a:cs typeface="Calibri" pitchFamily="34" charset="0"/>
              </a:defRPr>
            </a:lvl2pPr>
            <a:lvl3pPr>
              <a:defRPr sz="1600" b="0" i="0">
                <a:solidFill>
                  <a:schemeClr val="tx1"/>
                </a:solidFill>
                <a:latin typeface="Calibri" pitchFamily="34" charset="0"/>
                <a:cs typeface="Calibri" pitchFamily="34" charset="0"/>
              </a:defRPr>
            </a:lvl3pPr>
            <a:lvl4pPr>
              <a:defRPr sz="1400" b="0" i="0">
                <a:solidFill>
                  <a:schemeClr val="tx1"/>
                </a:solidFill>
                <a:latin typeface="Calibri" pitchFamily="34" charset="0"/>
                <a:cs typeface="Calibri" pitchFamily="34" charset="0"/>
              </a:defRPr>
            </a:lvl4pPr>
            <a:lvl5pPr>
              <a:defRPr sz="1300" b="0" i="0">
                <a:solidFill>
                  <a:schemeClr val="tx1"/>
                </a:solidFill>
                <a:latin typeface="Calibri" pitchFamily="34" charset="0"/>
                <a:cs typeface="Calibr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3634158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
        <p:nvSpPr>
          <p:cNvPr id="5" name="Text Placeholder 6"/>
          <p:cNvSpPr>
            <a:spLocks noGrp="1"/>
          </p:cNvSpPr>
          <p:nvPr>
            <p:ph type="body" sz="quarter" idx="11" hasCustomPrompt="1"/>
          </p:nvPr>
        </p:nvSpPr>
        <p:spPr>
          <a:xfrm>
            <a:off x="152400" y="5334000"/>
            <a:ext cx="8321040" cy="548640"/>
          </a:xfrm>
          <a:prstGeom prst="rect">
            <a:avLst/>
          </a:prstGeom>
        </p:spPr>
        <p:txBody>
          <a:bodyPr anchor="b" anchorCtr="0"/>
          <a:lstStyle>
            <a:lvl1pPr marL="0" indent="0" algn="l">
              <a:spcBef>
                <a:spcPts val="0"/>
              </a:spcBef>
              <a:buFont typeface="Arial" pitchFamily="34" charset="0"/>
              <a:buNone/>
              <a:defRPr sz="1200" baseline="0">
                <a:solidFill>
                  <a:schemeClr val="tx1"/>
                </a:solidFill>
                <a:latin typeface="Calibri" pitchFamily="34" charset="0"/>
                <a:cs typeface="Calibri" pitchFamily="34" charset="0"/>
              </a:defRPr>
            </a:lvl1pPr>
          </a:lstStyle>
          <a:p>
            <a:pPr algn="l">
              <a:spcBef>
                <a:spcPts val="0"/>
              </a:spcBef>
            </a:pPr>
            <a:r>
              <a:rPr lang="en-US" dirty="0" smtClean="0"/>
              <a:t>Insert Source Here</a:t>
            </a:r>
          </a:p>
        </p:txBody>
      </p:sp>
      <p:sp>
        <p:nvSpPr>
          <p:cNvPr id="6" name="Title 5"/>
          <p:cNvSpPr>
            <a:spLocks noGrp="1" noChangeArrowheads="1"/>
          </p:cNvSpPr>
          <p:nvPr>
            <p:ph type="title"/>
          </p:nvPr>
        </p:nvSpPr>
        <p:spPr bwMode="auto">
          <a:xfrm>
            <a:off x="91440" y="91440"/>
            <a:ext cx="8961120" cy="91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a:latin typeface="Calibri" pitchFamily="34" charset="0"/>
              </a:defRPr>
            </a:lvl1pPr>
          </a:lstStyle>
          <a:p>
            <a:pPr lvl="0" algn="l" rtl="0" eaLnBrk="1" fontAlgn="base" hangingPunct="1">
              <a:spcBef>
                <a:spcPct val="0"/>
              </a:spcBef>
              <a:spcAft>
                <a:spcPct val="0"/>
              </a:spcAft>
            </a:pPr>
            <a:r>
              <a:rPr lang="en-US" smtClean="0"/>
              <a:t>Click to edit Master title style</a:t>
            </a:r>
            <a:endParaRPr lang="en-US" dirty="0" smtClean="0"/>
          </a:p>
        </p:txBody>
      </p:sp>
      <p:sp>
        <p:nvSpPr>
          <p:cNvPr id="4" name="Rectangle 3"/>
          <p:cNvSpPr/>
          <p:nvPr userDrawn="1"/>
        </p:nvSpPr>
        <p:spPr>
          <a:xfrm>
            <a:off x="381000" y="4495800"/>
            <a:ext cx="8503920" cy="707886"/>
          </a:xfrm>
          <a:prstGeom prst="rect">
            <a:avLst/>
          </a:prstGeom>
        </p:spPr>
        <p:txBody>
          <a:bodyPr wrap="square">
            <a:spAutoFit/>
          </a:bodyPr>
          <a:lstStyle/>
          <a:p>
            <a:r>
              <a:rPr lang="en-US" sz="1000" dirty="0" smtClean="0">
                <a:latin typeface="Calibri" pitchFamily="34" charset="0"/>
                <a:cs typeface="Meta Offc Pro"/>
              </a:rPr>
              <a:t>NOTE: Among Federally Facilitated and Partnership Marketplaces in 2015 </a:t>
            </a:r>
          </a:p>
          <a:p>
            <a:r>
              <a:rPr lang="en-US" sz="1000" dirty="0" smtClean="0"/>
              <a:t>SOURCE: Kaiser Family Foundation analysis of Marketplace plans in the 37 states with Federally Facilitated or Partnership exchanges in 2015 (including New Mexico, Oregon, and Nevada). Data are from Healthcare.gov Health plan information for individuals and families available here: </a:t>
            </a:r>
            <a:r>
              <a:rPr lang="en-US" sz="1000" dirty="0" smtClean="0">
                <a:hlinkClick r:id="rId2"/>
              </a:rPr>
              <a:t>https://www.healthcare.gov/health-plan-information/</a:t>
            </a:r>
            <a:r>
              <a:rPr lang="en-US" sz="1000" dirty="0" smtClean="0"/>
              <a:t> </a:t>
            </a:r>
          </a:p>
        </p:txBody>
      </p:sp>
    </p:spTree>
    <p:extLst>
      <p:ext uri="{BB962C8B-B14F-4D97-AF65-F5344CB8AC3E}">
        <p14:creationId xmlns:p14="http://schemas.microsoft.com/office/powerpoint/2010/main" val="332312335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BD040AF-5547-4247-903E-469BB919877D}" type="slidenum">
              <a:rPr lang="en-US" smtClean="0"/>
              <a:t>‹#›</a:t>
            </a:fld>
            <a:endParaRPr lang="en-US" dirty="0"/>
          </a:p>
        </p:txBody>
      </p:sp>
    </p:spTree>
    <p:extLst>
      <p:ext uri="{BB962C8B-B14F-4D97-AF65-F5344CB8AC3E}">
        <p14:creationId xmlns:p14="http://schemas.microsoft.com/office/powerpoint/2010/main" val="168579497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9" name="Rectangle 5"/>
          <p:cNvSpPr>
            <a:spLocks noGrp="1" noChangeArrowheads="1"/>
          </p:cNvSpPr>
          <p:nvPr>
            <p:ph type="title"/>
          </p:nvPr>
        </p:nvSpPr>
        <p:spPr bwMode="auto">
          <a:xfrm>
            <a:off x="452347" y="1817601"/>
            <a:ext cx="8223439" cy="10005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defRPr b="1" i="0">
                <a:latin typeface="Calibri" pitchFamily="34" charset="0"/>
                <a:cs typeface="Calibri" pitchFamily="34" charset="0"/>
              </a:defRPr>
            </a:lvl1pPr>
          </a:lstStyle>
          <a:p>
            <a:pPr lvl="0" algn="l" rtl="0" eaLnBrk="1" fontAlgn="base" hangingPunct="1">
              <a:spcBef>
                <a:spcPct val="0"/>
              </a:spcBef>
              <a:spcAft>
                <a:spcPct val="0"/>
              </a:spcAft>
            </a:pPr>
            <a:r>
              <a:rPr lang="en-US" dirty="0" smtClean="0"/>
              <a:t>Click to edit Master title style</a:t>
            </a:r>
          </a:p>
        </p:txBody>
      </p:sp>
      <p:sp>
        <p:nvSpPr>
          <p:cNvPr id="13" name="Text Placeholder 12"/>
          <p:cNvSpPr>
            <a:spLocks noGrp="1"/>
          </p:cNvSpPr>
          <p:nvPr>
            <p:ph type="body" sz="quarter" idx="10" hasCustomPrompt="1"/>
          </p:nvPr>
        </p:nvSpPr>
        <p:spPr>
          <a:xfrm>
            <a:off x="444467" y="2946400"/>
            <a:ext cx="6391275" cy="884238"/>
          </a:xfrm>
          <a:prstGeom prst="rect">
            <a:avLst/>
          </a:prstGeom>
        </p:spPr>
        <p:txBody>
          <a:bodyPr vert="horz"/>
          <a:lstStyle>
            <a:lvl1pPr marL="0" indent="0">
              <a:buNone/>
              <a:defRPr sz="1600" b="0" i="0" baseline="0">
                <a:solidFill>
                  <a:schemeClr val="bg1"/>
                </a:solidFill>
                <a:latin typeface="Calibri" pitchFamily="34" charset="0"/>
                <a:cs typeface="Calibri" pitchFamily="34" charset="0"/>
              </a:defRPr>
            </a:lvl1pPr>
          </a:lstStyle>
          <a:p>
            <a:pPr lvl="0"/>
            <a:r>
              <a:rPr lang="en-US" dirty="0" smtClean="0"/>
              <a:t>SUBTITLE STYLE</a:t>
            </a:r>
            <a:endParaRPr lang="en-US" dirty="0"/>
          </a:p>
        </p:txBody>
      </p:sp>
      <p:sp>
        <p:nvSpPr>
          <p:cNvPr id="22" name="Content Placeholder 21"/>
          <p:cNvSpPr>
            <a:spLocks noGrp="1"/>
          </p:cNvSpPr>
          <p:nvPr>
            <p:ph sz="quarter" idx="13" hasCustomPrompt="1"/>
          </p:nvPr>
        </p:nvSpPr>
        <p:spPr>
          <a:xfrm>
            <a:off x="444467" y="4238484"/>
            <a:ext cx="3352800" cy="284362"/>
          </a:xfrm>
          <a:prstGeom prst="rect">
            <a:avLst/>
          </a:prstGeom>
        </p:spPr>
        <p:txBody>
          <a:bodyPr vert="horz"/>
          <a:lstStyle>
            <a:lvl1pPr marL="0" indent="0">
              <a:buFontTx/>
              <a:buNone/>
              <a:defRPr sz="1600" b="0" i="0" baseline="0">
                <a:solidFill>
                  <a:schemeClr val="bg1"/>
                </a:solidFill>
                <a:latin typeface="Calibri" pitchFamily="34" charset="0"/>
                <a:cs typeface="Calibri" pitchFamily="34" charset="0"/>
              </a:defRPr>
            </a:lvl1pPr>
          </a:lstStyle>
          <a:p>
            <a:pPr lvl="0"/>
            <a:r>
              <a:rPr lang="en-US" dirty="0" smtClean="0"/>
              <a:t>Authors</a:t>
            </a:r>
            <a:endParaRPr lang="en-US" dirty="0"/>
          </a:p>
        </p:txBody>
      </p:sp>
      <p:sp>
        <p:nvSpPr>
          <p:cNvPr id="24" name="Content Placeholder 23"/>
          <p:cNvSpPr>
            <a:spLocks noGrp="1"/>
          </p:cNvSpPr>
          <p:nvPr>
            <p:ph sz="quarter" idx="14" hasCustomPrompt="1"/>
          </p:nvPr>
        </p:nvSpPr>
        <p:spPr>
          <a:xfrm>
            <a:off x="4480280" y="6174160"/>
            <a:ext cx="4416425" cy="531440"/>
          </a:xfrm>
          <a:prstGeom prst="rect">
            <a:avLst/>
          </a:prstGeom>
        </p:spPr>
        <p:txBody>
          <a:bodyPr vert="horz"/>
          <a:lstStyle>
            <a:lvl1pPr marL="0" indent="0" algn="r">
              <a:buFontTx/>
              <a:buNone/>
              <a:defRPr sz="1200" b="0" i="0" baseline="0">
                <a:solidFill>
                  <a:schemeClr val="tx1"/>
                </a:solidFill>
                <a:latin typeface="Calibri" pitchFamily="34" charset="0"/>
                <a:cs typeface="Calibri" pitchFamily="34" charset="0"/>
              </a:defRPr>
            </a:lvl1pPr>
          </a:lstStyle>
          <a:p>
            <a:pPr lvl="0"/>
            <a:r>
              <a:rPr lang="en-US" dirty="0" smtClean="0"/>
              <a:t>Date: January 23, 2013</a:t>
            </a:r>
          </a:p>
          <a:p>
            <a:pPr lvl="0"/>
            <a:r>
              <a:rPr lang="en-US" dirty="0" smtClean="0"/>
              <a:t>Location: Washington D.C.</a:t>
            </a:r>
            <a:endParaRPr lang="en-US" dirty="0"/>
          </a:p>
        </p:txBody>
      </p:sp>
      <p:sp>
        <p:nvSpPr>
          <p:cNvPr id="28" name="Content Placeholder 27"/>
          <p:cNvSpPr>
            <a:spLocks noGrp="1"/>
          </p:cNvSpPr>
          <p:nvPr>
            <p:ph sz="quarter" idx="16" hasCustomPrompt="1"/>
          </p:nvPr>
        </p:nvSpPr>
        <p:spPr>
          <a:xfrm>
            <a:off x="444467" y="4644232"/>
            <a:ext cx="5984875" cy="849313"/>
          </a:xfrm>
          <a:prstGeom prst="rect">
            <a:avLst/>
          </a:prstGeom>
        </p:spPr>
        <p:txBody>
          <a:bodyPr vert="horz"/>
          <a:lstStyle>
            <a:lvl1pPr marL="0" indent="0">
              <a:buFontTx/>
              <a:buNone/>
              <a:defRPr sz="1200" baseline="0">
                <a:solidFill>
                  <a:schemeClr val="bg1"/>
                </a:solidFill>
                <a:latin typeface="Calibri" pitchFamily="34" charset="0"/>
                <a:cs typeface="Calibri" pitchFamily="34" charset="0"/>
              </a:defRPr>
            </a:lvl1pPr>
          </a:lstStyle>
          <a:p>
            <a:pPr lvl="0"/>
            <a:r>
              <a:rPr lang="en-US" dirty="0" smtClean="0"/>
              <a:t>Multiple Author Names, Name Last Name, Name </a:t>
            </a:r>
            <a:r>
              <a:rPr lang="en-US" dirty="0" err="1" smtClean="0"/>
              <a:t>lastname</a:t>
            </a:r>
            <a:r>
              <a:rPr lang="en-US" dirty="0" smtClean="0"/>
              <a:t> &amp; name </a:t>
            </a:r>
            <a:r>
              <a:rPr lang="en-US" dirty="0" err="1" smtClean="0"/>
              <a:t>lastname</a:t>
            </a:r>
            <a:endParaRPr lang="en-US" dirty="0"/>
          </a:p>
        </p:txBody>
      </p:sp>
    </p:spTree>
    <p:extLst>
      <p:ext uri="{BB962C8B-B14F-4D97-AF65-F5344CB8AC3E}">
        <p14:creationId xmlns:p14="http://schemas.microsoft.com/office/powerpoint/2010/main" val="31183912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 y="1371600"/>
            <a:ext cx="8961120" cy="4754880"/>
          </a:xfrm>
          <a:prstGeom prst="rect">
            <a:avLst/>
          </a:prstGeom>
        </p:spPr>
        <p:txBody>
          <a:bodyPr/>
          <a:lstStyle>
            <a:lvl1pPr>
              <a:defRPr sz="2000" b="0" i="0">
                <a:solidFill>
                  <a:schemeClr val="tx1"/>
                </a:solidFill>
                <a:latin typeface="Calibri" pitchFamily="34" charset="0"/>
                <a:cs typeface="Calibri" pitchFamily="34" charset="0"/>
              </a:defRPr>
            </a:lvl1pPr>
            <a:lvl2pPr>
              <a:defRPr sz="1800" b="0" i="0">
                <a:solidFill>
                  <a:schemeClr val="tx1"/>
                </a:solidFill>
                <a:latin typeface="Calibri" pitchFamily="34" charset="0"/>
                <a:cs typeface="Calibri" pitchFamily="34" charset="0"/>
              </a:defRPr>
            </a:lvl2pPr>
            <a:lvl3pPr>
              <a:defRPr sz="1600" b="0" i="0">
                <a:solidFill>
                  <a:schemeClr val="tx1"/>
                </a:solidFill>
                <a:latin typeface="Calibri" pitchFamily="34" charset="0"/>
                <a:cs typeface="Calibri" pitchFamily="34" charset="0"/>
              </a:defRPr>
            </a:lvl3pPr>
            <a:lvl4pPr>
              <a:defRPr sz="1400" b="0" i="0">
                <a:solidFill>
                  <a:schemeClr val="tx1"/>
                </a:solidFill>
                <a:latin typeface="Calibri" pitchFamily="34" charset="0"/>
                <a:cs typeface="Calibri" pitchFamily="34" charset="0"/>
              </a:defRPr>
            </a:lvl4pPr>
            <a:lvl5pPr>
              <a:defRPr sz="1300" b="0" i="0">
                <a:solidFill>
                  <a:schemeClr val="tx1"/>
                </a:solidFill>
                <a:latin typeface="Calibri" pitchFamily="34" charset="0"/>
                <a:cs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6"/>
          <p:cNvSpPr>
            <a:spLocks noGrp="1"/>
          </p:cNvSpPr>
          <p:nvPr>
            <p:ph type="body" sz="quarter" idx="11" hasCustomPrompt="1"/>
          </p:nvPr>
        </p:nvSpPr>
        <p:spPr>
          <a:xfrm>
            <a:off x="91440" y="6217920"/>
            <a:ext cx="8321040" cy="548640"/>
          </a:xfrm>
          <a:prstGeom prst="rect">
            <a:avLst/>
          </a:prstGeom>
        </p:spPr>
        <p:txBody>
          <a:bodyPr anchor="b" anchorCtr="0"/>
          <a:lstStyle>
            <a:lvl1pPr marL="0" indent="0" algn="l">
              <a:spcBef>
                <a:spcPts val="0"/>
              </a:spcBef>
              <a:buFont typeface="Arial" pitchFamily="34" charset="0"/>
              <a:buNone/>
              <a:defRPr sz="1200" baseline="0">
                <a:solidFill>
                  <a:schemeClr val="tx1"/>
                </a:solidFill>
                <a:latin typeface="Calibri" pitchFamily="34" charset="0"/>
                <a:cs typeface="Calibri" pitchFamily="34" charset="0"/>
              </a:defRPr>
            </a:lvl1pPr>
          </a:lstStyle>
          <a:p>
            <a:r>
              <a:rPr lang="en-US" dirty="0" smtClean="0"/>
              <a:t>SOURCE: Kaiser Family Foundation analysis of Marketplace plans in the 37 states with Federally Facilitated or Partnership exchanges in 2015 (including New Mexico, Oregon, and Nevada). Data are from Healthcare.gov Health plan information for individuals and families available here: </a:t>
            </a:r>
            <a:r>
              <a:rPr lang="en-US" dirty="0" smtClean="0">
                <a:hlinkClick r:id="rId2"/>
              </a:rPr>
              <a:t>https://www.healthcare.gov/health-plan-information/</a:t>
            </a:r>
            <a:r>
              <a:rPr lang="en-US" dirty="0" smtClean="0"/>
              <a:t> </a:t>
            </a:r>
          </a:p>
        </p:txBody>
      </p:sp>
      <p:sp>
        <p:nvSpPr>
          <p:cNvPr id="32" name="Rectangle 5"/>
          <p:cNvSpPr>
            <a:spLocks noGrp="1" noChangeArrowheads="1"/>
          </p:cNvSpPr>
          <p:nvPr>
            <p:ph type="title"/>
          </p:nvPr>
        </p:nvSpPr>
        <p:spPr bwMode="auto">
          <a:xfrm>
            <a:off x="91440" y="365760"/>
            <a:ext cx="8961120" cy="91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lvl="0" algn="l" rtl="0" eaLnBrk="1" fontAlgn="base" hangingPunct="1">
              <a:spcBef>
                <a:spcPct val="0"/>
              </a:spcBef>
              <a:spcAft>
                <a:spcPct val="0"/>
              </a:spcAft>
            </a:pPr>
            <a:r>
              <a:rPr lang="en-US" smtClean="0"/>
              <a:t>Click to edit Master title style</a:t>
            </a:r>
            <a:endParaRPr lang="en-US" dirty="0" smtClean="0"/>
          </a:p>
        </p:txBody>
      </p:sp>
    </p:spTree>
    <p:extLst>
      <p:ext uri="{BB962C8B-B14F-4D97-AF65-F5344CB8AC3E}">
        <p14:creationId xmlns:p14="http://schemas.microsoft.com/office/powerpoint/2010/main" val="193751173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 Figures">
    <p:spTree>
      <p:nvGrpSpPr>
        <p:cNvPr id="1" name=""/>
        <p:cNvGrpSpPr/>
        <p:nvPr/>
      </p:nvGrpSpPr>
      <p:grpSpPr>
        <a:xfrm>
          <a:off x="0" y="0"/>
          <a:ext cx="0" cy="0"/>
          <a:chOff x="0" y="0"/>
          <a:chExt cx="0" cy="0"/>
        </a:xfrm>
      </p:grpSpPr>
      <p:sp>
        <p:nvSpPr>
          <p:cNvPr id="16" name="Content Placeholder 2"/>
          <p:cNvSpPr>
            <a:spLocks noGrp="1"/>
          </p:cNvSpPr>
          <p:nvPr>
            <p:ph idx="1"/>
          </p:nvPr>
        </p:nvSpPr>
        <p:spPr>
          <a:xfrm>
            <a:off x="91440" y="1371600"/>
            <a:ext cx="4434840" cy="4754880"/>
          </a:xfrm>
          <a:prstGeom prst="rect">
            <a:avLst/>
          </a:prstGeom>
        </p:spPr>
        <p:txBody>
          <a:bodyPr/>
          <a:lstStyle>
            <a:lvl1pPr>
              <a:defRPr sz="2000" b="0" i="0">
                <a:solidFill>
                  <a:schemeClr val="tx1"/>
                </a:solidFill>
                <a:latin typeface="Calibri" pitchFamily="34" charset="0"/>
                <a:cs typeface="Calibri" pitchFamily="34" charset="0"/>
              </a:defRPr>
            </a:lvl1pPr>
            <a:lvl2pPr>
              <a:defRPr sz="1800" b="0" i="0">
                <a:solidFill>
                  <a:schemeClr val="tx1"/>
                </a:solidFill>
                <a:latin typeface="Calibri" pitchFamily="34" charset="0"/>
                <a:cs typeface="Calibri" pitchFamily="34" charset="0"/>
              </a:defRPr>
            </a:lvl2pPr>
            <a:lvl3pPr>
              <a:defRPr sz="1600" b="0" i="0">
                <a:solidFill>
                  <a:schemeClr val="tx1"/>
                </a:solidFill>
                <a:latin typeface="Calibri" pitchFamily="34" charset="0"/>
                <a:cs typeface="Calibri" pitchFamily="34" charset="0"/>
              </a:defRPr>
            </a:lvl3pPr>
            <a:lvl4pPr>
              <a:defRPr sz="1400" b="0" i="0">
                <a:solidFill>
                  <a:schemeClr val="tx1"/>
                </a:solidFill>
                <a:latin typeface="Calibri" pitchFamily="34" charset="0"/>
                <a:cs typeface="Calibri" pitchFamily="34" charset="0"/>
              </a:defRPr>
            </a:lvl4pPr>
            <a:lvl5pPr>
              <a:defRPr sz="1300" b="0" i="0">
                <a:solidFill>
                  <a:schemeClr val="tx1"/>
                </a:solidFill>
                <a:latin typeface="Calibri" pitchFamily="34" charset="0"/>
                <a:cs typeface="Calibr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ext Placeholder 6"/>
          <p:cNvSpPr>
            <a:spLocks noGrp="1"/>
          </p:cNvSpPr>
          <p:nvPr>
            <p:ph type="body" sz="quarter" idx="11" hasCustomPrompt="1"/>
          </p:nvPr>
        </p:nvSpPr>
        <p:spPr>
          <a:xfrm>
            <a:off x="91440" y="6217920"/>
            <a:ext cx="8321040" cy="548640"/>
          </a:xfrm>
          <a:prstGeom prst="rect">
            <a:avLst/>
          </a:prstGeom>
        </p:spPr>
        <p:txBody>
          <a:bodyPr anchor="b" anchorCtr="0"/>
          <a:lstStyle>
            <a:lvl1pPr marL="0" indent="0" algn="l">
              <a:spcBef>
                <a:spcPts val="0"/>
              </a:spcBef>
              <a:buFont typeface="Arial" pitchFamily="34" charset="0"/>
              <a:buNone/>
              <a:defRPr sz="1200" baseline="0">
                <a:solidFill>
                  <a:schemeClr val="tx1"/>
                </a:solidFill>
                <a:latin typeface="Calibri" pitchFamily="34" charset="0"/>
                <a:cs typeface="Calibri" pitchFamily="34" charset="0"/>
              </a:defRPr>
            </a:lvl1pPr>
          </a:lstStyle>
          <a:p>
            <a:r>
              <a:rPr lang="en-US" dirty="0" smtClean="0"/>
              <a:t>SOURCE: Kaiser Family Foundation analysis of Marketplace plans in the 37 states with Federally Facilitated or Partnership exchanges in 2015 (including New Mexico, Oregon, and Nevada). Data are from Healthcare.gov Health plan information for individuals and families available here: </a:t>
            </a:r>
            <a:r>
              <a:rPr lang="en-US" dirty="0" smtClean="0">
                <a:hlinkClick r:id="rId2"/>
              </a:rPr>
              <a:t>https://www.healthcare.gov/health-plan-information/</a:t>
            </a:r>
            <a:r>
              <a:rPr lang="en-US" dirty="0" smtClean="0"/>
              <a:t> </a:t>
            </a:r>
          </a:p>
        </p:txBody>
      </p:sp>
      <p:sp>
        <p:nvSpPr>
          <p:cNvPr id="19" name="Content Placeholder 2"/>
          <p:cNvSpPr>
            <a:spLocks noGrp="1"/>
          </p:cNvSpPr>
          <p:nvPr>
            <p:ph idx="12"/>
          </p:nvPr>
        </p:nvSpPr>
        <p:spPr>
          <a:xfrm>
            <a:off x="4617720" y="1371600"/>
            <a:ext cx="4434840" cy="4754880"/>
          </a:xfrm>
          <a:prstGeom prst="rect">
            <a:avLst/>
          </a:prstGeom>
        </p:spPr>
        <p:txBody>
          <a:bodyPr/>
          <a:lstStyle>
            <a:lvl1pPr>
              <a:defRPr sz="2000" b="0" i="0">
                <a:solidFill>
                  <a:schemeClr val="tx1"/>
                </a:solidFill>
                <a:latin typeface="Calibri" pitchFamily="34" charset="0"/>
                <a:cs typeface="Calibri" pitchFamily="34" charset="0"/>
              </a:defRPr>
            </a:lvl1pPr>
            <a:lvl2pPr>
              <a:defRPr sz="1800" b="0" i="0">
                <a:solidFill>
                  <a:schemeClr val="tx1"/>
                </a:solidFill>
                <a:latin typeface="Calibri" pitchFamily="34" charset="0"/>
                <a:cs typeface="Calibri" pitchFamily="34" charset="0"/>
              </a:defRPr>
            </a:lvl2pPr>
            <a:lvl3pPr>
              <a:defRPr sz="1600" b="0" i="0">
                <a:solidFill>
                  <a:schemeClr val="tx1"/>
                </a:solidFill>
                <a:latin typeface="Calibri" pitchFamily="34" charset="0"/>
                <a:cs typeface="Calibri" pitchFamily="34" charset="0"/>
              </a:defRPr>
            </a:lvl3pPr>
            <a:lvl4pPr>
              <a:defRPr sz="1400" b="0" i="0">
                <a:solidFill>
                  <a:schemeClr val="tx1"/>
                </a:solidFill>
                <a:latin typeface="Calibri" pitchFamily="34" charset="0"/>
                <a:cs typeface="Calibri" pitchFamily="34" charset="0"/>
              </a:defRPr>
            </a:lvl4pPr>
            <a:lvl5pPr>
              <a:defRPr sz="1300" b="0" i="0">
                <a:solidFill>
                  <a:schemeClr val="tx1"/>
                </a:solidFill>
                <a:latin typeface="Calibri" pitchFamily="34" charset="0"/>
                <a:cs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noChangeArrowheads="1"/>
          </p:cNvSpPr>
          <p:nvPr>
            <p:ph type="title"/>
          </p:nvPr>
        </p:nvSpPr>
        <p:spPr bwMode="auto">
          <a:xfrm>
            <a:off x="91440" y="365760"/>
            <a:ext cx="8961120" cy="91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lvl="0" algn="l" rtl="0" eaLnBrk="1" fontAlgn="base" hangingPunct="1">
              <a:spcBef>
                <a:spcPct val="0"/>
              </a:spcBef>
              <a:spcAft>
                <a:spcPct val="0"/>
              </a:spcAft>
            </a:pPr>
            <a:r>
              <a:rPr lang="en-US" dirty="0" smtClean="0"/>
              <a:t>Click to edit Master title style</a:t>
            </a:r>
          </a:p>
        </p:txBody>
      </p:sp>
    </p:spTree>
    <p:extLst>
      <p:ext uri="{BB962C8B-B14F-4D97-AF65-F5344CB8AC3E}">
        <p14:creationId xmlns:p14="http://schemas.microsoft.com/office/powerpoint/2010/main" val="212497984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 Figures">
    <p:spTree>
      <p:nvGrpSpPr>
        <p:cNvPr id="1" name=""/>
        <p:cNvGrpSpPr/>
        <p:nvPr/>
      </p:nvGrpSpPr>
      <p:grpSpPr>
        <a:xfrm>
          <a:off x="0" y="0"/>
          <a:ext cx="0" cy="0"/>
          <a:chOff x="0" y="0"/>
          <a:chExt cx="0" cy="0"/>
        </a:xfrm>
      </p:grpSpPr>
      <p:sp>
        <p:nvSpPr>
          <p:cNvPr id="11" name="Content Placeholder 2"/>
          <p:cNvSpPr>
            <a:spLocks noGrp="1"/>
          </p:cNvSpPr>
          <p:nvPr>
            <p:ph idx="1"/>
          </p:nvPr>
        </p:nvSpPr>
        <p:spPr>
          <a:xfrm>
            <a:off x="91440" y="1371600"/>
            <a:ext cx="2926080" cy="4754880"/>
          </a:xfrm>
          <a:prstGeom prst="rect">
            <a:avLst/>
          </a:prstGeom>
        </p:spPr>
        <p:txBody>
          <a:bodyPr/>
          <a:lstStyle>
            <a:lvl1pPr>
              <a:defRPr sz="2000" b="0" i="0">
                <a:solidFill>
                  <a:schemeClr val="tx1"/>
                </a:solidFill>
                <a:latin typeface="Calibri" pitchFamily="34" charset="0"/>
                <a:cs typeface="Calibri" pitchFamily="34" charset="0"/>
              </a:defRPr>
            </a:lvl1pPr>
            <a:lvl2pPr>
              <a:defRPr sz="1800" b="0" i="0">
                <a:solidFill>
                  <a:schemeClr val="tx1"/>
                </a:solidFill>
                <a:latin typeface="Calibri" pitchFamily="34" charset="0"/>
                <a:cs typeface="Calibri" pitchFamily="34" charset="0"/>
              </a:defRPr>
            </a:lvl2pPr>
            <a:lvl3pPr>
              <a:defRPr sz="1600" b="0" i="0">
                <a:solidFill>
                  <a:schemeClr val="tx1"/>
                </a:solidFill>
                <a:latin typeface="Calibri" pitchFamily="34" charset="0"/>
                <a:cs typeface="Calibri" pitchFamily="34" charset="0"/>
              </a:defRPr>
            </a:lvl3pPr>
            <a:lvl4pPr>
              <a:defRPr sz="1400" b="0" i="0">
                <a:solidFill>
                  <a:schemeClr val="tx1"/>
                </a:solidFill>
                <a:latin typeface="Calibri" pitchFamily="34" charset="0"/>
                <a:cs typeface="Calibri" pitchFamily="34" charset="0"/>
              </a:defRPr>
            </a:lvl4pPr>
            <a:lvl5pPr>
              <a:defRPr sz="1300" b="0" i="0">
                <a:solidFill>
                  <a:schemeClr val="tx1"/>
                </a:solidFill>
                <a:latin typeface="Calibri" pitchFamily="34" charset="0"/>
                <a:cs typeface="Calibr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 Placeholder 6"/>
          <p:cNvSpPr>
            <a:spLocks noGrp="1"/>
          </p:cNvSpPr>
          <p:nvPr>
            <p:ph type="body" sz="quarter" idx="11" hasCustomPrompt="1"/>
          </p:nvPr>
        </p:nvSpPr>
        <p:spPr>
          <a:xfrm>
            <a:off x="91440" y="6217920"/>
            <a:ext cx="8321040" cy="548640"/>
          </a:xfrm>
          <a:prstGeom prst="rect">
            <a:avLst/>
          </a:prstGeom>
        </p:spPr>
        <p:txBody>
          <a:bodyPr anchor="b" anchorCtr="0"/>
          <a:lstStyle>
            <a:lvl1pPr marL="0" indent="0" algn="l">
              <a:spcBef>
                <a:spcPts val="0"/>
              </a:spcBef>
              <a:buFont typeface="Arial" pitchFamily="34" charset="0"/>
              <a:buNone/>
              <a:defRPr sz="1200" baseline="0">
                <a:solidFill>
                  <a:schemeClr val="tx1"/>
                </a:solidFill>
                <a:latin typeface="Calibri" pitchFamily="34" charset="0"/>
                <a:cs typeface="Calibri" pitchFamily="34" charset="0"/>
              </a:defRPr>
            </a:lvl1pPr>
          </a:lstStyle>
          <a:p>
            <a:r>
              <a:rPr lang="en-US" dirty="0" smtClean="0"/>
              <a:t>SOURCE: Kaiser Family Foundation analysis of Marketplace plans in the 37 states with Federally Facilitated or Partnership exchanges in 2015 (including New Mexico, Oregon, and Nevada). Data are from Healthcare.gov Health plan information for individuals and families available here: </a:t>
            </a:r>
            <a:r>
              <a:rPr lang="en-US" dirty="0" smtClean="0">
                <a:hlinkClick r:id="rId2"/>
              </a:rPr>
              <a:t>https://www.healthcare.gov/health-plan-information/</a:t>
            </a:r>
            <a:r>
              <a:rPr lang="en-US" dirty="0" smtClean="0"/>
              <a:t> </a:t>
            </a:r>
          </a:p>
        </p:txBody>
      </p:sp>
      <p:sp>
        <p:nvSpPr>
          <p:cNvPr id="15" name="Content Placeholder 2"/>
          <p:cNvSpPr>
            <a:spLocks noGrp="1"/>
          </p:cNvSpPr>
          <p:nvPr>
            <p:ph idx="12"/>
          </p:nvPr>
        </p:nvSpPr>
        <p:spPr>
          <a:xfrm>
            <a:off x="3108960" y="1371600"/>
            <a:ext cx="2926080" cy="4754880"/>
          </a:xfrm>
          <a:prstGeom prst="rect">
            <a:avLst/>
          </a:prstGeom>
        </p:spPr>
        <p:txBody>
          <a:bodyPr/>
          <a:lstStyle>
            <a:lvl1pPr>
              <a:defRPr sz="2000" b="0" i="0">
                <a:solidFill>
                  <a:schemeClr val="tx1"/>
                </a:solidFill>
                <a:latin typeface="Calibri" pitchFamily="34" charset="0"/>
                <a:cs typeface="Calibri" pitchFamily="34" charset="0"/>
              </a:defRPr>
            </a:lvl1pPr>
            <a:lvl2pPr>
              <a:defRPr sz="1800" b="0" i="0">
                <a:solidFill>
                  <a:schemeClr val="tx1"/>
                </a:solidFill>
                <a:latin typeface="Calibri" pitchFamily="34" charset="0"/>
                <a:cs typeface="Calibri" pitchFamily="34" charset="0"/>
              </a:defRPr>
            </a:lvl2pPr>
            <a:lvl3pPr>
              <a:defRPr sz="1600" b="0" i="0">
                <a:solidFill>
                  <a:schemeClr val="tx1"/>
                </a:solidFill>
                <a:latin typeface="Calibri" pitchFamily="34" charset="0"/>
                <a:cs typeface="Calibri" pitchFamily="34" charset="0"/>
              </a:defRPr>
            </a:lvl3pPr>
            <a:lvl4pPr>
              <a:defRPr sz="1400" b="0" i="0">
                <a:solidFill>
                  <a:schemeClr val="tx1"/>
                </a:solidFill>
                <a:latin typeface="Calibri" pitchFamily="34" charset="0"/>
                <a:cs typeface="Calibri" pitchFamily="34" charset="0"/>
              </a:defRPr>
            </a:lvl4pPr>
            <a:lvl5pPr>
              <a:defRPr sz="1300" b="0" i="0">
                <a:solidFill>
                  <a:schemeClr val="tx1"/>
                </a:solidFill>
                <a:latin typeface="Calibri" pitchFamily="34" charset="0"/>
                <a:cs typeface="Calibr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Content Placeholder 2"/>
          <p:cNvSpPr>
            <a:spLocks noGrp="1"/>
          </p:cNvSpPr>
          <p:nvPr>
            <p:ph idx="13"/>
          </p:nvPr>
        </p:nvSpPr>
        <p:spPr>
          <a:xfrm>
            <a:off x="6126480" y="1371600"/>
            <a:ext cx="2926080" cy="4754880"/>
          </a:xfrm>
          <a:prstGeom prst="rect">
            <a:avLst/>
          </a:prstGeom>
        </p:spPr>
        <p:txBody>
          <a:bodyPr/>
          <a:lstStyle>
            <a:lvl1pPr>
              <a:defRPr sz="2000" b="0" i="0">
                <a:solidFill>
                  <a:schemeClr val="tx1"/>
                </a:solidFill>
                <a:latin typeface="Calibri" pitchFamily="34" charset="0"/>
                <a:cs typeface="Calibri" pitchFamily="34" charset="0"/>
              </a:defRPr>
            </a:lvl1pPr>
            <a:lvl2pPr>
              <a:defRPr sz="1800" b="0" i="0">
                <a:solidFill>
                  <a:schemeClr val="tx1"/>
                </a:solidFill>
                <a:latin typeface="Calibri" pitchFamily="34" charset="0"/>
                <a:cs typeface="Calibri" pitchFamily="34" charset="0"/>
              </a:defRPr>
            </a:lvl2pPr>
            <a:lvl3pPr>
              <a:defRPr sz="1600" b="0" i="0">
                <a:solidFill>
                  <a:schemeClr val="tx1"/>
                </a:solidFill>
                <a:latin typeface="Calibri" pitchFamily="34" charset="0"/>
                <a:cs typeface="Calibri" pitchFamily="34" charset="0"/>
              </a:defRPr>
            </a:lvl3pPr>
            <a:lvl4pPr>
              <a:defRPr sz="1400" b="0" i="0">
                <a:solidFill>
                  <a:schemeClr val="tx1"/>
                </a:solidFill>
                <a:latin typeface="Calibri" pitchFamily="34" charset="0"/>
                <a:cs typeface="Calibri" pitchFamily="34" charset="0"/>
              </a:defRPr>
            </a:lvl4pPr>
            <a:lvl5pPr>
              <a:defRPr sz="1300" b="0" i="0">
                <a:solidFill>
                  <a:schemeClr val="tx1"/>
                </a:solidFill>
                <a:latin typeface="Calibri" pitchFamily="34" charset="0"/>
                <a:cs typeface="Calibr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5"/>
          <p:cNvSpPr>
            <a:spLocks noGrp="1" noChangeArrowheads="1"/>
          </p:cNvSpPr>
          <p:nvPr>
            <p:ph type="title"/>
          </p:nvPr>
        </p:nvSpPr>
        <p:spPr bwMode="auto">
          <a:xfrm>
            <a:off x="91440" y="365760"/>
            <a:ext cx="8961120" cy="91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lvl="0" algn="l" rtl="0" eaLnBrk="1" fontAlgn="base" hangingPunct="1">
              <a:spcBef>
                <a:spcPct val="0"/>
              </a:spcBef>
              <a:spcAft>
                <a:spcPct val="0"/>
              </a:spcAft>
            </a:pPr>
            <a:r>
              <a:rPr lang="en-US" smtClean="0"/>
              <a:t>Click to edit Master title style</a:t>
            </a:r>
            <a:endParaRPr lang="en-US" dirty="0" smtClean="0"/>
          </a:p>
        </p:txBody>
      </p:sp>
    </p:spTree>
    <p:extLst>
      <p:ext uri="{BB962C8B-B14F-4D97-AF65-F5344CB8AC3E}">
        <p14:creationId xmlns:p14="http://schemas.microsoft.com/office/powerpoint/2010/main" val="26881671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hyperlink" Target="https://www.healthcare.gov/health-plan-information/" TargetMode="External"/><Relationship Id="rId4" Type="http://schemas.openxmlformats.org/officeDocument/2006/relationships/slideLayout" Target="../slideLayouts/slideLayout4.xml"/><Relationship Id="rId9" Type="http://schemas.openxmlformats.org/officeDocument/2006/relationships/hyperlink" Target="http://healthcare.gov/" TargetMode="Externa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hyperlink" Target="https://www.healthcare.gov/health-plan-information/" TargetMode="Externa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theme" Target="../theme/theme2.xml"/><Relationship Id="rId4"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hyperlink" Target="https://www.healthcare.gov/health-plan-information/" TargetMode="Externa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image" Target="../media/image1.png"/><Relationship Id="rId5" Type="http://schemas.openxmlformats.org/officeDocument/2006/relationships/theme" Target="../theme/theme3.xml"/><Relationship Id="rId4" Type="http://schemas.openxmlformats.org/officeDocument/2006/relationships/slideLayout" Target="../slideLayouts/slideLayout14.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6.xml"/><Relationship Id="rId1" Type="http://schemas.openxmlformats.org/officeDocument/2006/relationships/slideLayout" Target="../slideLayouts/slideLayout15.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85000"/>
            <a:alpha val="0"/>
          </a:schemeClr>
        </a:solidFill>
        <a:effectLst/>
      </p:bgPr>
    </p:bg>
    <p:spTree>
      <p:nvGrpSpPr>
        <p:cNvPr id="1" name=""/>
        <p:cNvGrpSpPr/>
        <p:nvPr/>
      </p:nvGrpSpPr>
      <p:grpSpPr>
        <a:xfrm>
          <a:off x="0" y="0"/>
          <a:ext cx="0" cy="0"/>
          <a:chOff x="0" y="0"/>
          <a:chExt cx="0" cy="0"/>
        </a:xfrm>
      </p:grpSpPr>
      <p:sp>
        <p:nvSpPr>
          <p:cNvPr id="57349" name="Rectangle 5"/>
          <p:cNvSpPr>
            <a:spLocks noGrp="1" noChangeArrowheads="1"/>
          </p:cNvSpPr>
          <p:nvPr>
            <p:ph type="title"/>
          </p:nvPr>
        </p:nvSpPr>
        <p:spPr bwMode="auto">
          <a:xfrm>
            <a:off x="91440" y="91440"/>
            <a:ext cx="8961120" cy="91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lgn="l" rtl="0" eaLnBrk="1" fontAlgn="base" hangingPunct="1">
              <a:spcBef>
                <a:spcPct val="0"/>
              </a:spcBef>
              <a:spcAft>
                <a:spcPct val="0"/>
              </a:spcAft>
            </a:pPr>
            <a:r>
              <a:rPr lang="en-US" smtClean="0"/>
              <a:t>Click to edit Master title style</a:t>
            </a:r>
            <a:endParaRPr lang="en-US" dirty="0" smtClean="0"/>
          </a:p>
        </p:txBody>
      </p:sp>
      <p:pic>
        <p:nvPicPr>
          <p:cNvPr id="5" name="Picture 4"/>
          <p:cNvPicPr>
            <a:picLocks noChangeAspect="1" noChangeArrowheads="1"/>
          </p:cNvPicPr>
          <p:nvPr/>
        </p:nvPicPr>
        <p:blipFill>
          <a:blip r:embed="rId8" cstate="print"/>
          <a:srcRect/>
          <a:stretch>
            <a:fillRect/>
          </a:stretch>
        </p:blipFill>
        <p:spPr bwMode="auto">
          <a:xfrm>
            <a:off x="8503920" y="6217920"/>
            <a:ext cx="548640" cy="551434"/>
          </a:xfrm>
          <a:prstGeom prst="rect">
            <a:avLst/>
          </a:prstGeom>
          <a:noFill/>
        </p:spPr>
      </p:pic>
      <p:sp>
        <p:nvSpPr>
          <p:cNvPr id="4" name="TextBox 3"/>
          <p:cNvSpPr txBox="1"/>
          <p:nvPr userDrawn="1"/>
        </p:nvSpPr>
        <p:spPr>
          <a:xfrm>
            <a:off x="0" y="6096000"/>
            <a:ext cx="8458200" cy="769441"/>
          </a:xfrm>
          <a:prstGeom prst="rect">
            <a:avLst/>
          </a:prstGeom>
          <a:noFill/>
        </p:spPr>
        <p:txBody>
          <a:bodyPr wrap="square" rtlCol="0">
            <a:spAutoFit/>
          </a:bodyPr>
          <a:lstStyle/>
          <a:p>
            <a:r>
              <a:rPr lang="en-US" sz="1100" dirty="0"/>
              <a:t>SOURCE: Kaiser Family Foundation analysis of Marketplace plans in the 37 states with Federally Facilitated or Partnership exchanges in 2015 (including New Mexico, Oregon, and Nevada). Data are from </a:t>
            </a:r>
            <a:r>
              <a:rPr lang="en-US" sz="1100" u="sng" dirty="0">
                <a:hlinkClick r:id="rId9"/>
              </a:rPr>
              <a:t>Healthcare.gov</a:t>
            </a:r>
            <a:r>
              <a:rPr lang="en-US" sz="1100" dirty="0"/>
              <a:t> Health plan information for individuals and families available here: </a:t>
            </a:r>
            <a:r>
              <a:rPr lang="en-US" sz="1100" u="sng" dirty="0">
                <a:hlinkClick r:id="rId10"/>
              </a:rPr>
              <a:t>https://www.healthcare.gov/health-plan-information/</a:t>
            </a:r>
            <a:r>
              <a:rPr lang="en-US" sz="1100" dirty="0"/>
              <a:t> </a:t>
            </a:r>
          </a:p>
          <a:p>
            <a:endParaRPr lang="en-US" sz="1100" dirty="0" smtClean="0">
              <a:latin typeface="Calibri" pitchFamily="34" charset="0"/>
              <a:cs typeface="Meta Offc Pro"/>
            </a:endParaRPr>
          </a:p>
        </p:txBody>
      </p:sp>
    </p:spTree>
    <p:extLst>
      <p:ext uri="{BB962C8B-B14F-4D97-AF65-F5344CB8AC3E}">
        <p14:creationId xmlns:p14="http://schemas.microsoft.com/office/powerpoint/2010/main" val="2441716585"/>
      </p:ext>
    </p:extLst>
  </p:cSld>
  <p:clrMap bg1="lt1" tx1="dk1" bg2="lt2" tx2="dk2" accent1="accent1" accent2="accent2" accent3="accent3" accent4="accent4" accent5="accent5" accent6="accent6" hlink="hlink" folHlink="folHlink"/>
  <p:sldLayoutIdLst>
    <p:sldLayoutId id="2147483661" r:id="rId1"/>
    <p:sldLayoutId id="2147483664" r:id="rId2"/>
    <p:sldLayoutId id="2147483665" r:id="rId3"/>
    <p:sldLayoutId id="2147483663" r:id="rId4"/>
    <p:sldLayoutId id="2147483678" r:id="rId5"/>
    <p:sldLayoutId id="2147483679" r:id="rId6"/>
  </p:sldLayoutIdLst>
  <p:timing>
    <p:tnLst>
      <p:par>
        <p:cTn id="1" dur="indefinite" restart="never" nodeType="tmRoot"/>
      </p:par>
    </p:tnLst>
  </p:timing>
  <p:hf hdr="0" ftr="0" dt="0"/>
  <p:txStyles>
    <p:titleStyle>
      <a:lvl1pPr algn="l" rtl="0" eaLnBrk="1" fontAlgn="base" hangingPunct="1">
        <a:spcBef>
          <a:spcPct val="0"/>
        </a:spcBef>
        <a:spcAft>
          <a:spcPct val="0"/>
        </a:spcAft>
        <a:defRPr lang="en-US" sz="2800" b="1" i="0" dirty="0" smtClean="0">
          <a:solidFill>
            <a:srgbClr val="000000"/>
          </a:solidFill>
          <a:latin typeface="Calibri" pitchFamily="34" charset="0"/>
          <a:ea typeface="+mj-ea"/>
          <a:cs typeface="Calibri" pitchFamily="34" charset="0"/>
        </a:defRPr>
      </a:lvl1pPr>
      <a:lvl2pPr algn="l" rtl="0" eaLnBrk="1" fontAlgn="base" hangingPunct="1">
        <a:spcBef>
          <a:spcPct val="0"/>
        </a:spcBef>
        <a:spcAft>
          <a:spcPct val="0"/>
        </a:spcAft>
        <a:defRPr sz="2600" b="1">
          <a:solidFill>
            <a:schemeClr val="tx2"/>
          </a:solidFill>
          <a:latin typeface="Tahoma" pitchFamily="34" charset="0"/>
          <a:cs typeface="Arial" charset="0"/>
        </a:defRPr>
      </a:lvl2pPr>
      <a:lvl3pPr algn="l" rtl="0" eaLnBrk="1" fontAlgn="base" hangingPunct="1">
        <a:spcBef>
          <a:spcPct val="0"/>
        </a:spcBef>
        <a:spcAft>
          <a:spcPct val="0"/>
        </a:spcAft>
        <a:defRPr sz="2600" b="1">
          <a:solidFill>
            <a:schemeClr val="tx2"/>
          </a:solidFill>
          <a:latin typeface="Tahoma" pitchFamily="34" charset="0"/>
          <a:cs typeface="Arial" charset="0"/>
        </a:defRPr>
      </a:lvl3pPr>
      <a:lvl4pPr algn="l" rtl="0" eaLnBrk="1" fontAlgn="base" hangingPunct="1">
        <a:spcBef>
          <a:spcPct val="0"/>
        </a:spcBef>
        <a:spcAft>
          <a:spcPct val="0"/>
        </a:spcAft>
        <a:defRPr sz="2600" b="1">
          <a:solidFill>
            <a:schemeClr val="tx2"/>
          </a:solidFill>
          <a:latin typeface="Tahoma" pitchFamily="34" charset="0"/>
          <a:cs typeface="Arial" charset="0"/>
        </a:defRPr>
      </a:lvl4pPr>
      <a:lvl5pPr algn="l" rtl="0" eaLnBrk="1" fontAlgn="base" hangingPunct="1">
        <a:spcBef>
          <a:spcPct val="0"/>
        </a:spcBef>
        <a:spcAft>
          <a:spcPct val="0"/>
        </a:spcAft>
        <a:defRPr sz="2600" b="1">
          <a:solidFill>
            <a:schemeClr val="tx2"/>
          </a:solidFill>
          <a:latin typeface="Tahoma" pitchFamily="34" charset="0"/>
          <a:cs typeface="Arial" charset="0"/>
        </a:defRPr>
      </a:lvl5pPr>
      <a:lvl6pPr marL="457200" algn="l" rtl="0" eaLnBrk="1" fontAlgn="base" hangingPunct="1">
        <a:spcBef>
          <a:spcPct val="0"/>
        </a:spcBef>
        <a:spcAft>
          <a:spcPct val="0"/>
        </a:spcAft>
        <a:defRPr sz="2600" b="1">
          <a:solidFill>
            <a:schemeClr val="tx2"/>
          </a:solidFill>
          <a:latin typeface="Tahoma" pitchFamily="34" charset="0"/>
          <a:cs typeface="Arial" charset="0"/>
        </a:defRPr>
      </a:lvl6pPr>
      <a:lvl7pPr marL="914400" algn="l" rtl="0" eaLnBrk="1" fontAlgn="base" hangingPunct="1">
        <a:spcBef>
          <a:spcPct val="0"/>
        </a:spcBef>
        <a:spcAft>
          <a:spcPct val="0"/>
        </a:spcAft>
        <a:defRPr sz="2600" b="1">
          <a:solidFill>
            <a:schemeClr val="tx2"/>
          </a:solidFill>
          <a:latin typeface="Tahoma" pitchFamily="34" charset="0"/>
          <a:cs typeface="Arial" charset="0"/>
        </a:defRPr>
      </a:lvl7pPr>
      <a:lvl8pPr marL="1371600" algn="l" rtl="0" eaLnBrk="1" fontAlgn="base" hangingPunct="1">
        <a:spcBef>
          <a:spcPct val="0"/>
        </a:spcBef>
        <a:spcAft>
          <a:spcPct val="0"/>
        </a:spcAft>
        <a:defRPr sz="2600" b="1">
          <a:solidFill>
            <a:schemeClr val="tx2"/>
          </a:solidFill>
          <a:latin typeface="Tahoma" pitchFamily="34" charset="0"/>
          <a:cs typeface="Arial" charset="0"/>
        </a:defRPr>
      </a:lvl8pPr>
      <a:lvl9pPr marL="1828800" algn="l" rtl="0" eaLnBrk="1" fontAlgn="base" hangingPunct="1">
        <a:spcBef>
          <a:spcPct val="0"/>
        </a:spcBef>
        <a:spcAft>
          <a:spcPct val="0"/>
        </a:spcAft>
        <a:defRPr sz="2600" b="1">
          <a:solidFill>
            <a:schemeClr val="tx2"/>
          </a:solidFill>
          <a:latin typeface="Tahoma" pitchFamily="34"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85000"/>
            <a:alpha val="0"/>
          </a:schemeClr>
        </a:solidFill>
        <a:effectLst/>
      </p:bgPr>
    </p:bg>
    <p:spTree>
      <p:nvGrpSpPr>
        <p:cNvPr id="1" name=""/>
        <p:cNvGrpSpPr/>
        <p:nvPr/>
      </p:nvGrpSpPr>
      <p:grpSpPr>
        <a:xfrm>
          <a:off x="0" y="0"/>
          <a:ext cx="0" cy="0"/>
          <a:chOff x="0" y="0"/>
          <a:chExt cx="0" cy="0"/>
        </a:xfrm>
      </p:grpSpPr>
      <p:sp>
        <p:nvSpPr>
          <p:cNvPr id="57349" name="Rectangle 5"/>
          <p:cNvSpPr>
            <a:spLocks noGrp="1" noChangeArrowheads="1"/>
          </p:cNvSpPr>
          <p:nvPr>
            <p:ph type="title"/>
          </p:nvPr>
        </p:nvSpPr>
        <p:spPr bwMode="auto">
          <a:xfrm>
            <a:off x="91440" y="365760"/>
            <a:ext cx="8961120" cy="91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lgn="l" rtl="0" eaLnBrk="1" fontAlgn="base" hangingPunct="1">
              <a:spcBef>
                <a:spcPct val="0"/>
              </a:spcBef>
              <a:spcAft>
                <a:spcPct val="0"/>
              </a:spcAft>
            </a:pPr>
            <a:r>
              <a:rPr lang="en-US" dirty="0" smtClean="0"/>
              <a:t>Click to edit Master title style</a:t>
            </a:r>
          </a:p>
        </p:txBody>
      </p:sp>
      <p:pic>
        <p:nvPicPr>
          <p:cNvPr id="5" name="Picture 4"/>
          <p:cNvPicPr>
            <a:picLocks noChangeAspect="1" noChangeArrowheads="1"/>
          </p:cNvPicPr>
          <p:nvPr/>
        </p:nvPicPr>
        <p:blipFill>
          <a:blip r:embed="rId6" cstate="print"/>
          <a:srcRect/>
          <a:stretch>
            <a:fillRect/>
          </a:stretch>
        </p:blipFill>
        <p:spPr bwMode="auto">
          <a:xfrm>
            <a:off x="8503920" y="6217920"/>
            <a:ext cx="548640" cy="551434"/>
          </a:xfrm>
          <a:prstGeom prst="rect">
            <a:avLst/>
          </a:prstGeom>
          <a:noFill/>
        </p:spPr>
      </p:pic>
      <p:sp>
        <p:nvSpPr>
          <p:cNvPr id="4" name="TextBox 3"/>
          <p:cNvSpPr txBox="1"/>
          <p:nvPr/>
        </p:nvSpPr>
        <p:spPr>
          <a:xfrm>
            <a:off x="91440" y="91440"/>
            <a:ext cx="8961120" cy="307777"/>
          </a:xfrm>
          <a:prstGeom prst="rect">
            <a:avLst/>
          </a:prstGeom>
          <a:noFill/>
        </p:spPr>
        <p:txBody>
          <a:bodyPr wrap="square" rtlCol="0">
            <a:spAutoFit/>
          </a:bodyPr>
          <a:lstStyle/>
          <a:p>
            <a:pPr algn="l"/>
            <a:r>
              <a:rPr lang="en-US" sz="1400" b="1" dirty="0" smtClean="0">
                <a:latin typeface="Calibri" pitchFamily="34" charset="0"/>
                <a:cs typeface="Meta Offc Pro"/>
              </a:rPr>
              <a:t>Exhibit </a:t>
            </a:r>
            <a:fld id="{0C16F13B-3659-4888-B784-82F22626CC5F}" type="slidenum">
              <a:rPr lang="en-US" sz="1400" b="1" smtClean="0">
                <a:latin typeface="Calibri" pitchFamily="34" charset="0"/>
                <a:cs typeface="Meta Offc Pro"/>
              </a:rPr>
              <a:pPr algn="l"/>
              <a:t>‹#›</a:t>
            </a:fld>
            <a:endParaRPr lang="en-US" sz="1400" b="1" dirty="0" smtClean="0">
              <a:latin typeface="Calibri" pitchFamily="34" charset="0"/>
              <a:cs typeface="Meta Offc Pro"/>
            </a:endParaRPr>
          </a:p>
        </p:txBody>
      </p:sp>
      <p:sp>
        <p:nvSpPr>
          <p:cNvPr id="6" name="Footer Placeholder 4"/>
          <p:cNvSpPr>
            <a:spLocks noGrp="1"/>
          </p:cNvSpPr>
          <p:nvPr>
            <p:ph type="ftr" sz="quarter" idx="3"/>
          </p:nvPr>
        </p:nvSpPr>
        <p:spPr>
          <a:xfrm>
            <a:off x="91440" y="6248654"/>
            <a:ext cx="8229600" cy="549275"/>
          </a:xfrm>
          <a:prstGeom prst="rect">
            <a:avLst/>
          </a:prstGeom>
        </p:spPr>
        <p:txBody>
          <a:bodyPr/>
          <a:lstStyle>
            <a:lvl1pPr>
              <a:defRPr sz="1100"/>
            </a:lvl1pPr>
          </a:lstStyle>
          <a:p>
            <a:r>
              <a:rPr lang="en-US" dirty="0" smtClean="0"/>
              <a:t>SOURCE: Kaiser Family Foundation analysis of Marketplace plans in the 37 states with Federally Facilitated or Partnership exchanges in 2015 (including New Mexico, Oregon, and Nevada). Data are from Healthcare.gov Health plan information for individuals and families available here: </a:t>
            </a:r>
            <a:r>
              <a:rPr lang="en-US" dirty="0" smtClean="0">
                <a:hlinkClick r:id="rId7"/>
              </a:rPr>
              <a:t>https://www.healthcare.gov/health-plan-information/</a:t>
            </a:r>
            <a:r>
              <a:rPr lang="en-US" dirty="0" smtClean="0"/>
              <a:t> </a:t>
            </a:r>
          </a:p>
          <a:p>
            <a:endParaRPr lang="en-US" sz="1050" dirty="0"/>
          </a:p>
        </p:txBody>
      </p:sp>
    </p:spTree>
    <p:extLst>
      <p:ext uri="{BB962C8B-B14F-4D97-AF65-F5344CB8AC3E}">
        <p14:creationId xmlns:p14="http://schemas.microsoft.com/office/powerpoint/2010/main" val="648246042"/>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Lst>
  <p:timing>
    <p:tnLst>
      <p:par>
        <p:cTn id="1" dur="indefinite" restart="never" nodeType="tmRoot"/>
      </p:par>
    </p:tnLst>
  </p:timing>
  <p:hf hdr="0" ftr="0" dt="0"/>
  <p:txStyles>
    <p:titleStyle>
      <a:lvl1pPr algn="l" rtl="0" eaLnBrk="1" fontAlgn="base" hangingPunct="1">
        <a:spcBef>
          <a:spcPct val="0"/>
        </a:spcBef>
        <a:spcAft>
          <a:spcPct val="0"/>
        </a:spcAft>
        <a:defRPr lang="en-US" sz="2800" b="1" i="0" dirty="0" smtClean="0">
          <a:solidFill>
            <a:srgbClr val="000000"/>
          </a:solidFill>
          <a:latin typeface="Calibri" pitchFamily="34" charset="0"/>
          <a:ea typeface="+mj-ea"/>
          <a:cs typeface="Calibri" pitchFamily="34" charset="0"/>
        </a:defRPr>
      </a:lvl1pPr>
      <a:lvl2pPr algn="l" rtl="0" eaLnBrk="1" fontAlgn="base" hangingPunct="1">
        <a:spcBef>
          <a:spcPct val="0"/>
        </a:spcBef>
        <a:spcAft>
          <a:spcPct val="0"/>
        </a:spcAft>
        <a:defRPr sz="2600" b="1">
          <a:solidFill>
            <a:schemeClr val="tx2"/>
          </a:solidFill>
          <a:latin typeface="Tahoma" pitchFamily="34" charset="0"/>
          <a:cs typeface="Arial" charset="0"/>
        </a:defRPr>
      </a:lvl2pPr>
      <a:lvl3pPr algn="l" rtl="0" eaLnBrk="1" fontAlgn="base" hangingPunct="1">
        <a:spcBef>
          <a:spcPct val="0"/>
        </a:spcBef>
        <a:spcAft>
          <a:spcPct val="0"/>
        </a:spcAft>
        <a:defRPr sz="2600" b="1">
          <a:solidFill>
            <a:schemeClr val="tx2"/>
          </a:solidFill>
          <a:latin typeface="Tahoma" pitchFamily="34" charset="0"/>
          <a:cs typeface="Arial" charset="0"/>
        </a:defRPr>
      </a:lvl3pPr>
      <a:lvl4pPr algn="l" rtl="0" eaLnBrk="1" fontAlgn="base" hangingPunct="1">
        <a:spcBef>
          <a:spcPct val="0"/>
        </a:spcBef>
        <a:spcAft>
          <a:spcPct val="0"/>
        </a:spcAft>
        <a:defRPr sz="2600" b="1">
          <a:solidFill>
            <a:schemeClr val="tx2"/>
          </a:solidFill>
          <a:latin typeface="Tahoma" pitchFamily="34" charset="0"/>
          <a:cs typeface="Arial" charset="0"/>
        </a:defRPr>
      </a:lvl4pPr>
      <a:lvl5pPr algn="l" rtl="0" eaLnBrk="1" fontAlgn="base" hangingPunct="1">
        <a:spcBef>
          <a:spcPct val="0"/>
        </a:spcBef>
        <a:spcAft>
          <a:spcPct val="0"/>
        </a:spcAft>
        <a:defRPr sz="2600" b="1">
          <a:solidFill>
            <a:schemeClr val="tx2"/>
          </a:solidFill>
          <a:latin typeface="Tahoma" pitchFamily="34" charset="0"/>
          <a:cs typeface="Arial" charset="0"/>
        </a:defRPr>
      </a:lvl5pPr>
      <a:lvl6pPr marL="457200" algn="l" rtl="0" eaLnBrk="1" fontAlgn="base" hangingPunct="1">
        <a:spcBef>
          <a:spcPct val="0"/>
        </a:spcBef>
        <a:spcAft>
          <a:spcPct val="0"/>
        </a:spcAft>
        <a:defRPr sz="2600" b="1">
          <a:solidFill>
            <a:schemeClr val="tx2"/>
          </a:solidFill>
          <a:latin typeface="Tahoma" pitchFamily="34" charset="0"/>
          <a:cs typeface="Arial" charset="0"/>
        </a:defRPr>
      </a:lvl6pPr>
      <a:lvl7pPr marL="914400" algn="l" rtl="0" eaLnBrk="1" fontAlgn="base" hangingPunct="1">
        <a:spcBef>
          <a:spcPct val="0"/>
        </a:spcBef>
        <a:spcAft>
          <a:spcPct val="0"/>
        </a:spcAft>
        <a:defRPr sz="2600" b="1">
          <a:solidFill>
            <a:schemeClr val="tx2"/>
          </a:solidFill>
          <a:latin typeface="Tahoma" pitchFamily="34" charset="0"/>
          <a:cs typeface="Arial" charset="0"/>
        </a:defRPr>
      </a:lvl7pPr>
      <a:lvl8pPr marL="1371600" algn="l" rtl="0" eaLnBrk="1" fontAlgn="base" hangingPunct="1">
        <a:spcBef>
          <a:spcPct val="0"/>
        </a:spcBef>
        <a:spcAft>
          <a:spcPct val="0"/>
        </a:spcAft>
        <a:defRPr sz="2600" b="1">
          <a:solidFill>
            <a:schemeClr val="tx2"/>
          </a:solidFill>
          <a:latin typeface="Tahoma" pitchFamily="34" charset="0"/>
          <a:cs typeface="Arial" charset="0"/>
        </a:defRPr>
      </a:lvl8pPr>
      <a:lvl9pPr marL="1828800" algn="l" rtl="0" eaLnBrk="1" fontAlgn="base" hangingPunct="1">
        <a:spcBef>
          <a:spcPct val="0"/>
        </a:spcBef>
        <a:spcAft>
          <a:spcPct val="0"/>
        </a:spcAft>
        <a:defRPr sz="2600" b="1">
          <a:solidFill>
            <a:schemeClr val="tx2"/>
          </a:solidFill>
          <a:latin typeface="Tahoma" pitchFamily="34"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85000"/>
            <a:alpha val="0"/>
          </a:schemeClr>
        </a:solidFill>
        <a:effectLst/>
      </p:bgPr>
    </p:bg>
    <p:spTree>
      <p:nvGrpSpPr>
        <p:cNvPr id="1" name=""/>
        <p:cNvGrpSpPr/>
        <p:nvPr/>
      </p:nvGrpSpPr>
      <p:grpSpPr>
        <a:xfrm>
          <a:off x="0" y="0"/>
          <a:ext cx="0" cy="0"/>
          <a:chOff x="0" y="0"/>
          <a:chExt cx="0" cy="0"/>
        </a:xfrm>
      </p:grpSpPr>
      <p:sp>
        <p:nvSpPr>
          <p:cNvPr id="57349" name="Rectangle 5"/>
          <p:cNvSpPr>
            <a:spLocks noGrp="1" noChangeArrowheads="1"/>
          </p:cNvSpPr>
          <p:nvPr>
            <p:ph type="title"/>
          </p:nvPr>
        </p:nvSpPr>
        <p:spPr bwMode="auto">
          <a:xfrm>
            <a:off x="91440" y="365760"/>
            <a:ext cx="8961120" cy="91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lgn="l" rtl="0" eaLnBrk="1" fontAlgn="base" hangingPunct="1">
              <a:spcBef>
                <a:spcPct val="0"/>
              </a:spcBef>
              <a:spcAft>
                <a:spcPct val="0"/>
              </a:spcAft>
            </a:pPr>
            <a:r>
              <a:rPr lang="en-US" dirty="0" smtClean="0"/>
              <a:t>Click to edit Master title style</a:t>
            </a:r>
          </a:p>
        </p:txBody>
      </p:sp>
      <p:pic>
        <p:nvPicPr>
          <p:cNvPr id="5" name="Picture 4"/>
          <p:cNvPicPr>
            <a:picLocks noChangeAspect="1" noChangeArrowheads="1"/>
          </p:cNvPicPr>
          <p:nvPr/>
        </p:nvPicPr>
        <p:blipFill>
          <a:blip r:embed="rId6" cstate="print"/>
          <a:srcRect/>
          <a:stretch>
            <a:fillRect/>
          </a:stretch>
        </p:blipFill>
        <p:spPr bwMode="auto">
          <a:xfrm>
            <a:off x="8503920" y="6217920"/>
            <a:ext cx="548640" cy="551434"/>
          </a:xfrm>
          <a:prstGeom prst="rect">
            <a:avLst/>
          </a:prstGeom>
          <a:noFill/>
        </p:spPr>
      </p:pic>
      <p:sp>
        <p:nvSpPr>
          <p:cNvPr id="4" name="TextBox 3"/>
          <p:cNvSpPr txBox="1"/>
          <p:nvPr/>
        </p:nvSpPr>
        <p:spPr>
          <a:xfrm>
            <a:off x="91440" y="91440"/>
            <a:ext cx="8961120" cy="307777"/>
          </a:xfrm>
          <a:prstGeom prst="rect">
            <a:avLst/>
          </a:prstGeom>
          <a:noFill/>
        </p:spPr>
        <p:txBody>
          <a:bodyPr wrap="square" rtlCol="0">
            <a:spAutoFit/>
          </a:bodyPr>
          <a:lstStyle/>
          <a:p>
            <a:pPr algn="l"/>
            <a:r>
              <a:rPr lang="en-US" sz="1400" b="1" dirty="0" smtClean="0">
                <a:latin typeface="Calibri" pitchFamily="34" charset="0"/>
                <a:cs typeface="Meta Offc Pro"/>
              </a:rPr>
              <a:t>Figure </a:t>
            </a:r>
            <a:fld id="{0C16F13B-3659-4888-B784-82F22626CC5F}" type="slidenum">
              <a:rPr lang="en-US" sz="1400" b="1" smtClean="0">
                <a:latin typeface="Calibri" pitchFamily="34" charset="0"/>
                <a:cs typeface="Meta Offc Pro"/>
              </a:rPr>
              <a:pPr algn="l"/>
              <a:t>‹#›</a:t>
            </a:fld>
            <a:endParaRPr lang="en-US" sz="1400" b="1" dirty="0" smtClean="0">
              <a:latin typeface="Calibri" pitchFamily="34" charset="0"/>
              <a:cs typeface="Meta Offc Pro"/>
            </a:endParaRPr>
          </a:p>
        </p:txBody>
      </p:sp>
      <p:sp>
        <p:nvSpPr>
          <p:cNvPr id="2" name="Rectangle 1"/>
          <p:cNvSpPr/>
          <p:nvPr userDrawn="1"/>
        </p:nvSpPr>
        <p:spPr>
          <a:xfrm>
            <a:off x="0" y="6150114"/>
            <a:ext cx="8503920" cy="707886"/>
          </a:xfrm>
          <a:prstGeom prst="rect">
            <a:avLst/>
          </a:prstGeom>
        </p:spPr>
        <p:txBody>
          <a:bodyPr wrap="square">
            <a:spAutoFit/>
          </a:bodyPr>
          <a:lstStyle/>
          <a:p>
            <a:r>
              <a:rPr lang="en-US" sz="1000" dirty="0" smtClean="0">
                <a:latin typeface="Calibri" pitchFamily="34" charset="0"/>
                <a:cs typeface="Meta Offc Pro"/>
              </a:rPr>
              <a:t>NOTE: Among Federally Facilitated and Partnership Marketplaces in 2015 </a:t>
            </a:r>
          </a:p>
          <a:p>
            <a:r>
              <a:rPr lang="en-US" sz="1000" dirty="0" smtClean="0"/>
              <a:t>SOURCE: Kaiser Family Foundation analysis of Marketplace plans in the 37 states with Federally Facilitated or Partnership exchanges in 2015 (including New Mexico, Oregon, and Nevada). Data are from Healthcare.gov Health plan information for individuals and families available here: </a:t>
            </a:r>
            <a:r>
              <a:rPr lang="en-US" sz="1000" dirty="0" smtClean="0">
                <a:hlinkClick r:id="rId7"/>
              </a:rPr>
              <a:t>https://www.healthcare.gov/health-plan-information/</a:t>
            </a:r>
            <a:r>
              <a:rPr lang="en-US" sz="1000" dirty="0" smtClean="0"/>
              <a:t> </a:t>
            </a:r>
          </a:p>
        </p:txBody>
      </p:sp>
    </p:spTree>
    <p:extLst>
      <p:ext uri="{BB962C8B-B14F-4D97-AF65-F5344CB8AC3E}">
        <p14:creationId xmlns:p14="http://schemas.microsoft.com/office/powerpoint/2010/main" val="1882789776"/>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Lst>
  <p:timing>
    <p:tnLst>
      <p:par>
        <p:cTn id="1" dur="indefinite" restart="never" nodeType="tmRoot"/>
      </p:par>
    </p:tnLst>
  </p:timing>
  <p:hf hdr="0" ftr="0" dt="0"/>
  <p:txStyles>
    <p:titleStyle>
      <a:lvl1pPr algn="l" rtl="0" eaLnBrk="1" fontAlgn="base" hangingPunct="1">
        <a:spcBef>
          <a:spcPct val="0"/>
        </a:spcBef>
        <a:spcAft>
          <a:spcPct val="0"/>
        </a:spcAft>
        <a:defRPr lang="en-US" sz="2800" b="1" i="0" dirty="0" smtClean="0">
          <a:solidFill>
            <a:srgbClr val="000000"/>
          </a:solidFill>
          <a:latin typeface="Calibri" pitchFamily="34" charset="0"/>
          <a:ea typeface="+mj-ea"/>
          <a:cs typeface="Calibri" pitchFamily="34" charset="0"/>
        </a:defRPr>
      </a:lvl1pPr>
      <a:lvl2pPr algn="l" rtl="0" eaLnBrk="1" fontAlgn="base" hangingPunct="1">
        <a:spcBef>
          <a:spcPct val="0"/>
        </a:spcBef>
        <a:spcAft>
          <a:spcPct val="0"/>
        </a:spcAft>
        <a:defRPr sz="2600" b="1">
          <a:solidFill>
            <a:schemeClr val="tx2"/>
          </a:solidFill>
          <a:latin typeface="Tahoma" pitchFamily="34" charset="0"/>
          <a:cs typeface="Arial" charset="0"/>
        </a:defRPr>
      </a:lvl2pPr>
      <a:lvl3pPr algn="l" rtl="0" eaLnBrk="1" fontAlgn="base" hangingPunct="1">
        <a:spcBef>
          <a:spcPct val="0"/>
        </a:spcBef>
        <a:spcAft>
          <a:spcPct val="0"/>
        </a:spcAft>
        <a:defRPr sz="2600" b="1">
          <a:solidFill>
            <a:schemeClr val="tx2"/>
          </a:solidFill>
          <a:latin typeface="Tahoma" pitchFamily="34" charset="0"/>
          <a:cs typeface="Arial" charset="0"/>
        </a:defRPr>
      </a:lvl3pPr>
      <a:lvl4pPr algn="l" rtl="0" eaLnBrk="1" fontAlgn="base" hangingPunct="1">
        <a:spcBef>
          <a:spcPct val="0"/>
        </a:spcBef>
        <a:spcAft>
          <a:spcPct val="0"/>
        </a:spcAft>
        <a:defRPr sz="2600" b="1">
          <a:solidFill>
            <a:schemeClr val="tx2"/>
          </a:solidFill>
          <a:latin typeface="Tahoma" pitchFamily="34" charset="0"/>
          <a:cs typeface="Arial" charset="0"/>
        </a:defRPr>
      </a:lvl4pPr>
      <a:lvl5pPr algn="l" rtl="0" eaLnBrk="1" fontAlgn="base" hangingPunct="1">
        <a:spcBef>
          <a:spcPct val="0"/>
        </a:spcBef>
        <a:spcAft>
          <a:spcPct val="0"/>
        </a:spcAft>
        <a:defRPr sz="2600" b="1">
          <a:solidFill>
            <a:schemeClr val="tx2"/>
          </a:solidFill>
          <a:latin typeface="Tahoma" pitchFamily="34" charset="0"/>
          <a:cs typeface="Arial" charset="0"/>
        </a:defRPr>
      </a:lvl5pPr>
      <a:lvl6pPr marL="457200" algn="l" rtl="0" eaLnBrk="1" fontAlgn="base" hangingPunct="1">
        <a:spcBef>
          <a:spcPct val="0"/>
        </a:spcBef>
        <a:spcAft>
          <a:spcPct val="0"/>
        </a:spcAft>
        <a:defRPr sz="2600" b="1">
          <a:solidFill>
            <a:schemeClr val="tx2"/>
          </a:solidFill>
          <a:latin typeface="Tahoma" pitchFamily="34" charset="0"/>
          <a:cs typeface="Arial" charset="0"/>
        </a:defRPr>
      </a:lvl6pPr>
      <a:lvl7pPr marL="914400" algn="l" rtl="0" eaLnBrk="1" fontAlgn="base" hangingPunct="1">
        <a:spcBef>
          <a:spcPct val="0"/>
        </a:spcBef>
        <a:spcAft>
          <a:spcPct val="0"/>
        </a:spcAft>
        <a:defRPr sz="2600" b="1">
          <a:solidFill>
            <a:schemeClr val="tx2"/>
          </a:solidFill>
          <a:latin typeface="Tahoma" pitchFamily="34" charset="0"/>
          <a:cs typeface="Arial" charset="0"/>
        </a:defRPr>
      </a:lvl7pPr>
      <a:lvl8pPr marL="1371600" algn="l" rtl="0" eaLnBrk="1" fontAlgn="base" hangingPunct="1">
        <a:spcBef>
          <a:spcPct val="0"/>
        </a:spcBef>
        <a:spcAft>
          <a:spcPct val="0"/>
        </a:spcAft>
        <a:defRPr sz="2600" b="1">
          <a:solidFill>
            <a:schemeClr val="tx2"/>
          </a:solidFill>
          <a:latin typeface="Tahoma" pitchFamily="34" charset="0"/>
          <a:cs typeface="Arial" charset="0"/>
        </a:defRPr>
      </a:lvl8pPr>
      <a:lvl9pPr marL="1828800" algn="l" rtl="0" eaLnBrk="1" fontAlgn="base" hangingPunct="1">
        <a:spcBef>
          <a:spcPct val="0"/>
        </a:spcBef>
        <a:spcAft>
          <a:spcPct val="0"/>
        </a:spcAft>
        <a:defRPr sz="2600" b="1">
          <a:solidFill>
            <a:schemeClr val="tx2"/>
          </a:solidFill>
          <a:latin typeface="Tahoma" pitchFamily="34"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p:nvSpPr>
        <p:spPr>
          <a:xfrm>
            <a:off x="230541" y="1554480"/>
            <a:ext cx="8682918" cy="4481320"/>
          </a:xfrm>
          <a:prstGeom prst="rect">
            <a:avLst/>
          </a:prstGeom>
          <a:solidFill>
            <a:srgbClr val="0B78B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pic>
        <p:nvPicPr>
          <p:cNvPr id="7" name="Picture 6"/>
          <p:cNvPicPr>
            <a:picLocks noChangeAspect="1" noChangeArrowheads="1"/>
          </p:cNvPicPr>
          <p:nvPr/>
        </p:nvPicPr>
        <p:blipFill>
          <a:blip r:embed="rId4" cstate="print"/>
          <a:srcRect/>
          <a:stretch>
            <a:fillRect/>
          </a:stretch>
        </p:blipFill>
        <p:spPr bwMode="auto">
          <a:xfrm>
            <a:off x="230541" y="228600"/>
            <a:ext cx="1087719" cy="1093258"/>
          </a:xfrm>
          <a:prstGeom prst="rect">
            <a:avLst/>
          </a:prstGeom>
          <a:noFill/>
        </p:spPr>
      </p:pic>
    </p:spTree>
    <p:extLst>
      <p:ext uri="{BB962C8B-B14F-4D97-AF65-F5344CB8AC3E}">
        <p14:creationId xmlns:p14="http://schemas.microsoft.com/office/powerpoint/2010/main" val="406593133"/>
      </p:ext>
    </p:extLst>
  </p:cSld>
  <p:clrMap bg1="lt1" tx1="dk1" bg2="lt2" tx2="dk2" accent1="accent1" accent2="accent2" accent3="accent3" accent4="accent4" accent5="accent5" accent6="accent6" hlink="hlink" folHlink="folHlink"/>
  <p:sldLayoutIdLst>
    <p:sldLayoutId id="2147483667" r:id="rId1"/>
    <p:sldLayoutId id="2147483680" r:id="rId2"/>
  </p:sldLayoutIdLst>
  <p:timing>
    <p:tnLst>
      <p:par>
        <p:cTn id="1" dur="indefinite" restart="never" nodeType="tmRoot"/>
      </p:par>
    </p:tnLst>
  </p:timing>
  <p:txStyles>
    <p:titleStyle>
      <a:lvl1pPr algn="l" defTabSz="457200" rtl="0" eaLnBrk="1" latinLnBrk="0" hangingPunct="1">
        <a:spcBef>
          <a:spcPct val="0"/>
        </a:spcBef>
        <a:buNone/>
        <a:defRPr sz="3200" kern="1200" baseline="0">
          <a:solidFill>
            <a:schemeClr val="bg1"/>
          </a:solidFill>
          <a:latin typeface="MetaSerif-Book"/>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hyperlink" Target="https://www.healthcare.gov/health-plan-information/" TargetMode="External"/><Relationship Id="rId4" Type="http://schemas.openxmlformats.org/officeDocument/2006/relationships/hyperlink" Target="http://healthcare.gov/" TargetMode="External"/></Relationships>
</file>

<file path=ppt/slides/_rels/slide24.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chart" Target="../charts/chart29.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chart" Target="../charts/chart31.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chart" Target="../charts/chart3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chart" Target="../charts/chart34.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chart" Target="../charts/chart39.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chart" Target="../charts/chart40.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chart" Target="../charts/chart41.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2" Type="http://schemas.openxmlformats.org/officeDocument/2006/relationships/chart" Target="../charts/chart42.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2" Type="http://schemas.openxmlformats.org/officeDocument/2006/relationships/chart" Target="../charts/chart45.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chart" Target="../charts/chart46.xml"/><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2" Type="http://schemas.openxmlformats.org/officeDocument/2006/relationships/chart" Target="../charts/chart47.xml"/><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2" Type="http://schemas.openxmlformats.org/officeDocument/2006/relationships/chart" Target="../charts/chart48.xml"/><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3" Type="http://schemas.openxmlformats.org/officeDocument/2006/relationships/chart" Target="../charts/chart50.xml"/><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2" Type="http://schemas.openxmlformats.org/officeDocument/2006/relationships/chart" Target="../charts/chart51.xml"/><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2" Type="http://schemas.openxmlformats.org/officeDocument/2006/relationships/chart" Target="../charts/chart52.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2" Type="http://schemas.openxmlformats.org/officeDocument/2006/relationships/chart" Target="../charts/chart53.xml"/><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2" Type="http://schemas.openxmlformats.org/officeDocument/2006/relationships/chart" Target="../charts/chart54.xml"/><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3" Type="http://schemas.openxmlformats.org/officeDocument/2006/relationships/chart" Target="../charts/chart56.xml"/><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2" Type="http://schemas.openxmlformats.org/officeDocument/2006/relationships/chart" Target="../charts/chart57.xml"/><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2" Type="http://schemas.openxmlformats.org/officeDocument/2006/relationships/chart" Target="../charts/chart58.xml"/><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2" Type="http://schemas.openxmlformats.org/officeDocument/2006/relationships/chart" Target="../charts/chart59.xml"/><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3" Type="http://schemas.openxmlformats.org/officeDocument/2006/relationships/chart" Target="../charts/chart60.xml"/><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9.xml.rels><?xml version="1.0" encoding="UTF-8" standalone="yes"?>
<Relationships xmlns="http://schemas.openxmlformats.org/package/2006/relationships"><Relationship Id="rId3" Type="http://schemas.openxmlformats.org/officeDocument/2006/relationships/chart" Target="../charts/chart61.xml"/><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3" Type="http://schemas.openxmlformats.org/officeDocument/2006/relationships/chart" Target="../charts/chart62.xml"/><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chart" Target="../charts/chart63.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3.xml.rels><?xml version="1.0" encoding="UTF-8" standalone="yes"?>
<Relationships xmlns="http://schemas.openxmlformats.org/package/2006/relationships"><Relationship Id="rId2" Type="http://schemas.openxmlformats.org/officeDocument/2006/relationships/chart" Target="../charts/chart64.xml"/><Relationship Id="rId1" Type="http://schemas.openxmlformats.org/officeDocument/2006/relationships/slideLayout" Target="../slideLayouts/slideLayout5.xml"/></Relationships>
</file>

<file path=ppt/slides/_rels/slide74.xml.rels><?xml version="1.0" encoding="UTF-8" standalone="yes"?>
<Relationships xmlns="http://schemas.openxmlformats.org/package/2006/relationships"><Relationship Id="rId3" Type="http://schemas.openxmlformats.org/officeDocument/2006/relationships/chart" Target="../charts/chart65.xml"/><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Cost-Sharing for </a:t>
            </a:r>
            <a:r>
              <a:rPr lang="en-US" dirty="0"/>
              <a:t>Plans Offered in Federally Facilitated or Partnership Marketplaces for 2015</a:t>
            </a:r>
          </a:p>
        </p:txBody>
      </p:sp>
    </p:spTree>
    <p:extLst>
      <p:ext uri="{BB962C8B-B14F-4D97-AF65-F5344CB8AC3E}">
        <p14:creationId xmlns:p14="http://schemas.microsoft.com/office/powerpoint/2010/main" val="41380023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400" dirty="0" smtClean="0"/>
              <a:t>Average Medical Deductible In Plans with </a:t>
            </a:r>
            <a:r>
              <a:rPr lang="en-US" sz="2400" u="sng" dirty="0" smtClean="0"/>
              <a:t>Separate</a:t>
            </a:r>
            <a:r>
              <a:rPr lang="en-US" sz="2400" dirty="0" smtClean="0"/>
              <a:t> Medical and Prescription Drug Deductibles</a:t>
            </a:r>
            <a:endParaRPr lang="en-US" sz="2400" dirty="0"/>
          </a:p>
        </p:txBody>
      </p:sp>
      <p:graphicFrame>
        <p:nvGraphicFramePr>
          <p:cNvPr id="6" name="Content Placeholder 3"/>
          <p:cNvGraphicFramePr>
            <a:graphicFrameLocks noGrp="1"/>
          </p:cNvGraphicFramePr>
          <p:nvPr>
            <p:ph idx="1"/>
            <p:extLst>
              <p:ext uri="{D42A27DB-BD31-4B8C-83A1-F6EECF244321}">
                <p14:modId xmlns:p14="http://schemas.microsoft.com/office/powerpoint/2010/main" val="3839735517"/>
              </p:ext>
            </p:extLst>
          </p:nvPr>
        </p:nvGraphicFramePr>
        <p:xfrm>
          <a:off x="76200" y="1143000"/>
          <a:ext cx="8991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09362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2400" dirty="0" smtClean="0"/>
              <a:t>Distribution of Medical Deductibles, for all Plans with </a:t>
            </a:r>
            <a:r>
              <a:rPr lang="en-US" sz="2400" u="sng" dirty="0" smtClean="0"/>
              <a:t>Separate </a:t>
            </a:r>
            <a:r>
              <a:rPr lang="en-US" sz="2400" dirty="0" smtClean="0"/>
              <a:t>Medical and Prescription Drug Deductible</a:t>
            </a:r>
            <a:endParaRPr lang="en-US" sz="2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25413447"/>
              </p:ext>
            </p:extLst>
          </p:nvPr>
        </p:nvGraphicFramePr>
        <p:xfrm>
          <a:off x="0" y="1143000"/>
          <a:ext cx="8991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484119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400" dirty="0" smtClean="0"/>
              <a:t>Distribution of Medical Deductibles, for Bronze Plans with </a:t>
            </a:r>
            <a:br>
              <a:rPr lang="en-US" sz="2400" dirty="0" smtClean="0"/>
            </a:br>
            <a:r>
              <a:rPr lang="en-US" sz="2400" u="sng" dirty="0" smtClean="0"/>
              <a:t>Separate</a:t>
            </a:r>
            <a:r>
              <a:rPr lang="en-US" sz="2400" dirty="0" smtClean="0"/>
              <a:t> Medical and Prescription Drug Deductibles</a:t>
            </a:r>
            <a:endParaRPr lang="en-US" sz="2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57730279"/>
              </p:ext>
            </p:extLst>
          </p:nvPr>
        </p:nvGraphicFramePr>
        <p:xfrm>
          <a:off x="76200" y="1219200"/>
          <a:ext cx="89154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789028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400" dirty="0" smtClean="0"/>
              <a:t>Distribution of Medical Deductibles, for Silver Plans with </a:t>
            </a:r>
            <a:br>
              <a:rPr lang="en-US" sz="2400" dirty="0" smtClean="0"/>
            </a:br>
            <a:r>
              <a:rPr lang="en-US" sz="2400" u="sng" dirty="0" smtClean="0"/>
              <a:t>Separate</a:t>
            </a:r>
            <a:r>
              <a:rPr lang="en-US" sz="2400" dirty="0" smtClean="0"/>
              <a:t> Medical and Prescription Drug Deductibles</a:t>
            </a:r>
            <a:endParaRPr lang="en-US" sz="2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24513291"/>
              </p:ext>
            </p:extLst>
          </p:nvPr>
        </p:nvGraphicFramePr>
        <p:xfrm>
          <a:off x="76200" y="1066800"/>
          <a:ext cx="89154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050866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400" dirty="0" smtClean="0"/>
              <a:t>Distribution of Medical Deductibles, for Gold Plans with </a:t>
            </a:r>
            <a:br>
              <a:rPr lang="en-US" sz="2400" dirty="0" smtClean="0"/>
            </a:br>
            <a:r>
              <a:rPr lang="en-US" sz="2400" u="sng" dirty="0" smtClean="0"/>
              <a:t>Separate</a:t>
            </a:r>
            <a:r>
              <a:rPr lang="en-US" sz="2400" dirty="0" smtClean="0"/>
              <a:t> Medical and Prescription Drug Deductibles</a:t>
            </a:r>
            <a:endParaRPr lang="en-US" sz="2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5746296"/>
              </p:ext>
            </p:extLst>
          </p:nvPr>
        </p:nvGraphicFramePr>
        <p:xfrm>
          <a:off x="152400" y="1219200"/>
          <a:ext cx="88392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528723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400" dirty="0" smtClean="0"/>
              <a:t>Distribution of Medical Deductibles, for Platinum Plans with </a:t>
            </a:r>
            <a:r>
              <a:rPr lang="en-US" sz="2400" u="sng" dirty="0" smtClean="0"/>
              <a:t>Separate</a:t>
            </a:r>
            <a:r>
              <a:rPr lang="en-US" sz="2400" dirty="0" smtClean="0"/>
              <a:t> Medical and Prescription Drug Deductibles</a:t>
            </a:r>
            <a:endParaRPr lang="en-US" sz="2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11485082"/>
              </p:ext>
            </p:extLst>
          </p:nvPr>
        </p:nvGraphicFramePr>
        <p:xfrm>
          <a:off x="152400" y="1295400"/>
          <a:ext cx="88392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190837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Separate Drug </a:t>
            </a:r>
            <a:r>
              <a:rPr lang="en-US" dirty="0"/>
              <a:t>Deductibles</a:t>
            </a:r>
          </a:p>
        </p:txBody>
      </p:sp>
      <p:sp>
        <p:nvSpPr>
          <p:cNvPr id="5" name="Content Placeholder 4"/>
          <p:cNvSpPr>
            <a:spLocks noGrp="1"/>
          </p:cNvSpPr>
          <p:nvPr>
            <p:ph sz="quarter" idx="14"/>
          </p:nvPr>
        </p:nvSpPr>
        <p:spPr/>
        <p:txBody>
          <a:bodyPr/>
          <a:lstStyle/>
          <a:p>
            <a:endParaRPr lang="en-US" dirty="0"/>
          </a:p>
        </p:txBody>
      </p:sp>
    </p:spTree>
    <p:extLst>
      <p:ext uri="{BB962C8B-B14F-4D97-AF65-F5344CB8AC3E}">
        <p14:creationId xmlns:p14="http://schemas.microsoft.com/office/powerpoint/2010/main" val="33497645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400" dirty="0" smtClean="0"/>
              <a:t>Average Prescription Drug Deductible, for Plans with </a:t>
            </a:r>
            <a:r>
              <a:rPr lang="en-US" sz="2400" u="sng" dirty="0" smtClean="0"/>
              <a:t>Separate</a:t>
            </a:r>
            <a:r>
              <a:rPr lang="en-US" sz="2400" dirty="0" smtClean="0"/>
              <a:t> Medical and Prescription Drug Deductible</a:t>
            </a:r>
            <a:endParaRPr lang="en-US" sz="2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92375997"/>
              </p:ext>
            </p:extLst>
          </p:nvPr>
        </p:nvGraphicFramePr>
        <p:xfrm>
          <a:off x="91440" y="1219200"/>
          <a:ext cx="890016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Placeholder 2"/>
          <p:cNvSpPr txBox="1">
            <a:spLocks/>
          </p:cNvSpPr>
          <p:nvPr/>
        </p:nvSpPr>
        <p:spPr>
          <a:xfrm>
            <a:off x="91440" y="6217920"/>
            <a:ext cx="8321040" cy="54864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200" dirty="0"/>
          </a:p>
        </p:txBody>
      </p:sp>
    </p:spTree>
    <p:extLst>
      <p:ext uri="{BB962C8B-B14F-4D97-AF65-F5344CB8AC3E}">
        <p14:creationId xmlns:p14="http://schemas.microsoft.com/office/powerpoint/2010/main" val="41534841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400" dirty="0" smtClean="0"/>
              <a:t>Distribution of Prescription Drug Deductibles, for Bronze Plans with </a:t>
            </a:r>
            <a:r>
              <a:rPr lang="en-US" sz="2400" u="sng" dirty="0" smtClean="0"/>
              <a:t>Separate</a:t>
            </a:r>
            <a:r>
              <a:rPr lang="en-US" sz="2400" dirty="0" smtClean="0"/>
              <a:t> Medical and Prescription Drug Deductibles</a:t>
            </a:r>
            <a:endParaRPr lang="en-US" sz="2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70113281"/>
              </p:ext>
            </p:extLst>
          </p:nvPr>
        </p:nvGraphicFramePr>
        <p:xfrm>
          <a:off x="76200" y="1295400"/>
          <a:ext cx="89154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951811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400" dirty="0" smtClean="0"/>
              <a:t>Distribution of Prescription Drug Deductibles, for Silver Plans with </a:t>
            </a:r>
            <a:r>
              <a:rPr lang="en-US" sz="2400" u="sng" dirty="0" smtClean="0"/>
              <a:t>Separate</a:t>
            </a:r>
            <a:r>
              <a:rPr lang="en-US" sz="2400" dirty="0" smtClean="0"/>
              <a:t> Medical and Prescription Drug Deductibles</a:t>
            </a:r>
            <a:endParaRPr lang="en-US" sz="2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69288494"/>
              </p:ext>
            </p:extLst>
          </p:nvPr>
        </p:nvGraphicFramePr>
        <p:xfrm>
          <a:off x="152400" y="1219200"/>
          <a:ext cx="88392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481000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Medical and Prescription Drug Deductibles</a:t>
            </a:r>
          </a:p>
        </p:txBody>
      </p:sp>
    </p:spTree>
    <p:extLst>
      <p:ext uri="{BB962C8B-B14F-4D97-AF65-F5344CB8AC3E}">
        <p14:creationId xmlns:p14="http://schemas.microsoft.com/office/powerpoint/2010/main" val="27591270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400" dirty="0" smtClean="0"/>
              <a:t>Distribution of Prescription Drug Deductibles, for Gold Plans with </a:t>
            </a:r>
            <a:r>
              <a:rPr lang="en-US" sz="2400" u="sng" dirty="0" smtClean="0"/>
              <a:t>Separate</a:t>
            </a:r>
            <a:r>
              <a:rPr lang="en-US" sz="2400" dirty="0" smtClean="0"/>
              <a:t> Medical and Prescription Drug Deductibles</a:t>
            </a:r>
            <a:endParaRPr lang="en-US" sz="2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29811097"/>
              </p:ext>
            </p:extLst>
          </p:nvPr>
        </p:nvGraphicFramePr>
        <p:xfrm>
          <a:off x="152400" y="1143000"/>
          <a:ext cx="87630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114253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400" dirty="0" smtClean="0"/>
              <a:t>Distribution of Prescription Drug Deductibles, for </a:t>
            </a:r>
            <a:r>
              <a:rPr lang="en-US" sz="2400" dirty="0"/>
              <a:t>P</a:t>
            </a:r>
            <a:r>
              <a:rPr lang="en-US" sz="2400" dirty="0" smtClean="0"/>
              <a:t>latinum Plans with </a:t>
            </a:r>
            <a:r>
              <a:rPr lang="en-US" sz="2400" u="sng" dirty="0" smtClean="0"/>
              <a:t>Separate</a:t>
            </a:r>
            <a:r>
              <a:rPr lang="en-US" sz="2400" dirty="0" smtClean="0"/>
              <a:t> Medical and Prescription Drug Deductibles</a:t>
            </a:r>
            <a:endParaRPr lang="en-US" sz="2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39869071"/>
              </p:ext>
            </p:extLst>
          </p:nvPr>
        </p:nvGraphicFramePr>
        <p:xfrm>
          <a:off x="152400" y="1219200"/>
          <a:ext cx="89154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338149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Inpatient Facility Cost Sharing</a:t>
            </a:r>
          </a:p>
        </p:txBody>
      </p:sp>
      <p:sp>
        <p:nvSpPr>
          <p:cNvPr id="5" name="Content Placeholder 4"/>
          <p:cNvSpPr>
            <a:spLocks noGrp="1"/>
          </p:cNvSpPr>
          <p:nvPr>
            <p:ph sz="quarter" idx="14"/>
          </p:nvPr>
        </p:nvSpPr>
        <p:spPr/>
        <p:txBody>
          <a:bodyPr/>
          <a:lstStyle/>
          <a:p>
            <a:endParaRPr lang="en-US" dirty="0"/>
          </a:p>
        </p:txBody>
      </p:sp>
    </p:spTree>
    <p:extLst>
      <p:ext uri="{BB962C8B-B14F-4D97-AF65-F5344CB8AC3E}">
        <p14:creationId xmlns:p14="http://schemas.microsoft.com/office/powerpoint/2010/main" val="30706391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400" dirty="0" smtClean="0"/>
              <a:t>Share of Plans by Type of Inpatient Facility Cost Sharing</a:t>
            </a:r>
            <a:endParaRPr lang="en-US" sz="2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3717000"/>
              </p:ext>
            </p:extLst>
          </p:nvPr>
        </p:nvGraphicFramePr>
        <p:xfrm>
          <a:off x="114300" y="1295400"/>
          <a:ext cx="88773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0" y="6096000"/>
            <a:ext cx="8458200" cy="769441"/>
          </a:xfrm>
          <a:prstGeom prst="rect">
            <a:avLst/>
          </a:prstGeom>
          <a:noFill/>
        </p:spPr>
        <p:txBody>
          <a:bodyPr wrap="square" rtlCol="0">
            <a:spAutoFit/>
          </a:bodyPr>
          <a:lstStyle/>
          <a:p>
            <a:r>
              <a:rPr lang="en-US" sz="1100" dirty="0"/>
              <a:t>SOURCE: Kaiser Family Foundation analysis of Marketplace plans in the 37 states with Federally Facilitated or Partnership exchanges in 2015 (including New Mexico, Oregon, and Nevada). Data are from </a:t>
            </a:r>
            <a:r>
              <a:rPr lang="en-US" sz="1100" u="sng" dirty="0">
                <a:hlinkClick r:id="rId4"/>
              </a:rPr>
              <a:t>Healthcare.gov</a:t>
            </a:r>
            <a:r>
              <a:rPr lang="en-US" sz="1100" dirty="0"/>
              <a:t> Health plan information for individuals and families available here: </a:t>
            </a:r>
            <a:r>
              <a:rPr lang="en-US" sz="1100" u="sng" dirty="0">
                <a:hlinkClick r:id="rId5"/>
              </a:rPr>
              <a:t>https://www.healthcare.gov/health-plan-information/</a:t>
            </a:r>
            <a:r>
              <a:rPr lang="en-US" sz="1100" dirty="0"/>
              <a:t> </a:t>
            </a:r>
          </a:p>
          <a:p>
            <a:endParaRPr lang="en-US" sz="1100" dirty="0" smtClean="0">
              <a:latin typeface="Calibri" pitchFamily="34" charset="0"/>
              <a:cs typeface="Meta Offc Pro"/>
            </a:endParaRPr>
          </a:p>
        </p:txBody>
      </p:sp>
    </p:spTree>
    <p:extLst>
      <p:ext uri="{BB962C8B-B14F-4D97-AF65-F5344CB8AC3E}">
        <p14:creationId xmlns:p14="http://schemas.microsoft.com/office/powerpoint/2010/main" val="223608616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400" dirty="0"/>
              <a:t>Inpatient Facility Average </a:t>
            </a:r>
            <a:r>
              <a:rPr lang="en-US" sz="2400" dirty="0" smtClean="0"/>
              <a:t>Copayments (includes plans with both copayments and coinsurance)</a:t>
            </a:r>
            <a:endParaRPr lang="en-US" sz="2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74680098"/>
              </p:ext>
            </p:extLst>
          </p:nvPr>
        </p:nvGraphicFramePr>
        <p:xfrm>
          <a:off x="38100" y="1295400"/>
          <a:ext cx="89535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2779644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400" dirty="0" smtClean="0"/>
              <a:t>Distribution of Inpatient Facility Copayments</a:t>
            </a:r>
            <a:endParaRPr lang="en-US" sz="2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18889271"/>
              </p:ext>
            </p:extLst>
          </p:nvPr>
        </p:nvGraphicFramePr>
        <p:xfrm>
          <a:off x="0" y="1219200"/>
          <a:ext cx="90678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7490992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400" dirty="0" smtClean="0"/>
              <a:t>Average Inpatient Facility Coinsurance Rate</a:t>
            </a:r>
            <a:endParaRPr lang="en-US" sz="2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35442708"/>
              </p:ext>
            </p:extLst>
          </p:nvPr>
        </p:nvGraphicFramePr>
        <p:xfrm>
          <a:off x="25400" y="1143000"/>
          <a:ext cx="89662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0786059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400" dirty="0" smtClean="0"/>
              <a:t>Distribution of Inpatient Facility Coinsurance Rates</a:t>
            </a:r>
            <a:endParaRPr lang="en-US" sz="2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85967970"/>
              </p:ext>
            </p:extLst>
          </p:nvPr>
        </p:nvGraphicFramePr>
        <p:xfrm>
          <a:off x="0" y="1295400"/>
          <a:ext cx="89154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5521107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Inpatient Physicians Cost Sharing</a:t>
            </a:r>
          </a:p>
        </p:txBody>
      </p:sp>
      <p:sp>
        <p:nvSpPr>
          <p:cNvPr id="5" name="Content Placeholder 4"/>
          <p:cNvSpPr>
            <a:spLocks noGrp="1"/>
          </p:cNvSpPr>
          <p:nvPr>
            <p:ph sz="quarter" idx="14"/>
          </p:nvPr>
        </p:nvSpPr>
        <p:spPr/>
        <p:txBody>
          <a:bodyPr/>
          <a:lstStyle/>
          <a:p>
            <a:endParaRPr lang="en-US" dirty="0"/>
          </a:p>
        </p:txBody>
      </p:sp>
    </p:spTree>
    <p:extLst>
      <p:ext uri="{BB962C8B-B14F-4D97-AF65-F5344CB8AC3E}">
        <p14:creationId xmlns:p14="http://schemas.microsoft.com/office/powerpoint/2010/main" val="20444329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400" dirty="0" smtClean="0"/>
              <a:t>Share of Plans by Type of Cost Sharing for Inpatient </a:t>
            </a:r>
            <a:r>
              <a:rPr lang="en-US" sz="2400" dirty="0"/>
              <a:t>Physicians Cost Sharing</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86089810"/>
              </p:ext>
            </p:extLst>
          </p:nvPr>
        </p:nvGraphicFramePr>
        <p:xfrm>
          <a:off x="25400" y="1143000"/>
          <a:ext cx="90424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010941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2400" dirty="0" smtClean="0"/>
              <a:t>Percent of Plans Where Medical Deductible is Combined with or Separate from the Prescription Drug Deductible</a:t>
            </a:r>
            <a:endParaRPr lang="en-US" sz="2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40140425"/>
              </p:ext>
            </p:extLst>
          </p:nvPr>
        </p:nvGraphicFramePr>
        <p:xfrm>
          <a:off x="38100" y="1143000"/>
          <a:ext cx="90297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628496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400" dirty="0" smtClean="0"/>
              <a:t>Average Coinsurance Rates For Inpatient Physician Services </a:t>
            </a:r>
            <a:endParaRPr lang="en-US" sz="2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69322672"/>
              </p:ext>
            </p:extLst>
          </p:nvPr>
        </p:nvGraphicFramePr>
        <p:xfrm>
          <a:off x="0" y="990600"/>
          <a:ext cx="8991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4716253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400" dirty="0" smtClean="0"/>
              <a:t>Distribution of Inpatient Physician Coinsurance Rates</a:t>
            </a:r>
            <a:endParaRPr lang="en-US" sz="2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17314145"/>
              </p:ext>
            </p:extLst>
          </p:nvPr>
        </p:nvGraphicFramePr>
        <p:xfrm>
          <a:off x="0" y="914400"/>
          <a:ext cx="9067800" cy="4800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9125577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Specialist </a:t>
            </a:r>
            <a:r>
              <a:rPr lang="en-US" dirty="0" smtClean="0"/>
              <a:t> and  Primary </a:t>
            </a:r>
            <a:r>
              <a:rPr lang="en-US" dirty="0"/>
              <a:t>Care Physician </a:t>
            </a:r>
            <a:r>
              <a:rPr lang="en-US" dirty="0" smtClean="0"/>
              <a:t>Office Visits</a:t>
            </a:r>
            <a:endParaRPr lang="en-US" dirty="0"/>
          </a:p>
        </p:txBody>
      </p:sp>
      <p:sp>
        <p:nvSpPr>
          <p:cNvPr id="5" name="Content Placeholder 4"/>
          <p:cNvSpPr>
            <a:spLocks noGrp="1"/>
          </p:cNvSpPr>
          <p:nvPr>
            <p:ph sz="quarter" idx="14"/>
          </p:nvPr>
        </p:nvSpPr>
        <p:spPr/>
        <p:txBody>
          <a:bodyPr/>
          <a:lstStyle/>
          <a:p>
            <a:endParaRPr lang="en-US" dirty="0"/>
          </a:p>
        </p:txBody>
      </p:sp>
    </p:spTree>
    <p:extLst>
      <p:ext uri="{BB962C8B-B14F-4D97-AF65-F5344CB8AC3E}">
        <p14:creationId xmlns:p14="http://schemas.microsoft.com/office/powerpoint/2010/main" val="32083209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400" dirty="0" smtClean="0"/>
              <a:t>Share of Plans by Type of Cost Sharing for Primary Care Physician Visits (deductible may apply first)</a:t>
            </a:r>
            <a:endParaRPr lang="en-US" sz="2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66059032"/>
              </p:ext>
            </p:extLst>
          </p:nvPr>
        </p:nvGraphicFramePr>
        <p:xfrm>
          <a:off x="25400" y="1143000"/>
          <a:ext cx="89662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5003686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400" dirty="0" smtClean="0"/>
              <a:t>Average Copayments for Primary Care Physician Visits</a:t>
            </a:r>
            <a:endParaRPr lang="en-US" sz="2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77401211"/>
              </p:ext>
            </p:extLst>
          </p:nvPr>
        </p:nvGraphicFramePr>
        <p:xfrm>
          <a:off x="25400" y="1143000"/>
          <a:ext cx="90424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483497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400" dirty="0" smtClean="0"/>
              <a:t>Distribution of Copayments for Primary Care Physician Visits</a:t>
            </a:r>
            <a:endParaRPr lang="en-US" sz="2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74229036"/>
              </p:ext>
            </p:extLst>
          </p:nvPr>
        </p:nvGraphicFramePr>
        <p:xfrm>
          <a:off x="152400" y="1066800"/>
          <a:ext cx="8991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0614507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400" dirty="0" smtClean="0"/>
              <a:t>Average Coinsurance Rates for Primary Care Physician Visits</a:t>
            </a:r>
            <a:endParaRPr lang="en-US" sz="2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35840957"/>
              </p:ext>
            </p:extLst>
          </p:nvPr>
        </p:nvGraphicFramePr>
        <p:xfrm>
          <a:off x="12700" y="990600"/>
          <a:ext cx="89789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814919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400" dirty="0" smtClean="0"/>
              <a:t>Distribution of Coinsurance Rates for Primary Care Physician Visits</a:t>
            </a:r>
            <a:endParaRPr lang="en-US" sz="2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9430921"/>
              </p:ext>
            </p:extLst>
          </p:nvPr>
        </p:nvGraphicFramePr>
        <p:xfrm>
          <a:off x="25400" y="1066800"/>
          <a:ext cx="89662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0092312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400" dirty="0" smtClean="0"/>
              <a:t>Share of Plans by Type of Cost Sharing for Specialist Physician Visits (deductible may apply first)</a:t>
            </a:r>
            <a:endParaRPr lang="en-US" sz="2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2121599"/>
              </p:ext>
            </p:extLst>
          </p:nvPr>
        </p:nvGraphicFramePr>
        <p:xfrm>
          <a:off x="25400" y="1143000"/>
          <a:ext cx="90424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6588841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400" dirty="0" smtClean="0"/>
              <a:t>Average Copayments for Specialist Physician Visits</a:t>
            </a:r>
            <a:endParaRPr lang="en-US" sz="2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47017706"/>
              </p:ext>
            </p:extLst>
          </p:nvPr>
        </p:nvGraphicFramePr>
        <p:xfrm>
          <a:off x="76200" y="1066800"/>
          <a:ext cx="89154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37111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400" dirty="0" smtClean="0"/>
              <a:t>Average Medical Deductible, in Plans with </a:t>
            </a:r>
            <a:r>
              <a:rPr lang="en-US" sz="2400" u="sng" dirty="0" smtClean="0"/>
              <a:t>Combined</a:t>
            </a:r>
            <a:r>
              <a:rPr lang="en-US" sz="2400" dirty="0" smtClean="0"/>
              <a:t> Medical and Prescription Drug Deductibles</a:t>
            </a:r>
            <a:endParaRPr lang="en-US" sz="2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6889317"/>
              </p:ext>
            </p:extLst>
          </p:nvPr>
        </p:nvGraphicFramePr>
        <p:xfrm>
          <a:off x="76200" y="1066801"/>
          <a:ext cx="8915400" cy="4724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8380078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400" dirty="0" smtClean="0"/>
              <a:t>Distribution of Copayments for Specialist Physician Visits</a:t>
            </a:r>
            <a:endParaRPr lang="en-US" sz="2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83711377"/>
              </p:ext>
            </p:extLst>
          </p:nvPr>
        </p:nvGraphicFramePr>
        <p:xfrm>
          <a:off x="25400" y="990600"/>
          <a:ext cx="90424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7232691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400" dirty="0" smtClean="0"/>
              <a:t>Average Coinsurance Rates for Specialist Physician Visits</a:t>
            </a:r>
            <a:endParaRPr lang="en-US" sz="2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23388943"/>
              </p:ext>
            </p:extLst>
          </p:nvPr>
        </p:nvGraphicFramePr>
        <p:xfrm>
          <a:off x="38100" y="762000"/>
          <a:ext cx="8953500" cy="49831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9704275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400" dirty="0" smtClean="0"/>
              <a:t>Distribution of Coinsurance Rates for Specialist Physician Visits</a:t>
            </a:r>
            <a:endParaRPr lang="en-US" sz="2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44179046"/>
              </p:ext>
            </p:extLst>
          </p:nvPr>
        </p:nvGraphicFramePr>
        <p:xfrm>
          <a:off x="0" y="1066800"/>
          <a:ext cx="8991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4139463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Prescription </a:t>
            </a:r>
            <a:r>
              <a:rPr lang="en-US" dirty="0" smtClean="0"/>
              <a:t>Drug Cost Sharing</a:t>
            </a:r>
            <a:endParaRPr lang="en-US" dirty="0"/>
          </a:p>
        </p:txBody>
      </p:sp>
      <p:sp>
        <p:nvSpPr>
          <p:cNvPr id="5" name="Content Placeholder 4"/>
          <p:cNvSpPr>
            <a:spLocks noGrp="1"/>
          </p:cNvSpPr>
          <p:nvPr>
            <p:ph sz="quarter" idx="14"/>
          </p:nvPr>
        </p:nvSpPr>
        <p:spPr/>
        <p:txBody>
          <a:bodyPr/>
          <a:lstStyle/>
          <a:p>
            <a:endParaRPr lang="en-US" dirty="0"/>
          </a:p>
        </p:txBody>
      </p:sp>
    </p:spTree>
    <p:extLst>
      <p:ext uri="{BB962C8B-B14F-4D97-AF65-F5344CB8AC3E}">
        <p14:creationId xmlns:p14="http://schemas.microsoft.com/office/powerpoint/2010/main" val="374929387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en-US" sz="2400" dirty="0" smtClean="0"/>
              <a:t>Share of Plans by Type of Cost Sharing for Generic Prescriptions</a:t>
            </a:r>
            <a:br>
              <a:rPr lang="en-US" sz="2400" dirty="0" smtClean="0"/>
            </a:br>
            <a:r>
              <a:rPr lang="en-US" sz="2400" dirty="0" smtClean="0"/>
              <a:t>Plans with </a:t>
            </a:r>
            <a:r>
              <a:rPr lang="en-US" sz="2400" u="sng" dirty="0" smtClean="0"/>
              <a:t>Combined</a:t>
            </a:r>
            <a:r>
              <a:rPr lang="en-US" sz="2400" dirty="0" smtClean="0"/>
              <a:t> Medical and Prescription Drug Deductible</a:t>
            </a:r>
            <a:endParaRPr lang="en-US" sz="2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49366787"/>
              </p:ext>
            </p:extLst>
          </p:nvPr>
        </p:nvGraphicFramePr>
        <p:xfrm>
          <a:off x="25400" y="1219200"/>
          <a:ext cx="89662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4375643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271" y="202067"/>
            <a:ext cx="8229600" cy="1143000"/>
          </a:xfrm>
        </p:spPr>
        <p:txBody>
          <a:bodyPr>
            <a:normAutofit/>
          </a:bodyPr>
          <a:lstStyle/>
          <a:p>
            <a:pPr algn="ctr"/>
            <a:r>
              <a:rPr lang="en-US" sz="2400" dirty="0" smtClean="0"/>
              <a:t>Share of Plans by Type of Cost Sharing for Generic Prescriptions</a:t>
            </a:r>
            <a:br>
              <a:rPr lang="en-US" sz="2400" dirty="0" smtClean="0"/>
            </a:br>
            <a:r>
              <a:rPr lang="en-US" sz="2400" dirty="0" smtClean="0"/>
              <a:t>Plans with </a:t>
            </a:r>
            <a:r>
              <a:rPr lang="en-US" sz="2400" u="sng" dirty="0" smtClean="0"/>
              <a:t>Separate</a:t>
            </a:r>
            <a:r>
              <a:rPr lang="en-US" sz="2400" dirty="0" smtClean="0"/>
              <a:t> Medical and Prescription Drug Deductible</a:t>
            </a:r>
            <a:endParaRPr lang="en-US" sz="2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17686487"/>
              </p:ext>
            </p:extLst>
          </p:nvPr>
        </p:nvGraphicFramePr>
        <p:xfrm>
          <a:off x="76200" y="1447800"/>
          <a:ext cx="89154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669823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400" dirty="0" smtClean="0"/>
              <a:t>Average Copayment for Generic Drugs</a:t>
            </a:r>
            <a:endParaRPr lang="en-US" sz="2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12962423"/>
              </p:ext>
            </p:extLst>
          </p:nvPr>
        </p:nvGraphicFramePr>
        <p:xfrm>
          <a:off x="76200" y="1143000"/>
          <a:ext cx="8991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6021028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400" dirty="0" smtClean="0"/>
              <a:t>Distribution of Copayment Amounts for Generic Drugs</a:t>
            </a:r>
            <a:endParaRPr lang="en-US" sz="2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34258728"/>
              </p:ext>
            </p:extLst>
          </p:nvPr>
        </p:nvGraphicFramePr>
        <p:xfrm>
          <a:off x="76200" y="1066800"/>
          <a:ext cx="89154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3052130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400" dirty="0" smtClean="0"/>
              <a:t>Average Coinsurance Rates for Generic Drugs</a:t>
            </a:r>
            <a:endParaRPr lang="en-US" sz="2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81034432"/>
              </p:ext>
            </p:extLst>
          </p:nvPr>
        </p:nvGraphicFramePr>
        <p:xfrm>
          <a:off x="25400" y="1219200"/>
          <a:ext cx="89662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2340294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400" dirty="0" smtClean="0"/>
              <a:t>Distribution of Coinsurance Rates for Generic Drugs</a:t>
            </a:r>
            <a:endParaRPr lang="en-US" sz="2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22601717"/>
              </p:ext>
            </p:extLst>
          </p:nvPr>
        </p:nvGraphicFramePr>
        <p:xfrm>
          <a:off x="0" y="1066800"/>
          <a:ext cx="90678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587165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2400" dirty="0" smtClean="0"/>
              <a:t>Distribution of Medical Deductibles, for all Plans with </a:t>
            </a:r>
            <a:br>
              <a:rPr lang="en-US" sz="2400" dirty="0" smtClean="0"/>
            </a:br>
            <a:r>
              <a:rPr lang="en-US" sz="2400" u="sng" dirty="0" smtClean="0"/>
              <a:t>Combined</a:t>
            </a:r>
            <a:r>
              <a:rPr lang="en-US" sz="2400" dirty="0" smtClean="0"/>
              <a:t> Medical and Prescription Drug Deductible</a:t>
            </a:r>
            <a:endParaRPr lang="en-US" sz="2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1279453"/>
              </p:ext>
            </p:extLst>
          </p:nvPr>
        </p:nvGraphicFramePr>
        <p:xfrm>
          <a:off x="38100" y="1143000"/>
          <a:ext cx="89535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4982926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400" dirty="0" smtClean="0"/>
              <a:t>Share of Plans by Type of Cost Sharing for Preferred Prescriptions</a:t>
            </a:r>
            <a:br>
              <a:rPr lang="en-US" sz="2400" dirty="0" smtClean="0"/>
            </a:br>
            <a:r>
              <a:rPr lang="en-US" sz="2400" dirty="0" smtClean="0"/>
              <a:t>Plans with </a:t>
            </a:r>
            <a:r>
              <a:rPr lang="en-US" sz="2400" u="sng" dirty="0" smtClean="0"/>
              <a:t>Combined</a:t>
            </a:r>
            <a:r>
              <a:rPr lang="en-US" sz="2400" dirty="0" smtClean="0"/>
              <a:t> Medical and Prescription Drug Deductible</a:t>
            </a:r>
            <a:endParaRPr lang="en-US" sz="2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78369055"/>
              </p:ext>
            </p:extLst>
          </p:nvPr>
        </p:nvGraphicFramePr>
        <p:xfrm>
          <a:off x="25400" y="1143000"/>
          <a:ext cx="90424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7630410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271" y="202067"/>
            <a:ext cx="8229600" cy="1143000"/>
          </a:xfrm>
        </p:spPr>
        <p:txBody>
          <a:bodyPr>
            <a:normAutofit fontScale="90000"/>
          </a:bodyPr>
          <a:lstStyle/>
          <a:p>
            <a:pPr algn="ctr"/>
            <a:r>
              <a:rPr lang="en-US" sz="2400" dirty="0" smtClean="0"/>
              <a:t>Share of Plans by Type of Cost Sharing for Preferred Prescriptions</a:t>
            </a:r>
            <a:br>
              <a:rPr lang="en-US" sz="2400" dirty="0" smtClean="0"/>
            </a:br>
            <a:r>
              <a:rPr lang="en-US" sz="2400" dirty="0" smtClean="0"/>
              <a:t>Plans with </a:t>
            </a:r>
            <a:r>
              <a:rPr lang="en-US" sz="2400" u="sng" dirty="0" smtClean="0"/>
              <a:t>Separate</a:t>
            </a:r>
            <a:r>
              <a:rPr lang="en-US" sz="2400" dirty="0" smtClean="0"/>
              <a:t> Medical and Prescription Drug Deductible</a:t>
            </a:r>
            <a:endParaRPr lang="en-US" sz="2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47010227"/>
              </p:ext>
            </p:extLst>
          </p:nvPr>
        </p:nvGraphicFramePr>
        <p:xfrm>
          <a:off x="0" y="1295400"/>
          <a:ext cx="8991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4854453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400" dirty="0" smtClean="0"/>
              <a:t>Average Copayment for Preferred Drugs</a:t>
            </a:r>
            <a:endParaRPr lang="en-US" sz="2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53170527"/>
              </p:ext>
            </p:extLst>
          </p:nvPr>
        </p:nvGraphicFramePr>
        <p:xfrm>
          <a:off x="0" y="990600"/>
          <a:ext cx="90678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98264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400" dirty="0" smtClean="0"/>
              <a:t>Distribution of Copayment Amounts for Preferred Drugs</a:t>
            </a:r>
            <a:endParaRPr lang="en-US" sz="2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09617613"/>
              </p:ext>
            </p:extLst>
          </p:nvPr>
        </p:nvGraphicFramePr>
        <p:xfrm>
          <a:off x="25400" y="1219200"/>
          <a:ext cx="9118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0392948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400" dirty="0" smtClean="0"/>
              <a:t>Average Coinsurance Rates for Preferred Drugs</a:t>
            </a:r>
            <a:endParaRPr lang="en-US" sz="2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06869284"/>
              </p:ext>
            </p:extLst>
          </p:nvPr>
        </p:nvGraphicFramePr>
        <p:xfrm>
          <a:off x="25400" y="1219200"/>
          <a:ext cx="89662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2520826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400" dirty="0" smtClean="0"/>
              <a:t>Distribution of Coinsurance Rates for Preferred Drugs</a:t>
            </a:r>
            <a:endParaRPr lang="en-US" sz="2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15719480"/>
              </p:ext>
            </p:extLst>
          </p:nvPr>
        </p:nvGraphicFramePr>
        <p:xfrm>
          <a:off x="12700" y="1143000"/>
          <a:ext cx="89789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918577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2400" dirty="0" smtClean="0"/>
              <a:t>Share of Plans by Type of Cost Sharing for Non-Preferred Prescriptions</a:t>
            </a:r>
            <a:br>
              <a:rPr lang="en-US" sz="2400" dirty="0" smtClean="0"/>
            </a:br>
            <a:r>
              <a:rPr lang="en-US" sz="2400" dirty="0" smtClean="0"/>
              <a:t>Plans with </a:t>
            </a:r>
            <a:r>
              <a:rPr lang="en-US" sz="2400" u="sng" dirty="0" smtClean="0"/>
              <a:t>Combined</a:t>
            </a:r>
            <a:r>
              <a:rPr lang="en-US" sz="2400" dirty="0" smtClean="0"/>
              <a:t> Medical and Prescription Drug Deductible</a:t>
            </a:r>
            <a:endParaRPr lang="en-US" sz="2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00422971"/>
              </p:ext>
            </p:extLst>
          </p:nvPr>
        </p:nvGraphicFramePr>
        <p:xfrm>
          <a:off x="0" y="1066800"/>
          <a:ext cx="91440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6378052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8" y="34636"/>
            <a:ext cx="8989291" cy="1143000"/>
          </a:xfrm>
        </p:spPr>
        <p:txBody>
          <a:bodyPr>
            <a:normAutofit fontScale="90000"/>
          </a:bodyPr>
          <a:lstStyle/>
          <a:p>
            <a:pPr algn="ctr"/>
            <a:r>
              <a:rPr lang="en-US" sz="2400" dirty="0" smtClean="0"/>
              <a:t>Share of Plans by Type of Cost Sharing for Non-Preferred Prescriptions Plans with </a:t>
            </a:r>
            <a:r>
              <a:rPr lang="en-US" sz="2400" u="sng" dirty="0" smtClean="0"/>
              <a:t>Separate</a:t>
            </a:r>
            <a:r>
              <a:rPr lang="en-US" sz="2400" dirty="0" smtClean="0"/>
              <a:t> Medical and Prescription Drug Deductible</a:t>
            </a:r>
            <a:endParaRPr lang="en-US" sz="2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93683937"/>
              </p:ext>
            </p:extLst>
          </p:nvPr>
        </p:nvGraphicFramePr>
        <p:xfrm>
          <a:off x="0" y="914400"/>
          <a:ext cx="91440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4963368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400" dirty="0" smtClean="0"/>
              <a:t>Average Copayment for Non-Preferred Drugs</a:t>
            </a:r>
            <a:endParaRPr lang="en-US" sz="2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24242464"/>
              </p:ext>
            </p:extLst>
          </p:nvPr>
        </p:nvGraphicFramePr>
        <p:xfrm>
          <a:off x="0" y="1066800"/>
          <a:ext cx="91440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3840201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400" dirty="0" smtClean="0"/>
              <a:t>Distribution of Copayment Amounts for Non-Preferred Drugs</a:t>
            </a:r>
            <a:endParaRPr lang="en-US" sz="2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95683212"/>
              </p:ext>
            </p:extLst>
          </p:nvPr>
        </p:nvGraphicFramePr>
        <p:xfrm>
          <a:off x="38100" y="990600"/>
          <a:ext cx="89535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21335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400" dirty="0" smtClean="0"/>
              <a:t>Distribution of Medical Deductibles, for Bronze Plans with </a:t>
            </a:r>
            <a:br>
              <a:rPr lang="en-US" sz="2400" dirty="0" smtClean="0"/>
            </a:br>
            <a:r>
              <a:rPr lang="en-US" sz="2400" u="sng" dirty="0" smtClean="0"/>
              <a:t>Combined</a:t>
            </a:r>
            <a:r>
              <a:rPr lang="en-US" sz="2400" dirty="0" smtClean="0"/>
              <a:t> Medical and Prescription Drug Deductible</a:t>
            </a:r>
            <a:endParaRPr lang="en-US" sz="2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08242459"/>
              </p:ext>
            </p:extLst>
          </p:nvPr>
        </p:nvGraphicFramePr>
        <p:xfrm>
          <a:off x="0" y="1143000"/>
          <a:ext cx="89154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5900805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400" dirty="0" smtClean="0"/>
              <a:t>Average Coinsurance Rates for Non-Preferred Drugs</a:t>
            </a:r>
            <a:endParaRPr lang="en-US" sz="2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19956996"/>
              </p:ext>
            </p:extLst>
          </p:nvPr>
        </p:nvGraphicFramePr>
        <p:xfrm>
          <a:off x="0" y="1066800"/>
          <a:ext cx="91440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0873405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400" dirty="0" smtClean="0"/>
              <a:t>Distribution of Coinsurance Rates for Non-Preferred Drugs</a:t>
            </a:r>
            <a:endParaRPr lang="en-US" sz="2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51675620"/>
              </p:ext>
            </p:extLst>
          </p:nvPr>
        </p:nvGraphicFramePr>
        <p:xfrm>
          <a:off x="0" y="1066800"/>
          <a:ext cx="91440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5489955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271" y="202067"/>
            <a:ext cx="8229600" cy="1143000"/>
          </a:xfrm>
        </p:spPr>
        <p:txBody>
          <a:bodyPr>
            <a:normAutofit fontScale="90000"/>
          </a:bodyPr>
          <a:lstStyle/>
          <a:p>
            <a:pPr algn="ctr"/>
            <a:r>
              <a:rPr lang="en-US" sz="2400" dirty="0"/>
              <a:t>Share of Plans by Type of Cost Sharing for Specialty Prescriptions Plans with Combined Medical and Prescription Drug Deductible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00699514"/>
              </p:ext>
            </p:extLst>
          </p:nvPr>
        </p:nvGraphicFramePr>
        <p:xfrm>
          <a:off x="25400" y="1371600"/>
          <a:ext cx="90424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9627662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271" y="202067"/>
            <a:ext cx="8229600" cy="1143000"/>
          </a:xfrm>
        </p:spPr>
        <p:txBody>
          <a:bodyPr>
            <a:normAutofit fontScale="90000"/>
          </a:bodyPr>
          <a:lstStyle/>
          <a:p>
            <a:pPr algn="ctr"/>
            <a:r>
              <a:rPr lang="en-US" sz="2400" dirty="0" smtClean="0"/>
              <a:t>Share of Plans by Type of Cost Sharing for Specialty Prescriptions</a:t>
            </a:r>
            <a:br>
              <a:rPr lang="en-US" sz="2400" dirty="0" smtClean="0"/>
            </a:br>
            <a:r>
              <a:rPr lang="en-US" sz="2400" dirty="0" smtClean="0"/>
              <a:t>Plans with </a:t>
            </a:r>
            <a:r>
              <a:rPr lang="en-US" sz="2400" u="sng" dirty="0" smtClean="0"/>
              <a:t>Separate</a:t>
            </a:r>
            <a:r>
              <a:rPr lang="en-US" sz="2400" dirty="0" smtClean="0"/>
              <a:t> Medical and Prescription Drug Deductible</a:t>
            </a:r>
            <a:endParaRPr lang="en-US" sz="2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54096732"/>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2943684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400" dirty="0" smtClean="0"/>
              <a:t>Average Copayment for Specialty Drugs</a:t>
            </a:r>
            <a:endParaRPr lang="en-US" sz="2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08035424"/>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3731995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400" dirty="0"/>
              <a:t>Distribution of Copayment Amounts for Specialty Drugs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40715656"/>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5611720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400" dirty="0" smtClean="0"/>
              <a:t>Average Coinsurance Rates for Specialty Drugs</a:t>
            </a:r>
            <a:endParaRPr lang="en-US" sz="2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58765930"/>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5621351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400" dirty="0" smtClean="0"/>
              <a:t>Distribution of Coinsurance Rates for Specialty Drugs</a:t>
            </a:r>
            <a:endParaRPr lang="en-US" sz="2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18029941"/>
              </p:ext>
            </p:extLst>
          </p:nvPr>
        </p:nvGraphicFramePr>
        <p:xfrm>
          <a:off x="76200" y="990600"/>
          <a:ext cx="8991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4489046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Emergency Room Cost Sharing</a:t>
            </a:r>
            <a:endParaRPr lang="en-US" dirty="0"/>
          </a:p>
        </p:txBody>
      </p:sp>
      <p:sp>
        <p:nvSpPr>
          <p:cNvPr id="9" name="Content Placeholder 8"/>
          <p:cNvSpPr>
            <a:spLocks noGrp="1"/>
          </p:cNvSpPr>
          <p:nvPr>
            <p:ph sz="quarter" idx="14"/>
          </p:nvPr>
        </p:nvSpPr>
        <p:spPr/>
        <p:txBody>
          <a:bodyPr/>
          <a:lstStyle/>
          <a:p>
            <a:endParaRPr lang="en-US"/>
          </a:p>
        </p:txBody>
      </p:sp>
    </p:spTree>
    <p:extLst>
      <p:ext uri="{BB962C8B-B14F-4D97-AF65-F5344CB8AC3E}">
        <p14:creationId xmlns:p14="http://schemas.microsoft.com/office/powerpoint/2010/main" val="54043475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266858371"/>
              </p:ext>
            </p:extLst>
          </p:nvPr>
        </p:nvGraphicFramePr>
        <p:xfrm>
          <a:off x="0" y="685800"/>
          <a:ext cx="8961438" cy="50292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normAutofit/>
          </a:bodyPr>
          <a:lstStyle/>
          <a:p>
            <a:pPr algn="ctr"/>
            <a:r>
              <a:rPr lang="en-US" sz="2400" dirty="0" smtClean="0"/>
              <a:t>Share of Plans by Type of Emergency Room Cost Sharing</a:t>
            </a:r>
            <a:endParaRPr lang="en-US" sz="2400" dirty="0"/>
          </a:p>
        </p:txBody>
      </p:sp>
    </p:spTree>
    <p:extLst>
      <p:ext uri="{BB962C8B-B14F-4D97-AF65-F5344CB8AC3E}">
        <p14:creationId xmlns:p14="http://schemas.microsoft.com/office/powerpoint/2010/main" val="22353097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400" dirty="0" smtClean="0"/>
              <a:t>Distribution of Medical Deductibles, for Silver Plans with </a:t>
            </a:r>
            <a:br>
              <a:rPr lang="en-US" sz="2400" dirty="0" smtClean="0"/>
            </a:br>
            <a:r>
              <a:rPr lang="en-US" sz="2400" u="sng" dirty="0" smtClean="0"/>
              <a:t>Combined</a:t>
            </a:r>
            <a:r>
              <a:rPr lang="en-US" sz="2400" dirty="0" smtClean="0"/>
              <a:t> Medical and Prescription Drug Deductibles</a:t>
            </a:r>
            <a:endParaRPr lang="en-US" sz="2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00754967"/>
              </p:ext>
            </p:extLst>
          </p:nvPr>
        </p:nvGraphicFramePr>
        <p:xfrm>
          <a:off x="0" y="1143000"/>
          <a:ext cx="8991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2015450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310709202"/>
              </p:ext>
            </p:extLst>
          </p:nvPr>
        </p:nvGraphicFramePr>
        <p:xfrm>
          <a:off x="0" y="990600"/>
          <a:ext cx="8961438" cy="50292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normAutofit/>
          </a:bodyPr>
          <a:lstStyle/>
          <a:p>
            <a:pPr algn="ctr"/>
            <a:r>
              <a:rPr lang="en-US" sz="2400" dirty="0" smtClean="0"/>
              <a:t>Average Emergency Room Copayments</a:t>
            </a:r>
            <a:br>
              <a:rPr lang="en-US" sz="2400" dirty="0" smtClean="0"/>
            </a:br>
            <a:r>
              <a:rPr lang="en-US" sz="2400" dirty="0" smtClean="0"/>
              <a:t>(Includes plans with both copayments and coinsurance)</a:t>
            </a:r>
            <a:endParaRPr lang="en-US" sz="2400" dirty="0"/>
          </a:p>
        </p:txBody>
      </p:sp>
    </p:spTree>
    <p:extLst>
      <p:ext uri="{BB962C8B-B14F-4D97-AF65-F5344CB8AC3E}">
        <p14:creationId xmlns:p14="http://schemas.microsoft.com/office/powerpoint/2010/main" val="192414530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498885638"/>
              </p:ext>
            </p:extLst>
          </p:nvPr>
        </p:nvGraphicFramePr>
        <p:xfrm>
          <a:off x="169862" y="990600"/>
          <a:ext cx="8961438" cy="5029200"/>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p:txBody>
          <a:bodyPr>
            <a:normAutofit/>
          </a:bodyPr>
          <a:lstStyle/>
          <a:p>
            <a:pPr algn="ctr"/>
            <a:r>
              <a:rPr lang="en-US" sz="2400" dirty="0" smtClean="0"/>
              <a:t>Average Emergency Room Coinsurance Rate</a:t>
            </a:r>
            <a:br>
              <a:rPr lang="en-US" sz="2400" dirty="0" smtClean="0"/>
            </a:br>
            <a:r>
              <a:rPr lang="en-US" sz="2400" dirty="0" smtClean="0"/>
              <a:t>(Includes plans with both coinsurance and copayments)</a:t>
            </a:r>
            <a:endParaRPr lang="en-US" sz="2400" dirty="0"/>
          </a:p>
        </p:txBody>
      </p:sp>
    </p:spTree>
    <p:extLst>
      <p:ext uri="{BB962C8B-B14F-4D97-AF65-F5344CB8AC3E}">
        <p14:creationId xmlns:p14="http://schemas.microsoft.com/office/powerpoint/2010/main" val="54797832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Out-of-Pocket Maximums</a:t>
            </a:r>
            <a:endParaRPr lang="en-US" dirty="0"/>
          </a:p>
        </p:txBody>
      </p:sp>
      <p:sp>
        <p:nvSpPr>
          <p:cNvPr id="14" name="Content Placeholder 13"/>
          <p:cNvSpPr>
            <a:spLocks noGrp="1"/>
          </p:cNvSpPr>
          <p:nvPr>
            <p:ph sz="quarter" idx="14"/>
          </p:nvPr>
        </p:nvSpPr>
        <p:spPr/>
        <p:txBody>
          <a:bodyPr/>
          <a:lstStyle/>
          <a:p>
            <a:endParaRPr lang="en-US"/>
          </a:p>
        </p:txBody>
      </p:sp>
    </p:spTree>
    <p:extLst>
      <p:ext uri="{BB962C8B-B14F-4D97-AF65-F5344CB8AC3E}">
        <p14:creationId xmlns:p14="http://schemas.microsoft.com/office/powerpoint/2010/main" val="236902836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400" dirty="0"/>
              <a:t>Average Out-Of-Pocket Limit In Plans with Combined Limit for Medical and Prescription Drug Cost Sharing</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4389994"/>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11205234"/>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948219834"/>
              </p:ext>
            </p:extLst>
          </p:nvPr>
        </p:nvGraphicFramePr>
        <p:xfrm>
          <a:off x="76200" y="914400"/>
          <a:ext cx="8961438" cy="50292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normAutofit/>
          </a:bodyPr>
          <a:lstStyle/>
          <a:p>
            <a:pPr algn="ctr"/>
            <a:r>
              <a:rPr lang="en-US" sz="2400" dirty="0" smtClean="0"/>
              <a:t>Distribution of </a:t>
            </a:r>
            <a:r>
              <a:rPr lang="en-US" sz="2400" dirty="0"/>
              <a:t>Out-Of-Pocket </a:t>
            </a:r>
            <a:r>
              <a:rPr lang="en-US" sz="2400" dirty="0" smtClean="0"/>
              <a:t>Limits </a:t>
            </a:r>
            <a:r>
              <a:rPr lang="en-US" sz="2400" dirty="0"/>
              <a:t>In Plans with </a:t>
            </a:r>
            <a:r>
              <a:rPr lang="en-US" sz="2400" u="sng" dirty="0"/>
              <a:t>Combined</a:t>
            </a:r>
            <a:r>
              <a:rPr lang="en-US" sz="2400" dirty="0"/>
              <a:t> Limit for Medical and Prescription Drug Cost Sharing</a:t>
            </a:r>
          </a:p>
        </p:txBody>
      </p:sp>
    </p:spTree>
    <p:extLst>
      <p:ext uri="{BB962C8B-B14F-4D97-AF65-F5344CB8AC3E}">
        <p14:creationId xmlns:p14="http://schemas.microsoft.com/office/powerpoint/2010/main" val="647038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400" dirty="0" smtClean="0"/>
              <a:t>Distribution of Medical Deductibles, for Gold Plans with </a:t>
            </a:r>
            <a:br>
              <a:rPr lang="en-US" sz="2400" dirty="0" smtClean="0"/>
            </a:br>
            <a:r>
              <a:rPr lang="en-US" sz="2400" u="sng" dirty="0" smtClean="0"/>
              <a:t>Combined</a:t>
            </a:r>
            <a:r>
              <a:rPr lang="en-US" sz="2400" dirty="0" smtClean="0"/>
              <a:t> Medical and Prescription Drug Deductibles</a:t>
            </a:r>
            <a:endParaRPr lang="en-US" sz="2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42330865"/>
              </p:ext>
            </p:extLst>
          </p:nvPr>
        </p:nvGraphicFramePr>
        <p:xfrm>
          <a:off x="0" y="1143000"/>
          <a:ext cx="90678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780155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400" dirty="0" smtClean="0"/>
              <a:t>Distribution of Medical Deductibles for Platinum Plans with </a:t>
            </a:r>
            <a:r>
              <a:rPr lang="en-US" sz="2400" u="sng" dirty="0" smtClean="0"/>
              <a:t>Combined</a:t>
            </a:r>
            <a:r>
              <a:rPr lang="en-US" sz="2400" dirty="0" smtClean="0"/>
              <a:t> Medical and Prescription Drug Deductibles</a:t>
            </a:r>
            <a:endParaRPr lang="en-US" sz="2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91753606"/>
              </p:ext>
            </p:extLst>
          </p:nvPr>
        </p:nvGraphicFramePr>
        <p:xfrm>
          <a:off x="152400" y="1143000"/>
          <a:ext cx="88392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59668732"/>
      </p:ext>
    </p:extLst>
  </p:cSld>
  <p:clrMapOvr>
    <a:masterClrMapping/>
  </p:clrMapOvr>
</p:sld>
</file>

<file path=ppt/theme/theme1.xml><?xml version="1.0" encoding="utf-8"?>
<a:theme xmlns:a="http://schemas.openxmlformats.org/drawingml/2006/main" name="blank">
  <a:themeElements>
    <a:clrScheme name="Custom 1">
      <a:dk1>
        <a:srgbClr val="000000"/>
      </a:dk1>
      <a:lt1>
        <a:srgbClr val="FFFFFF"/>
      </a:lt1>
      <a:dk2>
        <a:srgbClr val="FF8811"/>
      </a:dk2>
      <a:lt2>
        <a:srgbClr val="FFD204"/>
      </a:lt2>
      <a:accent1>
        <a:srgbClr val="133559"/>
      </a:accent1>
      <a:accent2>
        <a:srgbClr val="025189"/>
      </a:accent2>
      <a:accent3>
        <a:srgbClr val="0072C0"/>
      </a:accent3>
      <a:accent4>
        <a:srgbClr val="31A3E3"/>
      </a:accent4>
      <a:accent5>
        <a:srgbClr val="7BC7ED"/>
      </a:accent5>
      <a:accent6>
        <a:srgbClr val="B0DDF4"/>
      </a:accent6>
      <a:hlink>
        <a:srgbClr val="0072C0"/>
      </a:hlink>
      <a:folHlink>
        <a:srgbClr val="0072C0"/>
      </a:folHlink>
    </a:clrScheme>
    <a:fontScheme name="Calib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solidFill>
            <a:schemeClr val="tx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cmpd="sng">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ctr">
          <a:defRPr dirty="0" err="1" smtClean="0">
            <a:latin typeface="Calibri" pitchFamily="34" charset="0"/>
            <a:cs typeface="Meta Offc Pro"/>
          </a:defRPr>
        </a:defPPr>
      </a:lstStyle>
    </a:tx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13">
        <a:dk1>
          <a:srgbClr val="000000"/>
        </a:dk1>
        <a:lt1>
          <a:srgbClr val="FFFFFF"/>
        </a:lt1>
        <a:dk2>
          <a:srgbClr val="000000"/>
        </a:dk2>
        <a:lt2>
          <a:srgbClr val="808080"/>
        </a:lt2>
        <a:accent1>
          <a:srgbClr val="06244D"/>
        </a:accent1>
        <a:accent2>
          <a:srgbClr val="F7871B"/>
        </a:accent2>
        <a:accent3>
          <a:srgbClr val="FFFFFF"/>
        </a:accent3>
        <a:accent4>
          <a:srgbClr val="000000"/>
        </a:accent4>
        <a:accent5>
          <a:srgbClr val="AAACB2"/>
        </a:accent5>
        <a:accent6>
          <a:srgbClr val="E07A17"/>
        </a:accent6>
        <a:hlink>
          <a:srgbClr val="747894"/>
        </a:hlink>
        <a:folHlink>
          <a:srgbClr val="FCB460"/>
        </a:folHlink>
      </a:clrScheme>
      <a:clrMap bg1="lt1" tx1="dk1" bg2="lt2" tx2="dk2" accent1="accent1" accent2="accent2" accent3="accent3" accent4="accent4" accent5="accent5" accent6="accent6" hlink="hlink" folHlink="folHlink"/>
    </a:extraClrScheme>
    <a:extraClrScheme>
      <a:clrScheme name="Blank Presentation 14">
        <a:dk1>
          <a:srgbClr val="000000"/>
        </a:dk1>
        <a:lt1>
          <a:srgbClr val="FFFFFF"/>
        </a:lt1>
        <a:dk2>
          <a:srgbClr val="000000"/>
        </a:dk2>
        <a:lt2>
          <a:srgbClr val="808080"/>
        </a:lt2>
        <a:accent1>
          <a:srgbClr val="06244D"/>
        </a:accent1>
        <a:accent2>
          <a:srgbClr val="465274"/>
        </a:accent2>
        <a:accent3>
          <a:srgbClr val="FFFFFF"/>
        </a:accent3>
        <a:accent4>
          <a:srgbClr val="000000"/>
        </a:accent4>
        <a:accent5>
          <a:srgbClr val="AAACB2"/>
        </a:accent5>
        <a:accent6>
          <a:srgbClr val="3F4968"/>
        </a:accent6>
        <a:hlink>
          <a:srgbClr val="F7871B"/>
        </a:hlink>
        <a:folHlink>
          <a:srgbClr val="FCB460"/>
        </a:folHlink>
      </a:clrScheme>
      <a:clrMap bg1="lt1" tx1="dk1" bg2="lt2" tx2="dk2" accent1="accent1" accent2="accent2" accent3="accent3" accent4="accent4" accent5="accent5" accent6="accent6" hlink="hlink" folHlink="folHlink"/>
    </a:extraClrScheme>
    <a:extraClrScheme>
      <a:clrScheme name="Blank Presentation 15">
        <a:dk1>
          <a:srgbClr val="000000"/>
        </a:dk1>
        <a:lt1>
          <a:srgbClr val="FFFFFF"/>
        </a:lt1>
        <a:dk2>
          <a:srgbClr val="000000"/>
        </a:dk2>
        <a:lt2>
          <a:srgbClr val="B5B8C9"/>
        </a:lt2>
        <a:accent1>
          <a:srgbClr val="465274"/>
        </a:accent1>
        <a:accent2>
          <a:srgbClr val="06244D"/>
        </a:accent2>
        <a:accent3>
          <a:srgbClr val="FFFFFF"/>
        </a:accent3>
        <a:accent4>
          <a:srgbClr val="000000"/>
        </a:accent4>
        <a:accent5>
          <a:srgbClr val="B0B3BC"/>
        </a:accent5>
        <a:accent6>
          <a:srgbClr val="052045"/>
        </a:accent6>
        <a:hlink>
          <a:srgbClr val="FCB460"/>
        </a:hlink>
        <a:folHlink>
          <a:srgbClr val="F7871B"/>
        </a:folHlink>
      </a:clrScheme>
      <a:clrMap bg1="lt1" tx1="dk1" bg2="lt2" tx2="dk2" accent1="accent1" accent2="accent2" accent3="accent3" accent4="accent4" accent5="accent5" accent6="accent6" hlink="hlink" folHlink="folHlink"/>
    </a:extraClrScheme>
    <a:extraClrScheme>
      <a:clrScheme name="Blank Presentation 16">
        <a:dk1>
          <a:srgbClr val="06244D"/>
        </a:dk1>
        <a:lt1>
          <a:srgbClr val="FFFFFF"/>
        </a:lt1>
        <a:dk2>
          <a:srgbClr val="06244D"/>
        </a:dk2>
        <a:lt2>
          <a:srgbClr val="B5B8C9"/>
        </a:lt2>
        <a:accent1>
          <a:srgbClr val="465274"/>
        </a:accent1>
        <a:accent2>
          <a:srgbClr val="06244D"/>
        </a:accent2>
        <a:accent3>
          <a:srgbClr val="FFFFFF"/>
        </a:accent3>
        <a:accent4>
          <a:srgbClr val="041D40"/>
        </a:accent4>
        <a:accent5>
          <a:srgbClr val="B0B3BC"/>
        </a:accent5>
        <a:accent6>
          <a:srgbClr val="052045"/>
        </a:accent6>
        <a:hlink>
          <a:srgbClr val="FCB460"/>
        </a:hlink>
        <a:folHlink>
          <a:srgbClr val="F7871B"/>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with exhibit #">
  <a:themeElements>
    <a:clrScheme name="Custom 1">
      <a:dk1>
        <a:srgbClr val="000000"/>
      </a:dk1>
      <a:lt1>
        <a:srgbClr val="FFFFFF"/>
      </a:lt1>
      <a:dk2>
        <a:srgbClr val="FF8811"/>
      </a:dk2>
      <a:lt2>
        <a:srgbClr val="FFD204"/>
      </a:lt2>
      <a:accent1>
        <a:srgbClr val="133559"/>
      </a:accent1>
      <a:accent2>
        <a:srgbClr val="025189"/>
      </a:accent2>
      <a:accent3>
        <a:srgbClr val="0072C0"/>
      </a:accent3>
      <a:accent4>
        <a:srgbClr val="31A3E3"/>
      </a:accent4>
      <a:accent5>
        <a:srgbClr val="7BC7ED"/>
      </a:accent5>
      <a:accent6>
        <a:srgbClr val="B0DDF4"/>
      </a:accent6>
      <a:hlink>
        <a:srgbClr val="0072C0"/>
      </a:hlink>
      <a:folHlink>
        <a:srgbClr val="0072C0"/>
      </a:folHlink>
    </a:clrScheme>
    <a:fontScheme name="Calib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solidFill>
            <a:schemeClr val="tx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cmpd="sng">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ctr">
          <a:defRPr dirty="0" err="1" smtClean="0">
            <a:latin typeface="Calibri" pitchFamily="34" charset="0"/>
            <a:cs typeface="Meta Offc Pro"/>
          </a:defRPr>
        </a:defPPr>
      </a:lstStyle>
    </a:tx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13">
        <a:dk1>
          <a:srgbClr val="000000"/>
        </a:dk1>
        <a:lt1>
          <a:srgbClr val="FFFFFF"/>
        </a:lt1>
        <a:dk2>
          <a:srgbClr val="000000"/>
        </a:dk2>
        <a:lt2>
          <a:srgbClr val="808080"/>
        </a:lt2>
        <a:accent1>
          <a:srgbClr val="06244D"/>
        </a:accent1>
        <a:accent2>
          <a:srgbClr val="F7871B"/>
        </a:accent2>
        <a:accent3>
          <a:srgbClr val="FFFFFF"/>
        </a:accent3>
        <a:accent4>
          <a:srgbClr val="000000"/>
        </a:accent4>
        <a:accent5>
          <a:srgbClr val="AAACB2"/>
        </a:accent5>
        <a:accent6>
          <a:srgbClr val="E07A17"/>
        </a:accent6>
        <a:hlink>
          <a:srgbClr val="747894"/>
        </a:hlink>
        <a:folHlink>
          <a:srgbClr val="FCB460"/>
        </a:folHlink>
      </a:clrScheme>
      <a:clrMap bg1="lt1" tx1="dk1" bg2="lt2" tx2="dk2" accent1="accent1" accent2="accent2" accent3="accent3" accent4="accent4" accent5="accent5" accent6="accent6" hlink="hlink" folHlink="folHlink"/>
    </a:extraClrScheme>
    <a:extraClrScheme>
      <a:clrScheme name="Blank Presentation 14">
        <a:dk1>
          <a:srgbClr val="000000"/>
        </a:dk1>
        <a:lt1>
          <a:srgbClr val="FFFFFF"/>
        </a:lt1>
        <a:dk2>
          <a:srgbClr val="000000"/>
        </a:dk2>
        <a:lt2>
          <a:srgbClr val="808080"/>
        </a:lt2>
        <a:accent1>
          <a:srgbClr val="06244D"/>
        </a:accent1>
        <a:accent2>
          <a:srgbClr val="465274"/>
        </a:accent2>
        <a:accent3>
          <a:srgbClr val="FFFFFF"/>
        </a:accent3>
        <a:accent4>
          <a:srgbClr val="000000"/>
        </a:accent4>
        <a:accent5>
          <a:srgbClr val="AAACB2"/>
        </a:accent5>
        <a:accent6>
          <a:srgbClr val="3F4968"/>
        </a:accent6>
        <a:hlink>
          <a:srgbClr val="F7871B"/>
        </a:hlink>
        <a:folHlink>
          <a:srgbClr val="FCB460"/>
        </a:folHlink>
      </a:clrScheme>
      <a:clrMap bg1="lt1" tx1="dk1" bg2="lt2" tx2="dk2" accent1="accent1" accent2="accent2" accent3="accent3" accent4="accent4" accent5="accent5" accent6="accent6" hlink="hlink" folHlink="folHlink"/>
    </a:extraClrScheme>
    <a:extraClrScheme>
      <a:clrScheme name="Blank Presentation 15">
        <a:dk1>
          <a:srgbClr val="000000"/>
        </a:dk1>
        <a:lt1>
          <a:srgbClr val="FFFFFF"/>
        </a:lt1>
        <a:dk2>
          <a:srgbClr val="000000"/>
        </a:dk2>
        <a:lt2>
          <a:srgbClr val="B5B8C9"/>
        </a:lt2>
        <a:accent1>
          <a:srgbClr val="465274"/>
        </a:accent1>
        <a:accent2>
          <a:srgbClr val="06244D"/>
        </a:accent2>
        <a:accent3>
          <a:srgbClr val="FFFFFF"/>
        </a:accent3>
        <a:accent4>
          <a:srgbClr val="000000"/>
        </a:accent4>
        <a:accent5>
          <a:srgbClr val="B0B3BC"/>
        </a:accent5>
        <a:accent6>
          <a:srgbClr val="052045"/>
        </a:accent6>
        <a:hlink>
          <a:srgbClr val="FCB460"/>
        </a:hlink>
        <a:folHlink>
          <a:srgbClr val="F7871B"/>
        </a:folHlink>
      </a:clrScheme>
      <a:clrMap bg1="lt1" tx1="dk1" bg2="lt2" tx2="dk2" accent1="accent1" accent2="accent2" accent3="accent3" accent4="accent4" accent5="accent5" accent6="accent6" hlink="hlink" folHlink="folHlink"/>
    </a:extraClrScheme>
    <a:extraClrScheme>
      <a:clrScheme name="Blank Presentation 16">
        <a:dk1>
          <a:srgbClr val="06244D"/>
        </a:dk1>
        <a:lt1>
          <a:srgbClr val="FFFFFF"/>
        </a:lt1>
        <a:dk2>
          <a:srgbClr val="06244D"/>
        </a:dk2>
        <a:lt2>
          <a:srgbClr val="B5B8C9"/>
        </a:lt2>
        <a:accent1>
          <a:srgbClr val="465274"/>
        </a:accent1>
        <a:accent2>
          <a:srgbClr val="06244D"/>
        </a:accent2>
        <a:accent3>
          <a:srgbClr val="FFFFFF"/>
        </a:accent3>
        <a:accent4>
          <a:srgbClr val="041D40"/>
        </a:accent4>
        <a:accent5>
          <a:srgbClr val="B0B3BC"/>
        </a:accent5>
        <a:accent6>
          <a:srgbClr val="052045"/>
        </a:accent6>
        <a:hlink>
          <a:srgbClr val="FCB460"/>
        </a:hlink>
        <a:folHlink>
          <a:srgbClr val="F7871B"/>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Default with figure #">
  <a:themeElements>
    <a:clrScheme name="Custom 1">
      <a:dk1>
        <a:srgbClr val="000000"/>
      </a:dk1>
      <a:lt1>
        <a:srgbClr val="FFFFFF"/>
      </a:lt1>
      <a:dk2>
        <a:srgbClr val="FF8811"/>
      </a:dk2>
      <a:lt2>
        <a:srgbClr val="FFD204"/>
      </a:lt2>
      <a:accent1>
        <a:srgbClr val="133559"/>
      </a:accent1>
      <a:accent2>
        <a:srgbClr val="025189"/>
      </a:accent2>
      <a:accent3>
        <a:srgbClr val="0072C0"/>
      </a:accent3>
      <a:accent4>
        <a:srgbClr val="31A3E3"/>
      </a:accent4>
      <a:accent5>
        <a:srgbClr val="7BC7ED"/>
      </a:accent5>
      <a:accent6>
        <a:srgbClr val="B0DDF4"/>
      </a:accent6>
      <a:hlink>
        <a:srgbClr val="0072C0"/>
      </a:hlink>
      <a:folHlink>
        <a:srgbClr val="0072C0"/>
      </a:folHlink>
    </a:clrScheme>
    <a:fontScheme name="Calib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solidFill>
            <a:schemeClr val="tx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cmpd="sng">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ctr">
          <a:defRPr dirty="0" err="1" smtClean="0">
            <a:latin typeface="Calibri" pitchFamily="34" charset="0"/>
            <a:cs typeface="Meta Offc Pro"/>
          </a:defRPr>
        </a:defPPr>
      </a:lstStyle>
    </a:tx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13">
        <a:dk1>
          <a:srgbClr val="000000"/>
        </a:dk1>
        <a:lt1>
          <a:srgbClr val="FFFFFF"/>
        </a:lt1>
        <a:dk2>
          <a:srgbClr val="000000"/>
        </a:dk2>
        <a:lt2>
          <a:srgbClr val="808080"/>
        </a:lt2>
        <a:accent1>
          <a:srgbClr val="06244D"/>
        </a:accent1>
        <a:accent2>
          <a:srgbClr val="F7871B"/>
        </a:accent2>
        <a:accent3>
          <a:srgbClr val="FFFFFF"/>
        </a:accent3>
        <a:accent4>
          <a:srgbClr val="000000"/>
        </a:accent4>
        <a:accent5>
          <a:srgbClr val="AAACB2"/>
        </a:accent5>
        <a:accent6>
          <a:srgbClr val="E07A17"/>
        </a:accent6>
        <a:hlink>
          <a:srgbClr val="747894"/>
        </a:hlink>
        <a:folHlink>
          <a:srgbClr val="FCB460"/>
        </a:folHlink>
      </a:clrScheme>
      <a:clrMap bg1="lt1" tx1="dk1" bg2="lt2" tx2="dk2" accent1="accent1" accent2="accent2" accent3="accent3" accent4="accent4" accent5="accent5" accent6="accent6" hlink="hlink" folHlink="folHlink"/>
    </a:extraClrScheme>
    <a:extraClrScheme>
      <a:clrScheme name="Blank Presentation 14">
        <a:dk1>
          <a:srgbClr val="000000"/>
        </a:dk1>
        <a:lt1>
          <a:srgbClr val="FFFFFF"/>
        </a:lt1>
        <a:dk2>
          <a:srgbClr val="000000"/>
        </a:dk2>
        <a:lt2>
          <a:srgbClr val="808080"/>
        </a:lt2>
        <a:accent1>
          <a:srgbClr val="06244D"/>
        </a:accent1>
        <a:accent2>
          <a:srgbClr val="465274"/>
        </a:accent2>
        <a:accent3>
          <a:srgbClr val="FFFFFF"/>
        </a:accent3>
        <a:accent4>
          <a:srgbClr val="000000"/>
        </a:accent4>
        <a:accent5>
          <a:srgbClr val="AAACB2"/>
        </a:accent5>
        <a:accent6>
          <a:srgbClr val="3F4968"/>
        </a:accent6>
        <a:hlink>
          <a:srgbClr val="F7871B"/>
        </a:hlink>
        <a:folHlink>
          <a:srgbClr val="FCB460"/>
        </a:folHlink>
      </a:clrScheme>
      <a:clrMap bg1="lt1" tx1="dk1" bg2="lt2" tx2="dk2" accent1="accent1" accent2="accent2" accent3="accent3" accent4="accent4" accent5="accent5" accent6="accent6" hlink="hlink" folHlink="folHlink"/>
    </a:extraClrScheme>
    <a:extraClrScheme>
      <a:clrScheme name="Blank Presentation 15">
        <a:dk1>
          <a:srgbClr val="000000"/>
        </a:dk1>
        <a:lt1>
          <a:srgbClr val="FFFFFF"/>
        </a:lt1>
        <a:dk2>
          <a:srgbClr val="000000"/>
        </a:dk2>
        <a:lt2>
          <a:srgbClr val="B5B8C9"/>
        </a:lt2>
        <a:accent1>
          <a:srgbClr val="465274"/>
        </a:accent1>
        <a:accent2>
          <a:srgbClr val="06244D"/>
        </a:accent2>
        <a:accent3>
          <a:srgbClr val="FFFFFF"/>
        </a:accent3>
        <a:accent4>
          <a:srgbClr val="000000"/>
        </a:accent4>
        <a:accent5>
          <a:srgbClr val="B0B3BC"/>
        </a:accent5>
        <a:accent6>
          <a:srgbClr val="052045"/>
        </a:accent6>
        <a:hlink>
          <a:srgbClr val="FCB460"/>
        </a:hlink>
        <a:folHlink>
          <a:srgbClr val="F7871B"/>
        </a:folHlink>
      </a:clrScheme>
      <a:clrMap bg1="lt1" tx1="dk1" bg2="lt2" tx2="dk2" accent1="accent1" accent2="accent2" accent3="accent3" accent4="accent4" accent5="accent5" accent6="accent6" hlink="hlink" folHlink="folHlink"/>
    </a:extraClrScheme>
    <a:extraClrScheme>
      <a:clrScheme name="Blank Presentation 16">
        <a:dk1>
          <a:srgbClr val="06244D"/>
        </a:dk1>
        <a:lt1>
          <a:srgbClr val="FFFFFF"/>
        </a:lt1>
        <a:dk2>
          <a:srgbClr val="06244D"/>
        </a:dk2>
        <a:lt2>
          <a:srgbClr val="B5B8C9"/>
        </a:lt2>
        <a:accent1>
          <a:srgbClr val="465274"/>
        </a:accent1>
        <a:accent2>
          <a:srgbClr val="06244D"/>
        </a:accent2>
        <a:accent3>
          <a:srgbClr val="FFFFFF"/>
        </a:accent3>
        <a:accent4>
          <a:srgbClr val="041D40"/>
        </a:accent4>
        <a:accent5>
          <a:srgbClr val="B0B3BC"/>
        </a:accent5>
        <a:accent6>
          <a:srgbClr val="052045"/>
        </a:accent6>
        <a:hlink>
          <a:srgbClr val="FCB460"/>
        </a:hlink>
        <a:folHlink>
          <a:srgbClr val="F7871B"/>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Title page">
  <a:themeElements>
    <a:clrScheme name="Default KFF theme colors">
      <a:dk1>
        <a:srgbClr val="000000"/>
      </a:dk1>
      <a:lt1>
        <a:srgbClr val="FFFFFF"/>
      </a:lt1>
      <a:dk2>
        <a:srgbClr val="FF8811"/>
      </a:dk2>
      <a:lt2>
        <a:srgbClr val="FFD204"/>
      </a:lt2>
      <a:accent1>
        <a:srgbClr val="133559"/>
      </a:accent1>
      <a:accent2>
        <a:srgbClr val="025189"/>
      </a:accent2>
      <a:accent3>
        <a:srgbClr val="0072C0"/>
      </a:accent3>
      <a:accent4>
        <a:srgbClr val="31A3E3"/>
      </a:accent4>
      <a:accent5>
        <a:srgbClr val="7BC7ED"/>
      </a:accent5>
      <a:accent6>
        <a:srgbClr val="B0DDF4"/>
      </a:accent6>
      <a:hlink>
        <a:srgbClr val="ADA07A"/>
      </a:hlink>
      <a:folHlink>
        <a:srgbClr val="CDC6AF"/>
      </a:folHlink>
    </a:clrScheme>
    <a:fontScheme name="Calib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solidFill>
            <a:schemeClr val="tx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lgn="ctr">
          <a:defRPr dirty="0" err="1" smtClean="0">
            <a:latin typeface="Calibri" pitchFamily="34" charset="0"/>
            <a:cs typeface="Meta Offc Pro"/>
          </a:defRPr>
        </a:defPPr>
      </a:lstStyle>
    </a:tx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1509</TotalTime>
  <Words>792</Words>
  <Application>Microsoft Office PowerPoint</Application>
  <PresentationFormat>On-screen Show (4:3)</PresentationFormat>
  <Paragraphs>115</Paragraphs>
  <Slides>74</Slides>
  <Notes>24</Notes>
  <HiddenSlides>0</HiddenSlides>
  <MMClips>0</MMClips>
  <ScaleCrop>false</ScaleCrop>
  <HeadingPairs>
    <vt:vector size="4" baseType="variant">
      <vt:variant>
        <vt:lpstr>Theme</vt:lpstr>
      </vt:variant>
      <vt:variant>
        <vt:i4>4</vt:i4>
      </vt:variant>
      <vt:variant>
        <vt:lpstr>Slide Titles</vt:lpstr>
      </vt:variant>
      <vt:variant>
        <vt:i4>74</vt:i4>
      </vt:variant>
    </vt:vector>
  </HeadingPairs>
  <TitlesOfParts>
    <vt:vector size="78" baseType="lpstr">
      <vt:lpstr>blank</vt:lpstr>
      <vt:lpstr>Default with exhibit #</vt:lpstr>
      <vt:lpstr>Default with figure #</vt:lpstr>
      <vt:lpstr>Title page</vt:lpstr>
      <vt:lpstr>Cost-Sharing for Plans Offered in Federally Facilitated or Partnership Marketplaces for 2015</vt:lpstr>
      <vt:lpstr>Medical and Prescription Drug Deductibles</vt:lpstr>
      <vt:lpstr>Percent of Plans Where Medical Deductible is Combined with or Separate from the Prescription Drug Deductible</vt:lpstr>
      <vt:lpstr>Average Medical Deductible, in Plans with Combined Medical and Prescription Drug Deductibles</vt:lpstr>
      <vt:lpstr>Distribution of Medical Deductibles, for all Plans with  Combined Medical and Prescription Drug Deductible</vt:lpstr>
      <vt:lpstr>Distribution of Medical Deductibles, for Bronze Plans with  Combined Medical and Prescription Drug Deductible</vt:lpstr>
      <vt:lpstr>Distribution of Medical Deductibles, for Silver Plans with  Combined Medical and Prescription Drug Deductibles</vt:lpstr>
      <vt:lpstr>Distribution of Medical Deductibles, for Gold Plans with  Combined Medical and Prescription Drug Deductibles</vt:lpstr>
      <vt:lpstr>Distribution of Medical Deductibles for Platinum Plans with Combined Medical and Prescription Drug Deductibles</vt:lpstr>
      <vt:lpstr>Average Medical Deductible In Plans with Separate Medical and Prescription Drug Deductibles</vt:lpstr>
      <vt:lpstr>Distribution of Medical Deductibles, for all Plans with Separate Medical and Prescription Drug Deductible</vt:lpstr>
      <vt:lpstr>Distribution of Medical Deductibles, for Bronze Plans with  Separate Medical and Prescription Drug Deductibles</vt:lpstr>
      <vt:lpstr>Distribution of Medical Deductibles, for Silver Plans with  Separate Medical and Prescription Drug Deductibles</vt:lpstr>
      <vt:lpstr>Distribution of Medical Deductibles, for Gold Plans with  Separate Medical and Prescription Drug Deductibles</vt:lpstr>
      <vt:lpstr>Distribution of Medical Deductibles, for Platinum Plans with Separate Medical and Prescription Drug Deductibles</vt:lpstr>
      <vt:lpstr>Separate Drug Deductibles</vt:lpstr>
      <vt:lpstr>Average Prescription Drug Deductible, for Plans with Separate Medical and Prescription Drug Deductible</vt:lpstr>
      <vt:lpstr>Distribution of Prescription Drug Deductibles, for Bronze Plans with Separate Medical and Prescription Drug Deductibles</vt:lpstr>
      <vt:lpstr>Distribution of Prescription Drug Deductibles, for Silver Plans with Separate Medical and Prescription Drug Deductibles</vt:lpstr>
      <vt:lpstr>Distribution of Prescription Drug Deductibles, for Gold Plans with Separate Medical and Prescription Drug Deductibles</vt:lpstr>
      <vt:lpstr>Distribution of Prescription Drug Deductibles, for Platinum Plans with Separate Medical and Prescription Drug Deductibles</vt:lpstr>
      <vt:lpstr>Inpatient Facility Cost Sharing</vt:lpstr>
      <vt:lpstr>Share of Plans by Type of Inpatient Facility Cost Sharing</vt:lpstr>
      <vt:lpstr>Inpatient Facility Average Copayments (includes plans with both copayments and coinsurance)</vt:lpstr>
      <vt:lpstr>Distribution of Inpatient Facility Copayments</vt:lpstr>
      <vt:lpstr>Average Inpatient Facility Coinsurance Rate</vt:lpstr>
      <vt:lpstr>Distribution of Inpatient Facility Coinsurance Rates</vt:lpstr>
      <vt:lpstr>Inpatient Physicians Cost Sharing</vt:lpstr>
      <vt:lpstr>Share of Plans by Type of Cost Sharing for Inpatient Physicians Cost Sharing</vt:lpstr>
      <vt:lpstr>Average Coinsurance Rates For Inpatient Physician Services </vt:lpstr>
      <vt:lpstr>Distribution of Inpatient Physician Coinsurance Rates</vt:lpstr>
      <vt:lpstr>Specialist  and  Primary Care Physician Office Visits</vt:lpstr>
      <vt:lpstr>Share of Plans by Type of Cost Sharing for Primary Care Physician Visits (deductible may apply first)</vt:lpstr>
      <vt:lpstr>Average Copayments for Primary Care Physician Visits</vt:lpstr>
      <vt:lpstr>Distribution of Copayments for Primary Care Physician Visits</vt:lpstr>
      <vt:lpstr>Average Coinsurance Rates for Primary Care Physician Visits</vt:lpstr>
      <vt:lpstr>Distribution of Coinsurance Rates for Primary Care Physician Visits</vt:lpstr>
      <vt:lpstr>Share of Plans by Type of Cost Sharing for Specialist Physician Visits (deductible may apply first)</vt:lpstr>
      <vt:lpstr>Average Copayments for Specialist Physician Visits</vt:lpstr>
      <vt:lpstr>Distribution of Copayments for Specialist Physician Visits</vt:lpstr>
      <vt:lpstr>Average Coinsurance Rates for Specialist Physician Visits</vt:lpstr>
      <vt:lpstr>Distribution of Coinsurance Rates for Specialist Physician Visits</vt:lpstr>
      <vt:lpstr>Prescription Drug Cost Sharing</vt:lpstr>
      <vt:lpstr>Share of Plans by Type of Cost Sharing for Generic Prescriptions Plans with Combined Medical and Prescription Drug Deductible</vt:lpstr>
      <vt:lpstr>Share of Plans by Type of Cost Sharing for Generic Prescriptions Plans with Separate Medical and Prescription Drug Deductible</vt:lpstr>
      <vt:lpstr>Average Copayment for Generic Drugs</vt:lpstr>
      <vt:lpstr>Distribution of Copayment Amounts for Generic Drugs</vt:lpstr>
      <vt:lpstr>Average Coinsurance Rates for Generic Drugs</vt:lpstr>
      <vt:lpstr>Distribution of Coinsurance Rates for Generic Drugs</vt:lpstr>
      <vt:lpstr>Share of Plans by Type of Cost Sharing for Preferred Prescriptions Plans with Combined Medical and Prescription Drug Deductible</vt:lpstr>
      <vt:lpstr>Share of Plans by Type of Cost Sharing for Preferred Prescriptions Plans with Separate Medical and Prescription Drug Deductible</vt:lpstr>
      <vt:lpstr>Average Copayment for Preferred Drugs</vt:lpstr>
      <vt:lpstr>Distribution of Copayment Amounts for Preferred Drugs</vt:lpstr>
      <vt:lpstr>Average Coinsurance Rates for Preferred Drugs</vt:lpstr>
      <vt:lpstr>Distribution of Coinsurance Rates for Preferred Drugs</vt:lpstr>
      <vt:lpstr>Share of Plans by Type of Cost Sharing for Non-Preferred Prescriptions Plans with Combined Medical and Prescription Drug Deductible</vt:lpstr>
      <vt:lpstr>Share of Plans by Type of Cost Sharing for Non-Preferred Prescriptions Plans with Separate Medical and Prescription Drug Deductible</vt:lpstr>
      <vt:lpstr>Average Copayment for Non-Preferred Drugs</vt:lpstr>
      <vt:lpstr>Distribution of Copayment Amounts for Non-Preferred Drugs</vt:lpstr>
      <vt:lpstr>Average Coinsurance Rates for Non-Preferred Drugs</vt:lpstr>
      <vt:lpstr>Distribution of Coinsurance Rates for Non-Preferred Drugs</vt:lpstr>
      <vt:lpstr>Share of Plans by Type of Cost Sharing for Specialty Prescriptions Plans with Combined Medical and Prescription Drug Deductible</vt:lpstr>
      <vt:lpstr>Share of Plans by Type of Cost Sharing for Specialty Prescriptions Plans with Separate Medical and Prescription Drug Deductible</vt:lpstr>
      <vt:lpstr>Average Copayment for Specialty Drugs</vt:lpstr>
      <vt:lpstr>Distribution of Copayment Amounts for Specialty Drugs</vt:lpstr>
      <vt:lpstr>Average Coinsurance Rates for Specialty Drugs</vt:lpstr>
      <vt:lpstr>Distribution of Coinsurance Rates for Specialty Drugs</vt:lpstr>
      <vt:lpstr>Emergency Room Cost Sharing</vt:lpstr>
      <vt:lpstr>Share of Plans by Type of Emergency Room Cost Sharing</vt:lpstr>
      <vt:lpstr>Average Emergency Room Copayments (Includes plans with both copayments and coinsurance)</vt:lpstr>
      <vt:lpstr>Average Emergency Room Coinsurance Rate (Includes plans with both coinsurance and copayments)</vt:lpstr>
      <vt:lpstr>Out-of-Pocket Maximums</vt:lpstr>
      <vt:lpstr>Average Out-Of-Pocket Limit In Plans with Combined Limit for Medical and Prescription Drug Cost Sharing</vt:lpstr>
      <vt:lpstr>Distribution of Out-Of-Pocket Limits In Plans with Combined Limit for Medical and Prescription Drug Cost Sharing</vt:lpstr>
    </vt:vector>
  </TitlesOfParts>
  <Company>Kaiser Family Foundation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Inpatient Cost Sharing</dc:title>
  <dc:creator>Matthew Rae</dc:creator>
  <cp:lastModifiedBy>Evonne Young</cp:lastModifiedBy>
  <cp:revision>82</cp:revision>
  <cp:lastPrinted>2015-02-02T17:46:57Z</cp:lastPrinted>
  <dcterms:created xsi:type="dcterms:W3CDTF">2015-01-14T19:14:29Z</dcterms:created>
  <dcterms:modified xsi:type="dcterms:W3CDTF">2015-02-11T14:39:33Z</dcterms:modified>
</cp:coreProperties>
</file>