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9"/>
  </p:notesMasterIdLst>
  <p:sldIdLst>
    <p:sldId id="277" r:id="rId5"/>
    <p:sldId id="279" r:id="rId6"/>
    <p:sldId id="278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6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6200" y="6172200"/>
            <a:ext cx="8321040" cy="548640"/>
          </a:xfrm>
        </p:spPr>
        <p:txBody>
          <a:bodyPr/>
          <a:lstStyle/>
          <a:p>
            <a:r>
              <a:rPr lang="en-US" sz="1050" b="1" dirty="0" smtClean="0"/>
              <a:t>Notes:  </a:t>
            </a:r>
            <a:r>
              <a:rPr lang="en-US" sz="1050" dirty="0" smtClean="0"/>
              <a:t>The premium changes shown are for the second-lowest cost silver (“benchmark”) plan available to a 40-year-old in a given county or region.</a:t>
            </a:r>
            <a:endParaRPr lang="en-US" sz="1050" dirty="0"/>
          </a:p>
          <a:p>
            <a:r>
              <a:rPr lang="en-US" sz="1050" b="1" dirty="0" smtClean="0"/>
              <a:t>Source:  </a:t>
            </a:r>
            <a:r>
              <a:rPr lang="en-US" sz="1050" dirty="0" smtClean="0"/>
              <a:t>Kaiser Family Foundation analysis of insurer rate filings to state regulators and premium data published by HealthCare.gov</a:t>
            </a:r>
            <a:r>
              <a:rPr lang="en-US" sz="1050" dirty="0"/>
              <a:t>, available at https://www.healthcare.gov/health-plan-information-2015/</a:t>
            </a:r>
            <a:endParaRPr lang="en-US" sz="105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 smtClean="0"/>
              <a:t>The difference in premiums Americans pay for the second-lowest cost silver plan from 2014 to 2015, </a:t>
            </a:r>
            <a:r>
              <a:rPr lang="en-US" sz="2600" i="1" dirty="0" smtClean="0"/>
              <a:t>before tax credits</a:t>
            </a:r>
            <a:endParaRPr lang="en-US" sz="2600" i="1" dirty="0"/>
          </a:p>
        </p:txBody>
      </p:sp>
      <p:grpSp>
        <p:nvGrpSpPr>
          <p:cNvPr id="2" name="Group 1"/>
          <p:cNvGrpSpPr/>
          <p:nvPr/>
        </p:nvGrpSpPr>
        <p:grpSpPr>
          <a:xfrm>
            <a:off x="180974" y="1981200"/>
            <a:ext cx="6753225" cy="3505200"/>
            <a:chOff x="457200" y="2867025"/>
            <a:chExt cx="5981700" cy="2895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4572000"/>
              <a:ext cx="2581275" cy="1190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1200" y="2867025"/>
              <a:ext cx="4457700" cy="289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927" y="3124200"/>
            <a:ext cx="2081346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1205984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Prior to the application of tax credits, changes in premiums for the benchmark silver plan vary dramatically from county to county across the nation</a:t>
            </a:r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The difference in premiums Americans pay for </a:t>
            </a:r>
            <a:r>
              <a:rPr lang="en-US" sz="2600" dirty="0" smtClean="0"/>
              <a:t>the second-lowest cost silver </a:t>
            </a:r>
            <a:r>
              <a:rPr lang="en-US" sz="2600" dirty="0"/>
              <a:t>plan from 2014 to 2015, </a:t>
            </a:r>
            <a:r>
              <a:rPr lang="en-US" sz="2600" i="1" dirty="0"/>
              <a:t>before tax credits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6725" y="2452687"/>
            <a:ext cx="8210550" cy="2686050"/>
            <a:chOff x="466725" y="2085975"/>
            <a:chExt cx="8210550" cy="268605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725" y="2085975"/>
              <a:ext cx="8210550" cy="26860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725" y="2085975"/>
              <a:ext cx="2152650" cy="733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228600" y="1295399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Selected cities demonstrate variability among premium changes for the benchmark silver plan prior to the application of tax credits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50" b="1" dirty="0" smtClean="0"/>
              <a:t>Notes:  </a:t>
            </a:r>
            <a:r>
              <a:rPr lang="en-US" sz="1050" dirty="0" smtClean="0"/>
              <a:t>The premium changes shown are for the second-lowest cost silver (“benchmark”) plan available to a 40-year-old in a given county or region.</a:t>
            </a:r>
            <a:endParaRPr lang="en-US" sz="1050" dirty="0"/>
          </a:p>
          <a:p>
            <a:r>
              <a:rPr lang="en-US" sz="1050" b="1" dirty="0" smtClean="0"/>
              <a:t>Source:  </a:t>
            </a:r>
            <a:r>
              <a:rPr lang="en-US" sz="1050" dirty="0" smtClean="0"/>
              <a:t>Kaiser Family Foundation analysis of insurer rate filings to state regulators and premium data published by HealthCare.gov</a:t>
            </a:r>
            <a:r>
              <a:rPr lang="en-US" sz="1050" dirty="0"/>
              <a:t>, available at https://www.healthcare.gov/health-plan-information-2015/</a:t>
            </a:r>
            <a:endParaRPr lang="en-US" sz="1050" dirty="0" smtClean="0"/>
          </a:p>
        </p:txBody>
      </p:sp>
    </p:spTree>
    <p:extLst>
      <p:ext uri="{BB962C8B-B14F-4D97-AF65-F5344CB8AC3E}">
        <p14:creationId xmlns:p14="http://schemas.microsoft.com/office/powerpoint/2010/main" val="54928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50" b="1" dirty="0" smtClean="0"/>
              <a:t>Notes:  </a:t>
            </a:r>
            <a:r>
              <a:rPr lang="en-US" sz="1050" dirty="0"/>
              <a:t>The premium changes shown are for the second-lowest cost silver (“benchmark”) plan available to a </a:t>
            </a:r>
            <a:r>
              <a:rPr lang="en-US" sz="1050" dirty="0" smtClean="0"/>
              <a:t>40-year-old making $30,000 per year </a:t>
            </a:r>
            <a:r>
              <a:rPr lang="en-US" sz="1050" dirty="0"/>
              <a:t>in a given county or </a:t>
            </a:r>
            <a:r>
              <a:rPr lang="en-US" sz="1050" dirty="0" smtClean="0"/>
              <a:t>region.  A notable increase or decrease in the benchmark premium of a county from 2014 to 2015 can generally be attributed to premiums falling below the limit that the ACA sets for low- to moderate-income Americans as a percentage of income.  Under the income and age scenario used in the map above,  the 2015 benchmark premium is low enough in parts of Minnesota that a 40-year-old making $30,000 would not qualify for a tax credit.</a:t>
            </a:r>
          </a:p>
          <a:p>
            <a:r>
              <a:rPr lang="en-US" sz="1050" b="1" dirty="0" smtClean="0"/>
              <a:t>Source</a:t>
            </a:r>
            <a:r>
              <a:rPr lang="en-US" sz="1050" dirty="0" smtClean="0"/>
              <a:t>: Kaiser </a:t>
            </a:r>
            <a:r>
              <a:rPr lang="en-US" sz="1050" dirty="0"/>
              <a:t>Family Foundation analysis of insurer rate filings to state regulators and premium data published by HealthCare.gov, available at https://www.healthcare.gov/health-plan-information-2015</a:t>
            </a:r>
            <a:r>
              <a:rPr lang="en-US" sz="1050" dirty="0" smtClean="0"/>
              <a:t>/</a:t>
            </a:r>
            <a:endParaRPr lang="en-US" sz="105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The difference in premiums Americans pay for </a:t>
            </a:r>
            <a:r>
              <a:rPr lang="en-US" sz="2600" dirty="0" smtClean="0"/>
              <a:t>the second-lowest cost silver </a:t>
            </a:r>
            <a:r>
              <a:rPr lang="en-US" sz="2600" dirty="0"/>
              <a:t>plan from 2014 to 2015, </a:t>
            </a:r>
            <a:r>
              <a:rPr lang="en-US" sz="2600" i="1" dirty="0" smtClean="0"/>
              <a:t>after </a:t>
            </a:r>
            <a:r>
              <a:rPr lang="en-US" sz="2600" i="1" dirty="0"/>
              <a:t>tax credits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772" y="2057400"/>
            <a:ext cx="6732497" cy="3248025"/>
            <a:chOff x="685800" y="2638425"/>
            <a:chExt cx="5981700" cy="2809875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4267200"/>
              <a:ext cx="2676525" cy="1181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2638425"/>
              <a:ext cx="4381500" cy="2800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497" y="3124200"/>
            <a:ext cx="2079806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8600" y="11430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  <a:cs typeface="Meta Offc Pro"/>
              </a:rPr>
              <a:t>Following the application of tax credits for a 40-year-old making $30,000 per year,  premiums for the benchmark silver plan generally show little change</a:t>
            </a:r>
          </a:p>
        </p:txBody>
      </p:sp>
    </p:spTree>
    <p:extLst>
      <p:ext uri="{BB962C8B-B14F-4D97-AF65-F5344CB8AC3E}">
        <p14:creationId xmlns:p14="http://schemas.microsoft.com/office/powerpoint/2010/main" val="1214354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050" b="1" dirty="0" smtClean="0"/>
              <a:t>Notes: </a:t>
            </a:r>
            <a:r>
              <a:rPr lang="en-US" sz="1050" dirty="0" smtClean="0"/>
              <a:t>Under the ACA, individuals and families making up to 400% FPL may be eligible for subsidies in the form of premium tax credits.  The amount of tax credit the enrollee receives varies with income such that the premium a person would have to pay for the second-lowest cost (“benchmark”) silver plan would not exceed a specified percentage of their income.  The above table indicates the premium cap of an individual within different income brackets.</a:t>
            </a:r>
          </a:p>
          <a:p>
            <a:r>
              <a:rPr lang="en-US" sz="1050" b="1" dirty="0" smtClean="0"/>
              <a:t>Source: </a:t>
            </a:r>
            <a:r>
              <a:rPr lang="en-US" sz="1050" dirty="0" smtClean="0"/>
              <a:t>Kaiser Family Foundation</a:t>
            </a:r>
            <a:endParaRPr lang="en-US" sz="105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336" y="152400"/>
            <a:ext cx="8961120" cy="914400"/>
          </a:xfrm>
        </p:spPr>
        <p:txBody>
          <a:bodyPr/>
          <a:lstStyle/>
          <a:p>
            <a:r>
              <a:rPr lang="en-US" sz="2600" dirty="0" smtClean="0"/>
              <a:t>The Affordable Care Act (ACA) sets limits on how much low- to moderate-income Americans pay for monthly premiums</a:t>
            </a:r>
            <a:endParaRPr lang="en-US" sz="2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055659"/>
              </p:ext>
            </p:extLst>
          </p:nvPr>
        </p:nvGraphicFramePr>
        <p:xfrm>
          <a:off x="1721589" y="1981200"/>
          <a:ext cx="6115049" cy="3221497"/>
        </p:xfrm>
        <a:graphic>
          <a:graphicData uri="http://schemas.openxmlformats.org/drawingml/2006/table">
            <a:tbl>
              <a:tblPr firstRow="1" firstCol="1" bandRow="1"/>
              <a:tblGrid>
                <a:gridCol w="1849748"/>
                <a:gridCol w="2176174"/>
                <a:gridCol w="2089127"/>
              </a:tblGrid>
              <a:tr h="63063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Limits on what individuals pay for 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the</a:t>
                      </a:r>
                      <a:r>
                        <a:rPr lang="en-US" sz="1050" b="0" baseline="0" dirty="0" smtClean="0">
                          <a:solidFill>
                            <a:srgbClr val="000000"/>
                          </a:solidFill>
                          <a:effectLst/>
                          <a:latin typeface="Georgia"/>
                          <a:ea typeface="ＭＳ Ｐゴシック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benchmark silver plan in 2015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C32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86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Income 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(% FPL)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Annual Salary (Individual)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Premium Cap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(as % of income)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3EA"/>
                    </a:solidFill>
                  </a:tcPr>
                </a:tc>
              </a:tr>
              <a:tr h="24969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Under 100%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Less than $11,670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No cap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9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100% -133%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$11,670 – $15,521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2.01%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9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133% -150%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$15,521 – $17,505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3.02% - 4.02%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9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150% -200%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$17,505 – $23,340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4.02% - 6.34%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9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200% -250%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$23,340 – $29,175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6.34% - 8.1%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9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250% -300%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$29,175 – $35,010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8.1% - 9.56%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95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300% -400%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$35,010 – $46,680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9.56%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97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Over 400%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More than $46,680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Ｐゴシック"/>
                          <a:cs typeface="Times New Roman"/>
                        </a:rPr>
                        <a:t>No cap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Georgia"/>
                        <a:ea typeface="ＭＳ Ｐゴシック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EEC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1066800"/>
            <a:ext cx="632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itchFamily="34" charset="0"/>
                <a:cs typeface="Meta Offc Pro"/>
              </a:rPr>
              <a:t>The amount individuals and families earning up to 400% of the Federal Poverty Level (FPL) pay annually for health insurance premiums is capped as a percentage of income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0449" y="5155259"/>
            <a:ext cx="495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alibri" pitchFamily="34" charset="0"/>
                <a:cs typeface="Meta Offc Pro"/>
              </a:rPr>
              <a:t>Notes: Alaska and Hawaii have different poverty guidelines.  Note that tax credits for the 2015 benefit year are calculated using 2014 federal poverty guidelines.</a:t>
            </a:r>
          </a:p>
        </p:txBody>
      </p:sp>
    </p:spTree>
    <p:extLst>
      <p:ext uri="{BB962C8B-B14F-4D97-AF65-F5344CB8AC3E}">
        <p14:creationId xmlns:p14="http://schemas.microsoft.com/office/powerpoint/2010/main" val="40243199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263</TotalTime>
  <Words>669</Words>
  <Application>Microsoft Office PowerPoint</Application>
  <PresentationFormat>On-screen Show (4:3)</PresentationFormat>
  <Paragraphs>47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Blank</vt:lpstr>
      <vt:lpstr>Default with exhibit #</vt:lpstr>
      <vt:lpstr>Default with figure #</vt:lpstr>
      <vt:lpstr>Title page</vt:lpstr>
      <vt:lpstr>The difference in premiums Americans pay for the second-lowest cost silver plan from 2014 to 2015, before tax credits</vt:lpstr>
      <vt:lpstr>The difference in premiums Americans pay for the second-lowest cost silver plan from 2014 to 2015, before tax credits</vt:lpstr>
      <vt:lpstr>The difference in premiums Americans pay for the second-lowest cost silver plan from 2014 to 2015, after tax credits</vt:lpstr>
      <vt:lpstr>The Affordable Care Act (ACA) sets limits on how much low- to moderate-income Americans pay for monthly premiums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 Ma</dc:creator>
  <cp:lastModifiedBy>Kanani Kauka</cp:lastModifiedBy>
  <cp:revision>23</cp:revision>
  <dcterms:created xsi:type="dcterms:W3CDTF">2015-01-27T00:02:55Z</dcterms:created>
  <dcterms:modified xsi:type="dcterms:W3CDTF">2015-01-30T19:49:19Z</dcterms:modified>
</cp:coreProperties>
</file>