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3" r:id="rId1"/>
    <p:sldMasterId id="2147483666" r:id="rId2"/>
  </p:sldMasterIdLst>
  <p:notesMasterIdLst>
    <p:notesMasterId r:id="rId28"/>
  </p:notesMasterIdLst>
  <p:handoutMasterIdLst>
    <p:handoutMasterId r:id="rId29"/>
  </p:handoutMasterIdLst>
  <p:sldIdLst>
    <p:sldId id="258" r:id="rId3"/>
    <p:sldId id="294" r:id="rId4"/>
    <p:sldId id="299" r:id="rId5"/>
    <p:sldId id="298" r:id="rId6"/>
    <p:sldId id="293" r:id="rId7"/>
    <p:sldId id="280" r:id="rId8"/>
    <p:sldId id="261" r:id="rId9"/>
    <p:sldId id="281" r:id="rId10"/>
    <p:sldId id="283" r:id="rId11"/>
    <p:sldId id="284" r:id="rId12"/>
    <p:sldId id="285" r:id="rId13"/>
    <p:sldId id="286" r:id="rId14"/>
    <p:sldId id="295" r:id="rId15"/>
    <p:sldId id="288" r:id="rId16"/>
    <p:sldId id="287" r:id="rId17"/>
    <p:sldId id="296" r:id="rId18"/>
    <p:sldId id="290" r:id="rId19"/>
    <p:sldId id="289" r:id="rId20"/>
    <p:sldId id="297" r:id="rId21"/>
    <p:sldId id="292" r:id="rId22"/>
    <p:sldId id="291" r:id="rId23"/>
    <p:sldId id="301" r:id="rId24"/>
    <p:sldId id="307" r:id="rId25"/>
    <p:sldId id="302" r:id="rId26"/>
    <p:sldId id="305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70" autoAdjust="0"/>
  </p:normalViewPr>
  <p:slideViewPr>
    <p:cSldViewPr>
      <p:cViewPr>
        <p:scale>
          <a:sx n="60" d="100"/>
          <a:sy n="60" d="100"/>
        </p:scale>
        <p:origin x="-786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20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7.2727272727272724E-2"/>
          <c:w val="0.81399364944725638"/>
          <c:h val="0.7564151753758052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Health Care for the Homeless Patients</c:v>
                </c:pt>
                <c:pt idx="1">
                  <c:v>All Health Center Patients</c:v>
                </c:pt>
                <c:pt idx="2">
                  <c:v>Total U.S. Population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0.03</c:v>
                </c:pt>
                <c:pt idx="1">
                  <c:v>0.15</c:v>
                </c:pt>
                <c:pt idx="2">
                  <c:v>0.54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Health Care for the Homeless Patients</c:v>
                </c:pt>
                <c:pt idx="1">
                  <c:v>All Health Center Patients</c:v>
                </c:pt>
                <c:pt idx="2">
                  <c:v>Total U.S. Population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0.34</c:v>
                </c:pt>
                <c:pt idx="1">
                  <c:v>0.42</c:v>
                </c:pt>
                <c:pt idx="2">
                  <c:v>0.19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Medicare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Health Care for the Homeless Patients</c:v>
                </c:pt>
                <c:pt idx="1">
                  <c:v>All Health Center Patients</c:v>
                </c:pt>
                <c:pt idx="2">
                  <c:v>Total U.S. Population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0.06</c:v>
                </c:pt>
                <c:pt idx="1">
                  <c:v>0.08</c:v>
                </c:pt>
                <c:pt idx="2">
                  <c:v>0.13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Uninsured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Health Care for the Homeless Patients</c:v>
                </c:pt>
                <c:pt idx="1">
                  <c:v>All Health Center Patients</c:v>
                </c:pt>
                <c:pt idx="2">
                  <c:v>Total U.S. Population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0.35</c:v>
                </c:pt>
                <c:pt idx="2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74400"/>
        <c:axId val="5175936"/>
      </c:barChart>
      <c:catAx>
        <c:axId val="5174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5175936"/>
        <c:crosses val="autoZero"/>
        <c:auto val="1"/>
        <c:lblAlgn val="ctr"/>
        <c:lblOffset val="0"/>
        <c:noMultiLvlLbl val="0"/>
      </c:catAx>
      <c:valAx>
        <c:axId val="51759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174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391569055285518"/>
          <c:y val="4.7217588661670896E-2"/>
          <c:w val="0.14631818613034817"/>
          <c:h val="0.33642662848962063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Baltimore, MD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ln>
                <a:solidFill>
                  <a:schemeClr val="accent1"/>
                </a:solidFill>
              </a:ln>
            </c:spPr>
          </c:marker>
          <c:dLbls>
            <c:dLbl>
              <c:idx val="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4.3150275953280366E-2"/>
                  <c:y val="-4.8573132903841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1.9167396775615662E-2"/>
                  <c:y val="-5.1098385429094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Sheet1!$A$2:$A$32</c:f>
              <c:numCache>
                <c:formatCode>[$-409]mmm\-yy;@</c:formatCode>
                <c:ptCount val="31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</c:numCache>
            </c:numRef>
          </c:cat>
          <c:val>
            <c:numRef>
              <c:f>Sheet1!$B$2:$B$32</c:f>
              <c:numCache>
                <c:formatCode>0%</c:formatCode>
                <c:ptCount val="31"/>
                <c:pt idx="0">
                  <c:v>0.50637199548314249</c:v>
                </c:pt>
                <c:pt idx="1">
                  <c:v>0.51571453377322451</c:v>
                </c:pt>
                <c:pt idx="2">
                  <c:v>0.51426146010186757</c:v>
                </c:pt>
                <c:pt idx="3">
                  <c:v>0.50163202198934886</c:v>
                </c:pt>
                <c:pt idx="4">
                  <c:v>0.52732003469210753</c:v>
                </c:pt>
                <c:pt idx="5">
                  <c:v>0.52828136330674402</c:v>
                </c:pt>
                <c:pt idx="6">
                  <c:v>0.50124910778015697</c:v>
                </c:pt>
                <c:pt idx="7">
                  <c:v>0.52662178702570372</c:v>
                </c:pt>
                <c:pt idx="8">
                  <c:v>0.55689497716894976</c:v>
                </c:pt>
                <c:pt idx="9">
                  <c:v>0.56537421100090168</c:v>
                </c:pt>
                <c:pt idx="10">
                  <c:v>0.57071823204419891</c:v>
                </c:pt>
                <c:pt idx="11">
                  <c:v>0.55627925910848774</c:v>
                </c:pt>
                <c:pt idx="12">
                  <c:v>0.53785736726358779</c:v>
                </c:pt>
                <c:pt idx="13">
                  <c:v>0.55947511929107019</c:v>
                </c:pt>
                <c:pt idx="14">
                  <c:v>0.56343906510851416</c:v>
                </c:pt>
                <c:pt idx="15">
                  <c:v>0.59850723060177269</c:v>
                </c:pt>
                <c:pt idx="16">
                  <c:v>0.58290438309156134</c:v>
                </c:pt>
                <c:pt idx="17">
                  <c:v>0.5647506925207757</c:v>
                </c:pt>
                <c:pt idx="18">
                  <c:v>0.54294389820705613</c:v>
                </c:pt>
                <c:pt idx="19">
                  <c:v>0.53938484621155292</c:v>
                </c:pt>
                <c:pt idx="20">
                  <c:v>0.50965934227989973</c:v>
                </c:pt>
                <c:pt idx="21">
                  <c:v>0.50375575478555856</c:v>
                </c:pt>
                <c:pt idx="22">
                  <c:v>0.49251889557303713</c:v>
                </c:pt>
                <c:pt idx="23">
                  <c:v>0.51178766588602653</c:v>
                </c:pt>
                <c:pt idx="24">
                  <c:v>0.87793024585477419</c:v>
                </c:pt>
                <c:pt idx="25">
                  <c:v>0.89397710303633648</c:v>
                </c:pt>
                <c:pt idx="26">
                  <c:v>0.88598979013045942</c:v>
                </c:pt>
                <c:pt idx="27">
                  <c:v>0.89109657947686116</c:v>
                </c:pt>
                <c:pt idx="28">
                  <c:v>0.87402597402597404</c:v>
                </c:pt>
                <c:pt idx="29">
                  <c:v>0.86479591836734693</c:v>
                </c:pt>
                <c:pt idx="30">
                  <c:v>0.87177121771217714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Portland, OR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1.0549283749169804E-2"/>
                  <c:y val="4.60480792173705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1.9167396775615662E-2"/>
                  <c:y val="4.60480792173705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Sheet1!$A$2:$A$32</c:f>
              <c:numCache>
                <c:formatCode>[$-409]mmm\-yy;@</c:formatCode>
                <c:ptCount val="31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</c:numCache>
            </c:numRef>
          </c:cat>
          <c:val>
            <c:numRef>
              <c:f>Sheet1!$C$2:$C$32</c:f>
              <c:numCache>
                <c:formatCode>0%</c:formatCode>
                <c:ptCount val="31"/>
                <c:pt idx="0">
                  <c:v>0.60476034501583142</c:v>
                </c:pt>
                <c:pt idx="1">
                  <c:v>0.60356057316543643</c:v>
                </c:pt>
                <c:pt idx="2">
                  <c:v>0.60261450756831136</c:v>
                </c:pt>
                <c:pt idx="3">
                  <c:v>0.59993859379797354</c:v>
                </c:pt>
                <c:pt idx="4">
                  <c:v>0.59249924387539066</c:v>
                </c:pt>
                <c:pt idx="5">
                  <c:v>0.59842858680443445</c:v>
                </c:pt>
                <c:pt idx="6">
                  <c:v>0.62114268255423155</c:v>
                </c:pt>
                <c:pt idx="7">
                  <c:v>0.61300517142309907</c:v>
                </c:pt>
                <c:pt idx="8">
                  <c:v>0.61247678356822899</c:v>
                </c:pt>
                <c:pt idx="9">
                  <c:v>0.56640945657527497</c:v>
                </c:pt>
                <c:pt idx="10">
                  <c:v>0.56925594378669742</c:v>
                </c:pt>
                <c:pt idx="11">
                  <c:v>0.57376237623762372</c:v>
                </c:pt>
                <c:pt idx="12">
                  <c:v>0.5749933398454844</c:v>
                </c:pt>
                <c:pt idx="13">
                  <c:v>0.56771532706694805</c:v>
                </c:pt>
                <c:pt idx="14">
                  <c:v>0.5745238511270313</c:v>
                </c:pt>
                <c:pt idx="15">
                  <c:v>0.56628171763175017</c:v>
                </c:pt>
                <c:pt idx="16">
                  <c:v>0.56750552627104234</c:v>
                </c:pt>
                <c:pt idx="17">
                  <c:v>0.57292277614858256</c:v>
                </c:pt>
                <c:pt idx="18">
                  <c:v>0.57372276483846729</c:v>
                </c:pt>
                <c:pt idx="19">
                  <c:v>0.57855044074436823</c:v>
                </c:pt>
                <c:pt idx="20">
                  <c:v>0.57893065113816833</c:v>
                </c:pt>
                <c:pt idx="21">
                  <c:v>0.56074506533222135</c:v>
                </c:pt>
                <c:pt idx="22">
                  <c:v>0.56127636560302863</c:v>
                </c:pt>
                <c:pt idx="23">
                  <c:v>0.56146214099216707</c:v>
                </c:pt>
                <c:pt idx="24">
                  <c:v>0.7730049637266132</c:v>
                </c:pt>
                <c:pt idx="25">
                  <c:v>0.80410101946246526</c:v>
                </c:pt>
                <c:pt idx="26">
                  <c:v>0.82997445359068978</c:v>
                </c:pt>
                <c:pt idx="27">
                  <c:v>0.83389613945423013</c:v>
                </c:pt>
                <c:pt idx="28">
                  <c:v>0.84061895551257249</c:v>
                </c:pt>
                <c:pt idx="29">
                  <c:v>0.84033693883411509</c:v>
                </c:pt>
                <c:pt idx="30">
                  <c:v>0.84195103506947722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Chicago, IL</c:v>
                </c:pt>
              </c:strCache>
            </c:strRef>
          </c:tx>
          <c:dLbls>
            <c:dLbl>
              <c:idx val="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Sheet1!$A$2:$A$32</c:f>
              <c:numCache>
                <c:formatCode>[$-409]mmm\-yy;@</c:formatCode>
                <c:ptCount val="31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</c:numCache>
            </c:numRef>
          </c:cat>
          <c:val>
            <c:numRef>
              <c:f>Sheet1!$D$2:$D$32</c:f>
              <c:numCache>
                <c:formatCode>0%</c:formatCode>
                <c:ptCount val="31"/>
                <c:pt idx="0">
                  <c:v>0.36337799431587497</c:v>
                </c:pt>
                <c:pt idx="1">
                  <c:v>0.38545016077170419</c:v>
                </c:pt>
                <c:pt idx="2">
                  <c:v>0.37206784554312522</c:v>
                </c:pt>
                <c:pt idx="3">
                  <c:v>0.37943696450428399</c:v>
                </c:pt>
                <c:pt idx="4">
                  <c:v>0.36287425149700597</c:v>
                </c:pt>
                <c:pt idx="5">
                  <c:v>0.36670945656824988</c:v>
                </c:pt>
                <c:pt idx="6">
                  <c:v>0.32542080276219248</c:v>
                </c:pt>
                <c:pt idx="7">
                  <c:v>0.32679180887372011</c:v>
                </c:pt>
                <c:pt idx="8">
                  <c:v>0.33013755731554817</c:v>
                </c:pt>
                <c:pt idx="9">
                  <c:v>0.30651477394090426</c:v>
                </c:pt>
                <c:pt idx="10">
                  <c:v>0.35121731289449953</c:v>
                </c:pt>
                <c:pt idx="11">
                  <c:v>0.34282700421940926</c:v>
                </c:pt>
                <c:pt idx="12">
                  <c:v>0.41275465013286095</c:v>
                </c:pt>
                <c:pt idx="13">
                  <c:v>0.43598925693822738</c:v>
                </c:pt>
                <c:pt idx="14">
                  <c:v>0.43695014662756598</c:v>
                </c:pt>
                <c:pt idx="15">
                  <c:v>0.46130167106420406</c:v>
                </c:pt>
                <c:pt idx="16">
                  <c:v>0.46289592760180998</c:v>
                </c:pt>
                <c:pt idx="17">
                  <c:v>0.50065992080950283</c:v>
                </c:pt>
                <c:pt idx="18">
                  <c:v>0.39972432804962094</c:v>
                </c:pt>
                <c:pt idx="19">
                  <c:v>0.48364093959731541</c:v>
                </c:pt>
                <c:pt idx="20">
                  <c:v>0.50352422907488992</c:v>
                </c:pt>
                <c:pt idx="21">
                  <c:v>0.53279883381924198</c:v>
                </c:pt>
                <c:pt idx="22">
                  <c:v>0.50267618198037467</c:v>
                </c:pt>
                <c:pt idx="23">
                  <c:v>0.5033783783783784</c:v>
                </c:pt>
                <c:pt idx="24">
                  <c:v>0.47689161554192228</c:v>
                </c:pt>
                <c:pt idx="25">
                  <c:v>0.46616837136113298</c:v>
                </c:pt>
                <c:pt idx="26">
                  <c:v>0.50511045169798874</c:v>
                </c:pt>
                <c:pt idx="27">
                  <c:v>0.54101694915254239</c:v>
                </c:pt>
                <c:pt idx="28">
                  <c:v>0.54135066811123145</c:v>
                </c:pt>
                <c:pt idx="29">
                  <c:v>0.54334641455583299</c:v>
                </c:pt>
                <c:pt idx="30">
                  <c:v>0.47477624084621645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Albuquerque, NM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pPr>
              <a:ln>
                <a:solidFill>
                  <a:schemeClr val="accent4"/>
                </a:solidFill>
              </a:ln>
            </c:spPr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1.0662790113673779E-2"/>
                  <c:y val="3.59470691163605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Sheet1!$A$2:$A$32</c:f>
              <c:numCache>
                <c:formatCode>[$-409]mmm\-yy;@</c:formatCode>
                <c:ptCount val="31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</c:numCache>
            </c:numRef>
          </c:cat>
          <c:val>
            <c:numRef>
              <c:f>Sheet1!$E$2:$E$32</c:f>
              <c:numCache>
                <c:formatCode>0%</c:formatCode>
                <c:ptCount val="31"/>
                <c:pt idx="0">
                  <c:v>4.5685279187817257E-2</c:v>
                </c:pt>
                <c:pt idx="1">
                  <c:v>5.0330033003300328E-2</c:v>
                </c:pt>
                <c:pt idx="2">
                  <c:v>3.811659192825112E-2</c:v>
                </c:pt>
                <c:pt idx="3">
                  <c:v>3.9140445126630855E-2</c:v>
                </c:pt>
                <c:pt idx="4">
                  <c:v>4.3552519214346712E-2</c:v>
                </c:pt>
                <c:pt idx="5">
                  <c:v>4.013104013104013E-2</c:v>
                </c:pt>
                <c:pt idx="6">
                  <c:v>3.004891684136967E-2</c:v>
                </c:pt>
                <c:pt idx="7">
                  <c:v>3.8176638176638175E-2</c:v>
                </c:pt>
                <c:pt idx="8">
                  <c:v>3.9267015706806283E-2</c:v>
                </c:pt>
                <c:pt idx="9">
                  <c:v>2.6449071468767585E-2</c:v>
                </c:pt>
                <c:pt idx="10">
                  <c:v>2.4728588661037394E-2</c:v>
                </c:pt>
                <c:pt idx="11">
                  <c:v>2.1723896285914507E-2</c:v>
                </c:pt>
                <c:pt idx="12">
                  <c:v>1.9437340153452685E-2</c:v>
                </c:pt>
                <c:pt idx="13">
                  <c:v>2.6558891454965358E-2</c:v>
                </c:pt>
                <c:pt idx="14">
                  <c:v>2.4032825322391559E-2</c:v>
                </c:pt>
                <c:pt idx="15">
                  <c:v>2.4377856780091418E-2</c:v>
                </c:pt>
                <c:pt idx="16">
                  <c:v>2.1595680863827234E-2</c:v>
                </c:pt>
                <c:pt idx="17">
                  <c:v>2.5689223057644109E-2</c:v>
                </c:pt>
                <c:pt idx="18">
                  <c:v>3.3594624860022397E-2</c:v>
                </c:pt>
                <c:pt idx="19">
                  <c:v>3.4944670937682006E-2</c:v>
                </c:pt>
                <c:pt idx="20">
                  <c:v>3.6269430051813469E-2</c:v>
                </c:pt>
                <c:pt idx="21">
                  <c:v>3.0729166666666665E-2</c:v>
                </c:pt>
                <c:pt idx="22">
                  <c:v>3.2898468519568916E-2</c:v>
                </c:pt>
                <c:pt idx="23">
                  <c:v>4.9246813441483198E-2</c:v>
                </c:pt>
                <c:pt idx="24">
                  <c:v>6.3959390862944165E-2</c:v>
                </c:pt>
                <c:pt idx="25">
                  <c:v>0.15302089215132694</c:v>
                </c:pt>
                <c:pt idx="26">
                  <c:v>0.23039215686274508</c:v>
                </c:pt>
                <c:pt idx="27">
                  <c:v>0.26556016597510373</c:v>
                </c:pt>
                <c:pt idx="28">
                  <c:v>0.29565217391304349</c:v>
                </c:pt>
                <c:pt idx="29">
                  <c:v>0.29961089494163423</c:v>
                </c:pt>
                <c:pt idx="30">
                  <c:v>0.31175468483816016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Jacksonville, FL (No Medicaid Expansion)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pPr>
              <a:ln>
                <a:solidFill>
                  <a:schemeClr val="tx2"/>
                </a:solidFill>
              </a:ln>
            </c:spPr>
          </c:marker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Sheet1!$A$2:$A$32</c:f>
              <c:numCache>
                <c:formatCode>[$-409]mmm\-yy;@</c:formatCode>
                <c:ptCount val="31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</c:numCache>
            </c:numRef>
          </c:cat>
          <c:val>
            <c:numRef>
              <c:f>Sheet1!$F$2:$F$32</c:f>
              <c:numCache>
                <c:formatCode>0%</c:formatCode>
                <c:ptCount val="31"/>
                <c:pt idx="0">
                  <c:v>2.3781212841854932E-3</c:v>
                </c:pt>
                <c:pt idx="1">
                  <c:v>4.7831632653061226E-3</c:v>
                </c:pt>
                <c:pt idx="2">
                  <c:v>8.3556149732620325E-3</c:v>
                </c:pt>
                <c:pt idx="3">
                  <c:v>6.5400186857676734E-3</c:v>
                </c:pt>
                <c:pt idx="4">
                  <c:v>4.4827586206896549E-3</c:v>
                </c:pt>
                <c:pt idx="5">
                  <c:v>7.9425113464447802E-3</c:v>
                </c:pt>
                <c:pt idx="6">
                  <c:v>8.4345479082321186E-3</c:v>
                </c:pt>
                <c:pt idx="7">
                  <c:v>1.169811320754717E-2</c:v>
                </c:pt>
                <c:pt idx="8">
                  <c:v>4.7210300429184546E-3</c:v>
                </c:pt>
                <c:pt idx="9">
                  <c:v>4.6753246753246753E-3</c:v>
                </c:pt>
                <c:pt idx="10">
                  <c:v>9.0785292782569226E-4</c:v>
                </c:pt>
                <c:pt idx="11">
                  <c:v>4.1999160016799666E-3</c:v>
                </c:pt>
                <c:pt idx="12">
                  <c:v>3.9942938659058491E-3</c:v>
                </c:pt>
                <c:pt idx="13">
                  <c:v>3.22234156820623E-3</c:v>
                </c:pt>
                <c:pt idx="14">
                  <c:v>6.2893081761006293E-3</c:v>
                </c:pt>
                <c:pt idx="15">
                  <c:v>6.0413354531001591E-3</c:v>
                </c:pt>
                <c:pt idx="16">
                  <c:v>6.8989306657468094E-3</c:v>
                </c:pt>
                <c:pt idx="17">
                  <c:v>5.7430007178750899E-3</c:v>
                </c:pt>
                <c:pt idx="18">
                  <c:v>5.7077625570776253E-3</c:v>
                </c:pt>
                <c:pt idx="19">
                  <c:v>1.0770975056689343E-2</c:v>
                </c:pt>
                <c:pt idx="20">
                  <c:v>1.2607449856733524E-2</c:v>
                </c:pt>
                <c:pt idx="21">
                  <c:v>8.9043747580332955E-3</c:v>
                </c:pt>
                <c:pt idx="22">
                  <c:v>1.5019379844961241E-2</c:v>
                </c:pt>
                <c:pt idx="23">
                  <c:v>1.7960602549246814E-2</c:v>
                </c:pt>
                <c:pt idx="24">
                  <c:v>1.5778019586507073E-2</c:v>
                </c:pt>
                <c:pt idx="25">
                  <c:v>2.1567217828900073E-2</c:v>
                </c:pt>
                <c:pt idx="26">
                  <c:v>1.68997668997669E-2</c:v>
                </c:pt>
                <c:pt idx="27">
                  <c:v>1.6765819361817199E-2</c:v>
                </c:pt>
                <c:pt idx="28">
                  <c:v>1.6958424507658644E-2</c:v>
                </c:pt>
                <c:pt idx="29">
                  <c:v>2.2805805114029024E-2</c:v>
                </c:pt>
                <c:pt idx="30">
                  <c:v>2.7684563758389263E-2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900608"/>
        <c:axId val="32902144"/>
      </c:lineChart>
      <c:dateAx>
        <c:axId val="32900608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low"/>
        <c:txPr>
          <a:bodyPr/>
          <a:lstStyle/>
          <a:p>
            <a:pPr>
              <a:defRPr sz="1600" b="1"/>
            </a:pPr>
            <a:endParaRPr lang="en-US"/>
          </a:p>
        </c:txPr>
        <c:crossAx val="32902144"/>
        <c:crosses val="autoZero"/>
        <c:auto val="1"/>
        <c:lblOffset val="100"/>
        <c:baseTimeUnit val="months"/>
        <c:majorUnit val="3"/>
        <c:majorTimeUnit val="months"/>
      </c:dateAx>
      <c:valAx>
        <c:axId val="329021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2900608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2.2968688091876539E-2"/>
          <c:y val="6.2793993895968986E-2"/>
          <c:w val="0.43386418299413493"/>
          <c:h val="0.3131575598504732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59EB3F-6324-4303-A01F-565B457C6337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A5D504-0753-496B-B69C-9D17AEFB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43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12/15/2014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spcAft>
                <a:spcPts val="1200"/>
              </a:spcAft>
              <a:defRPr sz="2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spcAft>
                <a:spcPts val="1200"/>
              </a:spcAft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spcAft>
                <a:spcPts val="1200"/>
              </a:spcAft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spcAft>
                <a:spcPts val="1200"/>
              </a:spcAft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spcAft>
                <a:spcPts val="1200"/>
              </a:spcAft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17920"/>
            <a:ext cx="6172200" cy="64008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defRPr sz="2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spcAft>
                <a:spcPts val="600"/>
              </a:spcAft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spcAft>
                <a:spcPts val="600"/>
              </a:spcAft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spcAft>
                <a:spcPts val="600"/>
              </a:spcAft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spcAft>
                <a:spcPts val="600"/>
              </a:spcAft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17920"/>
            <a:ext cx="6172200" cy="64008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defRPr sz="2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spcAft>
                <a:spcPts val="600"/>
              </a:spcAft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spcAft>
                <a:spcPts val="600"/>
              </a:spcAft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spcAft>
                <a:spcPts val="600"/>
              </a:spcAft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spcAft>
                <a:spcPts val="600"/>
              </a:spcAft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17920"/>
            <a:ext cx="6172200" cy="64008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17920"/>
            <a:ext cx="6172200" cy="64008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887CD7-012F-4629-A073-4781A3ED0AE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B1AA42-C22E-4DA8-8182-3391FCBB1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8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1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="1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6192332" y="6335625"/>
            <a:ext cx="2928598" cy="421114"/>
            <a:chOff x="1944255" y="3373785"/>
            <a:chExt cx="2475345" cy="355939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44255" y="3373785"/>
              <a:ext cx="354136" cy="355939"/>
            </a:xfrm>
            <a:prstGeom prst="rect">
              <a:avLst/>
            </a:prstGeom>
            <a:noFill/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18" t="28742"/>
            <a:stretch/>
          </p:blipFill>
          <p:spPr>
            <a:xfrm>
              <a:off x="2298391" y="3418919"/>
              <a:ext cx="2121209" cy="26567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0" y="304800"/>
            <a:ext cx="9144000" cy="9875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4699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304800"/>
            <a:ext cx="9144000" cy="0"/>
          </a:xfrm>
          <a:prstGeom prst="line">
            <a:avLst/>
          </a:prstGeom>
          <a:ln w="4699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18" t="28742"/>
          <a:stretch/>
        </p:blipFill>
        <p:spPr>
          <a:xfrm>
            <a:off x="1371600" y="533400"/>
            <a:ext cx="4549140" cy="56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Impacts of the Medicaid Expansion for the Homeless Population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44466" y="4238484"/>
            <a:ext cx="5270533" cy="333516"/>
          </a:xfrm>
        </p:spPr>
        <p:txBody>
          <a:bodyPr/>
          <a:lstStyle/>
          <a:p>
            <a:r>
              <a:rPr lang="en-US" sz="2000" dirty="0" smtClean="0"/>
              <a:t>Presented by the Kaiser Family Foundation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444467" y="5098255"/>
            <a:ext cx="5984875" cy="540545"/>
          </a:xfrm>
        </p:spPr>
        <p:txBody>
          <a:bodyPr/>
          <a:lstStyle/>
          <a:p>
            <a:r>
              <a:rPr lang="en-US" sz="1800" dirty="0" smtClean="0"/>
              <a:t>Monday, December 15, 2014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547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/>
              <a:t>Wider treatment options are available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Increases in third-party payments help stability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New revenue facilitates long-term strategic &amp; operational improvements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Better ability to increase and/or shift staff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Other funding sources remain vital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of Coverage Gains for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90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Support services, trusting relationships, and care coordination are key</a:t>
            </a:r>
          </a:p>
          <a:p>
            <a:r>
              <a:rPr lang="en-US" sz="2800" dirty="0" smtClean="0"/>
              <a:t>Important to incorporate social determinants of health (e.g., housing, poverty, hunger, etc.) into health care models</a:t>
            </a:r>
          </a:p>
          <a:p>
            <a:r>
              <a:rPr lang="en-US" sz="2800" dirty="0" smtClean="0"/>
              <a:t>Most individuals are staying with providers who have experience serving this population </a:t>
            </a:r>
          </a:p>
          <a:p>
            <a:r>
              <a:rPr lang="en-US" sz="2800" dirty="0" smtClean="0"/>
              <a:t>Broader system changes need to address the poor health and significant needs of this population</a:t>
            </a:r>
          </a:p>
          <a:p>
            <a:r>
              <a:rPr lang="en-US" sz="2800" dirty="0" smtClean="0"/>
              <a:t>Homeless provider sites have good internal data-sharing, but face gaps sharing with external providers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and Delivery of Care for the Homeless Population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6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800" dirty="0" smtClean="0"/>
              <a:t>Auto-enrollment into plans and providers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Narrow or changing provider networks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Prior authorizations and changing drug formularies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Credentialing of providers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Lack of experience among managed care plans in serving this population</a:t>
            </a:r>
          </a:p>
          <a:p>
            <a:pPr>
              <a:spcBef>
                <a:spcPts val="1800"/>
              </a:spcBef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Emerging Challenges Serving the Homeless Population through Managed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81400" y="1371600"/>
            <a:ext cx="5471160" cy="475488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Program Manager, Benefits </a:t>
            </a:r>
            <a:r>
              <a:rPr lang="en-US" sz="3000" dirty="0"/>
              <a:t>&amp; Entitlements Specialist </a:t>
            </a:r>
            <a:r>
              <a:rPr lang="en-US" sz="3000" dirty="0" smtClean="0"/>
              <a:t>Team</a:t>
            </a:r>
          </a:p>
          <a:p>
            <a:endParaRPr lang="en-US" sz="3000" dirty="0"/>
          </a:p>
          <a:p>
            <a:pPr marL="0" indent="0">
              <a:buNone/>
            </a:pPr>
            <a:r>
              <a:rPr lang="en-US" sz="3000" i="1" dirty="0" smtClean="0"/>
              <a:t>Central </a:t>
            </a:r>
            <a:r>
              <a:rPr lang="en-US" sz="3000" i="1" dirty="0"/>
              <a:t>City Concern (</a:t>
            </a:r>
            <a:r>
              <a:rPr lang="en-US" sz="3000" i="1" dirty="0" smtClean="0"/>
              <a:t>CCC)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Portland</a:t>
            </a:r>
            <a:r>
              <a:rPr lang="en-US" sz="3000" dirty="0"/>
              <a:t>, Oregon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Kascadare</a:t>
            </a:r>
            <a:r>
              <a:rPr lang="en-US" dirty="0" smtClean="0"/>
              <a:t> </a:t>
            </a:r>
            <a:r>
              <a:rPr lang="en-US" dirty="0" err="1" smtClean="0"/>
              <a:t>Causeya</a:t>
            </a:r>
            <a:endParaRPr lang="en-US" dirty="0"/>
          </a:p>
        </p:txBody>
      </p:sp>
      <p:pic>
        <p:nvPicPr>
          <p:cNvPr id="3074" name="Picture 2" descr="L:\COMMUNICATIONS\Online Communications\Kff.org Webcasts &amp; Multimedia\Webinars\12.15.14 KCMU - homeless and ACA\Kas headsh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2366962" cy="35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92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en-US" sz="2800" dirty="0" smtClean="0"/>
              <a:t>New enrollment systems and new requirements create confusion for frontline workers</a:t>
            </a:r>
          </a:p>
          <a:p>
            <a:pPr lvl="0">
              <a:spcBef>
                <a:spcPts val="1200"/>
              </a:spcBef>
            </a:pPr>
            <a:r>
              <a:rPr lang="en-US" sz="2800" dirty="0" smtClean="0"/>
              <a:t>Need for phone numbers and email addresses are barriers to client engagement and communication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Loss </a:t>
            </a:r>
            <a:r>
              <a:rPr lang="en-US" sz="2800" dirty="0"/>
              <a:t>of </a:t>
            </a:r>
            <a:r>
              <a:rPr lang="en-US" sz="2800" dirty="0" smtClean="0"/>
              <a:t>Year 2 funding  and added hours </a:t>
            </a:r>
            <a:r>
              <a:rPr lang="en-US" sz="2800" dirty="0"/>
              <a:t>of </a:t>
            </a:r>
            <a:r>
              <a:rPr lang="en-US" sz="2800" dirty="0" smtClean="0"/>
              <a:t>training</a:t>
            </a:r>
            <a:r>
              <a:rPr lang="en-US" sz="2800" dirty="0"/>
              <a:t> </a:t>
            </a:r>
            <a:r>
              <a:rPr lang="en-US" sz="2800" dirty="0" smtClean="0"/>
              <a:t>create shortages in enrollment workforce</a:t>
            </a:r>
            <a:endParaRPr lang="en-US" sz="2800" dirty="0"/>
          </a:p>
          <a:p>
            <a:pPr lvl="0">
              <a:spcBef>
                <a:spcPts val="1200"/>
              </a:spcBef>
            </a:pPr>
            <a:r>
              <a:rPr lang="en-US" sz="2800" dirty="0" smtClean="0"/>
              <a:t>Potential for coverage losses at renewal</a:t>
            </a:r>
          </a:p>
          <a:p>
            <a:pPr>
              <a:spcBef>
                <a:spcPts val="1200"/>
              </a:spcBef>
            </a:pP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Looking Ahead:</a:t>
            </a:r>
            <a:br>
              <a:rPr lang="en-US" dirty="0" smtClean="0"/>
            </a:br>
            <a:r>
              <a:rPr lang="en-US" dirty="0" smtClean="0"/>
              <a:t>Enrollment Worker Perspectives on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6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en-US" sz="2800" dirty="0" smtClean="0"/>
              <a:t>Clients willing to enroll, happy to have benefits, and more engaged in outreach</a:t>
            </a:r>
          </a:p>
          <a:p>
            <a:pPr lvl="0">
              <a:spcBef>
                <a:spcPts val="1200"/>
              </a:spcBef>
            </a:pPr>
            <a:r>
              <a:rPr lang="en-US" sz="2800" dirty="0" smtClean="0"/>
              <a:t>Consumers are spreading the word, leading to additional people initiating enrollment</a:t>
            </a:r>
            <a:endParaRPr lang="en-US" sz="2800" dirty="0"/>
          </a:p>
          <a:p>
            <a:pPr lvl="0">
              <a:spcBef>
                <a:spcPts val="1200"/>
              </a:spcBef>
            </a:pPr>
            <a:r>
              <a:rPr lang="en-US" sz="2800" dirty="0" smtClean="0"/>
              <a:t>Able to access services at the point of enrollment</a:t>
            </a:r>
          </a:p>
          <a:p>
            <a:pPr lvl="0">
              <a:spcBef>
                <a:spcPts val="1200"/>
              </a:spcBef>
            </a:pPr>
            <a:r>
              <a:rPr lang="en-US" sz="2800" dirty="0" smtClean="0"/>
              <a:t>Seeing visible improvements in outward appearance, increased trust, looking better, have more hope</a:t>
            </a:r>
          </a:p>
          <a:p>
            <a:pPr lvl="0">
              <a:spcBef>
                <a:spcPts val="1200"/>
              </a:spcBef>
            </a:pPr>
            <a:endParaRPr lang="en-US" sz="2800" dirty="0" smtClean="0"/>
          </a:p>
          <a:p>
            <a:pPr lvl="0">
              <a:spcBef>
                <a:spcPts val="1200"/>
              </a:spcBef>
            </a:pPr>
            <a:endParaRPr lang="en-US" sz="2800" dirty="0"/>
          </a:p>
          <a:p>
            <a:pPr>
              <a:spcBef>
                <a:spcPts val="1200"/>
              </a:spcBef>
            </a:pP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Looking Ahead: </a:t>
            </a:r>
            <a:br>
              <a:rPr lang="en-US" dirty="0" smtClean="0"/>
            </a:br>
            <a:r>
              <a:rPr lang="en-US" dirty="0" smtClean="0"/>
              <a:t>Enrollment Worker Perspectives on 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4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33800" y="1371600"/>
            <a:ext cx="5318760" cy="475488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C</a:t>
            </a:r>
            <a:r>
              <a:rPr lang="en-US" sz="3000" dirty="0" smtClean="0"/>
              <a:t>hief </a:t>
            </a:r>
            <a:r>
              <a:rPr lang="en-US" sz="3000" dirty="0"/>
              <a:t>Medical </a:t>
            </a:r>
            <a:r>
              <a:rPr lang="en-US" sz="3000" dirty="0" smtClean="0"/>
              <a:t>Officer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i="1" dirty="0" smtClean="0"/>
              <a:t>Health </a:t>
            </a:r>
            <a:r>
              <a:rPr lang="en-US" sz="3000" i="1" dirty="0"/>
              <a:t>Care for the Homeless (HCH) </a:t>
            </a:r>
            <a:endParaRPr lang="en-US" sz="3000" i="1" dirty="0" smtClean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Baltimore</a:t>
            </a:r>
            <a:r>
              <a:rPr lang="en-US" sz="3000" dirty="0"/>
              <a:t>, </a:t>
            </a:r>
            <a:r>
              <a:rPr lang="en-US" sz="3000" dirty="0" smtClean="0"/>
              <a:t>Maryland</a:t>
            </a:r>
            <a:r>
              <a:rPr lang="en-US" sz="3000" dirty="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Nilesh</a:t>
            </a:r>
            <a:r>
              <a:rPr lang="en-US" dirty="0" smtClean="0"/>
              <a:t> </a:t>
            </a:r>
            <a:r>
              <a:rPr lang="en-US" dirty="0" err="1" smtClean="0"/>
              <a:t>Kalyanaraman</a:t>
            </a:r>
            <a:r>
              <a:rPr lang="en-US" dirty="0" smtClean="0"/>
              <a:t>, M.D.</a:t>
            </a:r>
            <a:endParaRPr lang="en-US" dirty="0"/>
          </a:p>
        </p:txBody>
      </p:sp>
      <p:pic>
        <p:nvPicPr>
          <p:cNvPr id="4098" name="Picture 2" descr="L:\COMMUNICATIONS\Online Communications\Kff.org Webcasts &amp; Multimedia\Webinars\12.15.14 KCMU - homeless and ACA\Nilesh Kalyanaraman -- 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2684342" cy="425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09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800" dirty="0" smtClean="0"/>
              <a:t>Lack </a:t>
            </a:r>
            <a:r>
              <a:rPr lang="en-US" sz="2800" dirty="0"/>
              <a:t>of </a:t>
            </a:r>
            <a:r>
              <a:rPr lang="en-US" sz="2800" dirty="0" smtClean="0"/>
              <a:t>reimbursement for key services 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400" dirty="0" smtClean="0"/>
              <a:t>Case management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400" dirty="0" smtClean="0"/>
              <a:t>Outreach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400" dirty="0" smtClean="0"/>
              <a:t>Dental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800" dirty="0" smtClean="0"/>
              <a:t>Changing formularies and need for prior authorizations in managed care plans create delays in access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800" dirty="0" smtClean="0"/>
              <a:t>Lack </a:t>
            </a:r>
            <a:r>
              <a:rPr lang="en-US" sz="2800" dirty="0"/>
              <a:t>of housing is still the biggest </a:t>
            </a:r>
            <a:r>
              <a:rPr lang="en-US" sz="2800" dirty="0" smtClean="0"/>
              <a:t>clinical problem</a:t>
            </a:r>
            <a:endParaRPr lang="en-US" sz="28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800" dirty="0" smtClean="0"/>
              <a:t>Providers still learning </a:t>
            </a:r>
            <a:r>
              <a:rPr lang="en-US" sz="2800" dirty="0"/>
              <a:t>how to navigate the insurance </a:t>
            </a:r>
            <a:r>
              <a:rPr lang="en-US" sz="2800" dirty="0" smtClean="0"/>
              <a:t>landscape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30480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kern="0" dirty="0" smtClean="0">
                <a:solidFill>
                  <a:schemeClr val="bg1"/>
                </a:solidFill>
              </a:rPr>
              <a:t>Looking Ahead:</a:t>
            </a:r>
            <a:br>
              <a:rPr lang="en-US" kern="0" dirty="0" smtClean="0">
                <a:solidFill>
                  <a:schemeClr val="bg1"/>
                </a:solidFill>
              </a:rPr>
            </a:br>
            <a:r>
              <a:rPr lang="en-US" kern="0" dirty="0" smtClean="0">
                <a:solidFill>
                  <a:schemeClr val="bg1"/>
                </a:solidFill>
              </a:rPr>
              <a:t>Clinical Perspectives on Challenges</a:t>
            </a:r>
            <a:endParaRPr lang="en-US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0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800" dirty="0" smtClean="0"/>
              <a:t>Better access </a:t>
            </a:r>
            <a:r>
              <a:rPr lang="en-US" sz="2800" dirty="0"/>
              <a:t>to </a:t>
            </a:r>
            <a:r>
              <a:rPr lang="en-US" sz="2800" dirty="0" smtClean="0"/>
              <a:t>comprehensive care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400" dirty="0" smtClean="0"/>
              <a:t>Preventive services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400" dirty="0" smtClean="0"/>
              <a:t>Specialty care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800" dirty="0" smtClean="0"/>
              <a:t>Increased availability </a:t>
            </a:r>
            <a:r>
              <a:rPr lang="en-US" sz="2800" dirty="0"/>
              <a:t>of </a:t>
            </a:r>
            <a:r>
              <a:rPr lang="en-US" sz="2800" dirty="0" smtClean="0"/>
              <a:t>medications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400" dirty="0" smtClean="0"/>
              <a:t>Medications for asthma, Hepatitis C, arthritis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400" dirty="0" smtClean="0"/>
              <a:t>Wider choices of medications available to prescribe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800" dirty="0" smtClean="0"/>
              <a:t>Patients have greater control </a:t>
            </a:r>
            <a:r>
              <a:rPr lang="en-US" sz="2800" dirty="0"/>
              <a:t>over their </a:t>
            </a:r>
            <a:r>
              <a:rPr lang="en-US" sz="2800" dirty="0" smtClean="0"/>
              <a:t>health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800" dirty="0" smtClean="0"/>
              <a:t>Potential for </a:t>
            </a:r>
            <a:r>
              <a:rPr lang="en-US" sz="2800" dirty="0"/>
              <a:t>i</a:t>
            </a:r>
            <a:r>
              <a:rPr lang="en-US" sz="2800" dirty="0" smtClean="0"/>
              <a:t>mproved health outcomes over the long-term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6112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Looking Ahead:</a:t>
            </a:r>
            <a:br>
              <a:rPr lang="en-US" dirty="0" smtClean="0"/>
            </a:br>
            <a:r>
              <a:rPr lang="en-US" dirty="0" smtClean="0"/>
              <a:t>Clinical Perspectives on 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44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57600" y="1371600"/>
            <a:ext cx="5394960" cy="475488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Executive </a:t>
            </a:r>
            <a:r>
              <a:rPr lang="en-US" sz="3000" dirty="0" smtClean="0"/>
              <a:t>Director</a:t>
            </a:r>
          </a:p>
          <a:p>
            <a:pPr marL="0" indent="0">
              <a:buNone/>
            </a:pPr>
            <a:r>
              <a:rPr lang="en-US" sz="3000" i="1" dirty="0" smtClean="0"/>
              <a:t>Heartland </a:t>
            </a:r>
            <a:r>
              <a:rPr lang="en-US" sz="3000" i="1" dirty="0"/>
              <a:t>Health </a:t>
            </a:r>
            <a:r>
              <a:rPr lang="en-US" sz="3000" i="1" dirty="0" smtClean="0"/>
              <a:t>Outreach</a:t>
            </a:r>
          </a:p>
          <a:p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CEO</a:t>
            </a:r>
          </a:p>
          <a:p>
            <a:pPr marL="0" indent="0">
              <a:buNone/>
            </a:pPr>
            <a:r>
              <a:rPr lang="en-US" sz="3000" i="1" dirty="0" smtClean="0"/>
              <a:t>Together Health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Chicago</a:t>
            </a:r>
            <a:r>
              <a:rPr lang="en-US" sz="3000" dirty="0"/>
              <a:t>, </a:t>
            </a:r>
            <a:r>
              <a:rPr lang="en-US" sz="3000" dirty="0" smtClean="0"/>
              <a:t>Illinois</a:t>
            </a:r>
            <a:endParaRPr lang="en-US" sz="3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Karen </a:t>
            </a:r>
            <a:r>
              <a:rPr lang="en-US" dirty="0" err="1" smtClean="0"/>
              <a:t>Batia</a:t>
            </a:r>
            <a:endParaRPr lang="en-US" dirty="0"/>
          </a:p>
        </p:txBody>
      </p:sp>
      <p:pic>
        <p:nvPicPr>
          <p:cNvPr id="5122" name="Picture 2" descr="L:\COMMUNICATIONS\Online Communications\Kff.org Webcasts &amp; Multimedia\Webinars\12.15.14 KCMU - homeless and ACA\Karen Bati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4" y="1755774"/>
            <a:ext cx="1597026" cy="159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77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90800" y="1371600"/>
            <a:ext cx="6461760" cy="475488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Associate Director, KCMU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i="1" dirty="0" smtClean="0"/>
              <a:t>Kaiser Family Foundation</a:t>
            </a:r>
          </a:p>
          <a:p>
            <a:pPr marL="0" indent="0">
              <a:buNone/>
            </a:pPr>
            <a:endParaRPr lang="en-US" sz="3000" i="1" dirty="0"/>
          </a:p>
          <a:p>
            <a:pPr marL="0" indent="0">
              <a:buNone/>
            </a:pPr>
            <a:r>
              <a:rPr lang="en-US" sz="3000" dirty="0" smtClean="0"/>
              <a:t>Washington, D.C. </a:t>
            </a:r>
            <a:endParaRPr lang="en-US" sz="3000" dirty="0"/>
          </a:p>
          <a:p>
            <a:pPr marL="0" indent="0">
              <a:buNone/>
            </a:pPr>
            <a:endParaRPr lang="en-US" sz="3000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Samantha Artiga</a:t>
            </a:r>
            <a:endParaRPr lang="en-US" dirty="0"/>
          </a:p>
        </p:txBody>
      </p:sp>
      <p:pic>
        <p:nvPicPr>
          <p:cNvPr id="1026" name="Picture 2" descr="L:\COMMUNICATIONS\Online Communications\Kff.org Webcasts &amp; Multimedia\Webinars\2.25.14 NABJ Webinar\samant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98" y="1716690"/>
            <a:ext cx="1790356" cy="285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74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/>
              <a:t>Ongoing need for grant-based funding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Managed care requires multiple provider contracts, significant investment in infrastructure, and increased compliance requirements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Data is fragmented and remains in silos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Increased demand for services stretches provider capacity and creates recruitment and retention issues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Initial cost of care will likely be high as clients access needed care, but eventually costs will come down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" y="365760"/>
            <a:ext cx="896112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Looking Ahead:</a:t>
            </a:r>
            <a:br>
              <a:rPr lang="en-US" dirty="0" smtClean="0"/>
            </a:br>
            <a:r>
              <a:rPr lang="en-US" dirty="0" smtClean="0"/>
              <a:t>Administrator Perspectives on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2800" dirty="0" smtClean="0"/>
              <a:t>Increased </a:t>
            </a:r>
            <a:r>
              <a:rPr lang="en-US" sz="2800" dirty="0"/>
              <a:t>revenue </a:t>
            </a:r>
            <a:r>
              <a:rPr lang="en-US" sz="2800" dirty="0" smtClean="0"/>
              <a:t>allows growth in infrastructure </a:t>
            </a:r>
            <a:r>
              <a:rPr lang="en-US" sz="2800" dirty="0"/>
              <a:t>and staff </a:t>
            </a:r>
            <a:r>
              <a:rPr lang="en-US" sz="2800" dirty="0" smtClean="0"/>
              <a:t>positions</a:t>
            </a:r>
            <a:endParaRPr lang="en-US" sz="2800" dirty="0"/>
          </a:p>
          <a:p>
            <a:pPr>
              <a:spcBef>
                <a:spcPts val="1800"/>
              </a:spcBef>
            </a:pPr>
            <a:r>
              <a:rPr lang="en-US" sz="2800" dirty="0" smtClean="0"/>
              <a:t>Better data availability will yield better understanding of population/individual </a:t>
            </a:r>
            <a:r>
              <a:rPr lang="en-US" sz="2800" dirty="0"/>
              <a:t>health </a:t>
            </a:r>
            <a:r>
              <a:rPr lang="en-US" sz="2800" dirty="0" smtClean="0"/>
              <a:t>needs and costs </a:t>
            </a:r>
            <a:r>
              <a:rPr lang="en-US" sz="2800" dirty="0"/>
              <a:t>of </a:t>
            </a:r>
            <a:r>
              <a:rPr lang="en-US" sz="2800" dirty="0" smtClean="0"/>
              <a:t>care </a:t>
            </a:r>
            <a:endParaRPr lang="en-US" sz="2800" dirty="0"/>
          </a:p>
          <a:p>
            <a:pPr>
              <a:spcBef>
                <a:spcPts val="1800"/>
              </a:spcBef>
            </a:pPr>
            <a:r>
              <a:rPr lang="en-US" sz="2800" dirty="0" smtClean="0"/>
              <a:t>Potential </a:t>
            </a:r>
            <a:r>
              <a:rPr lang="en-US" sz="2800" dirty="0"/>
              <a:t>to establish </a:t>
            </a:r>
            <a:r>
              <a:rPr lang="en-US" sz="2800" dirty="0" smtClean="0"/>
              <a:t>risk-stratified </a:t>
            </a:r>
            <a:r>
              <a:rPr lang="en-US" sz="2800" dirty="0"/>
              <a:t>reimbursement based on specific population </a:t>
            </a:r>
            <a:r>
              <a:rPr lang="en-US" sz="2800" dirty="0" smtClean="0"/>
              <a:t>&amp; appropriate </a:t>
            </a:r>
            <a:r>
              <a:rPr lang="en-US" sz="2800" dirty="0"/>
              <a:t>outcomes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Opportunity </a:t>
            </a:r>
            <a:r>
              <a:rPr lang="en-US" sz="2800" dirty="0"/>
              <a:t>to build a system of integrated </a:t>
            </a:r>
            <a:r>
              <a:rPr lang="en-US" sz="2800" dirty="0" smtClean="0"/>
              <a:t>services </a:t>
            </a:r>
            <a:r>
              <a:rPr lang="en-US" sz="2800" dirty="0"/>
              <a:t>(network) needed to effectively impact health of homeless populations</a:t>
            </a:r>
          </a:p>
          <a:p>
            <a:pPr>
              <a:spcBef>
                <a:spcPts val="1800"/>
              </a:spcBef>
            </a:pP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Looking Ahead:</a:t>
            </a:r>
            <a:br>
              <a:rPr lang="en-US" dirty="0" smtClean="0"/>
            </a:br>
            <a:r>
              <a:rPr lang="en-US" dirty="0" smtClean="0"/>
              <a:t>Administrator Perspectives on 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0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000" dirty="0" smtClean="0"/>
          </a:p>
          <a:p>
            <a:r>
              <a:rPr lang="en-US" sz="3000" dirty="0" smtClean="0"/>
              <a:t>You </a:t>
            </a:r>
            <a:r>
              <a:rPr lang="en-US" sz="3000" dirty="0"/>
              <a:t>can type your questions via </a:t>
            </a:r>
            <a:r>
              <a:rPr lang="en-US" sz="3000" dirty="0" smtClean="0"/>
              <a:t>chat at any time (bottom left hand corner of your screen).</a:t>
            </a:r>
            <a:endParaRPr lang="en-US" sz="3000" dirty="0"/>
          </a:p>
          <a:p>
            <a:endParaRPr lang="en-US" sz="3000" dirty="0"/>
          </a:p>
          <a:p>
            <a:r>
              <a:rPr lang="en-US" sz="3000" dirty="0" smtClean="0"/>
              <a:t>We will answer </a:t>
            </a:r>
            <a:r>
              <a:rPr lang="en-US" sz="3000" dirty="0"/>
              <a:t>questions that </a:t>
            </a:r>
            <a:r>
              <a:rPr lang="en-US" sz="3000" dirty="0" smtClean="0"/>
              <a:t>were submitted </a:t>
            </a:r>
            <a:r>
              <a:rPr lang="en-US" sz="3000" dirty="0"/>
              <a:t>via chat. </a:t>
            </a:r>
            <a:r>
              <a:rPr lang="en-US" sz="3000" dirty="0" smtClean="0"/>
              <a:t>Due to time constraints, we may not be able to answer all of them, but we will answer as many as we can. </a:t>
            </a:r>
            <a:endParaRPr lang="en-US" sz="3000" dirty="0"/>
          </a:p>
          <a:p>
            <a:endParaRPr lang="en-US" sz="3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Q&amp;A: We Will Now Answer Questions Submitted Via Chat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69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000" dirty="0"/>
          </a:p>
          <a:p>
            <a:pPr marL="0" indent="0" algn="ctr">
              <a:buNone/>
            </a:pPr>
            <a:r>
              <a:rPr lang="en-US" sz="3000" dirty="0" smtClean="0"/>
              <a:t>Early </a:t>
            </a:r>
            <a:r>
              <a:rPr lang="en-US" sz="3000" dirty="0"/>
              <a:t>Impacts of the Medicaid Expansion for the Homeless Population</a:t>
            </a:r>
          </a:p>
          <a:p>
            <a:endParaRPr lang="en-US" sz="3000" dirty="0"/>
          </a:p>
          <a:p>
            <a:pPr marL="0" indent="0" algn="ctr">
              <a:buNone/>
            </a:pPr>
            <a:r>
              <a:rPr lang="en-US" sz="3400" b="1" dirty="0" smtClean="0">
                <a:solidFill>
                  <a:srgbClr val="0070C0"/>
                </a:solidFill>
              </a:rPr>
              <a:t>kff.org/uninsured/issue-brief/early-impacts-of-the-medicaid-expansion-for-the-homeless-population</a:t>
            </a:r>
            <a:r>
              <a:rPr lang="en-US" sz="3400" b="1" dirty="0">
                <a:solidFill>
                  <a:srgbClr val="0070C0"/>
                </a:solidFill>
              </a:rPr>
              <a:t>/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Issue Brief from the Kaiser Family Foundation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slides and the recording will be posted online by or before tomorrow morning.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400" b="1" dirty="0" smtClean="0">
                <a:solidFill>
                  <a:srgbClr val="0070C0"/>
                </a:solidFill>
              </a:rPr>
              <a:t>kff.org/</a:t>
            </a:r>
            <a:r>
              <a:rPr lang="en-US" sz="3400" b="1" dirty="0" err="1" smtClean="0">
                <a:solidFill>
                  <a:srgbClr val="0070C0"/>
                </a:solidFill>
              </a:rPr>
              <a:t>medicaid</a:t>
            </a:r>
            <a:r>
              <a:rPr lang="en-US" sz="3400" b="1" dirty="0" smtClean="0">
                <a:solidFill>
                  <a:srgbClr val="0070C0"/>
                </a:solidFill>
              </a:rPr>
              <a:t>/event/web-briefing-early-impacts-of-the-medicaid-expansion-for-the-homeless-population</a:t>
            </a:r>
            <a:r>
              <a:rPr lang="en-US" sz="3400" b="1" dirty="0">
                <a:solidFill>
                  <a:srgbClr val="0070C0"/>
                </a:solidFill>
              </a:rPr>
              <a:t>/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Web Briefing Will Be Recorded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Calibri" panose="020F0502020204030204" pitchFamily="34" charset="0"/>
              </a:rPr>
              <a:t>Until next time, keep up with the Kaiser Family Foundation</a:t>
            </a:r>
            <a:r>
              <a:rPr lang="en-US" i="1" dirty="0"/>
              <a:t> </a:t>
            </a:r>
            <a:r>
              <a:rPr lang="en-US" i="1" dirty="0" smtClean="0"/>
              <a:t>online: </a:t>
            </a:r>
            <a:endParaRPr lang="en-US" i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Twitter</a:t>
            </a:r>
            <a:r>
              <a:rPr lang="en-US" sz="2400" dirty="0" smtClean="0">
                <a:latin typeface="Calibri" panose="020F0502020204030204" pitchFamily="34" charset="0"/>
              </a:rPr>
              <a:t>:	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@</a:t>
            </a:r>
            <a:r>
              <a:rPr lang="en-US" sz="24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KaiserFamFound</a:t>
            </a: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Facebook</a:t>
            </a:r>
            <a:r>
              <a:rPr lang="en-US" sz="2400" dirty="0">
                <a:latin typeface="Calibri" panose="020F0502020204030204" pitchFamily="34" charset="0"/>
              </a:rPr>
              <a:t>: 	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/</a:t>
            </a:r>
            <a:r>
              <a:rPr lang="en-US" sz="2400" b="1" dirty="0" err="1">
                <a:solidFill>
                  <a:srgbClr val="0070C0"/>
                </a:solidFill>
              </a:rPr>
              <a:t>KaiserFamilyFoundation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LinkedIn</a:t>
            </a:r>
            <a:r>
              <a:rPr lang="en-US" sz="2400" dirty="0" smtClean="0">
                <a:latin typeface="Calibri" panose="020F0502020204030204" pitchFamily="34" charset="0"/>
              </a:rPr>
              <a:t>:	</a:t>
            </a:r>
            <a:r>
              <a:rPr lang="en-US" sz="2400" b="1" dirty="0" smtClean="0">
                <a:solidFill>
                  <a:srgbClr val="0070C0"/>
                </a:solidFill>
              </a:rPr>
              <a:t>/</a:t>
            </a:r>
            <a:r>
              <a:rPr lang="en-US" sz="2400" b="1" dirty="0">
                <a:solidFill>
                  <a:srgbClr val="0070C0"/>
                </a:solidFill>
              </a:rPr>
              <a:t>company/</a:t>
            </a:r>
            <a:r>
              <a:rPr lang="en-US" sz="2400" b="1" dirty="0" err="1">
                <a:solidFill>
                  <a:srgbClr val="0070C0"/>
                </a:solidFill>
              </a:rPr>
              <a:t>kaiser</a:t>
            </a:r>
            <a:r>
              <a:rPr lang="en-US" sz="2400" b="1" dirty="0">
                <a:solidFill>
                  <a:srgbClr val="0070C0"/>
                </a:solidFill>
              </a:rPr>
              <a:t>-family-foundation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Email Alerts</a:t>
            </a:r>
            <a:r>
              <a:rPr lang="en-US" sz="2400" dirty="0" smtClean="0">
                <a:latin typeface="Calibri" panose="020F0502020204030204" pitchFamily="34" charset="0"/>
              </a:rPr>
              <a:t>:	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kff.org/email	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dirty="0">
                <a:latin typeface="+mj-lt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2520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slides and the recording will be posted online by or before tomorrow morning. </a:t>
            </a:r>
          </a:p>
          <a:p>
            <a:endParaRPr lang="en-US" dirty="0"/>
          </a:p>
          <a:p>
            <a:r>
              <a:rPr lang="en-US" dirty="0" smtClean="0"/>
              <a:t>Everyone who RSVP’d for today’s briefing will receive an email when they’re posted. </a:t>
            </a:r>
          </a:p>
          <a:p>
            <a:endParaRPr lang="en-US" dirty="0"/>
          </a:p>
          <a:p>
            <a:r>
              <a:rPr lang="en-US" dirty="0" smtClean="0"/>
              <a:t>You’ll be able to find them at the following link: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kff.org/</a:t>
            </a:r>
            <a:r>
              <a:rPr lang="en-US" b="1" dirty="0" err="1" smtClean="0">
                <a:solidFill>
                  <a:srgbClr val="0070C0"/>
                </a:solidFill>
              </a:rPr>
              <a:t>medicaid</a:t>
            </a:r>
            <a:r>
              <a:rPr lang="en-US" b="1" dirty="0" smtClean="0">
                <a:solidFill>
                  <a:srgbClr val="0070C0"/>
                </a:solidFill>
              </a:rPr>
              <a:t>/event/web-briefing-early-impacts-of-the-medicaid-expansion-for-the-homeless-population</a:t>
            </a:r>
            <a:r>
              <a:rPr lang="en-US" b="1" dirty="0">
                <a:solidFill>
                  <a:srgbClr val="0070C0"/>
                </a:solidFill>
              </a:rPr>
              <a:t>/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Web Briefing Will Be Recorded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000" dirty="0" smtClean="0"/>
          </a:p>
          <a:p>
            <a:r>
              <a:rPr lang="en-US" sz="3000" dirty="0" smtClean="0"/>
              <a:t>You </a:t>
            </a:r>
            <a:r>
              <a:rPr lang="en-US" sz="3000" dirty="0"/>
              <a:t>can type your questions via </a:t>
            </a:r>
            <a:r>
              <a:rPr lang="en-US" sz="3000" dirty="0" smtClean="0"/>
              <a:t>chat at any time (bottom left hand corner of your screen).</a:t>
            </a:r>
            <a:endParaRPr lang="en-US" sz="3000" dirty="0"/>
          </a:p>
          <a:p>
            <a:endParaRPr lang="en-US" sz="3000" dirty="0"/>
          </a:p>
          <a:p>
            <a:r>
              <a:rPr lang="en-US" sz="3000" dirty="0" smtClean="0"/>
              <a:t>At </a:t>
            </a:r>
            <a:r>
              <a:rPr lang="en-US" sz="3000" dirty="0"/>
              <a:t>the end of the </a:t>
            </a:r>
            <a:r>
              <a:rPr lang="en-US" sz="3000" dirty="0" smtClean="0"/>
              <a:t>speakers’ presentations, </a:t>
            </a:r>
            <a:r>
              <a:rPr lang="en-US" sz="3000" dirty="0"/>
              <a:t>we will answer questions that you submitted via chat. </a:t>
            </a:r>
          </a:p>
          <a:p>
            <a:endParaRPr lang="en-US" sz="3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 – You Can Ask Questions </a:t>
            </a:r>
            <a:r>
              <a:rPr lang="en-US" dirty="0" smtClean="0"/>
              <a:t>At Any Time Via </a:t>
            </a:r>
            <a:r>
              <a:rPr lang="en-US" dirty="0"/>
              <a:t>Chat</a:t>
            </a:r>
          </a:p>
        </p:txBody>
      </p:sp>
    </p:spTree>
    <p:extLst>
      <p:ext uri="{BB962C8B-B14F-4D97-AF65-F5344CB8AC3E}">
        <p14:creationId xmlns:p14="http://schemas.microsoft.com/office/powerpoint/2010/main" val="253465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33800" y="1371600"/>
            <a:ext cx="5318760" cy="475488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Director of </a:t>
            </a:r>
            <a:r>
              <a:rPr lang="en-US" sz="3000" dirty="0" smtClean="0"/>
              <a:t>Policy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i="1" dirty="0" smtClean="0"/>
              <a:t>National </a:t>
            </a:r>
            <a:r>
              <a:rPr lang="en-US" sz="3000" i="1" dirty="0"/>
              <a:t>Health Care for the Homeless </a:t>
            </a:r>
            <a:r>
              <a:rPr lang="en-US" sz="3000" i="1" dirty="0" smtClean="0"/>
              <a:t>Council</a:t>
            </a:r>
            <a:endParaRPr lang="en-US" sz="3000" i="1" dirty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Baltimore, MD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Barbara DiPietro, Ph.D.</a:t>
            </a:r>
            <a:endParaRPr lang="en-US" dirty="0"/>
          </a:p>
        </p:txBody>
      </p:sp>
      <p:pic>
        <p:nvPicPr>
          <p:cNvPr id="2051" name="Picture 3" descr="L:\COMMUNICATIONS\Online Communications\Kff.org Webcasts &amp; Multimedia\Webinars\12.15.14 KCMU - homeless and ACA\DiPietro headshot 2 -- 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3137278" cy="316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59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335774"/>
              </p:ext>
            </p:extLst>
          </p:nvPr>
        </p:nvGraphicFramePr>
        <p:xfrm>
          <a:off x="92075" y="1752601"/>
          <a:ext cx="895985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Medicaid includes CHIP and other public Coverage.</a:t>
            </a:r>
          </a:p>
          <a:p>
            <a:r>
              <a:rPr lang="en-US" dirty="0" smtClean="0"/>
              <a:t>Sources: HRSA, 2013 National Homeless Data, Table 4: Selected Patient Characteristics; Health Resources and Services Administration, 2013 National Health Center Data; and U.S. Census Bureau, Current Population Survey Data, 2013.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Homeless Population had Significantly Higher Uninsured Rates Compared to Other Groups Pre-ACA</a:t>
            </a:r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 bwMode="auto">
          <a:xfrm>
            <a:off x="76200" y="1447800"/>
            <a:ext cx="896112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600" kern="0" dirty="0" smtClean="0"/>
              <a:t>Health Insurance Coverage for Health Care for the Homeless Patients Compared to Other Groups, 2013: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8426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404122"/>
              </p:ext>
            </p:extLst>
          </p:nvPr>
        </p:nvGraphicFramePr>
        <p:xfrm>
          <a:off x="92075" y="1600200"/>
          <a:ext cx="89598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data reported by National Health Care for the Homeless study sites, 2014.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Medicaid Expansion Led to Significant Increases in Coverage Among Patients of Homeless Providers</a:t>
            </a:r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 bwMode="auto">
          <a:xfrm>
            <a:off x="76200" y="1371600"/>
            <a:ext cx="89611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600" kern="0" dirty="0" smtClean="0"/>
              <a:t>Percent of Visits with Insured Clients by Study Site, January 2013-July 2014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4664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000" dirty="0" smtClean="0"/>
              <a:t>Outreach conducted through a broad range of venues</a:t>
            </a:r>
          </a:p>
          <a:p>
            <a:pPr>
              <a:spcBef>
                <a:spcPts val="1200"/>
              </a:spcBef>
            </a:pPr>
            <a:r>
              <a:rPr lang="en-US" sz="3000" dirty="0" smtClean="0"/>
              <a:t>Clients generally eager to enroll and access services</a:t>
            </a:r>
          </a:p>
          <a:p>
            <a:pPr>
              <a:spcBef>
                <a:spcPts val="1200"/>
              </a:spcBef>
            </a:pPr>
            <a:r>
              <a:rPr lang="en-US" sz="3000" dirty="0" smtClean="0"/>
              <a:t>Nearly all homeless clients eligible for Medicaid at sites in expansion states</a:t>
            </a:r>
          </a:p>
          <a:p>
            <a:pPr>
              <a:spcBef>
                <a:spcPts val="1200"/>
              </a:spcBef>
            </a:pPr>
            <a:r>
              <a:rPr lang="en-US" sz="3000" dirty="0" smtClean="0"/>
              <a:t>Individuals needed substantial assistance to enroll </a:t>
            </a:r>
          </a:p>
          <a:p>
            <a:pPr>
              <a:spcBef>
                <a:spcPts val="1200"/>
              </a:spcBef>
            </a:pPr>
            <a:r>
              <a:rPr lang="en-US" sz="3000" dirty="0" smtClean="0"/>
              <a:t>Clients unsure how to use new benefit and access health services</a:t>
            </a:r>
            <a:endParaRPr lang="en-US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and Enrollment Experiences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/>
              <a:t>Improved access to care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Broader benefits </a:t>
            </a:r>
          </a:p>
          <a:p>
            <a:pPr lvl="1">
              <a:spcBef>
                <a:spcPts val="1200"/>
              </a:spcBef>
            </a:pPr>
            <a:r>
              <a:rPr lang="en-US" sz="2600" dirty="0" smtClean="0"/>
              <a:t>Improved ability to work and regain housing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Less stress and worry over medical bills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Greater ability to access disability documentation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Feeling empowered to manage health and participate in care decisions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Those in non-expansion state continued to face gaps in care and experience poor health outcomes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Impacts of Coverage Gains for Homeless Clients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CMU_Template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KCMU_Template</Template>
  <TotalTime>1196</TotalTime>
  <Words>1097</Words>
  <Application>Microsoft Office PowerPoint</Application>
  <PresentationFormat>On-screen Show (4:3)</PresentationFormat>
  <Paragraphs>178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KCMU_Template</vt:lpstr>
      <vt:lpstr>Title page</vt:lpstr>
      <vt:lpstr>Early Impacts of the Medicaid Expansion for the Homeless Population</vt:lpstr>
      <vt:lpstr>Samantha Artiga</vt:lpstr>
      <vt:lpstr>Today’s Web Briefing Will Be Recorded</vt:lpstr>
      <vt:lpstr>Q&amp;A – You Can Ask Questions At Any Time Via Chat</vt:lpstr>
      <vt:lpstr>Barbara DiPietro, Ph.D.</vt:lpstr>
      <vt:lpstr>The Homeless Population had Significantly Higher Uninsured Rates Compared to Other Groups Pre-ACA</vt:lpstr>
      <vt:lpstr>The Medicaid Expansion Led to Significant Increases in Coverage Among Patients of Homeless Providers</vt:lpstr>
      <vt:lpstr>Outreach and Enrollment Experiences</vt:lpstr>
      <vt:lpstr>Impacts of Coverage Gains for Homeless Clients</vt:lpstr>
      <vt:lpstr>Impacts of Coverage Gains for Providers</vt:lpstr>
      <vt:lpstr>Access to and Delivery of Care for the Homeless Population</vt:lpstr>
      <vt:lpstr>Emerging Challenges Serving the Homeless Population through Managed Care</vt:lpstr>
      <vt:lpstr>Kascadare Causeya</vt:lpstr>
      <vt:lpstr>Looking Ahead: Enrollment Worker Perspectives on Challenges</vt:lpstr>
      <vt:lpstr>Looking Ahead:  Enrollment Worker Perspectives on Opportunities</vt:lpstr>
      <vt:lpstr>Nilesh Kalyanaraman, M.D.</vt:lpstr>
      <vt:lpstr>PowerPoint Presentation</vt:lpstr>
      <vt:lpstr>Looking Ahead: Clinical Perspectives on Opportunities</vt:lpstr>
      <vt:lpstr>Karen Batia</vt:lpstr>
      <vt:lpstr>Looking Ahead: Administrator Perspectives on Challenges</vt:lpstr>
      <vt:lpstr>Looking Ahead: Administrator Perspectives on Opportunities</vt:lpstr>
      <vt:lpstr>Q&amp;A: We Will Now Answer Questions Submitted Via Chat</vt:lpstr>
      <vt:lpstr>Related Issue Brief from the Kaiser Family Foundation</vt:lpstr>
      <vt:lpstr>Today’s Web Briefing Will Be Recorded</vt:lpstr>
      <vt:lpstr>Thank you!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 Issues for High Need Populations</dc:title>
  <dc:creator>MaryBeth Musumeci</dc:creator>
  <cp:lastModifiedBy>Amanda Keammerer</cp:lastModifiedBy>
  <cp:revision>45</cp:revision>
  <cp:lastPrinted>2014-12-15T17:27:34Z</cp:lastPrinted>
  <dcterms:created xsi:type="dcterms:W3CDTF">2014-11-14T14:48:20Z</dcterms:created>
  <dcterms:modified xsi:type="dcterms:W3CDTF">2014-12-15T21:49:41Z</dcterms:modified>
</cp:coreProperties>
</file>