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20"/>
  </p:notesMasterIdLst>
  <p:handoutMasterIdLst>
    <p:handoutMasterId r:id="rId21"/>
  </p:handoutMasterIdLst>
  <p:sldIdLst>
    <p:sldId id="278" r:id="rId5"/>
    <p:sldId id="430" r:id="rId6"/>
    <p:sldId id="354" r:id="rId7"/>
    <p:sldId id="426" r:id="rId8"/>
    <p:sldId id="427" r:id="rId9"/>
    <p:sldId id="428" r:id="rId10"/>
    <p:sldId id="429" r:id="rId11"/>
    <p:sldId id="355" r:id="rId12"/>
    <p:sldId id="422" r:id="rId13"/>
    <p:sldId id="423" r:id="rId14"/>
    <p:sldId id="424" r:id="rId15"/>
    <p:sldId id="425" r:id="rId16"/>
    <p:sldId id="431" r:id="rId17"/>
    <p:sldId id="348" r:id="rId18"/>
    <p:sldId id="35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1000"/>
    <a:srgbClr val="31A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94660"/>
  </p:normalViewPr>
  <p:slideViewPr>
    <p:cSldViewPr>
      <p:cViewPr varScale="1">
        <p:scale>
          <a:sx n="85" d="100"/>
          <a:sy n="85" d="100"/>
        </p:scale>
        <p:origin x="-72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Offer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100 or More Workers</c:v>
                </c:pt>
                <c:pt idx="1">
                  <c:v>50 or More Workers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0.94</c:v>
                </c:pt>
                <c:pt idx="1">
                  <c:v>0.92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Eligible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100 or More Workers</c:v>
                </c:pt>
                <c:pt idx="1">
                  <c:v>50 or More Workers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0.77</c:v>
                </c:pt>
                <c:pt idx="1">
                  <c:v>0.76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Take Up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100 or More Workers</c:v>
                </c:pt>
                <c:pt idx="1">
                  <c:v>50 or More Workers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0.81</c:v>
                </c:pt>
                <c:pt idx="1">
                  <c:v>0.81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Covered at work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100 or More Workers</c:v>
                </c:pt>
                <c:pt idx="1">
                  <c:v>50 or More Workers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0.62</c:v>
                </c:pt>
                <c:pt idx="1">
                  <c:v>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15648"/>
        <c:axId val="33917184"/>
      </c:barChart>
      <c:catAx>
        <c:axId val="33915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17184"/>
        <c:crosses val="autoZero"/>
        <c:auto val="1"/>
        <c:lblAlgn val="ctr"/>
        <c:lblOffset val="100"/>
        <c:noMultiLvlLbl val="0"/>
      </c:catAx>
      <c:valAx>
        <c:axId val="3391718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1564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 algn="ctr">
            <a:defRPr lang="en-US" sz="120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Offer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74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96</a:t>
                    </a:r>
                    <a:r>
                      <a:rPr lang="en-US" smtClean="0"/>
                      <a:t>%</a:t>
                    </a:r>
                    <a:r>
                      <a:rPr lang="en-US" sz="1200" b="0" i="0" u="none" strike="noStrike" baseline="0" smtClean="0">
                        <a:effectLst/>
                      </a:rPr>
                      <a:t>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High Share Lower Wage Workers</c:v>
                </c:pt>
                <c:pt idx="1">
                  <c:v>Low Share Lower Wage Workers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0.74</c:v>
                </c:pt>
                <c:pt idx="1">
                  <c:v>0.96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Eligibility 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61</a:t>
                    </a:r>
                    <a:r>
                      <a:rPr lang="en-US" smtClean="0"/>
                      <a:t>%</a:t>
                    </a:r>
                    <a:r>
                      <a:rPr lang="en-US" sz="1200" b="0" i="0" u="none" strike="noStrike" baseline="0" smtClean="0">
                        <a:effectLst/>
                      </a:rPr>
                      <a:t>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79</a:t>
                    </a:r>
                    <a:r>
                      <a:rPr lang="en-US" smtClean="0"/>
                      <a:t>%</a:t>
                    </a:r>
                    <a:r>
                      <a:rPr lang="en-US" sz="1200" b="0" i="0" u="none" strike="noStrike" baseline="0" smtClean="0">
                        <a:effectLst/>
                      </a:rPr>
                      <a:t>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High Share Lower Wage Workers</c:v>
                </c:pt>
                <c:pt idx="1">
                  <c:v>Low Share Lower Wage Workers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0.61</c:v>
                </c:pt>
                <c:pt idx="1">
                  <c:v>0.79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Take Up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65</a:t>
                    </a:r>
                    <a:r>
                      <a:rPr lang="en-US" smtClean="0"/>
                      <a:t>%</a:t>
                    </a:r>
                    <a:r>
                      <a:rPr lang="en-US" sz="1200" b="0" i="0" u="none" strike="noStrike" baseline="0" smtClean="0">
                        <a:effectLst/>
                      </a:rPr>
                      <a:t>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83</a:t>
                    </a:r>
                    <a:r>
                      <a:rPr lang="en-US" smtClean="0"/>
                      <a:t>%</a:t>
                    </a:r>
                    <a:r>
                      <a:rPr lang="en-US" sz="1200" b="0" i="0" u="none" strike="noStrike" baseline="0" smtClean="0">
                        <a:effectLst/>
                      </a:rPr>
                      <a:t>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High Share Lower Wage Workers</c:v>
                </c:pt>
                <c:pt idx="1">
                  <c:v>Low Share Lower Wage Workers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0.65</c:v>
                </c:pt>
                <c:pt idx="1">
                  <c:v>0.83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Covered at Work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39</a:t>
                    </a:r>
                    <a:r>
                      <a:rPr lang="en-US" smtClean="0"/>
                      <a:t>%</a:t>
                    </a:r>
                    <a:r>
                      <a:rPr lang="en-US" sz="1200" b="0" i="0" u="none" strike="noStrike" baseline="0" smtClean="0">
                        <a:effectLst/>
                      </a:rPr>
                      <a:t>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65</a:t>
                    </a:r>
                    <a:r>
                      <a:rPr lang="en-US" smtClean="0"/>
                      <a:t>%</a:t>
                    </a:r>
                    <a:r>
                      <a:rPr lang="en-US" sz="1200" b="0" i="0" u="none" strike="noStrike" baseline="0" smtClean="0">
                        <a:effectLst/>
                      </a:rPr>
                      <a:t>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High Share Lower Wage Workers</c:v>
                </c:pt>
                <c:pt idx="1">
                  <c:v>Low Share Lower Wage Workers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0.39</c:v>
                </c:pt>
                <c:pt idx="1">
                  <c:v>0.65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684864"/>
        <c:axId val="33703040"/>
      </c:barChart>
      <c:catAx>
        <c:axId val="33684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 algn="ctr">
              <a:defRPr lang="en-US" sz="12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3040"/>
        <c:crosses val="autoZero"/>
        <c:auto val="1"/>
        <c:lblAlgn val="ctr"/>
        <c:lblOffset val="100"/>
        <c:noMultiLvlLbl val="0"/>
      </c:catAx>
      <c:valAx>
        <c:axId val="33703040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6848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317196461553418E-2"/>
          <c:y val="0.15433179634919683"/>
          <c:w val="0.45711286089238845"/>
          <c:h val="5.7533612183749624E-2"/>
        </c:manualLayout>
      </c:layout>
      <c:overlay val="0"/>
      <c:txPr>
        <a:bodyPr/>
        <a:lstStyle/>
        <a:p>
          <a:pPr algn="ctr">
            <a:defRPr lang="en-US" sz="120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Offer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87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95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Retail/Wholesale</c:v>
                </c:pt>
                <c:pt idx="1">
                  <c:v>Other Industries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0.87</c:v>
                </c:pt>
                <c:pt idx="1">
                  <c:v>0.95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Eligibility 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75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87</a:t>
                    </a:r>
                    <a:r>
                      <a:rPr lang="en-US" smtClean="0"/>
                      <a:t>%</a:t>
                    </a:r>
                    <a:r>
                      <a:rPr lang="en-US" sz="1200" b="0" i="0" u="none" strike="noStrike" baseline="0" smtClean="0">
                        <a:effectLst/>
                      </a:rPr>
                      <a:t>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Retail/Wholesale</c:v>
                </c:pt>
                <c:pt idx="1">
                  <c:v>Other Industries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0.75</c:v>
                </c:pt>
                <c:pt idx="1">
                  <c:v>0.87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Take Up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81</a:t>
                    </a:r>
                    <a:r>
                      <a:rPr lang="en-US" smtClean="0"/>
                      <a:t>%</a:t>
                    </a:r>
                    <a:r>
                      <a:rPr lang="en-US" sz="1200" b="0" i="0" u="none" strike="noStrike" baseline="0" smtClean="0">
                        <a:effectLst/>
                      </a:rPr>
                      <a:t>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85</a:t>
                    </a:r>
                    <a:r>
                      <a:rPr lang="en-US" smtClean="0"/>
                      <a:t>%</a:t>
                    </a:r>
                    <a:r>
                      <a:rPr lang="en-US" sz="1200" b="0" i="0" u="none" strike="noStrike" baseline="0" smtClean="0">
                        <a:effectLst/>
                      </a:rPr>
                      <a:t>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Retail/Wholesale</c:v>
                </c:pt>
                <c:pt idx="1">
                  <c:v>Other Industries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0.81</c:v>
                </c:pt>
                <c:pt idx="1">
                  <c:v>0.85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Covered at Work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61</a:t>
                    </a:r>
                    <a:r>
                      <a:rPr lang="en-US" smtClean="0"/>
                      <a:t>%</a:t>
                    </a:r>
                    <a:r>
                      <a:rPr lang="en-US" sz="1200" b="0" i="0" u="none" strike="noStrike" baseline="0" smtClean="0">
                        <a:effectLst/>
                      </a:rPr>
                      <a:t>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74</a:t>
                    </a:r>
                    <a:r>
                      <a:rPr lang="en-US" smtClean="0"/>
                      <a:t>%</a:t>
                    </a:r>
                    <a:r>
                      <a:rPr lang="en-US" sz="1200" b="0" i="0" u="none" strike="noStrike" baseline="0" smtClean="0">
                        <a:effectLst/>
                      </a:rPr>
                      <a:t>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Retail/Wholesale</c:v>
                </c:pt>
                <c:pt idx="1">
                  <c:v>Other Industries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0.61</c:v>
                </c:pt>
                <c:pt idx="1">
                  <c:v>0.74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77920"/>
        <c:axId val="33792000"/>
      </c:barChart>
      <c:catAx>
        <c:axId val="33777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792000"/>
        <c:crosses val="autoZero"/>
        <c:auto val="1"/>
        <c:lblAlgn val="ctr"/>
        <c:lblOffset val="100"/>
        <c:noMultiLvlLbl val="0"/>
      </c:catAx>
      <c:valAx>
        <c:axId val="33792000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7779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4715174492077397E-2"/>
          <c:y val="7.01508165223622E-2"/>
          <c:w val="0.45711286089238845"/>
          <c:h val="5.7533612183749624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ESI at Job</c:v>
                </c:pt>
              </c:strCache>
            </c:strRef>
          </c:tx>
          <c:spPr>
            <a:ln w="25400"/>
          </c:spPr>
          <c:cat>
            <c:strRef>
              <c:f>Sheet1!$A$2:$A$8</c:f>
              <c:strCache>
                <c:ptCount val="7"/>
                <c:pt idx="0">
                  <c:v>&lt; 30</c:v>
                </c:pt>
                <c:pt idx="1">
                  <c:v>30 to &lt; 32</c:v>
                </c:pt>
                <c:pt idx="2">
                  <c:v>32 to &lt; 34</c:v>
                </c:pt>
                <c:pt idx="3">
                  <c:v>34 to &lt; 36</c:v>
                </c:pt>
                <c:pt idx="4">
                  <c:v>36 to &lt; 38</c:v>
                </c:pt>
                <c:pt idx="5">
                  <c:v>38 to &lt; 40</c:v>
                </c:pt>
                <c:pt idx="6">
                  <c:v>40+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0.20629283549521399</c:v>
                </c:pt>
                <c:pt idx="1">
                  <c:v>0.28880423519376802</c:v>
                </c:pt>
                <c:pt idx="2">
                  <c:v>0.459625268832554</c:v>
                </c:pt>
                <c:pt idx="3">
                  <c:v>0.49377908648920699</c:v>
                </c:pt>
                <c:pt idx="4">
                  <c:v>0.66147447979943197</c:v>
                </c:pt>
                <c:pt idx="5">
                  <c:v>0.69383886333657396</c:v>
                </c:pt>
                <c:pt idx="6">
                  <c:v>0.76368654709227402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Offer at Job</c:v>
                </c:pt>
              </c:strCache>
            </c:strRef>
          </c:tx>
          <c:spPr>
            <a:ln w="25400"/>
          </c:spPr>
          <c:cat>
            <c:strRef>
              <c:f>Sheet1!$A$2:$A$8</c:f>
              <c:strCache>
                <c:ptCount val="7"/>
                <c:pt idx="0">
                  <c:v>&lt; 30</c:v>
                </c:pt>
                <c:pt idx="1">
                  <c:v>30 to &lt; 32</c:v>
                </c:pt>
                <c:pt idx="2">
                  <c:v>32 to &lt; 34</c:v>
                </c:pt>
                <c:pt idx="3">
                  <c:v>34 to &lt; 36</c:v>
                </c:pt>
                <c:pt idx="4">
                  <c:v>36 to &lt; 38</c:v>
                </c:pt>
                <c:pt idx="5">
                  <c:v>38 to &lt; 40</c:v>
                </c:pt>
                <c:pt idx="6">
                  <c:v>40+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0.14983726628260099</c:v>
                </c:pt>
                <c:pt idx="1">
                  <c:v>0.19431845698952599</c:v>
                </c:pt>
                <c:pt idx="2">
                  <c:v>0.20379348817035001</c:v>
                </c:pt>
                <c:pt idx="3">
                  <c:v>0.16933807334255199</c:v>
                </c:pt>
                <c:pt idx="4">
                  <c:v>0.16117697102329701</c:v>
                </c:pt>
                <c:pt idx="5">
                  <c:v>0.14771485205221499</c:v>
                </c:pt>
                <c:pt idx="6">
                  <c:v>0.112426321215366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PT not Elig</c:v>
                </c:pt>
              </c:strCache>
            </c:strRef>
          </c:tx>
          <c:spPr>
            <a:ln w="25400"/>
          </c:spPr>
          <c:cat>
            <c:strRef>
              <c:f>Sheet1!$A$2:$A$8</c:f>
              <c:strCache>
                <c:ptCount val="7"/>
                <c:pt idx="0">
                  <c:v>&lt; 30</c:v>
                </c:pt>
                <c:pt idx="1">
                  <c:v>30 to &lt; 32</c:v>
                </c:pt>
                <c:pt idx="2">
                  <c:v>32 to &lt; 34</c:v>
                </c:pt>
                <c:pt idx="3">
                  <c:v>34 to &lt; 36</c:v>
                </c:pt>
                <c:pt idx="4">
                  <c:v>36 to &lt; 38</c:v>
                </c:pt>
                <c:pt idx="5">
                  <c:v>38 to &lt; 40</c:v>
                </c:pt>
                <c:pt idx="6">
                  <c:v>40+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0.26879349625021798</c:v>
                </c:pt>
                <c:pt idx="1">
                  <c:v>0.18043352387246001</c:v>
                </c:pt>
                <c:pt idx="2">
                  <c:v>9.1545986162642201E-2</c:v>
                </c:pt>
                <c:pt idx="3">
                  <c:v>5.2817019303380598E-2</c:v>
                </c:pt>
                <c:pt idx="4">
                  <c:v>1.5108059983886601E-2</c:v>
                </c:pt>
                <c:pt idx="5">
                  <c:v>1.9625003986748799E-2</c:v>
                </c:pt>
                <c:pt idx="6">
                  <c:v>5.00506359888871E-3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Elig Other</c:v>
                </c:pt>
              </c:strCache>
            </c:strRef>
          </c:tx>
          <c:spPr>
            <a:ln w="25400"/>
          </c:spPr>
          <c:marker>
            <c:symbol val="circle"/>
            <c:size val="7"/>
          </c:marker>
          <c:cat>
            <c:strRef>
              <c:f>Sheet1!$A$2:$A$8</c:f>
              <c:strCache>
                <c:ptCount val="7"/>
                <c:pt idx="0">
                  <c:v>&lt; 30</c:v>
                </c:pt>
                <c:pt idx="1">
                  <c:v>30 to &lt; 32</c:v>
                </c:pt>
                <c:pt idx="2">
                  <c:v>32 to &lt; 34</c:v>
                </c:pt>
                <c:pt idx="3">
                  <c:v>34 to &lt; 36</c:v>
                </c:pt>
                <c:pt idx="4">
                  <c:v>36 to &lt; 38</c:v>
                </c:pt>
                <c:pt idx="5">
                  <c:v>38 to &lt; 40</c:v>
                </c:pt>
                <c:pt idx="6">
                  <c:v>40+</c:v>
                </c:pt>
              </c:strCache>
            </c:strRef>
          </c:cat>
          <c:val>
            <c:numRef>
              <c:f>Sheet1!$E$2:$E$8</c:f>
              <c:numCache>
                <c:formatCode>0%</c:formatCode>
                <c:ptCount val="7"/>
                <c:pt idx="0">
                  <c:v>9.2076059282751505E-2</c:v>
                </c:pt>
                <c:pt idx="1">
                  <c:v>0.11242667807048894</c:v>
                </c:pt>
                <c:pt idx="2">
                  <c:v>9.3701419800139005E-2</c:v>
                </c:pt>
                <c:pt idx="3">
                  <c:v>0.10058858587490319</c:v>
                </c:pt>
                <c:pt idx="4">
                  <c:v>6.1846350063167722E-2</c:v>
                </c:pt>
                <c:pt idx="5">
                  <c:v>6.9396880361143026E-2</c:v>
                </c:pt>
                <c:pt idx="6">
                  <c:v>5.5569453822793741E-2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Firm Not Offer</c:v>
                </c:pt>
              </c:strCache>
            </c:strRef>
          </c:tx>
          <c:spPr>
            <a:ln w="25400"/>
          </c:spPr>
          <c:cat>
            <c:strRef>
              <c:f>Sheet1!$A$2:$A$8</c:f>
              <c:strCache>
                <c:ptCount val="7"/>
                <c:pt idx="0">
                  <c:v>&lt; 30</c:v>
                </c:pt>
                <c:pt idx="1">
                  <c:v>30 to &lt; 32</c:v>
                </c:pt>
                <c:pt idx="2">
                  <c:v>32 to &lt; 34</c:v>
                </c:pt>
                <c:pt idx="3">
                  <c:v>34 to &lt; 36</c:v>
                </c:pt>
                <c:pt idx="4">
                  <c:v>36 to &lt; 38</c:v>
                </c:pt>
                <c:pt idx="5">
                  <c:v>38 to &lt; 40</c:v>
                </c:pt>
                <c:pt idx="6">
                  <c:v>40+</c:v>
                </c:pt>
              </c:strCache>
            </c:strRef>
          </c:cat>
          <c:val>
            <c:numRef>
              <c:f>Sheet1!$F$2:$F$8</c:f>
              <c:numCache>
                <c:formatCode>0%</c:formatCode>
                <c:ptCount val="7"/>
                <c:pt idx="0">
                  <c:v>0.28300034268921498</c:v>
                </c:pt>
                <c:pt idx="1">
                  <c:v>0.22401710587375701</c:v>
                </c:pt>
                <c:pt idx="2">
                  <c:v>0.15133383703431399</c:v>
                </c:pt>
                <c:pt idx="3">
                  <c:v>0.18347723498995699</c:v>
                </c:pt>
                <c:pt idx="4">
                  <c:v>0.100394139130217</c:v>
                </c:pt>
                <c:pt idx="5">
                  <c:v>6.9424400263318795E-2</c:v>
                </c:pt>
                <c:pt idx="6">
                  <c:v>6.3312614270678094E-2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878784"/>
        <c:axId val="33880320"/>
      </c:lineChart>
      <c:catAx>
        <c:axId val="338787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880320"/>
        <c:crosses val="autoZero"/>
        <c:auto val="1"/>
        <c:lblAlgn val="ctr"/>
        <c:lblOffset val="100"/>
        <c:noMultiLvlLbl val="0"/>
      </c:catAx>
      <c:valAx>
        <c:axId val="338803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87878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54F8C-AD67-469D-AEFC-B0190D50169A}" type="datetimeFigureOut">
              <a:rPr lang="en-US" smtClean="0"/>
              <a:t>12/18/2014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0BFA8-5D8A-4A16-96F1-26F3F9D73E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58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12/18/2014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13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14859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14859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14859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14859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27317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ts val="3800"/>
              </a:lnSpc>
              <a:defRPr sz="3600" b="1" cap="all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743200"/>
            <a:ext cx="7772400" cy="568325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142540115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960025-6040-784C-8848-049C20A0C767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EFE61C-00F6-A54A-BE50-2E409C462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5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1581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81" r:id="rId5"/>
    <p:sldLayoutId id="2147483682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000" dirty="0"/>
              <a:t>W</a:t>
            </a:r>
            <a:r>
              <a:rPr lang="en-US" sz="3000" dirty="0" smtClean="0"/>
              <a:t>eb </a:t>
            </a:r>
            <a:r>
              <a:rPr lang="en-US" sz="3000" dirty="0"/>
              <a:t>Briefing for </a:t>
            </a:r>
            <a:r>
              <a:rPr lang="en-US" sz="3000" dirty="0" smtClean="0"/>
              <a:t>Journalists:</a:t>
            </a:r>
            <a:br>
              <a:rPr lang="en-US" sz="3000" dirty="0" smtClean="0"/>
            </a:br>
            <a:r>
              <a:rPr lang="en-US" sz="3000" dirty="0"/>
              <a:t>How </a:t>
            </a:r>
            <a:r>
              <a:rPr lang="en-US" sz="3000" dirty="0" smtClean="0"/>
              <a:t>the ACA’s </a:t>
            </a:r>
            <a:r>
              <a:rPr lang="en-US" sz="3000" dirty="0"/>
              <a:t>Employer Requirements and Related Provisions Affect Businesses and Workers</a:t>
            </a:r>
            <a:endParaRPr lang="en-US" sz="360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US" sz="1600" dirty="0" smtClean="0"/>
              <a:t>Thursday, December 18, 2014</a:t>
            </a:r>
          </a:p>
          <a:p>
            <a:endParaRPr lang="en-US" sz="1600" dirty="0" smtClean="0"/>
          </a:p>
          <a:p>
            <a:r>
              <a:rPr lang="en-US" sz="1600" dirty="0" smtClean="0"/>
              <a:t>Presented by the Kaiser Family Foundation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37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Applies to business with 100+ FTEs in 2015 and 50+ FTEs in 2016 that offer coverage</a:t>
            </a:r>
            <a:endParaRPr lang="en-US" i="1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penalty for not offering coverage meeting minimum requirements (“b” penalty)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1600200"/>
            <a:ext cx="411480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Meta Offc Pro"/>
              </a:rPr>
              <a:t>Does the employer offer coverage that meets minimum requirements: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  <a:cs typeface="Meta Offc Pro"/>
              </a:rPr>
              <a:t>Worker payment for single coverage is no more than 9.56% of wages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  <a:cs typeface="Meta Offc Pro"/>
              </a:rPr>
              <a:t>A 60% actuarial value</a:t>
            </a:r>
          </a:p>
        </p:txBody>
      </p:sp>
      <p:sp>
        <p:nvSpPr>
          <p:cNvPr id="3" name="Right Arrow 2"/>
          <p:cNvSpPr/>
          <p:nvPr/>
        </p:nvSpPr>
        <p:spPr>
          <a:xfrm>
            <a:off x="4495800" y="2133600"/>
            <a:ext cx="914400" cy="4572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473338" y="215738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Meta Offc Pro"/>
              </a:rPr>
              <a:t>No penalty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3400" y="19231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YES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1905000" y="3182232"/>
            <a:ext cx="457200" cy="6096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295400" y="318223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NO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9081" y="3886200"/>
            <a:ext cx="545591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Meta Offc Pro"/>
              </a:rPr>
              <a:t>Worker can apply for marketplace tax credits if otherwise eligible</a:t>
            </a:r>
          </a:p>
          <a:p>
            <a:endParaRPr lang="en-US" b="1" dirty="0">
              <a:latin typeface="Calibri" pitchFamily="34" charset="0"/>
              <a:cs typeface="Meta Offc Pro"/>
            </a:endParaRPr>
          </a:p>
          <a:p>
            <a:r>
              <a:rPr lang="en-US" b="1" dirty="0" smtClean="0">
                <a:latin typeface="Calibri" pitchFamily="34" charset="0"/>
                <a:cs typeface="Meta Offc Pro"/>
              </a:rPr>
              <a:t>Penalty/month =	# of workers receiving tax credits</a:t>
            </a:r>
          </a:p>
          <a:p>
            <a:r>
              <a:rPr lang="en-US" b="1" dirty="0" smtClean="0">
                <a:latin typeface="Calibri" pitchFamily="34" charset="0"/>
                <a:cs typeface="Meta Offc Pro"/>
              </a:rPr>
              <a:t>		x</a:t>
            </a:r>
          </a:p>
          <a:p>
            <a:r>
              <a:rPr lang="en-US" b="1" dirty="0" smtClean="0">
                <a:latin typeface="Calibri" pitchFamily="34" charset="0"/>
                <a:cs typeface="Meta Offc Pro"/>
              </a:rPr>
              <a:t>		$3126 divided by 12</a:t>
            </a:r>
          </a:p>
          <a:p>
            <a:r>
              <a:rPr lang="en-US" b="1" dirty="0" smtClean="0">
                <a:latin typeface="Calibri" pitchFamily="34" charset="0"/>
                <a:cs typeface="Meta Offc Pro"/>
              </a:rPr>
              <a:t>		[indexed to premium growth]</a:t>
            </a:r>
          </a:p>
          <a:p>
            <a:endParaRPr lang="en-US" b="1" dirty="0">
              <a:latin typeface="Calibri" pitchFamily="34" charset="0"/>
              <a:cs typeface="Meta Offc Pro"/>
            </a:endParaRPr>
          </a:p>
          <a:p>
            <a:r>
              <a:rPr lang="en-US" b="1" dirty="0" smtClean="0">
                <a:latin typeface="Calibri" pitchFamily="34" charset="0"/>
                <a:cs typeface="Meta Offc Pro"/>
              </a:rPr>
              <a:t>		Up to a maximum of the “a” penalty</a:t>
            </a:r>
          </a:p>
        </p:txBody>
      </p:sp>
    </p:spTree>
    <p:extLst>
      <p:ext uri="{BB962C8B-B14F-4D97-AF65-F5344CB8AC3E}">
        <p14:creationId xmlns:p14="http://schemas.microsoft.com/office/powerpoint/2010/main" val="423664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Offer coverage that meets minimum requirements to avoid the “a” and “b” penalties.</a:t>
            </a:r>
          </a:p>
          <a:p>
            <a:endParaRPr lang="en-US" dirty="0" smtClean="0"/>
          </a:p>
          <a:p>
            <a:r>
              <a:rPr lang="en-US" dirty="0" smtClean="0"/>
              <a:t>Offer “skinny” coverage with little or no worker contribution to avoid the “a” penalty (hoping many workers will not apply for marketplace tax credits and trigger the “b” penalty).</a:t>
            </a:r>
          </a:p>
          <a:p>
            <a:endParaRPr lang="en-US" dirty="0" smtClean="0"/>
          </a:p>
          <a:p>
            <a:r>
              <a:rPr lang="en-US" dirty="0" smtClean="0"/>
              <a:t>Minimize exposure by reconfiguring hours for part-time workers.</a:t>
            </a:r>
          </a:p>
          <a:p>
            <a:endParaRPr lang="en-US" dirty="0" smtClean="0"/>
          </a:p>
          <a:p>
            <a:r>
              <a:rPr lang="en-US" dirty="0" smtClean="0"/>
              <a:t>Do not offer coverage and allow workers to apply for marketplace tax credits (though giving up the tax benefit for employer-sponsored health benefits).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Drop coverage for spouses, allowing them to apply for marketplace tax credits.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might employers respond?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05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Congressional Budget Office (CBO) projects 7 million fewer people with employer coverage in 2016 under the ACA (a 4% decline). Net effect of:</a:t>
            </a:r>
          </a:p>
          <a:p>
            <a:pPr lvl="1"/>
            <a:r>
              <a:rPr lang="en-US" dirty="0" smtClean="0"/>
              <a:t>Fewer employers offering coverage.</a:t>
            </a:r>
          </a:p>
          <a:p>
            <a:pPr lvl="1"/>
            <a:r>
              <a:rPr lang="en-US" dirty="0" smtClean="0"/>
              <a:t>More workers taking up employer coverage due to the individual mandate.</a:t>
            </a:r>
          </a:p>
          <a:p>
            <a:pPr lvl="1"/>
            <a:r>
              <a:rPr lang="en-US" dirty="0" smtClean="0"/>
              <a:t>Some people switching to other coverage.</a:t>
            </a:r>
          </a:p>
          <a:p>
            <a:endParaRPr lang="en-US" dirty="0" smtClean="0"/>
          </a:p>
          <a:p>
            <a:r>
              <a:rPr lang="en-US" dirty="0" smtClean="0"/>
              <a:t>CBO projects $139 billion in penalty payments by employers over the next 10 years.</a:t>
            </a:r>
          </a:p>
          <a:p>
            <a:endParaRPr lang="en-US" dirty="0" smtClean="0"/>
          </a:p>
          <a:p>
            <a:r>
              <a:rPr lang="en-US" dirty="0" smtClean="0"/>
              <a:t>CBO estimates that changing the threshold for full-time workers to 40 hours per week would increase the budget deficit by $57 billion over 10 years.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effects on employer coverage and the federal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1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2014 Employer Health Benefits Survey</a:t>
            </a:r>
            <a:endParaRPr lang="en-US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0070C0"/>
                </a:solidFill>
              </a:rPr>
              <a:t>kff.org/</a:t>
            </a:r>
            <a:r>
              <a:rPr lang="en-US" sz="2800" b="1" dirty="0" err="1" smtClean="0">
                <a:solidFill>
                  <a:srgbClr val="0070C0"/>
                </a:solidFill>
              </a:rPr>
              <a:t>ehbs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/>
              <a:t>Flowchart: Employer </a:t>
            </a:r>
            <a:r>
              <a:rPr lang="en-US" sz="2800" dirty="0"/>
              <a:t>Responsibility Under the </a:t>
            </a:r>
            <a:r>
              <a:rPr lang="en-US" sz="2800" dirty="0" smtClean="0"/>
              <a:t>ACA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0070C0"/>
                </a:solidFill>
              </a:rPr>
              <a:t>kff.org/infographic/employer-responsibility-under-	the-affordable-care-act</a:t>
            </a:r>
            <a:r>
              <a:rPr lang="en-US" sz="2800" b="1" dirty="0">
                <a:solidFill>
                  <a:srgbClr val="0070C0"/>
                </a:solidFill>
              </a:rPr>
              <a:t>/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Related Resources</a:t>
            </a:r>
            <a:endParaRPr lang="en-US" sz="3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73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2" indent="0">
              <a:buNone/>
            </a:pPr>
            <a:endParaRPr lang="en-US" sz="3000" b="1" dirty="0" smtClean="0"/>
          </a:p>
          <a:p>
            <a:pPr marL="800100" lvl="2" indent="0">
              <a:buNone/>
            </a:pPr>
            <a:r>
              <a:rPr lang="en-US" sz="3000" b="1" dirty="0" smtClean="0"/>
              <a:t>Rakesh </a:t>
            </a:r>
            <a:r>
              <a:rPr lang="en-US" sz="3000" b="1" dirty="0"/>
              <a:t>Singh</a:t>
            </a:r>
            <a:r>
              <a:rPr lang="en-US" sz="3000" dirty="0"/>
              <a:t>, Vice President of Communications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Phone: 650-854-9400</a:t>
            </a:r>
          </a:p>
          <a:p>
            <a:pPr marL="800100" lvl="2" indent="0">
              <a:buNone/>
            </a:pPr>
            <a:r>
              <a:rPr lang="en-US" sz="2800" dirty="0"/>
              <a:t>Email: </a:t>
            </a:r>
            <a:r>
              <a:rPr lang="en-US" sz="2800" b="1" dirty="0" smtClean="0">
                <a:solidFill>
                  <a:srgbClr val="0070C0"/>
                </a:solidFill>
              </a:rPr>
              <a:t>RSingh@kff.org</a:t>
            </a:r>
          </a:p>
          <a:p>
            <a:pPr marL="800100" lvl="2" indent="0">
              <a:buNone/>
            </a:pPr>
            <a:r>
              <a:rPr lang="en-US" sz="2800" dirty="0" smtClean="0">
                <a:solidFill>
                  <a:srgbClr val="141000"/>
                </a:solidFill>
              </a:rPr>
              <a:t>@</a:t>
            </a:r>
            <a:r>
              <a:rPr lang="en-US" sz="2800" dirty="0" err="1" smtClean="0">
                <a:solidFill>
                  <a:srgbClr val="141000"/>
                </a:solidFill>
              </a:rPr>
              <a:t>raksingh</a:t>
            </a:r>
            <a:endParaRPr lang="en-US" sz="2800" dirty="0">
              <a:solidFill>
                <a:srgbClr val="141000"/>
              </a:solidFill>
            </a:endParaRPr>
          </a:p>
          <a:p>
            <a:pPr marL="800100" lvl="2" indent="0">
              <a:buNone/>
            </a:pPr>
            <a:endParaRPr lang="en-US" sz="3000" b="1" dirty="0" smtClean="0"/>
          </a:p>
          <a:p>
            <a:pPr marL="800100" lvl="2" indent="0">
              <a:buNone/>
            </a:pPr>
            <a:r>
              <a:rPr lang="en-US" sz="3000" b="1" dirty="0" smtClean="0"/>
              <a:t>Craig Palosky</a:t>
            </a:r>
            <a:r>
              <a:rPr lang="en-US" sz="3000" dirty="0" smtClean="0"/>
              <a:t>, </a:t>
            </a:r>
            <a:r>
              <a:rPr lang="en-US" sz="3000" dirty="0"/>
              <a:t>Communications </a:t>
            </a:r>
            <a:r>
              <a:rPr lang="en-US" sz="3000" dirty="0" smtClean="0"/>
              <a:t>Director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Phone: 202-347-5270</a:t>
            </a:r>
          </a:p>
          <a:p>
            <a:pPr marL="800100" lvl="2" indent="0">
              <a:buNone/>
            </a:pPr>
            <a:r>
              <a:rPr lang="en-US" sz="2800" dirty="0" smtClean="0"/>
              <a:t>Email</a:t>
            </a:r>
            <a:r>
              <a:rPr lang="en-US" sz="2800" dirty="0"/>
              <a:t>: </a:t>
            </a:r>
            <a:r>
              <a:rPr lang="en-US" sz="2800" b="1" dirty="0" smtClean="0">
                <a:solidFill>
                  <a:srgbClr val="0070C0"/>
                </a:solidFill>
              </a:rPr>
              <a:t>CPalosky@kff.org</a:t>
            </a:r>
          </a:p>
          <a:p>
            <a:pPr marL="800100" lvl="2" indent="0">
              <a:buNone/>
            </a:pPr>
            <a:r>
              <a:rPr lang="en-US" sz="2800" dirty="0" smtClean="0">
                <a:solidFill>
                  <a:srgbClr val="141000"/>
                </a:solidFill>
              </a:rPr>
              <a:t>@</a:t>
            </a:r>
            <a:r>
              <a:rPr lang="en-US" sz="2800" dirty="0" err="1" smtClean="0">
                <a:solidFill>
                  <a:srgbClr val="141000"/>
                </a:solidFill>
              </a:rPr>
              <a:t>CraigPalosky</a:t>
            </a:r>
            <a:endParaRPr lang="en-US" sz="2800" dirty="0" smtClean="0">
              <a:solidFill>
                <a:srgbClr val="141000"/>
              </a:solidFill>
            </a:endParaRPr>
          </a:p>
          <a:p>
            <a:pPr marL="800100" lvl="2" indent="0">
              <a:buNone/>
            </a:pPr>
            <a:endParaRPr lang="en-US" sz="28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Contact Information</a:t>
            </a:r>
            <a:endParaRPr lang="en-US" sz="30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25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>
                <a:latin typeface="Calibri" panose="020F0502020204030204" pitchFamily="34" charset="0"/>
              </a:rPr>
              <a:t>Until next time, keep up with the Kaiser Family Foundation</a:t>
            </a:r>
            <a:r>
              <a:rPr lang="en-US" i="1" dirty="0"/>
              <a:t> </a:t>
            </a:r>
            <a:r>
              <a:rPr lang="en-US" i="1" dirty="0" smtClean="0"/>
              <a:t>online: </a:t>
            </a:r>
            <a:endParaRPr lang="en-US" i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Twitter</a:t>
            </a:r>
            <a:r>
              <a:rPr lang="en-US" sz="2400" dirty="0" smtClean="0">
                <a:latin typeface="Calibri" panose="020F0502020204030204" pitchFamily="34" charset="0"/>
              </a:rPr>
              <a:t>:	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@</a:t>
            </a:r>
            <a:r>
              <a:rPr lang="en-US" sz="24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KaiserFamFound</a:t>
            </a:r>
            <a:endParaRPr lang="en-US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Facebook</a:t>
            </a:r>
            <a:r>
              <a:rPr lang="en-US" sz="2400" dirty="0">
                <a:latin typeface="Calibri" panose="020F0502020204030204" pitchFamily="34" charset="0"/>
              </a:rPr>
              <a:t>: 	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>
                <a:solidFill>
                  <a:srgbClr val="0070C0"/>
                </a:solidFill>
              </a:rPr>
              <a:t>/</a:t>
            </a:r>
            <a:r>
              <a:rPr lang="en-US" sz="2400" b="1" dirty="0" err="1">
                <a:solidFill>
                  <a:srgbClr val="0070C0"/>
                </a:solidFill>
              </a:rPr>
              <a:t>KaiserFamilyFoundation</a:t>
            </a:r>
            <a:endParaRPr lang="en-US" sz="24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</a:rPr>
              <a:t>LinkedIn</a:t>
            </a:r>
            <a:r>
              <a:rPr lang="en-US" sz="2400" dirty="0" smtClean="0">
                <a:latin typeface="Calibri" panose="020F0502020204030204" pitchFamily="34" charset="0"/>
              </a:rPr>
              <a:t>:	</a:t>
            </a:r>
            <a:r>
              <a:rPr lang="en-US" sz="2400" b="1" dirty="0" smtClean="0">
                <a:solidFill>
                  <a:srgbClr val="0070C0"/>
                </a:solidFill>
              </a:rPr>
              <a:t>/</a:t>
            </a:r>
            <a:r>
              <a:rPr lang="en-US" sz="2400" b="1" dirty="0">
                <a:solidFill>
                  <a:srgbClr val="0070C0"/>
                </a:solidFill>
              </a:rPr>
              <a:t>company/</a:t>
            </a:r>
            <a:r>
              <a:rPr lang="en-US" sz="2400" b="1" dirty="0" err="1">
                <a:solidFill>
                  <a:srgbClr val="0070C0"/>
                </a:solidFill>
              </a:rPr>
              <a:t>kaiser</a:t>
            </a:r>
            <a:r>
              <a:rPr lang="en-US" sz="2400" b="1" dirty="0">
                <a:solidFill>
                  <a:srgbClr val="0070C0"/>
                </a:solidFill>
              </a:rPr>
              <a:t>-family-foundation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Email Alerts</a:t>
            </a:r>
            <a:r>
              <a:rPr lang="en-US" sz="2400" dirty="0" smtClean="0">
                <a:latin typeface="Calibri" panose="020F0502020204030204" pitchFamily="34" charset="0"/>
              </a:rPr>
              <a:t>:	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kff.org/email	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0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92398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dirty="0" smtClean="0"/>
              <a:t>View the poll findings at </a:t>
            </a:r>
            <a:r>
              <a:rPr lang="en-US" sz="2800" b="1" dirty="0" smtClean="0">
                <a:solidFill>
                  <a:srgbClr val="0070C0"/>
                </a:solidFill>
              </a:rPr>
              <a:t>kff.org/health-reform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Released Today: December Kaiser Health Tracking Poll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8617384" cy="372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284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Gary Claxton</a:t>
            </a:r>
            <a:endParaRPr lang="en-US" sz="30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2"/>
          </p:nvPr>
        </p:nvSpPr>
        <p:spPr>
          <a:xfrm>
            <a:off x="1829110" y="228600"/>
            <a:ext cx="5943600" cy="3160160"/>
          </a:xfrm>
        </p:spPr>
        <p:txBody>
          <a:bodyPr/>
          <a:lstStyle/>
          <a:p>
            <a:pPr marL="0" indent="0" algn="ctr">
              <a:buNone/>
            </a:pPr>
            <a:endParaRPr lang="en-US" sz="3000" dirty="0" smtClean="0">
              <a:latin typeface="+mn-lt"/>
            </a:endParaRPr>
          </a:p>
          <a:p>
            <a:pPr marL="0" indent="0" algn="ctr">
              <a:buNone/>
            </a:pPr>
            <a:endParaRPr lang="en-US" sz="3000" dirty="0">
              <a:latin typeface="+mn-lt"/>
            </a:endParaRPr>
          </a:p>
          <a:p>
            <a:pPr marL="0" indent="0" algn="ctr">
              <a:buNone/>
            </a:pPr>
            <a:endParaRPr lang="en-US" sz="3000" dirty="0" smtClean="0">
              <a:latin typeface="+mn-lt"/>
            </a:endParaRPr>
          </a:p>
          <a:p>
            <a:pPr marL="0" indent="0" algn="ctr">
              <a:buNone/>
            </a:pPr>
            <a:r>
              <a:rPr lang="en-US" sz="3000" dirty="0" smtClean="0">
                <a:latin typeface="+mn-lt"/>
              </a:rPr>
              <a:t>Co-Executive Director</a:t>
            </a:r>
          </a:p>
          <a:p>
            <a:pPr marL="0" indent="0" algn="ctr">
              <a:buNone/>
            </a:pPr>
            <a:r>
              <a:rPr lang="en-US" sz="3000" dirty="0" smtClean="0">
                <a:latin typeface="+mn-lt"/>
              </a:rPr>
              <a:t>Program for the Study of Health Reform and Private Insurance</a:t>
            </a:r>
          </a:p>
          <a:p>
            <a:pPr marL="0" indent="0" algn="ctr">
              <a:buNone/>
            </a:pPr>
            <a:endParaRPr lang="en-US" sz="3000" dirty="0">
              <a:latin typeface="+mn-lt"/>
            </a:endParaRPr>
          </a:p>
          <a:p>
            <a:pPr marL="0" indent="0" algn="ctr">
              <a:buNone/>
            </a:pPr>
            <a:r>
              <a:rPr lang="en-US" sz="3000" i="1" dirty="0" smtClean="0">
                <a:latin typeface="+mn-lt"/>
              </a:rPr>
              <a:t>Kaiser Family Foundation</a:t>
            </a:r>
            <a:endParaRPr lang="en-US" sz="3000" i="1" dirty="0">
              <a:latin typeface="+mn-lt"/>
            </a:endParaRPr>
          </a:p>
        </p:txBody>
      </p:sp>
      <p:pic>
        <p:nvPicPr>
          <p:cNvPr id="2" name="Picture 2" descr="L:\COMMUNICATIONS\Online Communications\Kff.org Webcasts &amp; Multimedia\Webinars\2013 -- ACA Series of Webinars for Journalists\2 - Sep. 10 webinar\ga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61" y="977900"/>
            <a:ext cx="1331578" cy="20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82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754087"/>
              </p:ext>
            </p:extLst>
          </p:nvPr>
        </p:nvGraphicFramePr>
        <p:xfrm>
          <a:off x="457200" y="12954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Percentage of Firms Offering Health Benefits and the Eligibility, </a:t>
            </a:r>
            <a:br>
              <a:rPr lang="en-US" sz="2400" dirty="0" smtClean="0"/>
            </a:br>
            <a:r>
              <a:rPr lang="en-US" sz="2400" dirty="0" smtClean="0"/>
              <a:t>Take-Up, and Coverage Rates, by Firm Size, 2014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58273" y="1708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5883453"/>
            <a:ext cx="8458200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1200" dirty="0" smtClean="0">
                <a:latin typeface="Calibri" pitchFamily="34" charset="0"/>
              </a:rPr>
              <a:t>NOTES: Tests found no statistical differences between categories for 50 or more workers vs. 100 or more workers (p&lt; .05).  Eligibility refers to the percentage of workers offered benefits by their employer, take-up is the percent of eligible workers who enroll in that coverage, and the coverage rate is the percentage of workers who are covered by their employers’ health benefits.</a:t>
            </a:r>
            <a:endParaRPr lang="en-US" sz="1200" dirty="0">
              <a:latin typeface="Calibri" pitchFamily="34" charset="0"/>
            </a:endParaRPr>
          </a:p>
          <a:p>
            <a:pPr>
              <a:spcAft>
                <a:spcPts val="400"/>
              </a:spcAft>
            </a:pPr>
            <a:r>
              <a:rPr lang="en-US" sz="1200" dirty="0" smtClean="0">
                <a:latin typeface="Calibri" pitchFamily="34" charset="0"/>
              </a:rPr>
              <a:t>SOURCE</a:t>
            </a:r>
            <a:r>
              <a:rPr lang="en-US" sz="1200" dirty="0">
                <a:latin typeface="Calibri" pitchFamily="34" charset="0"/>
              </a:rPr>
              <a:t>: Kaiser/HRET Survey of Employer-Sponsored Health Benefits, 2014.</a:t>
            </a:r>
          </a:p>
        </p:txBody>
      </p:sp>
    </p:spTree>
    <p:extLst>
      <p:ext uri="{BB962C8B-B14F-4D97-AF65-F5344CB8AC3E}">
        <p14:creationId xmlns:p14="http://schemas.microsoft.com/office/powerpoint/2010/main" val="240668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Low-wage Firms are Less </a:t>
            </a:r>
            <a:r>
              <a:rPr lang="en-US" dirty="0"/>
              <a:t>L</a:t>
            </a:r>
            <a:r>
              <a:rPr lang="en-US" sz="2800" dirty="0" smtClean="0"/>
              <a:t>ikely to Offer and Have </a:t>
            </a:r>
            <a:r>
              <a:rPr lang="en-US" dirty="0"/>
              <a:t>L</a:t>
            </a:r>
            <a:r>
              <a:rPr lang="en-US" sz="2800" dirty="0" smtClean="0"/>
              <a:t>ower </a:t>
            </a:r>
            <a:r>
              <a:rPr lang="en-US" dirty="0"/>
              <a:t>E</a:t>
            </a:r>
            <a:r>
              <a:rPr lang="en-US" sz="2800" dirty="0" smtClean="0"/>
              <a:t>ligibility, Take-Up and Coverage </a:t>
            </a:r>
            <a:r>
              <a:rPr lang="en-US" dirty="0" smtClean="0"/>
              <a:t>R</a:t>
            </a:r>
            <a:r>
              <a:rPr lang="en-US" sz="2800" dirty="0" smtClean="0"/>
              <a:t>ates, 2014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207444"/>
              </p:ext>
            </p:extLst>
          </p:nvPr>
        </p:nvGraphicFramePr>
        <p:xfrm>
          <a:off x="457200" y="1066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5001" y="1066800"/>
            <a:ext cx="3729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Among Firms with 100 or more employees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5715000"/>
            <a:ext cx="8458200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1200" dirty="0">
                <a:latin typeface="Calibri" pitchFamily="34" charset="0"/>
              </a:rPr>
              <a:t>* Estimates are statistically different </a:t>
            </a:r>
            <a:r>
              <a:rPr lang="en-US" sz="1200" dirty="0" smtClean="0">
                <a:latin typeface="Calibri" pitchFamily="34" charset="0"/>
              </a:rPr>
              <a:t>for firms with a high share of low wage workers vs. firms with a low share of low wage workers by category </a:t>
            </a:r>
            <a:r>
              <a:rPr lang="en-US" sz="1200" dirty="0">
                <a:latin typeface="Calibri" pitchFamily="34" charset="0"/>
              </a:rPr>
              <a:t>(p&lt;.05).  </a:t>
            </a:r>
            <a:endParaRPr lang="en-US" sz="1200" dirty="0" smtClean="0">
              <a:latin typeface="Calibri" pitchFamily="34" charset="0"/>
            </a:endParaRPr>
          </a:p>
          <a:p>
            <a:pPr>
              <a:spcAft>
                <a:spcPts val="400"/>
              </a:spcAft>
            </a:pPr>
            <a:r>
              <a:rPr lang="en-US" sz="1200" dirty="0" smtClean="0">
                <a:latin typeface="Calibri" pitchFamily="34" charset="0"/>
              </a:rPr>
              <a:t>NOTES: Firms with a higher share of low wage workers refers to firms where 35% or more workers earn $23,000 a year or less. </a:t>
            </a:r>
            <a:r>
              <a:rPr lang="en-US" sz="1200" dirty="0">
                <a:latin typeface="Calibri" pitchFamily="34" charset="0"/>
              </a:rPr>
              <a:t>Firms with a </a:t>
            </a:r>
            <a:r>
              <a:rPr lang="en-US" sz="1200" dirty="0" smtClean="0">
                <a:latin typeface="Calibri" pitchFamily="34" charset="0"/>
              </a:rPr>
              <a:t>lower share </a:t>
            </a:r>
            <a:r>
              <a:rPr lang="en-US" sz="1200" dirty="0">
                <a:latin typeface="Calibri" pitchFamily="34" charset="0"/>
              </a:rPr>
              <a:t>of low wage workers refers to firms where </a:t>
            </a:r>
            <a:r>
              <a:rPr lang="en-US" sz="1200" dirty="0" smtClean="0">
                <a:latin typeface="Calibri" pitchFamily="34" charset="0"/>
              </a:rPr>
              <a:t>less than 35</a:t>
            </a:r>
            <a:r>
              <a:rPr lang="en-US" sz="1200" dirty="0">
                <a:latin typeface="Calibri" pitchFamily="34" charset="0"/>
              </a:rPr>
              <a:t>% </a:t>
            </a:r>
            <a:r>
              <a:rPr lang="en-US" sz="1200" dirty="0" smtClean="0">
                <a:latin typeface="Calibri" pitchFamily="34" charset="0"/>
              </a:rPr>
              <a:t>of </a:t>
            </a:r>
            <a:r>
              <a:rPr lang="en-US" sz="1200" dirty="0">
                <a:latin typeface="Calibri" pitchFamily="34" charset="0"/>
              </a:rPr>
              <a:t>workers earn $23,000 a year or less.</a:t>
            </a:r>
            <a:r>
              <a:rPr lang="en-US" sz="1200" dirty="0" smtClean="0">
                <a:latin typeface="Calibri" pitchFamily="34" charset="0"/>
              </a:rPr>
              <a:t> </a:t>
            </a:r>
          </a:p>
          <a:p>
            <a:pPr>
              <a:spcAft>
                <a:spcPts val="400"/>
              </a:spcAft>
            </a:pPr>
            <a:r>
              <a:rPr lang="en-US" sz="1200" dirty="0" smtClean="0">
                <a:latin typeface="Calibri" pitchFamily="34" charset="0"/>
              </a:rPr>
              <a:t>SOURCE</a:t>
            </a:r>
            <a:r>
              <a:rPr lang="en-US" sz="1200" dirty="0">
                <a:latin typeface="Calibri" pitchFamily="34" charset="0"/>
              </a:rPr>
              <a:t>: Kaiser/HRET Survey of Employer-Sponsored Health Benefits, 2014.</a:t>
            </a:r>
          </a:p>
        </p:txBody>
      </p:sp>
    </p:spTree>
    <p:extLst>
      <p:ext uri="{BB962C8B-B14F-4D97-AF65-F5344CB8AC3E}">
        <p14:creationId xmlns:p14="http://schemas.microsoft.com/office/powerpoint/2010/main" val="37597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Retail/Wholesale Firms have Similar </a:t>
            </a:r>
            <a:r>
              <a:rPr lang="en-US" dirty="0"/>
              <a:t>O</a:t>
            </a:r>
            <a:r>
              <a:rPr lang="en-US" sz="2800" dirty="0" smtClean="0"/>
              <a:t>ffer </a:t>
            </a:r>
            <a:r>
              <a:rPr lang="en-US" dirty="0"/>
              <a:t>R</a:t>
            </a:r>
            <a:r>
              <a:rPr lang="en-US" sz="2800" dirty="0" smtClean="0"/>
              <a:t>ates but have Lower </a:t>
            </a:r>
            <a:r>
              <a:rPr lang="en-US" dirty="0"/>
              <a:t>E</a:t>
            </a:r>
            <a:r>
              <a:rPr lang="en-US" sz="2800" dirty="0" smtClean="0"/>
              <a:t>ligibility, Take-Up and Coverage </a:t>
            </a:r>
            <a:r>
              <a:rPr lang="en-US" dirty="0"/>
              <a:t>R</a:t>
            </a:r>
            <a:r>
              <a:rPr lang="en-US" sz="2800" dirty="0" smtClean="0"/>
              <a:t>ates, 2014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073765"/>
              </p:ext>
            </p:extLst>
          </p:nvPr>
        </p:nvGraphicFramePr>
        <p:xfrm>
          <a:off x="457200" y="1278523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5001" y="1109246"/>
            <a:ext cx="3729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Among Firms with 100 or more employees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248400"/>
            <a:ext cx="8458200" cy="512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1200" dirty="0">
                <a:latin typeface="Calibri" pitchFamily="34" charset="0"/>
              </a:rPr>
              <a:t>* Estimates are statistically different </a:t>
            </a:r>
            <a:r>
              <a:rPr lang="en-US" sz="1200" dirty="0" smtClean="0">
                <a:latin typeface="Calibri" pitchFamily="34" charset="0"/>
              </a:rPr>
              <a:t>for Retail/Wholesale vs. Other </a:t>
            </a:r>
            <a:r>
              <a:rPr lang="en-US" sz="1200" dirty="0">
                <a:latin typeface="Calibri" pitchFamily="34" charset="0"/>
              </a:rPr>
              <a:t>I</a:t>
            </a:r>
            <a:r>
              <a:rPr lang="en-US" sz="1200" dirty="0" smtClean="0">
                <a:latin typeface="Calibri" pitchFamily="34" charset="0"/>
              </a:rPr>
              <a:t>ndustries by category (p&lt;.05).</a:t>
            </a:r>
          </a:p>
          <a:p>
            <a:pPr>
              <a:spcAft>
                <a:spcPts val="400"/>
              </a:spcAft>
            </a:pPr>
            <a:r>
              <a:rPr lang="en-US" sz="1200" dirty="0" smtClean="0">
                <a:latin typeface="Calibri" pitchFamily="34" charset="0"/>
              </a:rPr>
              <a:t>SOURCE</a:t>
            </a:r>
            <a:r>
              <a:rPr lang="en-US" sz="1200" dirty="0">
                <a:latin typeface="Calibri" pitchFamily="34" charset="0"/>
              </a:rPr>
              <a:t>: Kaiser/HRET Survey of Employer-Sponsored Health Benefits, 2014.</a:t>
            </a:r>
          </a:p>
        </p:txBody>
      </p:sp>
    </p:spTree>
    <p:extLst>
      <p:ext uri="{BB962C8B-B14F-4D97-AF65-F5344CB8AC3E}">
        <p14:creationId xmlns:p14="http://schemas.microsoft.com/office/powerpoint/2010/main" val="9911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Employer-Sponsored Insurance Availability Distribution, by Usual Hours Worked, 2010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4392450"/>
              </p:ext>
            </p:extLst>
          </p:nvPr>
        </p:nvGraphicFramePr>
        <p:xfrm>
          <a:off x="457200" y="12954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227802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NOTES: </a:t>
            </a:r>
            <a:r>
              <a:rPr lang="en-US" sz="1200" dirty="0"/>
              <a:t>Workers are limited to </a:t>
            </a:r>
            <a:r>
              <a:rPr lang="en-US" sz="1200" dirty="0" smtClean="0"/>
              <a:t>nonelderly adults </a:t>
            </a:r>
            <a:r>
              <a:rPr lang="en-US" sz="1200" dirty="0"/>
              <a:t>with </a:t>
            </a:r>
            <a:r>
              <a:rPr lang="en-US" sz="1200" dirty="0" smtClean="0"/>
              <a:t>non-varying hours </a:t>
            </a:r>
            <a:r>
              <a:rPr lang="en-US" sz="1200" dirty="0"/>
              <a:t>at </a:t>
            </a:r>
            <a:r>
              <a:rPr lang="en-US" sz="1200" dirty="0" smtClean="0"/>
              <a:t>firms </a:t>
            </a:r>
            <a:r>
              <a:rPr lang="en-US" sz="1200" dirty="0"/>
              <a:t>with </a:t>
            </a:r>
            <a:r>
              <a:rPr lang="en-US" sz="1200" dirty="0" smtClean="0"/>
              <a:t>100 or more employees.</a:t>
            </a:r>
          </a:p>
          <a:p>
            <a:endParaRPr lang="en-US" sz="600" dirty="0" smtClean="0"/>
          </a:p>
          <a:p>
            <a:r>
              <a:rPr lang="en-US" sz="1200" dirty="0" smtClean="0"/>
              <a:t>SOURCE: KFF analysis of the Survey of Income and Program Participation, April-July 2010.</a:t>
            </a:r>
          </a:p>
        </p:txBody>
      </p:sp>
    </p:spTree>
    <p:extLst>
      <p:ext uri="{BB962C8B-B14F-4D97-AF65-F5344CB8AC3E}">
        <p14:creationId xmlns:p14="http://schemas.microsoft.com/office/powerpoint/2010/main" val="33599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Larry Levitt</a:t>
            </a:r>
            <a:endParaRPr lang="en-US" sz="30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2"/>
          </p:nvPr>
        </p:nvSpPr>
        <p:spPr>
          <a:xfrm>
            <a:off x="2133600" y="873512"/>
            <a:ext cx="5943600" cy="3160160"/>
          </a:xfrm>
        </p:spPr>
        <p:txBody>
          <a:bodyPr/>
          <a:lstStyle/>
          <a:p>
            <a:pPr marL="0" indent="0">
              <a:buNone/>
            </a:pPr>
            <a:endParaRPr lang="en-US" sz="3000" dirty="0" smtClean="0"/>
          </a:p>
          <a:p>
            <a:pPr marL="0" indent="0" algn="ctr">
              <a:buNone/>
            </a:pPr>
            <a:endParaRPr lang="en-US" sz="3000" dirty="0" smtClean="0">
              <a:latin typeface="+mn-lt"/>
            </a:endParaRPr>
          </a:p>
          <a:p>
            <a:pPr marL="0" indent="0" algn="ctr">
              <a:buNone/>
            </a:pPr>
            <a:r>
              <a:rPr lang="en-US" sz="3000" dirty="0"/>
              <a:t>Co-Executive Director</a:t>
            </a:r>
          </a:p>
          <a:p>
            <a:pPr marL="0" indent="0" algn="ctr">
              <a:buNone/>
            </a:pPr>
            <a:r>
              <a:rPr lang="en-US" sz="3000" dirty="0"/>
              <a:t>Program for the Study of Health Reform and Private Insurance</a:t>
            </a:r>
          </a:p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r>
              <a:rPr lang="en-US" sz="3000" i="1" dirty="0"/>
              <a:t>Kaiser Family </a:t>
            </a:r>
            <a:r>
              <a:rPr lang="en-US" sz="3000" i="1" dirty="0" smtClean="0"/>
              <a:t>Foundation</a:t>
            </a:r>
          </a:p>
          <a:p>
            <a:pPr marL="0" indent="0" algn="ctr">
              <a:buNone/>
            </a:pPr>
            <a:endParaRPr lang="en-US" sz="3000" i="1" dirty="0"/>
          </a:p>
          <a:p>
            <a:pPr marL="0" indent="0" algn="ctr">
              <a:buNone/>
            </a:pPr>
            <a:r>
              <a:rPr lang="en-US" sz="2600" i="1" dirty="0" smtClean="0"/>
              <a:t>@</a:t>
            </a:r>
            <a:r>
              <a:rPr lang="en-US" sz="2600" i="1" dirty="0" err="1" smtClean="0"/>
              <a:t>larry_levitt</a:t>
            </a:r>
            <a:endParaRPr lang="en-US" sz="2600" i="1" dirty="0"/>
          </a:p>
        </p:txBody>
      </p:sp>
      <p:pic>
        <p:nvPicPr>
          <p:cNvPr id="2050" name="Picture 2" descr="L:\COMMUNICATIONS\Online Communications\Kff.org Webcasts &amp; Multimedia\Webinars\2013 -- ACA Series of Webinars for Journalists\2 - Sep. 10 webinar\larry2012v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82" y="977900"/>
            <a:ext cx="1376336" cy="20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93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Applies to business with 100+ FTEs in 2015 and 50+ FTEs in 2016</a:t>
            </a:r>
            <a:endParaRPr lang="en-US" i="1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penalty for not offering coverage (“a” penalty)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1619071"/>
            <a:ext cx="41148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Meta Offc Pro"/>
              </a:rPr>
              <a:t>Does the employer offer coverage to 70% [95% in 2016] of full-time employees (30+ hours) and dependent children?</a:t>
            </a:r>
          </a:p>
        </p:txBody>
      </p:sp>
      <p:sp>
        <p:nvSpPr>
          <p:cNvPr id="3" name="Right Arrow 2"/>
          <p:cNvSpPr/>
          <p:nvPr/>
        </p:nvSpPr>
        <p:spPr>
          <a:xfrm>
            <a:off x="4495800" y="2000071"/>
            <a:ext cx="914400" cy="4572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473338" y="203925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Meta Offc Pro"/>
              </a:rPr>
              <a:t>No penalty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3400" y="178963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YES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3630551"/>
            <a:ext cx="41148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Meta Offc Pro"/>
              </a:rPr>
              <a:t>Did any one employee receive a marketplace tax credit?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495800" y="3752671"/>
            <a:ext cx="914400" cy="4572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343400" y="3554351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NO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79869" y="379506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Meta Offc Pro"/>
              </a:rPr>
              <a:t>No penalty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1905000" y="2914471"/>
            <a:ext cx="457200" cy="6096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295400" y="2914471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NO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1905000" y="4362271"/>
            <a:ext cx="457200" cy="6096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69276" y="4362271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9081" y="5048071"/>
            <a:ext cx="5455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Meta Offc Pro"/>
              </a:rPr>
              <a:t>Penalty/month =	# of FT employees – 80 [30 in 2016]</a:t>
            </a:r>
          </a:p>
          <a:p>
            <a:r>
              <a:rPr lang="en-US" b="1" dirty="0" smtClean="0">
                <a:latin typeface="Calibri" pitchFamily="34" charset="0"/>
                <a:cs typeface="Meta Offc Pro"/>
              </a:rPr>
              <a:t>		x</a:t>
            </a:r>
          </a:p>
          <a:p>
            <a:r>
              <a:rPr lang="en-US" b="1" dirty="0" smtClean="0">
                <a:latin typeface="Calibri" pitchFamily="34" charset="0"/>
                <a:cs typeface="Meta Offc Pro"/>
              </a:rPr>
              <a:t>		$2084 divided by 12</a:t>
            </a:r>
          </a:p>
          <a:p>
            <a:r>
              <a:rPr lang="en-US" b="1" dirty="0" smtClean="0">
                <a:latin typeface="Calibri" pitchFamily="34" charset="0"/>
                <a:cs typeface="Meta Offc Pro"/>
              </a:rPr>
              <a:t>		[indexed to premium growth]</a:t>
            </a:r>
          </a:p>
        </p:txBody>
      </p:sp>
    </p:spTree>
    <p:extLst>
      <p:ext uri="{BB962C8B-B14F-4D97-AF65-F5344CB8AC3E}">
        <p14:creationId xmlns:p14="http://schemas.microsoft.com/office/powerpoint/2010/main" val="22581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1464</TotalTime>
  <Words>808</Words>
  <Application>Microsoft Office PowerPoint</Application>
  <PresentationFormat>On-screen Show (4:3)</PresentationFormat>
  <Paragraphs>134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Blank</vt:lpstr>
      <vt:lpstr>Default with exhibit #</vt:lpstr>
      <vt:lpstr>Default with figure #</vt:lpstr>
      <vt:lpstr>Title page</vt:lpstr>
      <vt:lpstr>  Web Briefing for Journalists: How the ACA’s Employer Requirements and Related Provisions Affect Businesses and Workers</vt:lpstr>
      <vt:lpstr>Released Today: December Kaiser Health Tracking Poll</vt:lpstr>
      <vt:lpstr>Gary Claxton</vt:lpstr>
      <vt:lpstr>Percentage of Firms Offering Health Benefits and the Eligibility,  Take-Up, and Coverage Rates, by Firm Size, 2014</vt:lpstr>
      <vt:lpstr>Low-wage Firms are Less Likely to Offer and Have Lower Eligibility, Take-Up and Coverage Rates, 2014</vt:lpstr>
      <vt:lpstr>Retail/Wholesale Firms have Similar Offer Rates but have Lower Eligibility, Take-Up and Coverage Rates, 2014</vt:lpstr>
      <vt:lpstr>Employer-Sponsored Insurance Availability Distribution, by Usual Hours Worked, 2010</vt:lpstr>
      <vt:lpstr>Larry Levitt</vt:lpstr>
      <vt:lpstr>The penalty for not offering coverage (“a” penalty)</vt:lpstr>
      <vt:lpstr>The penalty for not offering coverage meeting minimum requirements (“b” penalty)</vt:lpstr>
      <vt:lpstr>How might employers respond?</vt:lpstr>
      <vt:lpstr>Potential effects on employer coverage and the federal budget</vt:lpstr>
      <vt:lpstr>Related Resources</vt:lpstr>
      <vt:lpstr>Contact Information</vt:lpstr>
      <vt:lpstr>Thank you!</vt:lpstr>
    </vt:vector>
  </TitlesOfParts>
  <Company>Henry J 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Global Health Budget</dc:title>
  <dc:creator>Adam Wexler</dc:creator>
  <cp:lastModifiedBy>Amanda Keammerer</cp:lastModifiedBy>
  <cp:revision>161</cp:revision>
  <cp:lastPrinted>2014-09-10T15:15:10Z</cp:lastPrinted>
  <dcterms:created xsi:type="dcterms:W3CDTF">2013-11-21T13:29:49Z</dcterms:created>
  <dcterms:modified xsi:type="dcterms:W3CDTF">2014-12-18T20:18:30Z</dcterms:modified>
</cp:coreProperties>
</file>