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1"/>
  </p:notesMasterIdLst>
  <p:sldIdLst>
    <p:sldId id="281" r:id="rId5"/>
    <p:sldId id="280" r:id="rId6"/>
    <p:sldId id="284" r:id="rId7"/>
    <p:sldId id="286" r:id="rId8"/>
    <p:sldId id="283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30" autoAdjust="0"/>
  </p:normalViewPr>
  <p:slideViewPr>
    <p:cSldViewPr>
      <p:cViewPr varScale="1">
        <p:scale>
          <a:sx n="87" d="100"/>
          <a:sy n="87" d="100"/>
        </p:scale>
        <p:origin x="-7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782108118838093E-2"/>
          <c:y val="6.2320175922519899E-2"/>
          <c:w val="0.92421789188116188"/>
          <c:h val="0.725934391730664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Premium Increases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72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34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26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8490137459885427E-2"/>
                  <c:y val="1.0515937130428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4216521500266892E-2"/>
                  <c:y val="3.9434764239106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-7.886952847821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050" b="0" i="0" u="none" strike="noStrike" kern="1200" baseline="0">
                    <a:solidFill>
                      <a:srgbClr val="000000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1999 to 2004</c:v>
                </c:pt>
                <c:pt idx="1">
                  <c:v>2004 to 2009</c:v>
                </c:pt>
                <c:pt idx="2">
                  <c:v>2009 to 2014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0.72</c:v>
                </c:pt>
                <c:pt idx="1">
                  <c:v>0.34</c:v>
                </c:pt>
                <c:pt idx="2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Overall Inflation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050" b="0" i="0" u="none" strike="noStrike" kern="1200" baseline="0">
                    <a:solidFill>
                      <a:srgbClr val="000000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1999 to 2004</c:v>
                </c:pt>
                <c:pt idx="1">
                  <c:v>2004 to 2009</c:v>
                </c:pt>
                <c:pt idx="2">
                  <c:v>2009 to 2014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0.13</c:v>
                </c:pt>
                <c:pt idx="1">
                  <c:v>0.13</c:v>
                </c:pt>
                <c:pt idx="2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Workers' Earnings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050" b="0" i="0" u="none" strike="noStrike" kern="1200" baseline="0">
                    <a:solidFill>
                      <a:srgbClr val="000000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1999 to 2004</c:v>
                </c:pt>
                <c:pt idx="1">
                  <c:v>2004 to 2009</c:v>
                </c:pt>
                <c:pt idx="2">
                  <c:v>2009 to 2014</c:v>
                </c:pt>
              </c:strCache>
            </c:strRef>
          </c:cat>
          <c:val>
            <c:numRef>
              <c:f>Sheet1!$B$4:$D$4</c:f>
              <c:numCache>
                <c:formatCode>0%</c:formatCode>
                <c:ptCount val="3"/>
                <c:pt idx="0">
                  <c:v>0.17</c:v>
                </c:pt>
                <c:pt idx="1">
                  <c:v>0.19</c:v>
                </c:pt>
                <c:pt idx="2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93320320"/>
        <c:axId val="93321856"/>
      </c:barChart>
      <c:catAx>
        <c:axId val="93320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pPr>
            <a:endParaRPr lang="en-US"/>
          </a:p>
        </c:txPr>
        <c:crossAx val="93321856"/>
        <c:crosses val="autoZero"/>
        <c:auto val="1"/>
        <c:lblAlgn val="ctr"/>
        <c:lblOffset val="100"/>
        <c:noMultiLvlLbl val="0"/>
      </c:catAx>
      <c:valAx>
        <c:axId val="93321856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Calibri" pitchFamily="34" charset="0"/>
              </a:defRPr>
            </a:pPr>
            <a:endParaRPr lang="en-US"/>
          </a:p>
        </c:txPr>
        <c:crossAx val="933203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083237992686809"/>
          <c:y val="0.91251827896512938"/>
          <c:w val="0.62386847477398655"/>
          <c:h val="6.1022450318710154E-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200" b="1"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570790805649651E-2"/>
          <c:y val="2.7777777777777776E-2"/>
          <c:w val="0.88558638387364885"/>
          <c:h val="0.881108419139915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Family Coverage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100"/>
                      <a:t>$</a:t>
                    </a:r>
                    <a:r>
                      <a:rPr lang="en-US" sz="1100" smtClean="0"/>
                      <a:t>16,834*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lnSpc>
                    <a:spcPct val="85000"/>
                  </a:lnSpc>
                  <a:defRPr sz="1100" b="0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Sheet1!$B$1:$Q$1</c:f>
              <c:strCache>
                <c:ptCount val="16"/>
                <c:pt idx="0">
                  <c:v>2014</c:v>
                </c:pt>
                <c:pt idx="1">
                  <c:v>2013</c:v>
                </c:pt>
                <c:pt idx="2">
                  <c:v>2012</c:v>
                </c:pt>
                <c:pt idx="3">
                  <c:v>2011</c:v>
                </c:pt>
                <c:pt idx="4">
                  <c:v>2010</c:v>
                </c:pt>
                <c:pt idx="5">
                  <c:v>2009</c:v>
                </c:pt>
                <c:pt idx="6">
                  <c:v>2008</c:v>
                </c:pt>
                <c:pt idx="7">
                  <c:v>2007</c:v>
                </c:pt>
                <c:pt idx="8">
                  <c:v>2006</c:v>
                </c:pt>
                <c:pt idx="9">
                  <c:v>2005</c:v>
                </c:pt>
                <c:pt idx="10">
                  <c:v>2004</c:v>
                </c:pt>
                <c:pt idx="11">
                  <c:v>2003</c:v>
                </c:pt>
                <c:pt idx="12">
                  <c:v>2002</c:v>
                </c:pt>
                <c:pt idx="13">
                  <c:v>2001</c:v>
                </c:pt>
                <c:pt idx="14">
                  <c:v>2000</c:v>
                </c:pt>
                <c:pt idx="15">
                  <c:v>1999</c:v>
                </c:pt>
              </c:strCache>
            </c:strRef>
          </c:cat>
          <c:val>
            <c:numRef>
              <c:f>Sheet1!$B$2:$Q$2</c:f>
              <c:numCache>
                <c:formatCode>"$"#,##0"*"</c:formatCode>
                <c:ptCount val="16"/>
                <c:pt idx="0" formatCode="&quot;$&quot;#,##0_);[Red]\(&quot;$&quot;#,##0\)">
                  <c:v>16834</c:v>
                </c:pt>
                <c:pt idx="1">
                  <c:v>16351</c:v>
                </c:pt>
                <c:pt idx="2">
                  <c:v>15745</c:v>
                </c:pt>
                <c:pt idx="3">
                  <c:v>15073</c:v>
                </c:pt>
                <c:pt idx="4">
                  <c:v>13770</c:v>
                </c:pt>
                <c:pt idx="5">
                  <c:v>13375</c:v>
                </c:pt>
                <c:pt idx="6">
                  <c:v>12680</c:v>
                </c:pt>
                <c:pt idx="7">
                  <c:v>12106</c:v>
                </c:pt>
                <c:pt idx="8">
                  <c:v>11480</c:v>
                </c:pt>
                <c:pt idx="9">
                  <c:v>10880</c:v>
                </c:pt>
                <c:pt idx="10">
                  <c:v>9950</c:v>
                </c:pt>
                <c:pt idx="11">
                  <c:v>9068</c:v>
                </c:pt>
                <c:pt idx="12">
                  <c:v>8003</c:v>
                </c:pt>
                <c:pt idx="13">
                  <c:v>7061</c:v>
                </c:pt>
                <c:pt idx="14">
                  <c:v>6438</c:v>
                </c:pt>
                <c:pt idx="15" formatCode="&quot;$&quot;#,##0">
                  <c:v>5791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Single Coverage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lnSpc>
                      <a:spcPct val="85000"/>
                    </a:lnSpc>
                    <a:defRPr sz="1100" b="0">
                      <a:latin typeface="Calibri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</c:spPr>
              <c:txPr>
                <a:bodyPr/>
                <a:lstStyle/>
                <a:p>
                  <a:pPr algn="ctr" rtl="0">
                    <a:lnSpc>
                      <a:spcPct val="85000"/>
                    </a:lnSpc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Calibri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</c:spPr>
              <c:txPr>
                <a:bodyPr/>
                <a:lstStyle/>
                <a:p>
                  <a:pPr>
                    <a:lnSpc>
                      <a:spcPct val="85000"/>
                    </a:lnSpc>
                    <a:defRPr sz="1100" b="0">
                      <a:latin typeface="Calibri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lnSpc>
                    <a:spcPct val="85000"/>
                  </a:lnSpc>
                  <a:defRPr sz="1100" b="0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Sheet1!$B$1:$Q$1</c:f>
              <c:strCache>
                <c:ptCount val="16"/>
                <c:pt idx="0">
                  <c:v>2014</c:v>
                </c:pt>
                <c:pt idx="1">
                  <c:v>2013</c:v>
                </c:pt>
                <c:pt idx="2">
                  <c:v>2012</c:v>
                </c:pt>
                <c:pt idx="3">
                  <c:v>2011</c:v>
                </c:pt>
                <c:pt idx="4">
                  <c:v>2010</c:v>
                </c:pt>
                <c:pt idx="5">
                  <c:v>2009</c:v>
                </c:pt>
                <c:pt idx="6">
                  <c:v>2008</c:v>
                </c:pt>
                <c:pt idx="7">
                  <c:v>2007</c:v>
                </c:pt>
                <c:pt idx="8">
                  <c:v>2006</c:v>
                </c:pt>
                <c:pt idx="9">
                  <c:v>2005</c:v>
                </c:pt>
                <c:pt idx="10">
                  <c:v>2004</c:v>
                </c:pt>
                <c:pt idx="11">
                  <c:v>2003</c:v>
                </c:pt>
                <c:pt idx="12">
                  <c:v>2002</c:v>
                </c:pt>
                <c:pt idx="13">
                  <c:v>2001</c:v>
                </c:pt>
                <c:pt idx="14">
                  <c:v>2000</c:v>
                </c:pt>
                <c:pt idx="15">
                  <c:v>1999</c:v>
                </c:pt>
              </c:strCache>
            </c:strRef>
          </c:cat>
          <c:val>
            <c:numRef>
              <c:f>Sheet1!$B$3:$Q$3</c:f>
              <c:numCache>
                <c:formatCode>"$"#,##0"*"</c:formatCode>
                <c:ptCount val="16"/>
                <c:pt idx="0" formatCode="&quot;$&quot;#,##0_);[Red]\(&quot;$&quot;#,##0\)">
                  <c:v>6025</c:v>
                </c:pt>
                <c:pt idx="1">
                  <c:v>5884</c:v>
                </c:pt>
                <c:pt idx="2">
                  <c:v>5615</c:v>
                </c:pt>
                <c:pt idx="3">
                  <c:v>5429</c:v>
                </c:pt>
                <c:pt idx="4">
                  <c:v>5049</c:v>
                </c:pt>
                <c:pt idx="5" formatCode="&quot;$&quot;#,##0">
                  <c:v>4824</c:v>
                </c:pt>
                <c:pt idx="6">
                  <c:v>4704</c:v>
                </c:pt>
                <c:pt idx="7">
                  <c:v>4479</c:v>
                </c:pt>
                <c:pt idx="8">
                  <c:v>4242</c:v>
                </c:pt>
                <c:pt idx="9">
                  <c:v>4024</c:v>
                </c:pt>
                <c:pt idx="10">
                  <c:v>3695</c:v>
                </c:pt>
                <c:pt idx="11">
                  <c:v>3383</c:v>
                </c:pt>
                <c:pt idx="12">
                  <c:v>3083</c:v>
                </c:pt>
                <c:pt idx="13">
                  <c:v>2689</c:v>
                </c:pt>
                <c:pt idx="14">
                  <c:v>2471</c:v>
                </c:pt>
                <c:pt idx="15" formatCode="&quot;$&quot;#,##0">
                  <c:v>2196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-93"/>
        <c:axId val="94962048"/>
        <c:axId val="94963584"/>
      </c:barChart>
      <c:catAx>
        <c:axId val="949620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Calibri" pitchFamily="34" charset="0"/>
              </a:defRPr>
            </a:pPr>
            <a:endParaRPr lang="en-US"/>
          </a:p>
        </c:txPr>
        <c:crossAx val="94963584"/>
        <c:crosses val="autoZero"/>
        <c:auto val="1"/>
        <c:lblAlgn val="ctr"/>
        <c:lblOffset val="100"/>
        <c:noMultiLvlLbl val="0"/>
      </c:catAx>
      <c:valAx>
        <c:axId val="94963584"/>
        <c:scaling>
          <c:orientation val="minMax"/>
          <c:max val="18000"/>
        </c:scaling>
        <c:delete val="0"/>
        <c:axPos val="b"/>
        <c:numFmt formatCode="\$#,##0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alibri" pitchFamily="34" charset="0"/>
              </a:defRPr>
            </a:pPr>
            <a:endParaRPr lang="en-US"/>
          </a:p>
        </c:txPr>
        <c:crossAx val="94962048"/>
        <c:crosses val="autoZero"/>
        <c:crossBetween val="between"/>
        <c:majorUnit val="2000"/>
        <c:minorUnit val="4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061817693779798"/>
          <c:y val="6.848763222778971E-2"/>
          <c:w val="0.17100905744101214"/>
          <c:h val="0.10168100141328487"/>
        </c:manualLayout>
      </c:layout>
      <c:overlay val="0"/>
      <c:txPr>
        <a:bodyPr/>
        <a:lstStyle/>
        <a:p>
          <a:pPr>
            <a:defRPr sz="1200" b="1"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289940828402419E-2"/>
          <c:y val="7.7700383605895415E-2"/>
          <c:w val="0.92071002488325326"/>
          <c:h val="0.739900565313951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Worker Premium Contribution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  <a:latin typeface="+mj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Sheet1!$B$2:$B$4</c:f>
              <c:strCache>
                <c:ptCount val="3"/>
                <c:pt idx="0">
                  <c:v>Many Workers are Lower-Wage</c:v>
                </c:pt>
                <c:pt idx="1">
                  <c:v>Many Workers are Higher-Wage</c:v>
                </c:pt>
                <c:pt idx="2">
                  <c:v>All Firms</c:v>
                </c:pt>
              </c:strCache>
            </c:strRef>
          </c:cat>
          <c:val>
            <c:numRef>
              <c:f>Sheet1!$C$2:$C$4</c:f>
              <c:numCache>
                <c:formatCode>_("$"* #,##0_);_("$"* \(#,##0\);_("$"* "-"??_);_(@_)</c:formatCode>
                <c:ptCount val="3"/>
                <c:pt idx="0">
                  <c:v>6472</c:v>
                </c:pt>
                <c:pt idx="1">
                  <c:v>4497</c:v>
                </c:pt>
                <c:pt idx="2">
                  <c:v>4823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Employer Premium Contribution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txPr>
              <a:bodyPr/>
              <a:lstStyle/>
              <a:p>
                <a:pPr>
                  <a:defRPr sz="1200" b="0">
                    <a:latin typeface="+mj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Sheet1!$B$2:$B$4</c:f>
              <c:strCache>
                <c:ptCount val="3"/>
                <c:pt idx="0">
                  <c:v>Many Workers are Lower-Wage</c:v>
                </c:pt>
                <c:pt idx="1">
                  <c:v>Many Workers are Higher-Wage</c:v>
                </c:pt>
                <c:pt idx="2">
                  <c:v>All Firms</c:v>
                </c:pt>
              </c:strCache>
            </c:strRef>
          </c:cat>
          <c:val>
            <c:numRef>
              <c:f>Sheet1!$D$2:$D$4</c:f>
              <c:numCache>
                <c:formatCode>_("$"* #,##0_);_("$"* \(#,##0\);_("$"* "-"??_);_(@_)</c:formatCode>
                <c:ptCount val="3"/>
                <c:pt idx="0">
                  <c:v>7706</c:v>
                </c:pt>
                <c:pt idx="1">
                  <c:v>13084</c:v>
                </c:pt>
                <c:pt idx="2">
                  <c:v>12011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100"/>
        <c:axId val="95053696"/>
        <c:axId val="95055232"/>
      </c:barChart>
      <c:catAx>
        <c:axId val="9505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5055232"/>
        <c:crosses val="autoZero"/>
        <c:auto val="1"/>
        <c:lblAlgn val="ctr"/>
        <c:lblOffset val="100"/>
        <c:noMultiLvlLbl val="0"/>
      </c:catAx>
      <c:valAx>
        <c:axId val="95055232"/>
        <c:scaling>
          <c:orientation val="minMax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ln w="31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pPr>
            <a:endParaRPr lang="en-US"/>
          </a:p>
        </c:txPr>
        <c:crossAx val="95053696"/>
        <c:crosses val="autoZero"/>
        <c:crossBetween val="between"/>
      </c:valAx>
      <c:spPr>
        <a:noFill/>
        <a:ln w="25400">
          <a:noFill/>
        </a:ln>
      </c:spPr>
    </c:plotArea>
    <c:plotVisOnly val="0"/>
    <c:dispBlanksAs val="gap"/>
    <c:showDLblsOverMax val="0"/>
  </c:chart>
  <c:spPr>
    <a:noFill/>
    <a:ln>
      <a:noFill/>
    </a:ln>
  </c:spPr>
  <c:txPr>
    <a:bodyPr/>
    <a:lstStyle/>
    <a:p>
      <a:pPr>
        <a:defRPr sz="1182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538385826771656E-2"/>
          <c:y val="6.2748406449193855E-2"/>
          <c:w val="0.94146161417322838"/>
          <c:h val="0.56916338582677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Large Firms (200 or more Workers)</c:v>
                </c:pt>
              </c:strCache>
            </c:strRef>
          </c:tx>
          <c:spPr>
            <a:solidFill>
              <a:schemeClr val="accent1"/>
            </a:solidFill>
            <a:ln w="1186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8888888888888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3735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Offers at least one Wellness Program~</c:v>
                </c:pt>
                <c:pt idx="2">
                  <c:v>Firm Offers Biometric Screening</c:v>
                </c:pt>
                <c:pt idx="4">
                  <c:v>Firm Provides Employees the Opportunity to Complete a Health Risk Assessment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 formatCode="0%">
                  <c:v>0.98</c:v>
                </c:pt>
                <c:pt idx="2" formatCode="0%">
                  <c:v>0.51</c:v>
                </c:pt>
                <c:pt idx="4" formatCode="0%">
                  <c:v>0.51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7"/>
        <c:overlap val="-30"/>
        <c:axId val="96965376"/>
        <c:axId val="96968064"/>
      </c:barChart>
      <c:catAx>
        <c:axId val="9696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96968064"/>
        <c:crosses val="autoZero"/>
        <c:auto val="1"/>
        <c:lblAlgn val="ctr"/>
        <c:lblOffset val="1000"/>
        <c:tickLblSkip val="1"/>
        <c:tickMarkSkip val="1"/>
        <c:noMultiLvlLbl val="0"/>
      </c:catAx>
      <c:valAx>
        <c:axId val="96968064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spPr>
          <a:ln w="29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algn="ctr">
              <a:defRPr lang="en-US" sz="1200" b="0" i="0" u="none" strike="noStrike" kern="1200" baseline="0">
                <a:solidFill>
                  <a:srgbClr val="000000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96965376"/>
        <c:crosses val="autoZero"/>
        <c:crossBetween val="between"/>
        <c:majorUnit val="0.2"/>
      </c:valAx>
      <c:spPr>
        <a:noFill/>
        <a:ln w="23735">
          <a:noFill/>
        </a:ln>
      </c:spPr>
    </c:plotArea>
    <c:legend>
      <c:legendPos val="r"/>
      <c:layout>
        <c:manualLayout>
          <c:xMode val="edge"/>
          <c:yMode val="edge"/>
          <c:x val="0.76508727034120738"/>
          <c:y val="4.4615923009623804E-2"/>
          <c:w val="0.23352384076990376"/>
          <c:h val="0.13299008457276174"/>
        </c:manualLayout>
      </c:layout>
      <c:overlay val="0"/>
      <c:txPr>
        <a:bodyPr/>
        <a:lstStyle/>
        <a:p>
          <a:pPr>
            <a:defRPr sz="1000"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726264820345739E-2"/>
          <c:y val="0.18616530984474397"/>
          <c:w val="0.90503235586930941"/>
          <c:h val="0.7079732194492637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All Small Firms (3-199 Workers)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Sheet1!$B$1:$Q$1</c:f>
              <c:strCach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strCache>
            </c:strRef>
          </c:cat>
          <c:val>
            <c:numRef>
              <c:f>Sheet1!$B$2:$Q$2</c:f>
              <c:numCache>
                <c:formatCode>0%</c:formatCode>
                <c:ptCount val="16"/>
                <c:pt idx="0">
                  <c:v>0.55000000000000004</c:v>
                </c:pt>
                <c:pt idx="1">
                  <c:v>0.56999999999999995</c:v>
                </c:pt>
                <c:pt idx="2">
                  <c:v>0.57999999999999996</c:v>
                </c:pt>
                <c:pt idx="3">
                  <c:v>0.54</c:v>
                </c:pt>
                <c:pt idx="4">
                  <c:v>0.53</c:v>
                </c:pt>
                <c:pt idx="5">
                  <c:v>0.5</c:v>
                </c:pt>
                <c:pt idx="6">
                  <c:v>0.5</c:v>
                </c:pt>
                <c:pt idx="7">
                  <c:v>0.53</c:v>
                </c:pt>
                <c:pt idx="8">
                  <c:v>0.5</c:v>
                </c:pt>
                <c:pt idx="9">
                  <c:v>0.52</c:v>
                </c:pt>
                <c:pt idx="10">
                  <c:v>0.49</c:v>
                </c:pt>
                <c:pt idx="11">
                  <c:v>0.52</c:v>
                </c:pt>
                <c:pt idx="12">
                  <c:v>0.48</c:v>
                </c:pt>
                <c:pt idx="13">
                  <c:v>0.47</c:v>
                </c:pt>
                <c:pt idx="14">
                  <c:v>0.46</c:v>
                </c:pt>
                <c:pt idx="15">
                  <c:v>0.44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All Large Firms (200 or More Workers)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Sheet1!$B$1:$Q$1</c:f>
              <c:strCach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strCache>
            </c:strRef>
          </c:cat>
          <c:val>
            <c:numRef>
              <c:f>Sheet1!$B$3:$Q$3</c:f>
              <c:numCache>
                <c:formatCode>0%</c:formatCode>
                <c:ptCount val="16"/>
                <c:pt idx="0">
                  <c:v>0.66</c:v>
                </c:pt>
                <c:pt idx="1">
                  <c:v>0.67</c:v>
                </c:pt>
                <c:pt idx="2">
                  <c:v>0.69</c:v>
                </c:pt>
                <c:pt idx="3">
                  <c:v>0.69</c:v>
                </c:pt>
                <c:pt idx="4">
                  <c:v>0.68</c:v>
                </c:pt>
                <c:pt idx="5">
                  <c:v>0.68</c:v>
                </c:pt>
                <c:pt idx="6">
                  <c:v>0.66</c:v>
                </c:pt>
                <c:pt idx="7">
                  <c:v>0.63</c:v>
                </c:pt>
                <c:pt idx="8">
                  <c:v>0.65</c:v>
                </c:pt>
                <c:pt idx="9">
                  <c:v>0.66</c:v>
                </c:pt>
                <c:pt idx="10">
                  <c:v>0.65</c:v>
                </c:pt>
                <c:pt idx="11">
                  <c:v>0.63</c:v>
                </c:pt>
                <c:pt idx="12">
                  <c:v>0.64480000000000004</c:v>
                </c:pt>
                <c:pt idx="13">
                  <c:v>0.62</c:v>
                </c:pt>
                <c:pt idx="14">
                  <c:v>0.61</c:v>
                </c:pt>
                <c:pt idx="15">
                  <c:v>0.62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ALL FIRMS</c:v>
                </c:pt>
              </c:strCache>
            </c:strRef>
          </c:tx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Sheet1!$B$1:$Q$1</c:f>
              <c:strCach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strCache>
            </c:strRef>
          </c:cat>
          <c:val>
            <c:numRef>
              <c:f>Sheet1!$B$4:$Q$4</c:f>
              <c:numCache>
                <c:formatCode>0%</c:formatCode>
                <c:ptCount val="16"/>
                <c:pt idx="0">
                  <c:v>0.62</c:v>
                </c:pt>
                <c:pt idx="1">
                  <c:v>0.63</c:v>
                </c:pt>
                <c:pt idx="2">
                  <c:v>0.65</c:v>
                </c:pt>
                <c:pt idx="3">
                  <c:v>0.63</c:v>
                </c:pt>
                <c:pt idx="4">
                  <c:v>0.62</c:v>
                </c:pt>
                <c:pt idx="5">
                  <c:v>0.61</c:v>
                </c:pt>
                <c:pt idx="6">
                  <c:v>0.6</c:v>
                </c:pt>
                <c:pt idx="7">
                  <c:v>0.59</c:v>
                </c:pt>
                <c:pt idx="8">
                  <c:v>0.59</c:v>
                </c:pt>
                <c:pt idx="9">
                  <c:v>0.6</c:v>
                </c:pt>
                <c:pt idx="10">
                  <c:v>0.59</c:v>
                </c:pt>
                <c:pt idx="11">
                  <c:v>0.59</c:v>
                </c:pt>
                <c:pt idx="12">
                  <c:v>0.57999999999999996</c:v>
                </c:pt>
                <c:pt idx="13">
                  <c:v>0.56000000000000005</c:v>
                </c:pt>
                <c:pt idx="14">
                  <c:v>0.56000000000000005</c:v>
                </c:pt>
                <c:pt idx="15">
                  <c:v>0.55000000000000004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643328"/>
        <c:axId val="96657408"/>
      </c:lineChart>
      <c:catAx>
        <c:axId val="96643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96657408"/>
        <c:crosses val="autoZero"/>
        <c:auto val="1"/>
        <c:lblAlgn val="ctr"/>
        <c:lblOffset val="100"/>
        <c:noMultiLvlLbl val="0"/>
      </c:catAx>
      <c:valAx>
        <c:axId val="96657408"/>
        <c:scaling>
          <c:orientation val="minMax"/>
          <c:max val="0.8"/>
          <c:min val="0.2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966433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7843922526925527E-2"/>
          <c:y val="3.1981404866764533E-2"/>
          <c:w val="0.81040795547108324"/>
          <c:h val="5.7919613861826584E-2"/>
        </c:manualLayout>
      </c:layout>
      <c:overlay val="1"/>
      <c:spPr>
        <a:ln>
          <a:noFill/>
        </a:ln>
      </c:spPr>
      <c:txPr>
        <a:bodyPr/>
        <a:lstStyle/>
        <a:p>
          <a:pPr>
            <a:defRPr sz="1200" b="1"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910172866322742E-2"/>
          <c:y val="0.18616530984474397"/>
          <c:w val="0.90503235586930941"/>
          <c:h val="0.7079732194492637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All Small Firms (3-199 Workers)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Sheet1!$B$2:$J$2</c:f>
              <c:numCache>
                <c:formatCode>_([$$-409]* #,##0_);_([$$-409]* \(#,##0\);_([$$-409]* "-"??_);_(@_)</c:formatCode>
                <c:ptCount val="9"/>
                <c:pt idx="0">
                  <c:v>775</c:v>
                </c:pt>
                <c:pt idx="1">
                  <c:v>852</c:v>
                </c:pt>
                <c:pt idx="2">
                  <c:v>1124</c:v>
                </c:pt>
                <c:pt idx="3">
                  <c:v>1254</c:v>
                </c:pt>
                <c:pt idx="4">
                  <c:v>1391</c:v>
                </c:pt>
                <c:pt idx="5">
                  <c:v>1537</c:v>
                </c:pt>
                <c:pt idx="6">
                  <c:v>1596</c:v>
                </c:pt>
                <c:pt idx="7">
                  <c:v>1715</c:v>
                </c:pt>
                <c:pt idx="8">
                  <c:v>1797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All Large Firms (200 or More Workers)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Sheet1!$B$3:$J$3</c:f>
              <c:numCache>
                <c:formatCode>_([$$-409]* #,##0_);_([$$-409]* \(#,##0\);_([$$-409]* "-"??_);_(@_)</c:formatCode>
                <c:ptCount val="9"/>
                <c:pt idx="0">
                  <c:v>496</c:v>
                </c:pt>
                <c:pt idx="1">
                  <c:v>519</c:v>
                </c:pt>
                <c:pt idx="2">
                  <c:v>553</c:v>
                </c:pt>
                <c:pt idx="3">
                  <c:v>640</c:v>
                </c:pt>
                <c:pt idx="4">
                  <c:v>686</c:v>
                </c:pt>
                <c:pt idx="5">
                  <c:v>757</c:v>
                </c:pt>
                <c:pt idx="6">
                  <c:v>875</c:v>
                </c:pt>
                <c:pt idx="7">
                  <c:v>884</c:v>
                </c:pt>
                <c:pt idx="8">
                  <c:v>971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ALL FIRMS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Sheet1!$B$4:$J$4</c:f>
              <c:numCache>
                <c:formatCode>_([$$-409]* #,##0_);_([$$-409]* \(#,##0\);_([$$-409]* "-"??_);_(@_)</c:formatCode>
                <c:ptCount val="9"/>
                <c:pt idx="0">
                  <c:v>584</c:v>
                </c:pt>
                <c:pt idx="1">
                  <c:v>616</c:v>
                </c:pt>
                <c:pt idx="2">
                  <c:v>735</c:v>
                </c:pt>
                <c:pt idx="3">
                  <c:v>826</c:v>
                </c:pt>
                <c:pt idx="4">
                  <c:v>917</c:v>
                </c:pt>
                <c:pt idx="5">
                  <c:v>991</c:v>
                </c:pt>
                <c:pt idx="6">
                  <c:v>1097</c:v>
                </c:pt>
                <c:pt idx="7">
                  <c:v>1135</c:v>
                </c:pt>
                <c:pt idx="8">
                  <c:v>1217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080832"/>
        <c:axId val="97082368"/>
      </c:lineChart>
      <c:catAx>
        <c:axId val="97080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97082368"/>
        <c:crosses val="autoZero"/>
        <c:auto val="1"/>
        <c:lblAlgn val="ctr"/>
        <c:lblOffset val="100"/>
        <c:noMultiLvlLbl val="0"/>
      </c:catAx>
      <c:valAx>
        <c:axId val="97082368"/>
        <c:scaling>
          <c:orientation val="minMax"/>
        </c:scaling>
        <c:delete val="0"/>
        <c:axPos val="l"/>
        <c:numFmt formatCode="_([$$-409]* #,##0_);_([$$-409]* \(#,##0\);_([$$-409]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970808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7843922526925527E-2"/>
          <c:y val="3.1981404866764533E-2"/>
          <c:w val="0.81040795547108324"/>
          <c:h val="5.7919613861826584E-2"/>
        </c:manualLayout>
      </c:layout>
      <c:overlay val="1"/>
      <c:spPr>
        <a:ln>
          <a:noFill/>
        </a:ln>
      </c:spPr>
      <c:txPr>
        <a:bodyPr/>
        <a:lstStyle/>
        <a:p>
          <a:pPr>
            <a:defRPr sz="1200" b="1"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0.12901</cdr:x>
      <cdr:y>0.20192</cdr:y>
    </cdr:from>
    <cdr:to>
      <cdr:x>0.34206</cdr:x>
      <cdr:y>0.27885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135449" y="800086"/>
          <a:ext cx="1875074" cy="3048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 smtClean="0">
              <a:latin typeface="+mj-lt"/>
            </a:rPr>
            <a:t>$14,177</a:t>
          </a:r>
          <a:endParaRPr lang="en-US" sz="1200" b="0" dirty="0">
            <a:latin typeface="+mj-lt"/>
          </a:endParaRPr>
        </a:p>
      </cdr:txBody>
    </cdr:sp>
  </cdr:relSizeAnchor>
  <cdr:relSizeAnchor xmlns:cdr="http://schemas.openxmlformats.org/drawingml/2006/chartDrawing">
    <cdr:from>
      <cdr:x>0.42081</cdr:x>
      <cdr:y>0.07692</cdr:y>
    </cdr:from>
    <cdr:to>
      <cdr:x>0.65161</cdr:x>
      <cdr:y>0.15385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703563" y="304773"/>
          <a:ext cx="2031294" cy="3048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 smtClean="0">
              <a:latin typeface="+mj-lt"/>
            </a:rPr>
            <a:t>$17,582</a:t>
          </a:r>
          <a:endParaRPr lang="en-US" sz="1200" b="0" dirty="0">
            <a:latin typeface="+mj-lt"/>
          </a:endParaRPr>
        </a:p>
      </cdr:txBody>
    </cdr:sp>
  </cdr:relSizeAnchor>
  <cdr:relSizeAnchor xmlns:cdr="http://schemas.openxmlformats.org/drawingml/2006/chartDrawing">
    <cdr:from>
      <cdr:x>0.72727</cdr:x>
      <cdr:y>0.11538</cdr:y>
    </cdr:from>
    <cdr:to>
      <cdr:x>0.95807</cdr:x>
      <cdr:y>0.19231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400800" y="457186"/>
          <a:ext cx="2031294" cy="3048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 smtClean="0">
              <a:latin typeface="+mj-lt"/>
            </a:rPr>
            <a:t>$16,834</a:t>
          </a:r>
          <a:endParaRPr lang="en-US" sz="1200" b="0" dirty="0">
            <a:latin typeface="+mj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90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9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7C0CE-4FFC-43D3-BB51-9530869DB0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75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69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12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12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90EE1-7444-4E9E-834B-AD138C688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7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84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78" r:id="rId5"/>
    <p:sldLayoutId id="214748367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bls.gov/oes/oes_emp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424465"/>
              </p:ext>
            </p:extLst>
          </p:nvPr>
        </p:nvGraphicFramePr>
        <p:xfrm>
          <a:off x="76200" y="1295400"/>
          <a:ext cx="8915400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1100" dirty="0">
                <a:latin typeface="Calibri" pitchFamily="34" charset="0"/>
              </a:rPr>
              <a:t>* </a:t>
            </a:r>
            <a:r>
              <a:rPr lang="en-US" sz="1100" dirty="0" smtClean="0">
                <a:latin typeface="Calibri" pitchFamily="34" charset="0"/>
              </a:rPr>
              <a:t>Premium Change is </a:t>
            </a:r>
            <a:r>
              <a:rPr lang="en-US" sz="1100" dirty="0">
                <a:latin typeface="Calibri" pitchFamily="34" charset="0"/>
              </a:rPr>
              <a:t>statistically different from </a:t>
            </a:r>
            <a:r>
              <a:rPr lang="en-US" sz="1100" dirty="0" smtClean="0">
                <a:latin typeface="Calibri" pitchFamily="34" charset="0"/>
              </a:rPr>
              <a:t>previous period </a:t>
            </a:r>
            <a:r>
              <a:rPr lang="en-US" sz="1100" dirty="0">
                <a:latin typeface="Calibri" pitchFamily="34" charset="0"/>
              </a:rPr>
              <a:t>shown (p&lt;.05).</a:t>
            </a:r>
            <a:r>
              <a:rPr lang="en-US" sz="1100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100" dirty="0">
                <a:latin typeface="Calibri" pitchFamily="34" charset="0"/>
              </a:rPr>
              <a:t>SOURCE:  Kaiser/HRET Survey of Employer-Sponsored Health Benefits, 1999-2014. Bureau of Labor Statistics, Consumer Price Index, U.S. City Average of Annual Inflation (April to April), </a:t>
            </a:r>
            <a:r>
              <a:rPr lang="en-US" sz="1100" dirty="0" smtClean="0">
                <a:latin typeface="Calibri" pitchFamily="34" charset="0"/>
              </a:rPr>
              <a:t>2000-2014; </a:t>
            </a:r>
            <a:r>
              <a:rPr lang="en-US" sz="1100" dirty="0">
                <a:latin typeface="Calibri" pitchFamily="34" charset="0"/>
              </a:rPr>
              <a:t>Bureau of Labor Statistics, Seasonally Adjusted Data from the Current Employment Statistics Survey, </a:t>
            </a:r>
            <a:r>
              <a:rPr lang="en-US" sz="1100" dirty="0" smtClean="0">
                <a:latin typeface="Calibri" pitchFamily="34" charset="0"/>
              </a:rPr>
              <a:t>2000-2014 </a:t>
            </a:r>
            <a:r>
              <a:rPr lang="en-US" sz="1100" dirty="0">
                <a:latin typeface="Calibri" pitchFamily="34" charset="0"/>
              </a:rPr>
              <a:t>(April to April).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Average Premium Increases 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for Covered Workers with Family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Coverage, 1999-2014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/>
            </a:r>
            <a:br>
              <a:rPr lang="en-US" sz="2400" dirty="0">
                <a:solidFill>
                  <a:srgbClr val="C00000"/>
                </a:solidFill>
                <a:latin typeface="Calibri" pitchFamily="34" charset="0"/>
              </a:rPr>
            </a:b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1100" dirty="0">
                <a:latin typeface="Calibri" pitchFamily="34" charset="0"/>
              </a:rPr>
              <a:t>* Estimate is statistically different from estimate for the previous year shown (p&lt;.05).</a:t>
            </a:r>
          </a:p>
          <a:p>
            <a:pPr>
              <a:spcBef>
                <a:spcPct val="50000"/>
              </a:spcBef>
            </a:pPr>
            <a:r>
              <a:rPr lang="en-US" sz="1100" dirty="0">
                <a:latin typeface="Calibri" pitchFamily="34" charset="0"/>
              </a:rPr>
              <a:t>SOURCE:  Kaiser/HRET Survey of Employer-Sponsored Health Benefits, </a:t>
            </a:r>
            <a:r>
              <a:rPr lang="en-US" sz="1100" dirty="0" smtClean="0">
                <a:latin typeface="Calibri" pitchFamily="34" charset="0"/>
              </a:rPr>
              <a:t>1999-2014.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Average </a:t>
            </a:r>
            <a:r>
              <a:rPr lang="en-US" sz="2400" dirty="0">
                <a:latin typeface="Calibri" pitchFamily="34" charset="0"/>
              </a:rPr>
              <a:t>Annual Premiums for Single and </a:t>
            </a:r>
            <a:r>
              <a:rPr lang="en-US" sz="2400" dirty="0" smtClean="0">
                <a:latin typeface="Calibri" pitchFamily="34" charset="0"/>
              </a:rPr>
              <a:t>Family Coverage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smtClean="0">
                <a:latin typeface="Calibri" pitchFamily="34" charset="0"/>
              </a:rPr>
              <a:t/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1999-2014</a:t>
            </a:r>
            <a:r>
              <a:rPr lang="en-US" sz="2400" dirty="0">
                <a:latin typeface="Calibri" pitchFamily="34" charset="0"/>
              </a:rPr>
              <a:t/>
            </a:r>
            <a:br>
              <a:rPr lang="en-US" sz="2400" dirty="0">
                <a:latin typeface="Calibri" pitchFamily="34" charset="0"/>
              </a:rPr>
            </a:br>
            <a:endParaRPr lang="en-US" sz="2400" dirty="0">
              <a:latin typeface="Calibri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607634"/>
              </p:ext>
            </p:extLst>
          </p:nvPr>
        </p:nvGraphicFramePr>
        <p:xfrm>
          <a:off x="76200" y="1295400"/>
          <a:ext cx="9030586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621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502781"/>
              </p:ext>
            </p:extLst>
          </p:nvPr>
        </p:nvGraphicFramePr>
        <p:xfrm>
          <a:off x="152400" y="1028700"/>
          <a:ext cx="88011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0" y="0"/>
            <a:ext cx="89535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/>
              <a:t>Average Worker and Employer Premium Contributions For Covered Workers at Higher- and Lower-Wage Firms Enrolled in Family Coverage, 2014</a:t>
            </a:r>
            <a:endParaRPr lang="en-US" sz="2400" b="1" dirty="0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0" y="5410200"/>
            <a:ext cx="9144000" cy="1379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Aft>
                <a:spcPts val="400"/>
              </a:spcAft>
            </a:pPr>
            <a:r>
              <a:rPr lang="en-US" sz="1100" dirty="0" smtClean="0"/>
              <a:t>*Estimate for many workers are lower-wage is statistically </a:t>
            </a:r>
            <a:r>
              <a:rPr lang="en-US" sz="1100" dirty="0"/>
              <a:t>different from </a:t>
            </a:r>
            <a:r>
              <a:rPr lang="en-US" sz="1100" dirty="0" smtClean="0"/>
              <a:t>estimate for many workers are higher-wage, within coverage type </a:t>
            </a:r>
            <a:r>
              <a:rPr lang="en-US" sz="1100" dirty="0"/>
              <a:t>(p&lt;.05</a:t>
            </a:r>
            <a:r>
              <a:rPr lang="en-US" sz="1100" dirty="0" smtClean="0"/>
              <a:t>).</a:t>
            </a:r>
          </a:p>
          <a:p>
            <a:pPr>
              <a:spcAft>
                <a:spcPts val="400"/>
              </a:spcAft>
            </a:pPr>
            <a:r>
              <a:rPr lang="en-US" sz="1100" dirty="0" smtClean="0"/>
              <a:t>NOTE:  Firms with many lower-wage workers are ones where 35% or more of employees earn $23,000 or less.  Firms with many higher-wage workers are ones where 35% or more of employees earn $57,000 or more</a:t>
            </a:r>
            <a:r>
              <a:rPr lang="en-US" sz="1100" dirty="0"/>
              <a:t>. </a:t>
            </a:r>
            <a:r>
              <a:rPr lang="en-US" sz="1100" dirty="0" smtClean="0"/>
              <a:t>Wage cutoffs are the inflation adjusted- 25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 and 75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 percentile of national wages according to </a:t>
            </a:r>
            <a:r>
              <a:rPr lang="en-US" sz="1100" dirty="0"/>
              <a:t>Bureau of Labor Statistics using data from the Occupational Employment Statistics (OES</a:t>
            </a:r>
            <a:r>
              <a:rPr lang="en-US" sz="1100" dirty="0" smtClean="0"/>
              <a:t>).  1% of covered workers are in firms which are both high income and low income, excluding these firms does not change the estimates or significance testing.</a:t>
            </a:r>
          </a:p>
          <a:p>
            <a:r>
              <a:rPr lang="en-US" sz="1100" dirty="0" smtClean="0"/>
              <a:t>SOURCE:  </a:t>
            </a:r>
            <a:r>
              <a:rPr lang="en-US" sz="1100" dirty="0"/>
              <a:t>Kaiser/HRET Survey of Employer-Sponsored Health Benefits, </a:t>
            </a:r>
            <a:r>
              <a:rPr lang="en-US" sz="1100" dirty="0" smtClean="0"/>
              <a:t>2014. </a:t>
            </a:r>
            <a:r>
              <a:rPr lang="en-US" sz="1100" dirty="0"/>
              <a:t>Bureau of Labor Statistics. Occupational Employment Statistics</a:t>
            </a:r>
          </a:p>
          <a:p>
            <a:r>
              <a:rPr lang="en-US" sz="1100" dirty="0" smtClean="0"/>
              <a:t>Available </a:t>
            </a:r>
            <a:r>
              <a:rPr lang="en-US" sz="1100" dirty="0"/>
              <a:t>from: </a:t>
            </a:r>
            <a:r>
              <a:rPr lang="en-US" sz="1100" u="sng" dirty="0">
                <a:hlinkClick r:id="rId4"/>
              </a:rPr>
              <a:t>http://www.bls.gov/oes/oes_emp.htm#scope</a:t>
            </a:r>
            <a:endParaRPr lang="en-US" sz="11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25386" y="4980800"/>
            <a:ext cx="5089814" cy="277000"/>
            <a:chOff x="255443" y="5020388"/>
            <a:chExt cx="4785014" cy="277000"/>
          </a:xfrm>
        </p:grpSpPr>
        <p:grpSp>
          <p:nvGrpSpPr>
            <p:cNvPr id="17" name="Group 16"/>
            <p:cNvGrpSpPr/>
            <p:nvPr/>
          </p:nvGrpSpPr>
          <p:grpSpPr>
            <a:xfrm>
              <a:off x="2781300" y="5020388"/>
              <a:ext cx="2259157" cy="276999"/>
              <a:chOff x="255443" y="4805295"/>
              <a:chExt cx="2259157" cy="276999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255443" y="4876800"/>
                <a:ext cx="95250" cy="1143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50693" y="4805295"/>
                <a:ext cx="2163907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b="1" dirty="0"/>
                  <a:t>Worker Premium Contribution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55443" y="5020389"/>
              <a:ext cx="2487757" cy="276999"/>
              <a:chOff x="255443" y="5020389"/>
              <a:chExt cx="2487757" cy="276999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255443" y="5086350"/>
                <a:ext cx="95250" cy="114300"/>
              </a:xfrm>
              <a:prstGeom prst="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50693" y="5020389"/>
                <a:ext cx="2392507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b="1" dirty="0" smtClean="0"/>
                  <a:t>Employer </a:t>
                </a:r>
                <a:r>
                  <a:rPr lang="en-US" sz="1200" b="1" dirty="0"/>
                  <a:t>Premium Contribution</a:t>
                </a:r>
              </a:p>
            </p:txBody>
          </p:sp>
        </p:grpSp>
      </p:grpSp>
      <p:sp>
        <p:nvSpPr>
          <p:cNvPr id="22" name="&quot;No&quot; Symbol 21"/>
          <p:cNvSpPr/>
          <p:nvPr/>
        </p:nvSpPr>
        <p:spPr>
          <a:xfrm>
            <a:off x="-914400" y="1295400"/>
            <a:ext cx="685800" cy="6858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Donut 23"/>
          <p:cNvSpPr/>
          <p:nvPr/>
        </p:nvSpPr>
        <p:spPr>
          <a:xfrm>
            <a:off x="-1676400" y="2209800"/>
            <a:ext cx="685800" cy="685800"/>
          </a:xfrm>
          <a:prstGeom prst="don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2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Among Large Firms (200 or More Workers) </a:t>
            </a:r>
            <a:r>
              <a:rPr lang="en-US" sz="2400" b="1" dirty="0">
                <a:solidFill>
                  <a:srgbClr val="000000"/>
                </a:solidFill>
                <a:latin typeface="+mj-lt"/>
              </a:rPr>
              <a:t>Offering Health Benefits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, The Prevalence of Various Health Promotion Programs, 2014</a:t>
            </a:r>
            <a:endParaRPr lang="en-US" sz="2400" b="1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450999"/>
              </p:ext>
            </p:extLst>
          </p:nvPr>
        </p:nvGraphicFramePr>
        <p:xfrm>
          <a:off x="0" y="1158511"/>
          <a:ext cx="9144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4800600"/>
            <a:ext cx="8534400" cy="152862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*Percent of firms offering incentives is among firms offering health benefits who also offer the specified health program or activity. </a:t>
            </a:r>
          </a:p>
          <a:p>
            <a:pPr marL="55563" indent="-55563">
              <a:spcBef>
                <a:spcPts val="0"/>
              </a:spcBef>
              <a:spcAft>
                <a:spcPts val="400"/>
              </a:spcAft>
            </a:pPr>
            <a:r>
              <a:rPr lang="en-US" sz="1000" dirty="0"/>
              <a:t>~ Includes the following wellness programs: weight loss programs, biometric screenings, gym membership discounts or on-site exercise facilities, smoking cessation program, lifestyle or behavioral coaching, classes in nutrition or healthy living, web-based resources for healthy living</a:t>
            </a:r>
            <a:r>
              <a:rPr lang="en-US" sz="1000" dirty="0" smtClean="0"/>
              <a:t>, flu shots or vaccinations, or employee assistance programs (EAP) </a:t>
            </a:r>
            <a:r>
              <a:rPr lang="en-US" sz="1000" dirty="0"/>
              <a:t>or a wellness newsletter.</a:t>
            </a:r>
          </a:p>
          <a:p>
            <a:pPr marL="55563" indent="-55563">
              <a:spcBef>
                <a:spcPts val="0"/>
              </a:spcBef>
              <a:spcAft>
                <a:spcPts val="400"/>
              </a:spcAft>
            </a:pPr>
            <a:r>
              <a:rPr lang="en-US" sz="1000" dirty="0" smtClean="0"/>
              <a:t>``Biometric screening is </a:t>
            </a:r>
            <a:r>
              <a:rPr lang="en-US" sz="1000" dirty="0"/>
              <a:t>a health examination that measures an employee's risk factors such as cholesterol, blood pressure, stress, and nutrition.</a:t>
            </a:r>
          </a:p>
          <a:p>
            <a:pPr>
              <a:spcAft>
                <a:spcPts val="400"/>
              </a:spcAft>
            </a:pPr>
            <a:r>
              <a:rPr lang="en-US" sz="1000" baseline="30000" dirty="0">
                <a:cs typeface="Tahoma" pitchFamily="34" charset="0"/>
              </a:rPr>
              <a:t>‡ </a:t>
            </a:r>
            <a:r>
              <a:rPr lang="en-US" sz="1000" dirty="0" smtClean="0"/>
              <a:t>A </a:t>
            </a:r>
            <a:r>
              <a:rPr lang="en-US" sz="1000" dirty="0"/>
              <a:t>health risk assessment includes questions about medical history, health status, and lifestyle and is designed to identify the health risks of the person being assessed. </a:t>
            </a:r>
            <a:endParaRPr lang="en-US" sz="1000" dirty="0" smtClean="0">
              <a:solidFill>
                <a:srgbClr val="000000"/>
              </a:solidFill>
            </a:endParaRPr>
          </a:p>
          <a:p>
            <a:pPr>
              <a:spcAft>
                <a:spcPts val="400"/>
              </a:spcAft>
            </a:pPr>
            <a:r>
              <a:rPr lang="en-US" sz="1000" dirty="0" smtClean="0">
                <a:solidFill>
                  <a:srgbClr val="000000"/>
                </a:solidFill>
              </a:rPr>
              <a:t>SOURCE: </a:t>
            </a:r>
            <a:r>
              <a:rPr lang="en-US" sz="1000" dirty="0">
                <a:solidFill>
                  <a:srgbClr val="000000"/>
                </a:solidFill>
              </a:rPr>
              <a:t>Kaiser/HRET Survey of Employer-Sponsored Health Benefits, </a:t>
            </a:r>
            <a:r>
              <a:rPr lang="en-US" sz="1000" dirty="0" smtClean="0">
                <a:solidFill>
                  <a:srgbClr val="000000"/>
                </a:solidFill>
              </a:rPr>
              <a:t>2014. </a:t>
            </a:r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200400" y="1920510"/>
            <a:ext cx="0" cy="1768111"/>
          </a:xfrm>
          <a:prstGeom prst="line">
            <a:avLst/>
          </a:prstGeom>
          <a:ln w="12700" cmpd="sng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400800" y="1920511"/>
            <a:ext cx="0" cy="1768110"/>
          </a:xfrm>
          <a:prstGeom prst="line">
            <a:avLst/>
          </a:prstGeom>
          <a:ln w="12700" cmpd="sng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nut 13"/>
          <p:cNvSpPr/>
          <p:nvPr/>
        </p:nvSpPr>
        <p:spPr>
          <a:xfrm>
            <a:off x="-1676400" y="2209800"/>
            <a:ext cx="685800" cy="685800"/>
          </a:xfrm>
          <a:prstGeom prst="don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4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052560" cy="1143000"/>
          </a:xfrm>
        </p:spPr>
        <p:txBody>
          <a:bodyPr/>
          <a:lstStyle/>
          <a:p>
            <a:r>
              <a:rPr lang="en-US" altLang="en-US" sz="2400" dirty="0">
                <a:latin typeface="+mj-lt"/>
              </a:rPr>
              <a:t>Percentage of All Workers Covered by Their Employers’ Health Benefits, in Firms Both Offering and Not Offering Health Benefits, by Firm Size, 1999-2014</a:t>
            </a:r>
            <a:endParaRPr lang="en-US" sz="2400" dirty="0">
              <a:latin typeface="+mj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" y="6096000"/>
            <a:ext cx="8229600" cy="685800"/>
          </a:xfrm>
        </p:spPr>
        <p:txBody>
          <a:bodyPr anchor="b" anchorCtr="0"/>
          <a:lstStyle/>
          <a:p>
            <a:pPr>
              <a:lnSpc>
                <a:spcPct val="85000"/>
              </a:lnSpc>
              <a:spcBef>
                <a:spcPct val="50000"/>
              </a:spcBef>
              <a:tabLst>
                <a:tab pos="569913" algn="l"/>
              </a:tabLst>
            </a:pPr>
            <a:r>
              <a:rPr lang="en-US" altLang="en-US" sz="1100" dirty="0">
                <a:latin typeface="+mn-lt"/>
              </a:rPr>
              <a:t>* Estimate is statistically different from estimate for the previous year shown (p&lt;.05).</a:t>
            </a:r>
          </a:p>
          <a:p>
            <a:pPr>
              <a:lnSpc>
                <a:spcPct val="85000"/>
              </a:lnSpc>
              <a:spcBef>
                <a:spcPct val="50000"/>
              </a:spcBef>
              <a:tabLst>
                <a:tab pos="569913" algn="l"/>
              </a:tabLst>
            </a:pPr>
            <a:r>
              <a:rPr lang="en-US" sz="1100" dirty="0">
                <a:latin typeface="+mn-lt"/>
              </a:rPr>
              <a:t>SOURCE:  Kaiser/HRET Survey of Employer-Sponsored Health Benefits, </a:t>
            </a:r>
            <a:r>
              <a:rPr lang="en-US" sz="1100" dirty="0" smtClean="0">
                <a:latin typeface="+mn-lt"/>
              </a:rPr>
              <a:t>1999-2014.</a:t>
            </a:r>
            <a:endParaRPr lang="en-US" altLang="en-US" sz="1100" dirty="0">
              <a:latin typeface="+mn-lt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467434"/>
              </p:ext>
            </p:extLst>
          </p:nvPr>
        </p:nvGraphicFramePr>
        <p:xfrm>
          <a:off x="76200" y="1600200"/>
          <a:ext cx="8839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80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052560" cy="1143000"/>
          </a:xfrm>
        </p:spPr>
        <p:txBody>
          <a:bodyPr/>
          <a:lstStyle/>
          <a:p>
            <a:r>
              <a:rPr lang="en-US" altLang="en-US" sz="2400" dirty="0">
                <a:latin typeface="+mj-lt"/>
              </a:rPr>
              <a:t>Among Covered Workers with a General Annual Health Plan Deductible for Single Coverage, Average Deductible, by </a:t>
            </a:r>
            <a:r>
              <a:rPr lang="en-US" altLang="en-US" sz="2400" dirty="0" smtClean="0">
                <a:latin typeface="+mj-lt"/>
              </a:rPr>
              <a:t>Firm Size, </a:t>
            </a:r>
            <a:r>
              <a:rPr lang="en-US" altLang="en-US" sz="2400" dirty="0">
                <a:latin typeface="+mj-lt"/>
              </a:rPr>
              <a:t>2006-2014</a:t>
            </a:r>
            <a:endParaRPr lang="en-US" sz="2400" dirty="0">
              <a:latin typeface="+mj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" y="6096000"/>
            <a:ext cx="8229600" cy="685800"/>
          </a:xfrm>
        </p:spPr>
        <p:txBody>
          <a:bodyPr anchor="b" anchorCtr="0"/>
          <a:lstStyle/>
          <a:p>
            <a:pPr>
              <a:lnSpc>
                <a:spcPct val="85000"/>
              </a:lnSpc>
              <a:spcBef>
                <a:spcPct val="50000"/>
              </a:spcBef>
              <a:tabLst>
                <a:tab pos="569913" algn="l"/>
              </a:tabLst>
            </a:pPr>
            <a:r>
              <a:rPr lang="en-US" altLang="en-US" sz="1100" dirty="0" smtClean="0">
                <a:latin typeface="+mn-lt"/>
              </a:rPr>
              <a:t>NOTE</a:t>
            </a:r>
            <a:r>
              <a:rPr lang="en-US" altLang="en-US" sz="1100" dirty="0">
                <a:latin typeface="+mn-lt"/>
              </a:rPr>
              <a:t>: Note: Average general annual health plan deductibles for </a:t>
            </a:r>
            <a:r>
              <a:rPr lang="en-US" altLang="en-US" sz="1100" dirty="0" err="1">
                <a:latin typeface="+mn-lt"/>
              </a:rPr>
              <a:t>PPOs</a:t>
            </a:r>
            <a:r>
              <a:rPr lang="en-US" altLang="en-US" sz="1100" dirty="0">
                <a:latin typeface="+mn-lt"/>
              </a:rPr>
              <a:t>, POS plans, and HDHP/</a:t>
            </a:r>
            <a:r>
              <a:rPr lang="en-US" altLang="en-US" sz="1100" dirty="0" err="1">
                <a:latin typeface="+mn-lt"/>
              </a:rPr>
              <a:t>SOs</a:t>
            </a:r>
            <a:r>
              <a:rPr lang="en-US" altLang="en-US" sz="1100" dirty="0">
                <a:latin typeface="+mn-lt"/>
              </a:rPr>
              <a:t> are for in-network services. </a:t>
            </a:r>
          </a:p>
          <a:p>
            <a:pPr>
              <a:lnSpc>
                <a:spcPct val="85000"/>
              </a:lnSpc>
              <a:spcBef>
                <a:spcPct val="50000"/>
              </a:spcBef>
              <a:tabLst>
                <a:tab pos="569913" algn="l"/>
              </a:tabLst>
            </a:pPr>
            <a:r>
              <a:rPr lang="en-US" sz="1100" dirty="0">
                <a:latin typeface="+mn-lt"/>
              </a:rPr>
              <a:t>SOURCE:  Kaiser/HRET Survey of Employer-Sponsored Health Benefits, </a:t>
            </a:r>
            <a:r>
              <a:rPr lang="en-US" sz="1100" dirty="0" smtClean="0">
                <a:latin typeface="+mn-lt"/>
              </a:rPr>
              <a:t>2006-2014.</a:t>
            </a:r>
            <a:endParaRPr lang="en-US" altLang="en-US" sz="1100" dirty="0">
              <a:latin typeface="+mn-lt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840837"/>
              </p:ext>
            </p:extLst>
          </p:nvPr>
        </p:nvGraphicFramePr>
        <p:xfrm>
          <a:off x="76200" y="1600200"/>
          <a:ext cx="8839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90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366</TotalTime>
  <Words>597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blank</vt:lpstr>
      <vt:lpstr>Default with exhibit #</vt:lpstr>
      <vt:lpstr>Default with figure #</vt:lpstr>
      <vt:lpstr>Title page</vt:lpstr>
      <vt:lpstr> Average Premium Increases for Covered Workers with Family Coverage, 1999-2014 </vt:lpstr>
      <vt:lpstr>Average Annual Premiums for Single and Family Coverage,  1999-2014 </vt:lpstr>
      <vt:lpstr>PowerPoint Presentation</vt:lpstr>
      <vt:lpstr>PowerPoint Presentation</vt:lpstr>
      <vt:lpstr>Percentage of All Workers Covered by Their Employers’ Health Benefits, in Firms Both Offering and Not Offering Health Benefits, by Firm Size, 1999-2014</vt:lpstr>
      <vt:lpstr>Among Covered Workers with a General Annual Health Plan Deductible for Single Coverage, Average Deductible, by Firm Size, 2006-2014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 6.2 Average Monthly Worker Premium Contributions Paid by Covered Workers for Single and Family Coverage, 1999-2014</dc:title>
  <dc:creator>Matthew Rae</dc:creator>
  <cp:lastModifiedBy>Kanani Kauka</cp:lastModifiedBy>
  <cp:revision>22</cp:revision>
  <dcterms:created xsi:type="dcterms:W3CDTF">2014-08-09T17:58:55Z</dcterms:created>
  <dcterms:modified xsi:type="dcterms:W3CDTF">2014-11-05T23:44:29Z</dcterms:modified>
</cp:coreProperties>
</file>