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27"/>
  </p:notesMasterIdLst>
  <p:handoutMasterIdLst>
    <p:handoutMasterId r:id="rId28"/>
  </p:handoutMasterIdLst>
  <p:sldIdLst>
    <p:sldId id="278" r:id="rId5"/>
    <p:sldId id="402" r:id="rId6"/>
    <p:sldId id="403" r:id="rId7"/>
    <p:sldId id="404" r:id="rId8"/>
    <p:sldId id="421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6" r:id="rId20"/>
    <p:sldId id="373" r:id="rId21"/>
    <p:sldId id="420" r:id="rId22"/>
    <p:sldId id="419" r:id="rId23"/>
    <p:sldId id="349" r:id="rId24"/>
    <p:sldId id="348" r:id="rId25"/>
    <p:sldId id="350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A3E3"/>
    <a:srgbClr val="141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80881" autoAdjust="0"/>
  </p:normalViewPr>
  <p:slideViewPr>
    <p:cSldViewPr>
      <p:cViewPr varScale="1">
        <p:scale>
          <a:sx n="87" d="100"/>
          <a:sy n="87" d="100"/>
        </p:scale>
        <p:origin x="-7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534328141654157E-3"/>
          <c:y val="5.7357307948446741E-2"/>
          <c:w val="0.87810063784549963"/>
          <c:h val="0.74165373917812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Actual Enrollment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</c:spPr>
          <c:invertIfNegative val="0"/>
          <c:dPt>
            <c:idx val="4"/>
            <c:invertIfNegative val="0"/>
            <c:bubble3D val="0"/>
            <c:spPr>
              <a:solidFill>
                <a:schemeClr val="accent4"/>
              </a:solidFill>
              <a:ln w="12700"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  <c:spPr>
              <a:solidFill>
                <a:schemeClr val="tx2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December 2013</c:v>
                </c:pt>
                <c:pt idx="1">
                  <c:v>February 2014</c:v>
                </c:pt>
                <c:pt idx="2">
                  <c:v>April 2014</c:v>
                </c:pt>
                <c:pt idx="3">
                  <c:v> </c:v>
                </c:pt>
                <c:pt idx="4">
                  <c:v>October 2014</c:v>
                </c:pt>
              </c:strCache>
            </c:strRef>
          </c:cat>
          <c:val>
            <c:numRef>
              <c:f>Sheet1!$B$2:$B$6</c:f>
              <c:numCache>
                <c:formatCode>_(* #,##0_);_(* \(#,##0\);_(* "-"??_);_(@_)</c:formatCode>
                <c:ptCount val="5"/>
                <c:pt idx="0">
                  <c:v>2200000</c:v>
                </c:pt>
                <c:pt idx="1">
                  <c:v>4200000</c:v>
                </c:pt>
                <c:pt idx="2" formatCode="#,##0">
                  <c:v>8000000</c:v>
                </c:pt>
                <c:pt idx="3" formatCode="0.0%">
                  <c:v>0</c:v>
                </c:pt>
                <c:pt idx="4">
                  <c:v>7100000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6077440"/>
        <c:axId val="46081152"/>
      </c:barChart>
      <c:catAx>
        <c:axId val="46077440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6081152"/>
        <c:crosses val="autoZero"/>
        <c:auto val="1"/>
        <c:lblAlgn val="ctr"/>
        <c:lblOffset val="100"/>
        <c:noMultiLvlLbl val="0"/>
      </c:catAx>
      <c:valAx>
        <c:axId val="46081152"/>
        <c:scaling>
          <c:orientation val="minMax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one"/>
        <c:crossAx val="46077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Change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5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chemeClr val="tx2"/>
              </a:solidFill>
            </c:spPr>
          </c:dPt>
          <c:dPt>
            <c:idx val="10"/>
            <c:invertIfNegative val="0"/>
            <c:bubble3D val="0"/>
          </c:dPt>
          <c:dLbls>
            <c:numFmt formatCode="0.0%" sourceLinked="0"/>
            <c:txPr>
              <a:bodyPr/>
              <a:lstStyle/>
              <a:p>
                <a:pPr>
                  <a:defRPr sz="11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Sheet1!$A$2:$A$21</c:f>
              <c:strCache>
                <c:ptCount val="20"/>
                <c:pt idx="0">
                  <c:v>Mississippi (Jackson)</c:v>
                </c:pt>
                <c:pt idx="1">
                  <c:v>Colorado (Denver)</c:v>
                </c:pt>
                <c:pt idx="2">
                  <c:v>New Mexico (Albuquerque)</c:v>
                </c:pt>
                <c:pt idx="3">
                  <c:v>Arizona (Phoenix)</c:v>
                </c:pt>
                <c:pt idx="4">
                  <c:v>Washington (Seattle)</c:v>
                </c:pt>
                <c:pt idx="5">
                  <c:v>Connecticut (Hartford)</c:v>
                </c:pt>
                <c:pt idx="6">
                  <c:v>Iowa (Cedar Rapids)</c:v>
                </c:pt>
                <c:pt idx="7">
                  <c:v>Nevada (Las Vegas)</c:v>
                </c:pt>
                <c:pt idx="8">
                  <c:v>Ohio (Cleveland)</c:v>
                </c:pt>
                <c:pt idx="9">
                  <c:v>Average</c:v>
                </c:pt>
                <c:pt idx="10">
                  <c:v>California (Los Angeles)</c:v>
                </c:pt>
                <c:pt idx="11">
                  <c:v>Illinois (Chicago)</c:v>
                </c:pt>
                <c:pt idx="12">
                  <c:v>New York (New York City)</c:v>
                </c:pt>
                <c:pt idx="13">
                  <c:v>Virginia (Richmond)</c:v>
                </c:pt>
                <c:pt idx="14">
                  <c:v>Michigan (Detroit)</c:v>
                </c:pt>
                <c:pt idx="15">
                  <c:v>Texas (Houston)</c:v>
                </c:pt>
                <c:pt idx="16">
                  <c:v>Oregon (Portland)</c:v>
                </c:pt>
                <c:pt idx="17">
                  <c:v>Tennessee (Nashville)</c:v>
                </c:pt>
                <c:pt idx="18">
                  <c:v>Minnesota (Minneapolis)</c:v>
                </c:pt>
                <c:pt idx="19">
                  <c:v>Alaska (Anchorage)</c:v>
                </c:pt>
              </c:strCache>
            </c:strRef>
          </c:cat>
          <c:val>
            <c:numRef>
              <c:f>Sheet1!$B$2:$B$21</c:f>
              <c:numCache>
                <c:formatCode>0.0%</c:formatCode>
                <c:ptCount val="20"/>
                <c:pt idx="0">
                  <c:v>-0.255</c:v>
                </c:pt>
                <c:pt idx="1">
                  <c:v>-0.15639999999999998</c:v>
                </c:pt>
                <c:pt idx="2">
                  <c:v>-0.11799999999999999</c:v>
                </c:pt>
                <c:pt idx="3">
                  <c:v>-0.1</c:v>
                </c:pt>
                <c:pt idx="4">
                  <c:v>-9.8000000000000004E-2</c:v>
                </c:pt>
                <c:pt idx="5">
                  <c:v>-0.05</c:v>
                </c:pt>
                <c:pt idx="6">
                  <c:v>-3.4663178548070668E-2</c:v>
                </c:pt>
                <c:pt idx="7">
                  <c:v>-6.0000000000000001E-3</c:v>
                </c:pt>
                <c:pt idx="8">
                  <c:v>-6.0000000000000001E-3</c:v>
                </c:pt>
                <c:pt idx="9">
                  <c:v>-2E-3</c:v>
                </c:pt>
                <c:pt idx="10">
                  <c:v>8.0000000000000002E-3</c:v>
                </c:pt>
                <c:pt idx="11">
                  <c:v>1.6E-2</c:v>
                </c:pt>
                <c:pt idx="12">
                  <c:v>1.7999999999999999E-2</c:v>
                </c:pt>
                <c:pt idx="13">
                  <c:v>2.6910614083616544E-2</c:v>
                </c:pt>
                <c:pt idx="14">
                  <c:v>4.3999999999999997E-2</c:v>
                </c:pt>
                <c:pt idx="15">
                  <c:v>5.2999999999999999E-2</c:v>
                </c:pt>
                <c:pt idx="16">
                  <c:v>6.0999999999999999E-2</c:v>
                </c:pt>
                <c:pt idx="17">
                  <c:v>7.8353253652058433E-2</c:v>
                </c:pt>
                <c:pt idx="18">
                  <c:v>0.18542116630669531</c:v>
                </c:pt>
                <c:pt idx="19">
                  <c:v>0.28421052631578947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494336"/>
        <c:axId val="140496256"/>
      </c:barChart>
      <c:catAx>
        <c:axId val="14049433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majorTickMark val="none"/>
        <c:minorTickMark val="none"/>
        <c:tickLblPos val="low"/>
        <c:txPr>
          <a:bodyPr/>
          <a:lstStyle/>
          <a:p>
            <a:pPr>
              <a:defRPr sz="1200"/>
            </a:pPr>
            <a:endParaRPr lang="en-US"/>
          </a:p>
        </c:txPr>
        <c:crossAx val="140496256"/>
        <c:crosses val="autoZero"/>
        <c:auto val="1"/>
        <c:lblAlgn val="ctr"/>
        <c:lblOffset val="100"/>
        <c:noMultiLvlLbl val="0"/>
      </c:catAx>
      <c:valAx>
        <c:axId val="14049625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0494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Change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5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chemeClr val="tx2"/>
              </a:solidFill>
            </c:spPr>
          </c:dPt>
          <c:dLbls>
            <c:dLbl>
              <c:idx val="5"/>
              <c:numFmt formatCode="0.0%" sourceLinked="0"/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Sheet1!$A$2:$A$21</c:f>
              <c:strCache>
                <c:ptCount val="20"/>
                <c:pt idx="0">
                  <c:v>New Mexico (Albuquerque)</c:v>
                </c:pt>
                <c:pt idx="1">
                  <c:v>Arizona (Phoenix)</c:v>
                </c:pt>
                <c:pt idx="2">
                  <c:v>Alaska (Anchorage)</c:v>
                </c:pt>
                <c:pt idx="3">
                  <c:v>California (Los Angeles)</c:v>
                </c:pt>
                <c:pt idx="4">
                  <c:v>Colorado (Denver)</c:v>
                </c:pt>
                <c:pt idx="5">
                  <c:v>Connecticut (Hartford)</c:v>
                </c:pt>
                <c:pt idx="6">
                  <c:v>Illinois (Chicago)</c:v>
                </c:pt>
                <c:pt idx="7">
                  <c:v>Iowa (Cedar Rapids)</c:v>
                </c:pt>
                <c:pt idx="8">
                  <c:v>Michigan (Detroit)</c:v>
                </c:pt>
                <c:pt idx="9">
                  <c:v>Mississippi (Jackson)</c:v>
                </c:pt>
                <c:pt idx="10">
                  <c:v>Nevada (Las Vegas)</c:v>
                </c:pt>
                <c:pt idx="11">
                  <c:v>New York (New York City)</c:v>
                </c:pt>
                <c:pt idx="12">
                  <c:v>Ohio (Cleveland)</c:v>
                </c:pt>
                <c:pt idx="13">
                  <c:v>Texas (Houston)</c:v>
                </c:pt>
                <c:pt idx="14">
                  <c:v>Virginia (Richmond)</c:v>
                </c:pt>
                <c:pt idx="15">
                  <c:v>Washington (Seattle)</c:v>
                </c:pt>
                <c:pt idx="16">
                  <c:v>Average</c:v>
                </c:pt>
                <c:pt idx="17">
                  <c:v>Oregon (Portland)</c:v>
                </c:pt>
                <c:pt idx="18">
                  <c:v>Tennessee (Nashville)</c:v>
                </c:pt>
                <c:pt idx="19">
                  <c:v>Minnesota (Minneapolis)</c:v>
                </c:pt>
              </c:strCache>
            </c:strRef>
          </c:cat>
          <c:val>
            <c:numRef>
              <c:f>Sheet1!$B$2:$B$21</c:f>
              <c:numCache>
                <c:formatCode>0.0%</c:formatCode>
                <c:ptCount val="20"/>
                <c:pt idx="0">
                  <c:v>-0.11759862778730713</c:v>
                </c:pt>
                <c:pt idx="1">
                  <c:v>-0.10038119440914867</c:v>
                </c:pt>
                <c:pt idx="2">
                  <c:v>-8.0000000000000002E-3</c:v>
                </c:pt>
                <c:pt idx="3">
                  <c:v>-8.0000000000000002E-3</c:v>
                </c:pt>
                <c:pt idx="4">
                  <c:v>-8.0000000000000002E-3</c:v>
                </c:pt>
                <c:pt idx="5">
                  <c:v>-8.0000000000000002E-3</c:v>
                </c:pt>
                <c:pt idx="6">
                  <c:v>-8.0000000000000002E-3</c:v>
                </c:pt>
                <c:pt idx="7">
                  <c:v>-8.0000000000000002E-3</c:v>
                </c:pt>
                <c:pt idx="8">
                  <c:v>-8.0000000000000002E-3</c:v>
                </c:pt>
                <c:pt idx="9">
                  <c:v>-8.0000000000000002E-3</c:v>
                </c:pt>
                <c:pt idx="10">
                  <c:v>-8.0000000000000002E-3</c:v>
                </c:pt>
                <c:pt idx="11">
                  <c:v>-8.0000000000000002E-3</c:v>
                </c:pt>
                <c:pt idx="12">
                  <c:v>-8.0000000000000002E-3</c:v>
                </c:pt>
                <c:pt idx="13">
                  <c:v>-8.0000000000000002E-3</c:v>
                </c:pt>
                <c:pt idx="14">
                  <c:v>-8.0000000000000002E-3</c:v>
                </c:pt>
                <c:pt idx="15">
                  <c:v>-8.0000000000000002E-3</c:v>
                </c:pt>
                <c:pt idx="16">
                  <c:v>-3.0000000000000001E-3</c:v>
                </c:pt>
                <c:pt idx="17">
                  <c:v>3.3991701244813211E-2</c:v>
                </c:pt>
                <c:pt idx="18">
                  <c:v>7.8E-2</c:v>
                </c:pt>
                <c:pt idx="19">
                  <c:v>0.18542116630669531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936192"/>
        <c:axId val="130937984"/>
      </c:barChart>
      <c:catAx>
        <c:axId val="130936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130937984"/>
        <c:crosses val="autoZero"/>
        <c:auto val="1"/>
        <c:lblAlgn val="ctr"/>
        <c:lblOffset val="100"/>
        <c:noMultiLvlLbl val="0"/>
      </c:catAx>
      <c:valAx>
        <c:axId val="13093798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0936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516424775465565E-2"/>
          <c:y val="3.8756555427214734E-2"/>
          <c:w val="0.96348357522453443"/>
          <c:h val="0.9289463150501062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E05C26"/>
            </a:solidFill>
            <a:ln w="9525">
              <a:solidFill>
                <a:srgbClr val="133559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…do not know that the health reform law provides financial help to low and moderate income Americans</c:v>
                </c:pt>
                <c:pt idx="1">
                  <c:v>…know only a little or nothing at all about the health insurance marketplace</c:v>
                </c:pt>
                <c:pt idx="2">
                  <c:v>…do not know that  open enrollment begins Nov. 15th</c:v>
                </c:pt>
              </c:strCache>
            </c:strRef>
          </c:cat>
          <c:val>
            <c:numRef>
              <c:f>Sheet1!$B$2:$B$4</c:f>
              <c:numCache>
                <c:formatCode>0%;0%</c:formatCode>
                <c:ptCount val="3"/>
                <c:pt idx="0">
                  <c:v>0.53</c:v>
                </c:pt>
                <c:pt idx="1">
                  <c:v>0.66</c:v>
                </c:pt>
                <c:pt idx="2">
                  <c:v>0.89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31539712"/>
        <c:axId val="131541248"/>
      </c:barChart>
      <c:catAx>
        <c:axId val="1315397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31541248"/>
        <c:crosses val="autoZero"/>
        <c:auto val="1"/>
        <c:lblAlgn val="ctr"/>
        <c:lblOffset val="100"/>
        <c:noMultiLvlLbl val="0"/>
      </c:catAx>
      <c:valAx>
        <c:axId val="131541248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131539712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54F8C-AD67-469D-AEFC-B0190D50169A}" type="datetimeFigureOut">
              <a:rPr lang="en-US" smtClean="0"/>
              <a:t>11/13/2014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0BFA8-5D8A-4A16-96F1-26F3F9D73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58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13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45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24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83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11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49FDF-C895-44C3-93D8-40FC7B6C1F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47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65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99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83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61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1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14859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14859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14859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14859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27317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3800"/>
              </a:lnSpc>
              <a:defRPr sz="3600" b="1" cap="all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743200"/>
            <a:ext cx="7772400" cy="568325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42540115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190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1581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81" r:id="rId5"/>
    <p:sldLayoutId id="214748368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aspe.hhs.gov/health/reports/2014/Targets/ib_Targets.pdf" TargetMode="External"/><Relationship Id="rId4" Type="http://schemas.openxmlformats.org/officeDocument/2006/relationships/hyperlink" Target="http://aspe.hhs.gov/health/reports/2014/MarketPlaceEnrollment/Apr2014/ib_2014Apr_enrollment.pd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ff.org/health-reform/state-indicator/state-decisions-for-creating-health-insurance-exchanges-and-expanding-medicaid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000" dirty="0"/>
              <a:t>W</a:t>
            </a:r>
            <a:r>
              <a:rPr lang="en-US" sz="3000" dirty="0" smtClean="0"/>
              <a:t>eb </a:t>
            </a:r>
            <a:r>
              <a:rPr lang="en-US" sz="3000" dirty="0"/>
              <a:t>Briefing for </a:t>
            </a:r>
            <a:r>
              <a:rPr lang="en-US" sz="3000" dirty="0" smtClean="0"/>
              <a:t>Journalists:</a:t>
            </a:r>
            <a:br>
              <a:rPr lang="en-US" sz="3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Consumer </a:t>
            </a:r>
            <a:r>
              <a:rPr lang="en-US" sz="3000" dirty="0"/>
              <a:t>Issues Ahead of the ACA's Second Open Enrollment Season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US" sz="1600" dirty="0" smtClean="0"/>
              <a:t>Thursday, November 13, 2014</a:t>
            </a:r>
          </a:p>
          <a:p>
            <a:r>
              <a:rPr lang="en-US" sz="1600" dirty="0" smtClean="0"/>
              <a:t>Presented by the Kaiser Family Foundation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3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" y="1097280"/>
            <a:ext cx="8747760" cy="5029200"/>
          </a:xfrm>
        </p:spPr>
        <p:txBody>
          <a:bodyPr/>
          <a:lstStyle/>
          <a:p>
            <a:r>
              <a:rPr lang="en-US" dirty="0" smtClean="0"/>
              <a:t>Premium tax credits apply on a calendar year.  Must be renewed for January 1</a:t>
            </a:r>
          </a:p>
          <a:p>
            <a:r>
              <a:rPr lang="en-US" dirty="0" smtClean="0"/>
              <a:t>2015 premium tax credit amounts may change due to changes in</a:t>
            </a:r>
          </a:p>
          <a:p>
            <a:pPr lvl="1"/>
            <a:r>
              <a:rPr lang="en-US" dirty="0" smtClean="0"/>
              <a:t>consumer’s age, income, family status, other characteristics </a:t>
            </a:r>
          </a:p>
          <a:p>
            <a:pPr lvl="1"/>
            <a:r>
              <a:rPr lang="en-US" dirty="0" smtClean="0"/>
              <a:t>tax credit formula</a:t>
            </a:r>
          </a:p>
          <a:p>
            <a:pPr lvl="1"/>
            <a:r>
              <a:rPr lang="en-US" dirty="0" smtClean="0"/>
              <a:t>cost of benchmark plan</a:t>
            </a:r>
          </a:p>
          <a:p>
            <a:r>
              <a:rPr lang="en-US" dirty="0" smtClean="0"/>
              <a:t>To update 2015 APTC, consumers must update their application for financial assistance </a:t>
            </a:r>
            <a:r>
              <a:rPr lang="en-US" u="sng" dirty="0" smtClean="0"/>
              <a:t>AND</a:t>
            </a:r>
            <a:r>
              <a:rPr lang="en-US" dirty="0" smtClean="0"/>
              <a:t> re-select health plan</a:t>
            </a:r>
          </a:p>
          <a:p>
            <a:r>
              <a:rPr lang="en-US" dirty="0"/>
              <a:t>December 15, 2014 is key date</a:t>
            </a:r>
          </a:p>
          <a:p>
            <a:r>
              <a:rPr lang="en-US" dirty="0"/>
              <a:t>Most consumers who don’t take action to </a:t>
            </a:r>
            <a:r>
              <a:rPr lang="en-US" dirty="0" smtClean="0"/>
              <a:t>update application for financial assistance by </a:t>
            </a:r>
            <a:r>
              <a:rPr lang="en-US" dirty="0"/>
              <a:t>this date will </a:t>
            </a:r>
            <a:r>
              <a:rPr lang="en-US" dirty="0" smtClean="0"/>
              <a:t>have 2014 APTC amount automatically </a:t>
            </a:r>
            <a:r>
              <a:rPr lang="en-US" dirty="0"/>
              <a:t>renewed for coverage beginning January 1, </a:t>
            </a:r>
            <a:r>
              <a:rPr lang="en-US" dirty="0" smtClean="0"/>
              <a:t>2015, with some exceptions </a:t>
            </a:r>
            <a:endParaRPr lang="en-US" dirty="0"/>
          </a:p>
          <a:p>
            <a:pPr lvl="1"/>
            <a:r>
              <a:rPr lang="en-US" dirty="0" smtClean="0"/>
              <a:t>No </a:t>
            </a:r>
            <a:r>
              <a:rPr lang="en-US" dirty="0"/>
              <a:t>automatic renewal for consumers who didn’t authorize Marketplace to check most recent tax return</a:t>
            </a:r>
          </a:p>
          <a:p>
            <a:pPr lvl="1"/>
            <a:r>
              <a:rPr lang="en-US" dirty="0"/>
              <a:t>No automatic renewal for consumers who did authorize Marketplace to check and whose 2013 tax return shows income above 500% </a:t>
            </a:r>
            <a:r>
              <a:rPr lang="en-US" dirty="0" smtClean="0"/>
              <a:t>FPL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91440" y="6553200"/>
            <a:ext cx="8321040" cy="21336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914400"/>
          </a:xfrm>
        </p:spPr>
        <p:txBody>
          <a:bodyPr/>
          <a:lstStyle/>
          <a:p>
            <a:r>
              <a:rPr lang="en-US" sz="2600" dirty="0" smtClean="0"/>
              <a:t>Marketplace enrollees also must renew premium tax credit.	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5563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2880" y="1097280"/>
            <a:ext cx="8961120" cy="50292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2014</a:t>
            </a:r>
          </a:p>
          <a:p>
            <a:pPr marL="0" indent="0">
              <a:buNone/>
            </a:pPr>
            <a:r>
              <a:rPr lang="en-US" dirty="0" smtClean="0"/>
              <a:t>Second-lowest cost silver plan: Humana ($250/month for a  40 year-old)</a:t>
            </a:r>
          </a:p>
          <a:p>
            <a:pPr marL="0" indent="0">
              <a:buNone/>
            </a:pPr>
            <a:r>
              <a:rPr lang="en-US" dirty="0"/>
              <a:t>Tax credit </a:t>
            </a:r>
            <a:r>
              <a:rPr lang="en-US" dirty="0" smtClean="0"/>
              <a:t>for enrollee making $30,000 = </a:t>
            </a:r>
            <a:r>
              <a:rPr lang="en-US" dirty="0"/>
              <a:t>$</a:t>
            </a:r>
            <a:r>
              <a:rPr lang="en-US" dirty="0" smtClean="0"/>
              <a:t>41/month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Premium for 40-year-old enrollee making $30,000 = $209/month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2015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Humana premium for a 40 year-old = $249/month</a:t>
            </a:r>
          </a:p>
          <a:p>
            <a:pPr marL="0" indent="0">
              <a:buNone/>
            </a:pPr>
            <a:r>
              <a:rPr lang="en-US" dirty="0" smtClean="0"/>
              <a:t>Second-lowest cost silver plan: Colorado Health Insurance ($211/month for a 40 year-old)</a:t>
            </a:r>
          </a:p>
          <a:p>
            <a:pPr marL="0" indent="0">
              <a:buNone/>
            </a:pPr>
            <a:r>
              <a:rPr lang="en-US" dirty="0" smtClean="0"/>
              <a:t>Tax credit = $3/month</a:t>
            </a:r>
          </a:p>
          <a:p>
            <a:pPr marL="0" indent="0">
              <a:buNone/>
            </a:pPr>
            <a:r>
              <a:rPr lang="en-US" dirty="0" smtClean="0"/>
              <a:t>Premium to enroll in Colorado Health Insurance = $208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(-1% change from 2014)</a:t>
            </a:r>
          </a:p>
          <a:p>
            <a:pPr marL="0" indent="0">
              <a:buNone/>
            </a:pPr>
            <a:r>
              <a:rPr lang="en-US" dirty="0" smtClean="0"/>
              <a:t>Premium to enroll in Humana = $246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(18% change from 2014)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Consumers who auto-renew could face higher costs or receive an incorrect tax credit amount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8546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" y="1219200"/>
            <a:ext cx="8747760" cy="4831080"/>
          </a:xfrm>
        </p:spPr>
        <p:txBody>
          <a:bodyPr/>
          <a:lstStyle/>
          <a:p>
            <a:pPr>
              <a:spcAft>
                <a:spcPts val="480"/>
              </a:spcAft>
            </a:pPr>
            <a:r>
              <a:rPr lang="en-US" dirty="0" smtClean="0"/>
              <a:t>In 2014, people must have minimum essential coverage or pay a penalty</a:t>
            </a:r>
          </a:p>
          <a:p>
            <a:pPr>
              <a:spcAft>
                <a:spcPts val="480"/>
              </a:spcAft>
            </a:pPr>
            <a:r>
              <a:rPr lang="en-US" dirty="0" smtClean="0"/>
              <a:t>Penalty = greater of $95 per adult or 1% of income above tax filing threshold</a:t>
            </a:r>
          </a:p>
          <a:p>
            <a:pPr>
              <a:spcAft>
                <a:spcPts val="480"/>
              </a:spcAft>
            </a:pPr>
            <a:r>
              <a:rPr lang="en-US" dirty="0" smtClean="0"/>
              <a:t>1/12 of penalty applies for each month uninsured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Consumers who did not have coverage in 2014 and who are not eligible for an exemption will face penalties.</a:t>
            </a:r>
            <a:endParaRPr lang="en-US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67" y="2438400"/>
            <a:ext cx="4911033" cy="37338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2"/>
          </p:nvPr>
        </p:nvSpPr>
        <p:spPr>
          <a:xfrm>
            <a:off x="76200" y="2514600"/>
            <a:ext cx="3969521" cy="3124200"/>
          </a:xfrm>
        </p:spPr>
        <p:txBody>
          <a:bodyPr/>
          <a:lstStyle/>
          <a:p>
            <a:pPr>
              <a:spcAft>
                <a:spcPts val="480"/>
              </a:spcAft>
            </a:pPr>
            <a:r>
              <a:rPr lang="en-US" dirty="0"/>
              <a:t>Health insurers, group health plans, other health programs will send form 1095-B by January 31, </a:t>
            </a:r>
            <a:r>
              <a:rPr lang="en-US" dirty="0" smtClean="0"/>
              <a:t>documenting 2014 coverage</a:t>
            </a:r>
          </a:p>
          <a:p>
            <a:pPr>
              <a:spcAft>
                <a:spcPts val="480"/>
              </a:spcAft>
            </a:pPr>
            <a:r>
              <a:rPr lang="en-US" dirty="0"/>
              <a:t>Exemptions </a:t>
            </a:r>
            <a:r>
              <a:rPr lang="en-US" dirty="0" smtClean="0"/>
              <a:t>available</a:t>
            </a:r>
          </a:p>
          <a:p>
            <a:pPr lvl="1">
              <a:spcAft>
                <a:spcPts val="480"/>
              </a:spcAft>
            </a:pPr>
            <a:r>
              <a:rPr lang="en-US" dirty="0" smtClean="0"/>
              <a:t>Apply to Marketplace for certain exemptions (e.g., hardship)</a:t>
            </a:r>
          </a:p>
          <a:p>
            <a:pPr lvl="1">
              <a:spcAft>
                <a:spcPts val="480"/>
              </a:spcAft>
            </a:pPr>
            <a:r>
              <a:rPr lang="en-US" dirty="0" smtClean="0"/>
              <a:t>Others can be claimed on tax return (e.g., short coverage lapse)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10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" y="1143000"/>
            <a:ext cx="5547360" cy="5029200"/>
          </a:xfrm>
        </p:spPr>
        <p:txBody>
          <a:bodyPr/>
          <a:lstStyle/>
          <a:p>
            <a:r>
              <a:rPr lang="en-US" dirty="0" smtClean="0"/>
              <a:t>All consumers who received APTC during 2014 must file a 2014 federal tax return</a:t>
            </a:r>
          </a:p>
          <a:p>
            <a:r>
              <a:rPr lang="en-US" dirty="0"/>
              <a:t>A</a:t>
            </a:r>
            <a:r>
              <a:rPr lang="en-US" dirty="0" smtClean="0"/>
              <a:t>dvanced </a:t>
            </a:r>
            <a:r>
              <a:rPr lang="en-US" dirty="0"/>
              <a:t>premium tax credits (APTC) paid monthly during </a:t>
            </a:r>
            <a:r>
              <a:rPr lang="en-US" dirty="0" smtClean="0"/>
              <a:t>2014 based on </a:t>
            </a:r>
            <a:r>
              <a:rPr lang="en-US" dirty="0"/>
              <a:t>projected </a:t>
            </a:r>
            <a:r>
              <a:rPr lang="en-US" dirty="0" smtClean="0"/>
              <a:t>2014 income, </a:t>
            </a:r>
            <a:r>
              <a:rPr lang="en-US" dirty="0"/>
              <a:t>estimated at time of application</a:t>
            </a:r>
          </a:p>
          <a:p>
            <a:r>
              <a:rPr lang="en-US" dirty="0" smtClean="0"/>
              <a:t>Final eligibility is based on actual 2014 income</a:t>
            </a:r>
          </a:p>
          <a:p>
            <a:r>
              <a:rPr lang="en-US" dirty="0" smtClean="0"/>
              <a:t>By January 31, consumers who took APTC in 2014 will receive a form 1095-A from Marketplace</a:t>
            </a:r>
          </a:p>
          <a:p>
            <a:r>
              <a:rPr lang="en-US" dirty="0" smtClean="0"/>
              <a:t>Tax filers must use Form 8962 to reconcile APTC with final premium tax credit eligibility</a:t>
            </a:r>
          </a:p>
          <a:p>
            <a:r>
              <a:rPr lang="en-US" dirty="0" smtClean="0"/>
              <a:t>Consumers eligible for more tax credit receive difference as tax refund</a:t>
            </a:r>
          </a:p>
          <a:p>
            <a:r>
              <a:rPr lang="en-US" dirty="0" smtClean="0"/>
              <a:t>Consumers who took too much APTC may be required to repay some or all of difference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152400"/>
            <a:ext cx="8961120" cy="914400"/>
          </a:xfrm>
        </p:spPr>
        <p:txBody>
          <a:bodyPr/>
          <a:lstStyle/>
          <a:p>
            <a:r>
              <a:rPr lang="en-US" sz="2600" dirty="0" smtClean="0"/>
              <a:t>Consumers must reconcile any advance premium tax credit payments received in 2014 with final tax credit eligibility. </a:t>
            </a:r>
            <a:endParaRPr lang="en-US" sz="26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295400"/>
            <a:ext cx="3336925" cy="4514960"/>
          </a:xfrm>
        </p:spPr>
      </p:pic>
    </p:spTree>
    <p:extLst>
      <p:ext uri="{BB962C8B-B14F-4D97-AF65-F5344CB8AC3E}">
        <p14:creationId xmlns:p14="http://schemas.microsoft.com/office/powerpoint/2010/main" val="2692079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3773"/>
              </p:ext>
            </p:extLst>
          </p:nvPr>
        </p:nvGraphicFramePr>
        <p:xfrm>
          <a:off x="838200" y="1524000"/>
          <a:ext cx="7406788" cy="3610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7360"/>
                <a:gridCol w="1417172"/>
                <a:gridCol w="1417172"/>
                <a:gridCol w="1417172"/>
                <a:gridCol w="1417912"/>
              </a:tblGrid>
              <a:tr h="876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Income as percentage of poverty line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Annual income for an individual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Repayment limit for single taxpayers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Annual income for a family of four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Repayment limit for married taxpayers filling jointly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72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Under </a:t>
                      </a:r>
                      <a:r>
                        <a:rPr lang="en-US" sz="1400" dirty="0">
                          <a:effectLst/>
                        </a:rPr>
                        <a:t>200%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Under </a:t>
                      </a:r>
                      <a:r>
                        <a:rPr lang="en-US" sz="1400" dirty="0">
                          <a:effectLst/>
                        </a:rPr>
                        <a:t>$22,980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$300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Under </a:t>
                      </a:r>
                      <a:r>
                        <a:rPr lang="en-US" sz="1400" dirty="0">
                          <a:effectLst/>
                        </a:rPr>
                        <a:t>$47,100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</a:t>
                      </a:r>
                      <a:r>
                        <a:rPr lang="en-US" sz="1400" dirty="0">
                          <a:effectLst/>
                        </a:rPr>
                        <a:t>600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72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At </a:t>
                      </a:r>
                      <a:r>
                        <a:rPr lang="en-US" sz="1400" dirty="0">
                          <a:effectLst/>
                        </a:rPr>
                        <a:t>least 200% but less than 300%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</a:t>
                      </a:r>
                      <a:r>
                        <a:rPr lang="en-US" sz="1400" dirty="0">
                          <a:effectLst/>
                        </a:rPr>
                        <a:t>22,980 - $34,470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</a:t>
                      </a:r>
                      <a:r>
                        <a:rPr lang="en-US" sz="1400" dirty="0">
                          <a:effectLst/>
                        </a:rPr>
                        <a:t>750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</a:t>
                      </a:r>
                      <a:r>
                        <a:rPr lang="en-US" sz="1400" dirty="0">
                          <a:effectLst/>
                        </a:rPr>
                        <a:t>47,100 - $70,650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</a:t>
                      </a:r>
                      <a:r>
                        <a:rPr lang="en-US" sz="1400" dirty="0">
                          <a:effectLst/>
                        </a:rPr>
                        <a:t>1,500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72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At </a:t>
                      </a:r>
                      <a:r>
                        <a:rPr lang="en-US" sz="1400" dirty="0">
                          <a:effectLst/>
                        </a:rPr>
                        <a:t>least 300% but less than 400%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</a:t>
                      </a:r>
                      <a:r>
                        <a:rPr lang="en-US" sz="1400" dirty="0">
                          <a:effectLst/>
                        </a:rPr>
                        <a:t>34,470 - $45,960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effectLst/>
                        </a:rPr>
                        <a:t>$1,250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</a:t>
                      </a:r>
                      <a:r>
                        <a:rPr lang="en-US" sz="1400" dirty="0">
                          <a:effectLst/>
                        </a:rPr>
                        <a:t>70,650 - $94,200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</a:t>
                      </a:r>
                      <a:r>
                        <a:rPr lang="en-US" sz="1400" dirty="0">
                          <a:effectLst/>
                        </a:rPr>
                        <a:t>2,500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72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400</a:t>
                      </a:r>
                      <a:r>
                        <a:rPr lang="en-US" sz="1400" dirty="0">
                          <a:effectLst/>
                        </a:rPr>
                        <a:t>% and above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</a:t>
                      </a:r>
                      <a:r>
                        <a:rPr lang="en-US" sz="1400" dirty="0">
                          <a:effectLst/>
                        </a:rPr>
                        <a:t>45,960 or more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Full </a:t>
                      </a:r>
                      <a:r>
                        <a:rPr lang="en-US" sz="1400" dirty="0">
                          <a:effectLst/>
                        </a:rPr>
                        <a:t>amount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$</a:t>
                      </a:r>
                      <a:r>
                        <a:rPr lang="en-US" sz="1400" dirty="0">
                          <a:effectLst/>
                        </a:rPr>
                        <a:t>94,200 or more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Full </a:t>
                      </a:r>
                      <a:r>
                        <a:rPr lang="en-US" sz="1400" dirty="0">
                          <a:effectLst/>
                        </a:rPr>
                        <a:t>amount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" y="76200"/>
            <a:ext cx="8961120" cy="762000"/>
          </a:xfrm>
        </p:spPr>
        <p:txBody>
          <a:bodyPr/>
          <a:lstStyle/>
          <a:p>
            <a:r>
              <a:rPr lang="en-US" sz="2600" dirty="0" smtClean="0"/>
              <a:t>Consumers who received tax credits that were too high will have to repay some or all of the difference.</a:t>
            </a:r>
            <a:endParaRPr lang="en-US" sz="2600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471613" y="23891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667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4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267605204"/>
              </p:ext>
            </p:extLst>
          </p:nvPr>
        </p:nvGraphicFramePr>
        <p:xfrm>
          <a:off x="-1398275" y="1568786"/>
          <a:ext cx="10744294" cy="455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33" y="91440"/>
            <a:ext cx="8961120" cy="9144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tx1"/>
                </a:solidFill>
              </a:rPr>
              <a:t>As second open enrollment period approaches, significant challenges remain.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40" name="Text Placeholder 2"/>
          <p:cNvSpPr>
            <a:spLocks noGrp="1"/>
          </p:cNvSpPr>
          <p:nvPr>
            <p:ph type="body" idx="10"/>
          </p:nvPr>
        </p:nvSpPr>
        <p:spPr>
          <a:xfrm>
            <a:off x="91440" y="1097280"/>
            <a:ext cx="896112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0" u="sng" dirty="0">
                <a:latin typeface="Calibri" pitchFamily="34" charset="0"/>
              </a:rPr>
              <a:t>AMONG THE UNINSURED AGES 18-64</a:t>
            </a:r>
            <a:r>
              <a:rPr lang="en-US" sz="1400" b="0" dirty="0">
                <a:latin typeface="Calibri" pitchFamily="34" charset="0"/>
              </a:rPr>
              <a:t>: </a:t>
            </a:r>
            <a:r>
              <a:rPr lang="en-US" sz="1400" b="0" dirty="0" smtClean="0">
                <a:latin typeface="Calibri" pitchFamily="34" charset="0"/>
              </a:rPr>
              <a:t>Percent of people who say they…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6400800"/>
            <a:ext cx="8657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Kaiser Family </a:t>
            </a:r>
            <a:r>
              <a:rPr lang="en-US" sz="1000" dirty="0" smtClean="0"/>
              <a:t>Foundation Health Tracking Poll </a:t>
            </a:r>
            <a:r>
              <a:rPr lang="en-US" sz="1000" dirty="0"/>
              <a:t>(conducted October 8-October 14, 2014)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6040" y="2225133"/>
            <a:ext cx="3702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Meta Offc Pro"/>
              </a:rPr>
              <a:t>…do </a:t>
            </a:r>
            <a:r>
              <a:rPr lang="en-US" sz="1400" dirty="0" smtClean="0">
                <a:latin typeface="Calibri" pitchFamily="34" charset="0"/>
                <a:cs typeface="Meta Offc Pro"/>
              </a:rPr>
              <a:t>NOT know that </a:t>
            </a:r>
            <a:r>
              <a:rPr lang="en-US" sz="1400" dirty="0">
                <a:latin typeface="Calibri" pitchFamily="34" charset="0"/>
                <a:cs typeface="Meta Offc Pro"/>
              </a:rPr>
              <a:t>open enrollment begins </a:t>
            </a:r>
            <a:r>
              <a:rPr lang="en-US" sz="1400" dirty="0" smtClean="0">
                <a:latin typeface="Calibri" pitchFamily="34" charset="0"/>
                <a:cs typeface="Meta Offc Pro"/>
              </a:rPr>
              <a:t>in November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6039" y="3649515"/>
            <a:ext cx="3702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Meta Offc Pro"/>
              </a:rPr>
              <a:t>…know </a:t>
            </a:r>
            <a:r>
              <a:rPr lang="en-US" sz="1400" dirty="0" smtClean="0">
                <a:latin typeface="Calibri" pitchFamily="34" charset="0"/>
                <a:cs typeface="Meta Offc Pro"/>
              </a:rPr>
              <a:t>“only </a:t>
            </a:r>
            <a:r>
              <a:rPr lang="en-US" sz="1400" dirty="0">
                <a:latin typeface="Calibri" pitchFamily="34" charset="0"/>
                <a:cs typeface="Meta Offc Pro"/>
              </a:rPr>
              <a:t>a </a:t>
            </a:r>
            <a:r>
              <a:rPr lang="en-US" sz="1400" dirty="0" smtClean="0">
                <a:latin typeface="Calibri" pitchFamily="34" charset="0"/>
                <a:cs typeface="Meta Offc Pro"/>
              </a:rPr>
              <a:t>little” </a:t>
            </a:r>
            <a:r>
              <a:rPr lang="en-US" sz="1400" dirty="0">
                <a:latin typeface="Calibri" pitchFamily="34" charset="0"/>
                <a:cs typeface="Meta Offc Pro"/>
              </a:rPr>
              <a:t>or </a:t>
            </a:r>
            <a:r>
              <a:rPr lang="en-US" sz="1400" dirty="0" smtClean="0">
                <a:latin typeface="Calibri" pitchFamily="34" charset="0"/>
                <a:cs typeface="Meta Offc Pro"/>
              </a:rPr>
              <a:t>“nothing </a:t>
            </a:r>
            <a:r>
              <a:rPr lang="en-US" sz="1400" dirty="0">
                <a:latin typeface="Calibri" pitchFamily="34" charset="0"/>
                <a:cs typeface="Meta Offc Pro"/>
              </a:rPr>
              <a:t>at </a:t>
            </a:r>
            <a:r>
              <a:rPr lang="en-US" sz="1400" dirty="0" smtClean="0">
                <a:latin typeface="Calibri" pitchFamily="34" charset="0"/>
                <a:cs typeface="Meta Offc Pro"/>
              </a:rPr>
              <a:t>all” </a:t>
            </a:r>
            <a:r>
              <a:rPr lang="en-US" sz="1400" dirty="0">
                <a:latin typeface="Calibri" pitchFamily="34" charset="0"/>
                <a:cs typeface="Meta Offc Pro"/>
              </a:rPr>
              <a:t>about the health insurance marketplace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083" y="4878596"/>
            <a:ext cx="3738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  <a:cs typeface="Meta Offc Pro"/>
              </a:rPr>
              <a:t>…do </a:t>
            </a:r>
            <a:r>
              <a:rPr lang="en-US" sz="1400" dirty="0" smtClean="0">
                <a:latin typeface="Calibri" pitchFamily="34" charset="0"/>
                <a:cs typeface="Meta Offc Pro"/>
              </a:rPr>
              <a:t>NOT know </a:t>
            </a:r>
            <a:r>
              <a:rPr lang="en-US" sz="1400" dirty="0">
                <a:latin typeface="Calibri" pitchFamily="34" charset="0"/>
                <a:cs typeface="Meta Offc Pro"/>
              </a:rPr>
              <a:t>that the health reform law provides financial help to low and moderate income Americans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02503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047143"/>
              </p:ext>
            </p:extLst>
          </p:nvPr>
        </p:nvGraphicFramePr>
        <p:xfrm>
          <a:off x="381000" y="1096961"/>
          <a:ext cx="8442326" cy="5045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5851526"/>
              </a:tblGrid>
              <a:tr h="655639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November 15, 2014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Second open enrollment period begins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1073"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15, 2014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Consumers must select plan for coverage to begin by January 1, 2015.  Currently enrolled consumers must renew coverage and application for financial assistance 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current coverage and APTC will be automatically renewed for January 1 in most cases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25671"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 15, 2015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 day of second open enrollment period.  Consumers who select plan on this date will have new coverage take effect by March 1, 2015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3372">
                <a:tc>
                  <a:txBody>
                    <a:bodyPr/>
                    <a:lstStyle/>
                    <a:p>
                      <a:r>
                        <a:rPr lang="en-US" dirty="0" smtClean="0"/>
                        <a:t>April 15, 2015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individuals who file taxes must indicate coverage in 2014 or face a tax penalty; all individuals who received</a:t>
                      </a:r>
                      <a:r>
                        <a:rPr lang="en-US" baseline="0" dirty="0" smtClean="0"/>
                        <a:t> A</a:t>
                      </a:r>
                      <a:r>
                        <a:rPr lang="en-US" dirty="0" smtClean="0"/>
                        <a:t>PTC in 2014 must file federal income tax return and reconcile tax credit  amount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152400"/>
            <a:ext cx="8961120" cy="914400"/>
          </a:xfrm>
        </p:spPr>
        <p:txBody>
          <a:bodyPr/>
          <a:lstStyle/>
          <a:p>
            <a:r>
              <a:rPr lang="en-US" sz="2600" dirty="0" smtClean="0"/>
              <a:t>Key dates for consumers to keep in mind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02867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/>
              <a:t>Find and share these resources at </a:t>
            </a:r>
            <a:r>
              <a:rPr lang="en-US" sz="2800" b="1" dirty="0" smtClean="0">
                <a:solidFill>
                  <a:srgbClr val="31A3E3"/>
                </a:solidFill>
              </a:rPr>
              <a:t>kff.org/</a:t>
            </a:r>
            <a:r>
              <a:rPr lang="en-US" sz="2800" b="1" dirty="0" err="1" smtClean="0">
                <a:solidFill>
                  <a:srgbClr val="31A3E3"/>
                </a:solidFill>
              </a:rPr>
              <a:t>aca</a:t>
            </a:r>
            <a:endParaRPr lang="en-US" sz="2800" b="1" dirty="0" smtClean="0">
              <a:solidFill>
                <a:srgbClr val="31A3E3"/>
              </a:solidFill>
            </a:endParaRP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JUST RELEASED: Health Insurance Marketplace Calculator </a:t>
            </a:r>
          </a:p>
          <a:p>
            <a:endParaRPr lang="en-US" sz="2800" dirty="0"/>
          </a:p>
          <a:p>
            <a:r>
              <a:rPr lang="en-US" sz="2800" dirty="0" smtClean="0">
                <a:latin typeface="Calibri" panose="020F0502020204030204" pitchFamily="34" charset="0"/>
              </a:rPr>
              <a:t>UPDATED: Health Reform FAQs</a:t>
            </a:r>
            <a:endParaRPr lang="en-US" sz="2800" dirty="0"/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NEW: Health Insurance Quiz </a:t>
            </a:r>
          </a:p>
          <a:p>
            <a:endParaRPr lang="en-US" sz="2800" dirty="0"/>
          </a:p>
          <a:p>
            <a:r>
              <a:rPr lang="en-US" sz="2800" dirty="0" smtClean="0">
                <a:latin typeface="Calibri" panose="020F0502020204030204" pitchFamily="34" charset="0"/>
              </a:rPr>
              <a:t>NEW VIDEO: “Health Insurance Explained – The </a:t>
            </a:r>
            <a:r>
              <a:rPr lang="en-US" sz="2800" dirty="0" err="1" smtClean="0">
                <a:latin typeface="Calibri" panose="020F0502020204030204" pitchFamily="34" charset="0"/>
              </a:rPr>
              <a:t>YouToons</a:t>
            </a:r>
            <a:r>
              <a:rPr lang="en-US" sz="2800" dirty="0" smtClean="0">
                <a:latin typeface="Calibri" panose="020F0502020204030204" pitchFamily="34" charset="0"/>
              </a:rPr>
              <a:t> Have </a:t>
            </a:r>
            <a:r>
              <a:rPr lang="en-US" sz="2800" dirty="0" smtClean="0"/>
              <a:t>It Covered”</a:t>
            </a:r>
          </a:p>
          <a:p>
            <a:pPr lvl="1"/>
            <a:r>
              <a:rPr lang="en-US" sz="2600" dirty="0" smtClean="0"/>
              <a:t>Spanish version to be released soon</a:t>
            </a:r>
            <a:endParaRPr lang="en-US" sz="2600" dirty="0">
              <a:latin typeface="Calibri" panose="020F050202020403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KFF Resources for Consumers</a:t>
            </a:r>
            <a:endParaRPr lang="en-US" sz="3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3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State Health Facts</a:t>
            </a:r>
          </a:p>
          <a:p>
            <a:pPr lvl="1"/>
            <a:r>
              <a:rPr lang="en-US" sz="2000" dirty="0"/>
              <a:t>Marketplace Enrollment as a Share of the Potential Marketplace </a:t>
            </a:r>
            <a:r>
              <a:rPr lang="en-US" sz="2000" dirty="0" smtClean="0"/>
              <a:t>Population</a:t>
            </a:r>
          </a:p>
          <a:p>
            <a:pPr lvl="1"/>
            <a:r>
              <a:rPr lang="en-US" sz="2000" dirty="0"/>
              <a:t>State Decisions on Health Insurance Marketplaces and the Medicaid </a:t>
            </a:r>
            <a:r>
              <a:rPr lang="en-US" sz="2000" dirty="0" smtClean="0"/>
              <a:t>Expansion</a:t>
            </a:r>
          </a:p>
          <a:p>
            <a:pPr lvl="1"/>
            <a:endParaRPr lang="en-US" sz="2800" dirty="0"/>
          </a:p>
          <a:p>
            <a:r>
              <a:rPr lang="en-US" sz="2800" dirty="0" smtClean="0">
                <a:latin typeface="Calibri" panose="020F0502020204030204" pitchFamily="34" charset="0"/>
              </a:rPr>
              <a:t>SURVEY</a:t>
            </a:r>
            <a:r>
              <a:rPr lang="en-US" sz="2800" dirty="0"/>
              <a:t>: </a:t>
            </a:r>
            <a:r>
              <a:rPr lang="en-US" sz="2800" dirty="0" smtClean="0"/>
              <a:t>Health </a:t>
            </a:r>
            <a:r>
              <a:rPr lang="en-US" sz="2800" dirty="0"/>
              <a:t>Insurance Marketplace Assister </a:t>
            </a:r>
            <a:r>
              <a:rPr lang="en-US" sz="2800" dirty="0" smtClean="0"/>
              <a:t>Programs </a:t>
            </a:r>
            <a:endParaRPr lang="en-US" sz="2800" dirty="0"/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ANALYSIS</a:t>
            </a:r>
            <a:r>
              <a:rPr lang="en-US" sz="2800" dirty="0"/>
              <a:t>: </a:t>
            </a:r>
            <a:r>
              <a:rPr lang="en-US" sz="2800" dirty="0" smtClean="0"/>
              <a:t>2015 </a:t>
            </a:r>
            <a:r>
              <a:rPr lang="en-US" sz="2800" dirty="0"/>
              <a:t>Premium Changes in the Affordable Care Act’s Health Insurance </a:t>
            </a:r>
            <a:r>
              <a:rPr lang="en-US" sz="2800" dirty="0" smtClean="0"/>
              <a:t>Marketplaces</a:t>
            </a:r>
          </a:p>
          <a:p>
            <a:endParaRPr lang="en-US" sz="2800" dirty="0"/>
          </a:p>
          <a:p>
            <a:r>
              <a:rPr lang="en-US" sz="2800" dirty="0"/>
              <a:t>POLL FINDINGS: Assessing Americans' Familiarity With Health Insurance Terms and Concepts</a:t>
            </a:r>
            <a:endParaRPr lang="en-US" sz="2800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KFF Resources on the Affordable Care Act</a:t>
            </a:r>
            <a:endParaRPr lang="en-US" sz="3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5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latin typeface="Calibri" panose="020F050202020403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Q&amp;A 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Discussion</a:t>
            </a:r>
            <a:endParaRPr lang="en-US" sz="3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13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291829"/>
              </p:ext>
            </p:extLst>
          </p:nvPr>
        </p:nvGraphicFramePr>
        <p:xfrm>
          <a:off x="92075" y="1219200"/>
          <a:ext cx="89598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NOTE: 85% of marketplace enrollees receive premium subsidies</a:t>
            </a:r>
          </a:p>
          <a:p>
            <a:r>
              <a:rPr lang="en-US" dirty="0" smtClean="0"/>
              <a:t>SOURCE:  ASPE, </a:t>
            </a:r>
            <a:r>
              <a:rPr lang="en-US" i="1" dirty="0" smtClean="0"/>
              <a:t>Health Insurance Marketplace: Summary Enrollment Report For the Annual Enrollment Period </a:t>
            </a:r>
            <a:r>
              <a:rPr lang="en-US" dirty="0"/>
              <a:t>(May 1, 2014),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aspe.hhs.gov/health/reports/2014/MarketPlaceEnrollment/Apr2014/ib_2014Apr_enrollment.pdf</a:t>
            </a:r>
            <a:r>
              <a:rPr lang="en-US" dirty="0" smtClean="0"/>
              <a:t>; ASPE enrollment report</a:t>
            </a:r>
            <a:r>
              <a:rPr lang="en-US" dirty="0"/>
              <a:t>, November 10, 2014,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aspe.hhs.gov/health/reports/2014/Targets/ib_Targets.pdf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600" dirty="0" smtClean="0"/>
              <a:t>During first open enrollment period, enrollment was slow to ramp up, but surged in final weeks.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295400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cs typeface="Meta Offc Pro"/>
              </a:rPr>
              <a:t>Number of Individuals Selecting a Marketplace Plan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2600" y="1295400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cs typeface="Meta Offc Pro"/>
              </a:rPr>
              <a:t>Number Enrolled and Paying Premium </a:t>
            </a:r>
          </a:p>
        </p:txBody>
      </p:sp>
    </p:spTree>
    <p:extLst>
      <p:ext uri="{BB962C8B-B14F-4D97-AF65-F5344CB8AC3E}">
        <p14:creationId xmlns:p14="http://schemas.microsoft.com/office/powerpoint/2010/main" val="19480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600" dirty="0" smtClean="0">
              <a:latin typeface="Calibri" panose="020F0502020204030204" pitchFamily="34" charset="0"/>
            </a:endParaRPr>
          </a:p>
          <a:p>
            <a:endParaRPr lang="en-US" sz="2600" dirty="0"/>
          </a:p>
          <a:p>
            <a:endParaRPr lang="en-US" sz="2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200" dirty="0" smtClean="0"/>
              <a:t>Today’s web briefing and PowerPoint slides will be posted by or before tomorrow morning</a:t>
            </a:r>
            <a:r>
              <a:rPr lang="en-US" sz="3200" dirty="0"/>
              <a:t> </a:t>
            </a:r>
            <a:r>
              <a:rPr lang="en-US" sz="3200" dirty="0" smtClean="0"/>
              <a:t>at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kff.org/newsroom</a:t>
            </a:r>
            <a:endParaRPr lang="en-US" sz="3200" dirty="0" smtClean="0"/>
          </a:p>
          <a:p>
            <a:pPr algn="ctr"/>
            <a:endParaRPr lang="en-US" sz="3200" dirty="0" smtClean="0"/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3000" b="1" dirty="0" smtClean="0"/>
          </a:p>
          <a:p>
            <a:endParaRPr lang="en-US" sz="3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Today’s Web Briefing Will Be Archived</a:t>
            </a:r>
            <a:endParaRPr lang="en-US" sz="30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91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0">
              <a:buNone/>
            </a:pPr>
            <a:r>
              <a:rPr lang="en-US" sz="3000" b="1" dirty="0" smtClean="0"/>
              <a:t>Craig Palosky</a:t>
            </a:r>
            <a:r>
              <a:rPr lang="en-US" sz="3000" dirty="0" smtClean="0"/>
              <a:t>, </a:t>
            </a:r>
            <a:r>
              <a:rPr lang="en-US" sz="3000" dirty="0"/>
              <a:t>Communications </a:t>
            </a:r>
            <a:r>
              <a:rPr lang="en-US" sz="3000" dirty="0" smtClean="0"/>
              <a:t>Director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Phone: 202-347-5270</a:t>
            </a:r>
          </a:p>
          <a:p>
            <a:pPr marL="800100" lvl="2" indent="0">
              <a:buNone/>
            </a:pPr>
            <a:r>
              <a:rPr lang="en-US" sz="2800" dirty="0" smtClean="0"/>
              <a:t>Email</a:t>
            </a:r>
            <a:r>
              <a:rPr lang="en-US" sz="2800" dirty="0"/>
              <a:t>: </a:t>
            </a:r>
            <a:r>
              <a:rPr lang="en-US" sz="2800" b="1" dirty="0" smtClean="0">
                <a:solidFill>
                  <a:srgbClr val="0070C0"/>
                </a:solidFill>
              </a:rPr>
              <a:t>CPalosky@kff.org</a:t>
            </a:r>
          </a:p>
          <a:p>
            <a:pPr marL="800100" lvl="2" indent="0">
              <a:buNone/>
            </a:pPr>
            <a:endParaRPr lang="en-US" sz="28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800100" lvl="2" indent="0">
              <a:buNone/>
            </a:pPr>
            <a:r>
              <a:rPr lang="en-US" sz="3000" b="1" dirty="0" smtClean="0"/>
              <a:t>Rakesh Singh</a:t>
            </a:r>
            <a:r>
              <a:rPr lang="en-US" sz="3000" dirty="0" smtClean="0"/>
              <a:t>, Vice President of Communications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Phone: 650-854-9400</a:t>
            </a:r>
          </a:p>
          <a:p>
            <a:pPr marL="800100" lvl="2" indent="0">
              <a:buNone/>
            </a:pPr>
            <a:r>
              <a:rPr lang="en-US" sz="2800" dirty="0" smtClean="0"/>
              <a:t>Email</a:t>
            </a:r>
            <a:r>
              <a:rPr lang="en-US" sz="2800" dirty="0"/>
              <a:t>: </a:t>
            </a:r>
            <a:r>
              <a:rPr lang="en-US" sz="2800" b="1" dirty="0" smtClean="0">
                <a:solidFill>
                  <a:srgbClr val="0070C0"/>
                </a:solidFill>
              </a:rPr>
              <a:t>RSingh@kff.org</a:t>
            </a:r>
            <a:endParaRPr lang="en-US" sz="2800" b="1" dirty="0">
              <a:solidFill>
                <a:srgbClr val="0070C0"/>
              </a:solidFill>
            </a:endParaRPr>
          </a:p>
          <a:p>
            <a:pPr marL="800100" lvl="2" indent="0">
              <a:buNone/>
            </a:pPr>
            <a:endParaRPr lang="en-US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Contact Information</a:t>
            </a:r>
            <a:endParaRPr lang="en-US" sz="30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25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Calibri" panose="020F0502020204030204" pitchFamily="34" charset="0"/>
              </a:rPr>
              <a:t>Until next time, keep up with the Kaiser Family Foundation</a:t>
            </a:r>
            <a:r>
              <a:rPr lang="en-US" i="1" dirty="0"/>
              <a:t> </a:t>
            </a:r>
            <a:r>
              <a:rPr lang="en-US" i="1" dirty="0" smtClean="0"/>
              <a:t>online: </a:t>
            </a:r>
            <a:endParaRPr lang="en-US" i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Twitter</a:t>
            </a:r>
            <a:r>
              <a:rPr lang="en-US" sz="2400" dirty="0" smtClean="0">
                <a:latin typeface="Calibri" panose="020F0502020204030204" pitchFamily="34" charset="0"/>
              </a:rPr>
              <a:t>:	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@</a:t>
            </a:r>
            <a:r>
              <a:rPr lang="en-US" sz="24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KaiserFamFound</a:t>
            </a: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Facebook</a:t>
            </a:r>
            <a:r>
              <a:rPr lang="en-US" sz="2400" dirty="0">
                <a:latin typeface="Calibri" panose="020F0502020204030204" pitchFamily="34" charset="0"/>
              </a:rPr>
              <a:t>: 	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/</a:t>
            </a:r>
            <a:r>
              <a:rPr lang="en-US" sz="2400" b="1" dirty="0" err="1">
                <a:solidFill>
                  <a:srgbClr val="0070C0"/>
                </a:solidFill>
              </a:rPr>
              <a:t>KaiserFamilyFoundation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</a:rPr>
              <a:t>LinkedIn</a:t>
            </a:r>
            <a:r>
              <a:rPr lang="en-US" sz="2400" dirty="0" smtClean="0">
                <a:latin typeface="Calibri" panose="020F0502020204030204" pitchFamily="34" charset="0"/>
              </a:rPr>
              <a:t>:	</a:t>
            </a:r>
            <a:r>
              <a:rPr lang="en-US" sz="2400" b="1" dirty="0" smtClean="0">
                <a:solidFill>
                  <a:srgbClr val="0070C0"/>
                </a:solidFill>
              </a:rPr>
              <a:t>/</a:t>
            </a:r>
            <a:r>
              <a:rPr lang="en-US" sz="2400" b="1" dirty="0">
                <a:solidFill>
                  <a:srgbClr val="0070C0"/>
                </a:solidFill>
              </a:rPr>
              <a:t>company/</a:t>
            </a:r>
            <a:r>
              <a:rPr lang="en-US" sz="2400" b="1" dirty="0" err="1">
                <a:solidFill>
                  <a:srgbClr val="0070C0"/>
                </a:solidFill>
              </a:rPr>
              <a:t>kaiser</a:t>
            </a:r>
            <a:r>
              <a:rPr lang="en-US" sz="2400" b="1" dirty="0">
                <a:solidFill>
                  <a:srgbClr val="0070C0"/>
                </a:solidFill>
              </a:rPr>
              <a:t>-family-foundation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Email Alerts</a:t>
            </a:r>
            <a:r>
              <a:rPr lang="en-US" sz="2400" dirty="0" smtClean="0">
                <a:latin typeface="Calibri" panose="020F0502020204030204" pitchFamily="34" charset="0"/>
              </a:rPr>
              <a:t>:	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kff.org/email	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92398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 Placeholder 142"/>
          <p:cNvSpPr>
            <a:spLocks noGrp="1"/>
          </p:cNvSpPr>
          <p:nvPr>
            <p:ph type="body" sz="quarter" idx="11"/>
          </p:nvPr>
        </p:nvSpPr>
        <p:spPr>
          <a:xfrm>
            <a:off x="101783" y="6096000"/>
            <a:ext cx="8384154" cy="761999"/>
          </a:xfrm>
        </p:spPr>
        <p:txBody>
          <a:bodyPr/>
          <a:lstStyle/>
          <a:p>
            <a:r>
              <a:rPr lang="en-US" sz="1100" dirty="0" smtClean="0"/>
              <a:t>* New Mexico, Nevada, and Oregon are Federally-supported State-based Marketplaces for 2015. </a:t>
            </a:r>
          </a:p>
          <a:p>
            <a:r>
              <a:rPr lang="en-US" sz="1100" dirty="0" smtClean="0"/>
              <a:t>NOTES: In </a:t>
            </a:r>
            <a:r>
              <a:rPr lang="en-US" sz="1100" dirty="0"/>
              <a:t>PA, coverage </a:t>
            </a:r>
            <a:r>
              <a:rPr lang="en-US" sz="1100" dirty="0" smtClean="0"/>
              <a:t>under the expansion will go into effect January 1, 2015. </a:t>
            </a:r>
          </a:p>
          <a:p>
            <a:r>
              <a:rPr lang="en-US" sz="1100" dirty="0" smtClean="0"/>
              <a:t>SOURCE: “State </a:t>
            </a:r>
            <a:r>
              <a:rPr lang="en-US" sz="1100" dirty="0"/>
              <a:t>Decisions on Health Insurance Marketplaces and the Medicaid Expansion</a:t>
            </a:r>
            <a:r>
              <a:rPr lang="en-US" sz="1100" dirty="0" smtClean="0"/>
              <a:t>,” KFF State Health Facts, </a:t>
            </a:r>
            <a:r>
              <a:rPr lang="en-US" sz="1100" dirty="0"/>
              <a:t>as of August 28, </a:t>
            </a:r>
            <a:r>
              <a:rPr lang="en-US" sz="1100" dirty="0" smtClean="0"/>
              <a:t>2014:</a:t>
            </a:r>
            <a:endParaRPr lang="en-US" sz="1100" dirty="0"/>
          </a:p>
          <a:p>
            <a:r>
              <a:rPr lang="en-US" sz="1100" dirty="0">
                <a:hlinkClick r:id="rId3"/>
              </a:rPr>
              <a:t>http://kff.org/health-reform/state-indicator/state-decisions-for-creating-health-insurance-exchanges-and-expanding-medicaid</a:t>
            </a:r>
            <a:r>
              <a:rPr lang="en-US" sz="1100" dirty="0" smtClean="0">
                <a:hlinkClick r:id="rId3"/>
              </a:rPr>
              <a:t>/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2988" y="91440"/>
            <a:ext cx="8961120" cy="1051560"/>
          </a:xfrm>
        </p:spPr>
        <p:txBody>
          <a:bodyPr/>
          <a:lstStyle/>
          <a:p>
            <a:r>
              <a:rPr lang="en-US" sz="2600" dirty="0" smtClean="0">
                <a:latin typeface="+mj-lt"/>
              </a:rPr>
              <a:t>Few states have made changes in Marketplace and Medicaid expansion decisions.</a:t>
            </a:r>
            <a:endParaRPr lang="en-US" sz="2600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02600" y="1130301"/>
            <a:ext cx="8560400" cy="3975099"/>
            <a:chOff x="175613" y="973956"/>
            <a:chExt cx="8560400" cy="3975099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6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7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8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9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1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2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4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5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6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7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8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0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2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23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5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6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7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8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0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1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2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33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grpSp>
          <p:nvGrpSpPr>
            <p:cNvPr id="34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5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6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37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8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9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0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41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2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3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44" name="Shape - Hawaii"/>
            <p:cNvGrpSpPr/>
            <p:nvPr/>
          </p:nvGrpSpPr>
          <p:grpSpPr>
            <a:xfrm>
              <a:off x="2157414" y="4101330"/>
              <a:ext cx="622300" cy="477838"/>
              <a:chOff x="2184402" y="4672013"/>
              <a:chExt cx="622300" cy="477838"/>
            </a:xfrm>
            <a:solidFill>
              <a:srgbClr val="7BC7ED"/>
            </a:solidFill>
          </p:grpSpPr>
          <p:sp>
            <p:nvSpPr>
              <p:cNvPr id="117" name="Freeform 4"/>
              <p:cNvSpPr>
                <a:spLocks noChangeAspect="1"/>
              </p:cNvSpPr>
              <p:nvPr/>
            </p:nvSpPr>
            <p:spPr bwMode="auto">
              <a:xfrm>
                <a:off x="2184402" y="4731923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8" name="Freeform 5"/>
              <p:cNvSpPr>
                <a:spLocks noChangeAspect="1"/>
              </p:cNvSpPr>
              <p:nvPr/>
            </p:nvSpPr>
            <p:spPr bwMode="auto">
              <a:xfrm>
                <a:off x="2252421" y="4672013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9" name="Freeform 6"/>
              <p:cNvSpPr>
                <a:spLocks noChangeAspect="1"/>
              </p:cNvSpPr>
              <p:nvPr/>
            </p:nvSpPr>
            <p:spPr bwMode="auto">
              <a:xfrm>
                <a:off x="2336359" y="4731923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2473844" y="4806270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1" name="Freeform 8"/>
              <p:cNvSpPr>
                <a:spLocks noChangeAspect="1"/>
              </p:cNvSpPr>
              <p:nvPr/>
            </p:nvSpPr>
            <p:spPr bwMode="auto">
              <a:xfrm>
                <a:off x="2504959" y="4879894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Freeform 9"/>
              <p:cNvSpPr>
                <a:spLocks noChangeAspect="1"/>
              </p:cNvSpPr>
              <p:nvPr/>
            </p:nvSpPr>
            <p:spPr bwMode="auto">
              <a:xfrm>
                <a:off x="2551993" y="4920316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Freeform"/>
              <p:cNvSpPr>
                <a:spLocks noChangeAspect="1"/>
              </p:cNvSpPr>
              <p:nvPr/>
            </p:nvSpPr>
            <p:spPr bwMode="auto">
              <a:xfrm>
                <a:off x="2626524" y="4937639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4" name="Freeform"/>
              <p:cNvSpPr>
                <a:spLocks noChangeAspect="1"/>
              </p:cNvSpPr>
              <p:nvPr/>
            </p:nvSpPr>
            <p:spPr bwMode="auto">
              <a:xfrm>
                <a:off x="2562847" y="4838751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5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6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7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48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9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0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1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2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3" name="Shape - Alaska"/>
            <p:cNvSpPr>
              <a:spLocks noChangeAspect="1"/>
            </p:cNvSpPr>
            <p:nvPr/>
          </p:nvSpPr>
          <p:spPr bwMode="auto">
            <a:xfrm>
              <a:off x="175613" y="3107605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54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5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6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WY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57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58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WV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59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WA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60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VA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1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VT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2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UT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3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TX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4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TN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5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SD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6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SC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7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RI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8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PA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69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OR*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0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OK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1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OH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2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ND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3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NC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4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NY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5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NM*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6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NJ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7" name="Text - New Hampshire"/>
            <p:cNvSpPr txBox="1">
              <a:spLocks noChangeArrowheads="1"/>
            </p:cNvSpPr>
            <p:nvPr/>
          </p:nvSpPr>
          <p:spPr bwMode="auto">
            <a:xfrm>
              <a:off x="7512842" y="1331642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NH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8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NV*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9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NE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0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MT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1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MO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2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MS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3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MN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4" name="Text - Michigan"/>
            <p:cNvSpPr txBox="1">
              <a:spLocks noChangeArrowheads="1"/>
            </p:cNvSpPr>
            <p:nvPr/>
          </p:nvSpPr>
          <p:spPr bwMode="auto">
            <a:xfrm>
              <a:off x="5588330" y="1962968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MI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5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6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7" name="Text - Maine"/>
            <p:cNvSpPr txBox="1">
              <a:spLocks noChangeArrowheads="1"/>
            </p:cNvSpPr>
            <p:nvPr/>
          </p:nvSpPr>
          <p:spPr bwMode="auto">
            <a:xfrm>
              <a:off x="7150101" y="1062928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ME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8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LA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9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KY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0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KS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1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IA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2" name="Text - Indiana"/>
            <p:cNvSpPr txBox="1">
              <a:spLocks noChangeArrowheads="1"/>
            </p:cNvSpPr>
            <p:nvPr/>
          </p:nvSpPr>
          <p:spPr bwMode="auto">
            <a:xfrm>
              <a:off x="5494337" y="2496635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IN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3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IL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4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ID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5" name="Text - Hawaii"/>
            <p:cNvSpPr txBox="1">
              <a:spLocks noChangeArrowheads="1"/>
            </p:cNvSpPr>
            <p:nvPr/>
          </p:nvSpPr>
          <p:spPr bwMode="auto">
            <a:xfrm>
              <a:off x="2711449" y="4473062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HI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6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GA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7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FL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8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  DC  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9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DE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0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CT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1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CO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2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CA</a:t>
              </a:r>
              <a:endParaRPr lang="en-US" sz="12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3" name="Text - Arkansas"/>
            <p:cNvSpPr txBox="1">
              <a:spLocks noChangeArrowheads="1"/>
            </p:cNvSpPr>
            <p:nvPr/>
          </p:nvSpPr>
          <p:spPr bwMode="auto">
            <a:xfrm>
              <a:off x="4798749" y="3359919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AR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4" name="Text - Arizona"/>
            <p:cNvSpPr txBox="1">
              <a:spLocks noChangeArrowheads="1"/>
            </p:cNvSpPr>
            <p:nvPr/>
          </p:nvSpPr>
          <p:spPr bwMode="auto">
            <a:xfrm>
              <a:off x="1976187" y="3314882"/>
              <a:ext cx="1219200" cy="343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FFFFFF"/>
                  </a:solidFill>
                  <a:cs typeface="Times New Roman" charset="0"/>
                </a:rPr>
                <a:t>AZ</a:t>
              </a:r>
            </a:p>
          </p:txBody>
        </p:sp>
        <p:sp>
          <p:nvSpPr>
            <p:cNvPr id="105" name="Text - Alaska"/>
            <p:cNvSpPr txBox="1">
              <a:spLocks noChangeArrowheads="1"/>
            </p:cNvSpPr>
            <p:nvPr/>
          </p:nvSpPr>
          <p:spPr bwMode="auto">
            <a:xfrm>
              <a:off x="283322" y="3378505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AK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6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AL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7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08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09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0" name="Line - New Hampshire"/>
            <p:cNvSpPr>
              <a:spLocks noChangeShapeType="1"/>
            </p:cNvSpPr>
            <p:nvPr/>
          </p:nvSpPr>
          <p:spPr bwMode="auto">
            <a:xfrm flipV="1">
              <a:off x="7468393" y="1610542"/>
              <a:ext cx="330996" cy="992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1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2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3" name="Line - Hawaii"/>
            <p:cNvSpPr>
              <a:spLocks noChangeShapeType="1"/>
            </p:cNvSpPr>
            <p:nvPr/>
          </p:nvSpPr>
          <p:spPr bwMode="auto">
            <a:xfrm flipH="1" flipV="1">
              <a:off x="2690813" y="4455344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5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6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</p:grp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422344" y="5715000"/>
            <a:ext cx="152400" cy="152400"/>
          </a:xfrm>
          <a:prstGeom prst="rect">
            <a:avLst/>
          </a:prstGeom>
          <a:solidFill>
            <a:schemeClr val="accent6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4682286" y="5715000"/>
            <a:ext cx="152400" cy="1524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36" name="Text Box 135"/>
          <p:cNvSpPr txBox="1">
            <a:spLocks noChangeArrowheads="1"/>
          </p:cNvSpPr>
          <p:nvPr/>
        </p:nvSpPr>
        <p:spPr bwMode="auto">
          <a:xfrm>
            <a:off x="630830" y="5603557"/>
            <a:ext cx="330122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cs typeface="Calibri" pitchFamily="34" charset="0"/>
              </a:rPr>
              <a:t>State-based Marketplace and Not Expanding </a:t>
            </a:r>
          </a:p>
          <a:p>
            <a:r>
              <a:rPr lang="en-US" sz="1300" b="1" dirty="0" smtClean="0">
                <a:solidFill>
                  <a:srgbClr val="000000"/>
                </a:solidFill>
                <a:cs typeface="Calibri" pitchFamily="34" charset="0"/>
              </a:rPr>
              <a:t>Medicaid (1 State)</a:t>
            </a:r>
            <a:endParaRPr lang="en-US" sz="13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37" name="Text Box 136"/>
          <p:cNvSpPr txBox="1">
            <a:spLocks noChangeArrowheads="1"/>
          </p:cNvSpPr>
          <p:nvPr/>
        </p:nvSpPr>
        <p:spPr bwMode="auto">
          <a:xfrm>
            <a:off x="4875677" y="5603557"/>
            <a:ext cx="436254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cs typeface="Calibri" pitchFamily="34" charset="0"/>
              </a:rPr>
              <a:t>Federally-facilitated Marketplace and Not Expanding </a:t>
            </a:r>
          </a:p>
          <a:p>
            <a:r>
              <a:rPr lang="en-US" sz="1300" b="1" dirty="0" smtClean="0">
                <a:solidFill>
                  <a:srgbClr val="000000"/>
                </a:solidFill>
                <a:cs typeface="Calibri" pitchFamily="34" charset="0"/>
              </a:rPr>
              <a:t>Medicaid (22 States)</a:t>
            </a:r>
            <a:endParaRPr lang="en-US" sz="13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4678848" y="5257800"/>
            <a:ext cx="157903" cy="152400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39" name="Text Box 136"/>
          <p:cNvSpPr txBox="1">
            <a:spLocks noChangeArrowheads="1"/>
          </p:cNvSpPr>
          <p:nvPr/>
        </p:nvSpPr>
        <p:spPr bwMode="auto">
          <a:xfrm>
            <a:off x="4866803" y="5146357"/>
            <a:ext cx="436254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cs typeface="Calibri" pitchFamily="34" charset="0"/>
              </a:rPr>
              <a:t>Federally-facilitated or Partnership Marketplace </a:t>
            </a:r>
            <a:r>
              <a:rPr lang="en-US" sz="1300" b="1" dirty="0">
                <a:solidFill>
                  <a:srgbClr val="000000"/>
                </a:solidFill>
                <a:cs typeface="Calibri" pitchFamily="34" charset="0"/>
              </a:rPr>
              <a:t>and </a:t>
            </a:r>
            <a:r>
              <a:rPr lang="en-US" sz="1300" b="1" dirty="0" smtClean="0">
                <a:solidFill>
                  <a:srgbClr val="000000"/>
                </a:solidFill>
                <a:cs typeface="Calibri" pitchFamily="34" charset="0"/>
              </a:rPr>
              <a:t>Implementing the Medicaid Expansion (12 States)</a:t>
            </a:r>
            <a:endParaRPr lang="en-US" sz="13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40" name="Rectangle 139"/>
          <p:cNvSpPr>
            <a:spLocks noChangeArrowheads="1"/>
          </p:cNvSpPr>
          <p:nvPr/>
        </p:nvSpPr>
        <p:spPr bwMode="auto">
          <a:xfrm>
            <a:off x="422344" y="5257800"/>
            <a:ext cx="152400" cy="152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41" name="Text Box 135"/>
          <p:cNvSpPr txBox="1">
            <a:spLocks noChangeArrowheads="1"/>
          </p:cNvSpPr>
          <p:nvPr/>
        </p:nvSpPr>
        <p:spPr bwMode="auto">
          <a:xfrm>
            <a:off x="646886" y="5146357"/>
            <a:ext cx="352570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cs typeface="Calibri" pitchFamily="34" charset="0"/>
              </a:rPr>
              <a:t>State-based Marketplace and Implementing the </a:t>
            </a:r>
          </a:p>
          <a:p>
            <a:r>
              <a:rPr lang="en-US" sz="1300" b="1" dirty="0" smtClean="0">
                <a:solidFill>
                  <a:srgbClr val="000000"/>
                </a:solidFill>
                <a:cs typeface="Calibri" pitchFamily="34" charset="0"/>
              </a:rPr>
              <a:t>Medicaid Expansion (16 States including DC)</a:t>
            </a:r>
            <a:endParaRPr lang="en-US" sz="1300" b="1" dirty="0">
              <a:solidFill>
                <a:srgbClr val="000000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59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914400"/>
          </a:xfrm>
        </p:spPr>
        <p:txBody>
          <a:bodyPr/>
          <a:lstStyle/>
          <a:p>
            <a:r>
              <a:rPr lang="en-US" sz="2600" dirty="0" smtClean="0"/>
              <a:t>Premium contribution amounts, out-of-pocket limits, and tax penalties are increasing in 2015.</a:t>
            </a: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890835"/>
              </p:ext>
            </p:extLst>
          </p:nvPr>
        </p:nvGraphicFramePr>
        <p:xfrm>
          <a:off x="609600" y="1295400"/>
          <a:ext cx="7848600" cy="48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6201"/>
                <a:gridCol w="3962399"/>
              </a:tblGrid>
              <a:tr h="5974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2014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2015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Premium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Contribution Amounts for those Receiving Subsidies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789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100% FPL:  2% of income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133% FPL:  3% of income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200% FPL:  6.3% of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income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300-400% FPL:  9.5% of income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100% FPL:  2.01% of income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133% FPL:  3.02% of income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200% FPL:  6.34% of income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300-400% FPL:  9.56%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of income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Out-of-Pocket Maximum for Individual/Family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100-150% FPL: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$2,250 / $4,500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150-200% FPL: $2,250 / $4,500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200-250% FPL: $5,200 / $10,400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Over 250% FPL: $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6,350 / 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$12,700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100-150% FPL: 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$2,250 / $4,500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150-200% FPL: $2,250 / $4,500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200-250% FPL: $5,200 / $10,400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Over 250% FPL: 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$6,600 / $13,200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Penalty for Not Having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Insurance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$95 or 1% of income above tax filing threshold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$325 or 2% of income above tax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filing threshold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02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614365"/>
              </p:ext>
            </p:extLst>
          </p:nvPr>
        </p:nvGraphicFramePr>
        <p:xfrm>
          <a:off x="184150" y="1066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 smtClean="0"/>
              <a:t>Source:</a:t>
            </a:r>
            <a:r>
              <a:rPr lang="en-US" dirty="0" smtClean="0"/>
              <a:t> </a:t>
            </a:r>
            <a:r>
              <a:rPr lang="en-US" dirty="0"/>
              <a:t>Kaiser Family Foundation analysis of premium data from Healthcare.gov and insurer rate filings to state regulators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357" y="152400"/>
            <a:ext cx="8961120" cy="914400"/>
          </a:xfrm>
        </p:spPr>
        <p:txBody>
          <a:bodyPr/>
          <a:lstStyle/>
          <a:p>
            <a:r>
              <a:rPr lang="en-US" sz="2600" dirty="0" smtClean="0"/>
              <a:t>Overall, premium growth in most areas will be modest in 2015.</a:t>
            </a:r>
            <a:br>
              <a:rPr lang="en-US" sz="2600" dirty="0" smtClean="0"/>
            </a:br>
            <a:r>
              <a:rPr lang="en-US" sz="1600" b="0" dirty="0" smtClean="0"/>
              <a:t>Second-lowest-cost silver plan before tax credits for selected cities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987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" y="1295400"/>
            <a:ext cx="8961120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Example: 40 year-old in Denver with income of $30,000 (261% FPL)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b="1" u="sng" dirty="0" smtClean="0"/>
              <a:t>Silver Plan</a:t>
            </a:r>
          </a:p>
          <a:p>
            <a:pPr marL="0" indent="0">
              <a:buNone/>
            </a:pPr>
            <a:r>
              <a:rPr lang="en-US" dirty="0" smtClean="0"/>
              <a:t>Unsubsidized premium for benchmark silver plan = $3,000/year or $250/month</a:t>
            </a:r>
          </a:p>
          <a:p>
            <a:pPr marL="0" indent="0">
              <a:buNone/>
            </a:pPr>
            <a:r>
              <a:rPr lang="en-US" dirty="0" smtClean="0"/>
              <a:t>Individual contribution = $2,512/year (8.37% of income) or $209/month</a:t>
            </a:r>
          </a:p>
          <a:p>
            <a:pPr marL="0" indent="0">
              <a:buNone/>
            </a:pPr>
            <a:r>
              <a:rPr lang="en-US" dirty="0" smtClean="0"/>
              <a:t>Tax credit = $488/year or $41/month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Bronze Plan</a:t>
            </a:r>
          </a:p>
          <a:p>
            <a:pPr marL="0" indent="0">
              <a:buNone/>
            </a:pPr>
            <a:r>
              <a:rPr lang="en-US" dirty="0" smtClean="0"/>
              <a:t>Unsubsidized premium for lowest cost bronze plan = $2,232/year or $186/month</a:t>
            </a:r>
          </a:p>
          <a:p>
            <a:pPr marL="0" indent="0">
              <a:buNone/>
            </a:pPr>
            <a:r>
              <a:rPr lang="en-US" dirty="0" smtClean="0"/>
              <a:t>Tax credit = $488/year or $41/month</a:t>
            </a:r>
          </a:p>
          <a:p>
            <a:pPr marL="0" indent="0">
              <a:buNone/>
            </a:pPr>
            <a:r>
              <a:rPr lang="en-US" dirty="0" smtClean="0"/>
              <a:t>Individual contribution = $1,744/year or $145/month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Most people in the Marketplace received </a:t>
            </a:r>
            <a:r>
              <a:rPr lang="en-US" sz="2600" dirty="0"/>
              <a:t>p</a:t>
            </a:r>
            <a:r>
              <a:rPr lang="en-US" sz="2600" dirty="0" smtClean="0"/>
              <a:t>remium </a:t>
            </a:r>
            <a:r>
              <a:rPr lang="en-US" sz="2600" dirty="0"/>
              <a:t>t</a:t>
            </a:r>
            <a:r>
              <a:rPr lang="en-US" sz="2600" dirty="0" smtClean="0"/>
              <a:t>ax credits in 2014, lowering the cost of coverage.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847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771371"/>
              </p:ext>
            </p:extLst>
          </p:nvPr>
        </p:nvGraphicFramePr>
        <p:xfrm>
          <a:off x="166733" y="1066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/>
              <a:t>Source:</a:t>
            </a:r>
            <a:r>
              <a:rPr lang="en-US" dirty="0"/>
              <a:t> Kaiser Family Foundation analysis of premium data from Healthcare.gov and insurer rate filings to state regulators.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357" y="152400"/>
            <a:ext cx="8961120" cy="533400"/>
          </a:xfrm>
        </p:spPr>
        <p:txBody>
          <a:bodyPr/>
          <a:lstStyle/>
          <a:p>
            <a:r>
              <a:rPr lang="en-US" sz="2600" dirty="0" smtClean="0"/>
              <a:t>After tax credits, benchmark premiums hold steady.</a:t>
            </a:r>
            <a:endParaRPr lang="en-US" sz="26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-76200" y="533400"/>
            <a:ext cx="8607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Silver plan premium change after tax credits for 40 year-old non-smoker making $30,000</a:t>
            </a:r>
          </a:p>
        </p:txBody>
      </p:sp>
    </p:spTree>
    <p:extLst>
      <p:ext uri="{BB962C8B-B14F-4D97-AF65-F5344CB8AC3E}">
        <p14:creationId xmlns:p14="http://schemas.microsoft.com/office/powerpoint/2010/main" val="386030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Non-group market plans on a calendar year.  Even coverage purchased mid-year must be renewed for January 1, 2015</a:t>
            </a:r>
          </a:p>
          <a:p>
            <a:r>
              <a:rPr lang="en-US" dirty="0" smtClean="0"/>
              <a:t>Renewal notices due before November 15</a:t>
            </a:r>
          </a:p>
          <a:p>
            <a:r>
              <a:rPr lang="en-US" dirty="0" smtClean="0"/>
              <a:t>Plan/premium changes and renewal process explained</a:t>
            </a:r>
          </a:p>
          <a:p>
            <a:r>
              <a:rPr lang="en-US" dirty="0" smtClean="0"/>
              <a:t>Shopping around to review new plan choices and premium changes</a:t>
            </a:r>
          </a:p>
          <a:p>
            <a:r>
              <a:rPr lang="en-US" dirty="0" smtClean="0"/>
              <a:t>Automatic renewal is default option for most consumers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914400"/>
          </a:xfrm>
        </p:spPr>
        <p:txBody>
          <a:bodyPr/>
          <a:lstStyle/>
          <a:p>
            <a:r>
              <a:rPr lang="en-US" sz="2600" dirty="0" smtClean="0"/>
              <a:t>All Marketplace enrollees must renew coverage for 2015.</a:t>
            </a:r>
            <a:endParaRPr lang="en-US" sz="2600" dirty="0"/>
          </a:p>
        </p:txBody>
      </p: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4724400" y="1295400"/>
            <a:ext cx="2810336" cy="2651760"/>
            <a:chOff x="561975" y="1436846"/>
            <a:chExt cx="2115843" cy="2068354"/>
          </a:xfrm>
        </p:grpSpPr>
        <p:grpSp>
          <p:nvGrpSpPr>
            <p:cNvPr id="12" name="Group 11"/>
            <p:cNvGrpSpPr/>
            <p:nvPr/>
          </p:nvGrpSpPr>
          <p:grpSpPr>
            <a:xfrm>
              <a:off x="561975" y="1436846"/>
              <a:ext cx="2115843" cy="2068354"/>
              <a:chOff x="533400" y="1829713"/>
              <a:chExt cx="2115843" cy="2068354"/>
            </a:xfrm>
          </p:grpSpPr>
          <p:pic>
            <p:nvPicPr>
              <p:cNvPr id="14" name="Picture 13" descr="C:\Users\JessicaS\AppData\Local\Microsoft\Windows\Temporary Internet Files\Content.IE5\3ULPKT0N\MC900197439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400" y="1829713"/>
                <a:ext cx="2115843" cy="20683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table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53819" y="2076017"/>
                <a:ext cx="1634358" cy="1190122"/>
              </a:xfrm>
              <a:prstGeom prst="rect">
                <a:avLst/>
              </a:prstGeom>
            </p:spPr>
          </p:pic>
        </p:grpSp>
        <p:pic>
          <p:nvPicPr>
            <p:cNvPr id="13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34345" y="1541051"/>
              <a:ext cx="1982557" cy="1458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Letter"/>
          <p:cNvSpPr>
            <a:spLocks noEditPoints="1" noChangeArrowheads="1"/>
          </p:cNvSpPr>
          <p:nvPr/>
        </p:nvSpPr>
        <p:spPr bwMode="auto">
          <a:xfrm rot="-600000">
            <a:off x="5791200" y="3834437"/>
            <a:ext cx="2560320" cy="11334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5304 w 21600"/>
              <a:gd name="T17" fmla="*/ 9216 h 21600"/>
              <a:gd name="T18" fmla="*/ 17504 w 21600"/>
              <a:gd name="T19" fmla="*/ 1837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4" y="0"/>
                </a:moveTo>
                <a:lnTo>
                  <a:pt x="21600" y="0"/>
                </a:lnTo>
                <a:lnTo>
                  <a:pt x="21600" y="21628"/>
                </a:lnTo>
                <a:lnTo>
                  <a:pt x="14" y="21628"/>
                </a:lnTo>
                <a:lnTo>
                  <a:pt x="14" y="0"/>
                </a:lnTo>
                <a:close/>
              </a:path>
              <a:path w="21600" h="21600" extrusionOk="0">
                <a:moveTo>
                  <a:pt x="18476" y="2035"/>
                </a:moveTo>
                <a:lnTo>
                  <a:pt x="20539" y="2035"/>
                </a:lnTo>
                <a:lnTo>
                  <a:pt x="20539" y="6559"/>
                </a:lnTo>
                <a:lnTo>
                  <a:pt x="18476" y="6559"/>
                </a:lnTo>
                <a:lnTo>
                  <a:pt x="18476" y="2035"/>
                </a:lnTo>
                <a:close/>
              </a:path>
              <a:path w="21600" h="21600" extrusionOk="0">
                <a:moveTo>
                  <a:pt x="884" y="2092"/>
                </a:moveTo>
                <a:lnTo>
                  <a:pt x="7425" y="2092"/>
                </a:lnTo>
                <a:lnTo>
                  <a:pt x="7425" y="2770"/>
                </a:lnTo>
                <a:lnTo>
                  <a:pt x="884" y="2770"/>
                </a:lnTo>
                <a:lnTo>
                  <a:pt x="884" y="2092"/>
                </a:lnTo>
                <a:close/>
              </a:path>
              <a:path w="21600" h="21600" extrusionOk="0">
                <a:moveTo>
                  <a:pt x="884" y="3109"/>
                </a:moveTo>
                <a:lnTo>
                  <a:pt x="7425" y="3109"/>
                </a:lnTo>
                <a:lnTo>
                  <a:pt x="7425" y="3788"/>
                </a:lnTo>
                <a:lnTo>
                  <a:pt x="884" y="3788"/>
                </a:lnTo>
                <a:lnTo>
                  <a:pt x="884" y="3109"/>
                </a:lnTo>
                <a:close/>
              </a:path>
              <a:path w="21600" h="21600" extrusionOk="0">
                <a:moveTo>
                  <a:pt x="884" y="4127"/>
                </a:moveTo>
                <a:lnTo>
                  <a:pt x="7425" y="4127"/>
                </a:lnTo>
                <a:lnTo>
                  <a:pt x="7425" y="4806"/>
                </a:lnTo>
                <a:lnTo>
                  <a:pt x="884" y="4806"/>
                </a:lnTo>
                <a:lnTo>
                  <a:pt x="884" y="4127"/>
                </a:lnTo>
                <a:close/>
              </a:path>
              <a:path w="21600" h="21600" extrusionOk="0">
                <a:moveTo>
                  <a:pt x="5127" y="5145"/>
                </a:moveTo>
                <a:lnTo>
                  <a:pt x="7425" y="5145"/>
                </a:lnTo>
                <a:lnTo>
                  <a:pt x="7425" y="5824"/>
                </a:lnTo>
                <a:lnTo>
                  <a:pt x="5127" y="5824"/>
                </a:lnTo>
                <a:lnTo>
                  <a:pt x="5127" y="5145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-600000">
            <a:off x="5751159" y="4204503"/>
            <a:ext cx="2640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Health Insurance Renewal Notice </a:t>
            </a:r>
          </a:p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Please open!</a:t>
            </a:r>
          </a:p>
        </p:txBody>
      </p:sp>
    </p:spTree>
    <p:extLst>
      <p:ext uri="{BB962C8B-B14F-4D97-AF65-F5344CB8AC3E}">
        <p14:creationId xmlns:p14="http://schemas.microsoft.com/office/powerpoint/2010/main" val="1964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December 15, 2014 is key date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Consumers who don’t take action to renew/change coverage by this date will be automatically renewed for coverage beginning January 1, 2015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In same plan if still offered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In similar plan offered by same insurer if current plan discontinued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No automatic re-enrollment if insurer exits </a:t>
            </a:r>
            <a:r>
              <a:rPr lang="en-US" dirty="0" err="1" smtClean="0"/>
              <a:t>nongroup</a:t>
            </a:r>
            <a:r>
              <a:rPr lang="en-US" dirty="0" smtClean="0"/>
              <a:t> market entirely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Consumers who are automatically re-enrolled in coverage for January 1 still have the remainder of Open Enrollment to change plans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Plan selection by 15</a:t>
            </a:r>
            <a:r>
              <a:rPr lang="en-US" baseline="30000" dirty="0" smtClean="0"/>
              <a:t>th</a:t>
            </a:r>
            <a:r>
              <a:rPr lang="en-US" dirty="0" smtClean="0"/>
              <a:t> of the month for coverage effective first day of following month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Plan selection after 15</a:t>
            </a:r>
            <a:r>
              <a:rPr lang="en-US" baseline="30000" dirty="0" smtClean="0"/>
              <a:t>th</a:t>
            </a:r>
            <a:r>
              <a:rPr lang="en-US" dirty="0" smtClean="0"/>
              <a:t> for coverage effective first day of second following month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914400"/>
          </a:xfrm>
        </p:spPr>
        <p:txBody>
          <a:bodyPr/>
          <a:lstStyle/>
          <a:p>
            <a:r>
              <a:rPr lang="en-US" sz="2600" dirty="0" smtClean="0"/>
              <a:t>Automatic renewal of coverage is the default option.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7994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1389</TotalTime>
  <Words>1809</Words>
  <Application>Microsoft Office PowerPoint</Application>
  <PresentationFormat>On-screen Show (4:3)</PresentationFormat>
  <Paragraphs>273</Paragraphs>
  <Slides>22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Blank</vt:lpstr>
      <vt:lpstr>Default with exhibit #</vt:lpstr>
      <vt:lpstr>Default with figure #</vt:lpstr>
      <vt:lpstr>Title page</vt:lpstr>
      <vt:lpstr>  Web Briefing for Journalists:  Consumer Issues Ahead of the ACA's Second Open Enrollment Season</vt:lpstr>
      <vt:lpstr>During first open enrollment period, enrollment was slow to ramp up, but surged in final weeks.</vt:lpstr>
      <vt:lpstr>Few states have made changes in Marketplace and Medicaid expansion decisions.</vt:lpstr>
      <vt:lpstr>Premium contribution amounts, out-of-pocket limits, and tax penalties are increasing in 2015.</vt:lpstr>
      <vt:lpstr>Overall, premium growth in most areas will be modest in 2015. Second-lowest-cost silver plan before tax credits for selected cities</vt:lpstr>
      <vt:lpstr>Most people in the Marketplace received premium tax credits in 2014, lowering the cost of coverage.</vt:lpstr>
      <vt:lpstr>After tax credits, benchmark premiums hold steady.</vt:lpstr>
      <vt:lpstr>All Marketplace enrollees must renew coverage for 2015.</vt:lpstr>
      <vt:lpstr>Automatic renewal of coverage is the default option.</vt:lpstr>
      <vt:lpstr>Marketplace enrollees also must renew premium tax credit. </vt:lpstr>
      <vt:lpstr>Consumers who auto-renew could face higher costs or receive an incorrect tax credit amount</vt:lpstr>
      <vt:lpstr>Consumers who did not have coverage in 2014 and who are not eligible for an exemption will face penalties.</vt:lpstr>
      <vt:lpstr>Consumers must reconcile any advance premium tax credit payments received in 2014 with final tax credit eligibility. </vt:lpstr>
      <vt:lpstr>Consumers who received tax credits that were too high will have to repay some or all of the difference.</vt:lpstr>
      <vt:lpstr>As second open enrollment period approaches, significant challenges remain.</vt:lpstr>
      <vt:lpstr>Key dates for consumers to keep in mind</vt:lpstr>
      <vt:lpstr>KFF Resources for Consumers</vt:lpstr>
      <vt:lpstr>KFF Resources on the Affordable Care Act</vt:lpstr>
      <vt:lpstr>Q&amp;A Discussion</vt:lpstr>
      <vt:lpstr>Today’s Web Briefing Will Be Archived</vt:lpstr>
      <vt:lpstr>Contact Information</vt:lpstr>
      <vt:lpstr>Thank you!</vt:lpstr>
    </vt:vector>
  </TitlesOfParts>
  <Company>Henry J 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Global Health Budget</dc:title>
  <dc:creator>Adam Wexler</dc:creator>
  <cp:lastModifiedBy>Amanda Keammerer</cp:lastModifiedBy>
  <cp:revision>151</cp:revision>
  <cp:lastPrinted>2014-09-10T15:15:10Z</cp:lastPrinted>
  <dcterms:created xsi:type="dcterms:W3CDTF">2013-11-21T13:29:49Z</dcterms:created>
  <dcterms:modified xsi:type="dcterms:W3CDTF">2014-11-13T19:38:14Z</dcterms:modified>
</cp:coreProperties>
</file>