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1"/>
  </p:notesMasterIdLst>
  <p:sldIdLst>
    <p:sldId id="278" r:id="rId5"/>
    <p:sldId id="279" r:id="rId6"/>
    <p:sldId id="280" r:id="rId7"/>
    <p:sldId id="281" r:id="rId8"/>
    <p:sldId id="282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6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02126151665484"/>
          <c:y val="2.462121212121212E-2"/>
          <c:w val="0.45995747696669032"/>
          <c:h val="0.819444444444444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0.10892314045436029"/>
                  <c:y val="-0.263819295315358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All Prior Cases
</a:t>
                    </a:r>
                    <a:r>
                      <a:rPr lang="en-US" sz="1600" dirty="0" smtClean="0"/>
                      <a:t>33%</a:t>
                    </a:r>
                  </a:p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/>
                      <a:t>(11 countries)</a:t>
                    </a:r>
                    <a:endParaRPr lang="en-US" sz="1600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448037634558614"/>
                  <c:y val="0.19304959039211009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dirty="0"/>
                      <a:t>Current Outbreak
</a:t>
                    </a:r>
                    <a:r>
                      <a:rPr lang="en-US" sz="1600" dirty="0" smtClean="0"/>
                      <a:t>67%</a:t>
                    </a:r>
                  </a:p>
                  <a:p>
                    <a:pPr>
                      <a:defRPr b="1"/>
                    </a:pPr>
                    <a:r>
                      <a:rPr lang="en-US" sz="1600" dirty="0" smtClean="0"/>
                      <a:t>(5 countries)</a:t>
                    </a:r>
                    <a:endParaRPr lang="en-US" sz="1600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All Prior Cases</c:v>
                </c:pt>
                <c:pt idx="1">
                  <c:v>Current Outbreak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2385</c:v>
                </c:pt>
                <c:pt idx="1">
                  <c:v>4390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2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US Government Assistance (Pledges, in $ millions)</c:v>
                </c:pt>
              </c:strCache>
            </c:strRef>
          </c:tx>
          <c:invertIfNegative val="0"/>
          <c:cat>
            <c:strRef>
              <c:f>Sheet1!$A$3:$A$8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 </c:v>
                </c:pt>
                <c:pt idx="4">
                  <c:v>August</c:v>
                </c:pt>
                <c:pt idx="5">
                  <c:v>Sept (thru Sep 13)</c:v>
                </c:pt>
              </c:strCache>
            </c:strRef>
          </c:cat>
          <c:val>
            <c:numRef>
              <c:f>Sheet1!$C$3:$C$8</c:f>
              <c:numCache>
                <c:formatCode>General</c:formatCode>
                <c:ptCount val="6"/>
                <c:pt idx="0">
                  <c:v>2.1</c:v>
                </c:pt>
                <c:pt idx="1">
                  <c:v>2.1</c:v>
                </c:pt>
                <c:pt idx="2">
                  <c:v>2.1</c:v>
                </c:pt>
                <c:pt idx="3">
                  <c:v>2.1</c:v>
                </c:pt>
                <c:pt idx="4">
                  <c:v>19.600000000000001</c:v>
                </c:pt>
                <c:pt idx="5">
                  <c:v>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04320"/>
        <c:axId val="897027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Cumulative Ebola Cases</c:v>
                </c:pt>
              </c:strCache>
            </c:strRef>
          </c:tx>
          <c:marker>
            <c:symbol val="none"/>
          </c:marker>
          <c:cat>
            <c:strRef>
              <c:f>Sheet1!$A$3:$A$8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 </c:v>
                </c:pt>
                <c:pt idx="4">
                  <c:v>August</c:v>
                </c:pt>
                <c:pt idx="5">
                  <c:v>Sept (thru Sep 13)</c:v>
                </c:pt>
              </c:strCache>
            </c:strRef>
          </c:cat>
          <c:val>
            <c:numRef>
              <c:f>Sheet1!$B$3:$B$8</c:f>
              <c:numCache>
                <c:formatCode>General</c:formatCode>
                <c:ptCount val="6"/>
                <c:pt idx="0">
                  <c:v>255</c:v>
                </c:pt>
                <c:pt idx="1">
                  <c:v>354</c:v>
                </c:pt>
                <c:pt idx="2">
                  <c:v>599</c:v>
                </c:pt>
                <c:pt idx="3">
                  <c:v>1440</c:v>
                </c:pt>
                <c:pt idx="4">
                  <c:v>3069</c:v>
                </c:pt>
                <c:pt idx="5">
                  <c:v>4985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699456"/>
        <c:axId val="89700992"/>
      </c:lineChart>
      <c:catAx>
        <c:axId val="89699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9700992"/>
        <c:crosses val="autoZero"/>
        <c:auto val="1"/>
        <c:lblAlgn val="ctr"/>
        <c:lblOffset val="100"/>
        <c:noMultiLvlLbl val="0"/>
      </c:catAx>
      <c:valAx>
        <c:axId val="89700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9699456"/>
        <c:crosses val="autoZero"/>
        <c:crossBetween val="between"/>
      </c:valAx>
      <c:valAx>
        <c:axId val="89702784"/>
        <c:scaling>
          <c:orientation val="minMax"/>
          <c:max val="22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9704320"/>
        <c:crosses val="max"/>
        <c:crossBetween val="between"/>
      </c:valAx>
      <c:catAx>
        <c:axId val="89704320"/>
        <c:scaling>
          <c:orientation val="minMax"/>
        </c:scaling>
        <c:delete val="1"/>
        <c:axPos val="b"/>
        <c:majorTickMark val="out"/>
        <c:minorTickMark val="none"/>
        <c:tickLblPos val="nextTo"/>
        <c:crossAx val="8970278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0.25029</cdr:x>
      <cdr:y>0.85764</cdr:y>
    </cdr:from>
    <cdr:to>
      <cdr:x>0.74971</cdr:x>
      <cdr:y>0.93108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2242582" y="4313237"/>
          <a:ext cx="447468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dirty="0">
              <a:cs typeface="Meta Offc Pro"/>
            </a:rPr>
            <a:t>Total Number of Cases Ever Reported = 7,408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10/1/2014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2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Ebola is: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 virus first discovered in 1976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spread through direct contact (through broken skin or mucous membranes) with infected blood and body fluids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not spread through the air or by water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Individuals are only infectious when they have symptoms, which can appear up to 21 days after exposure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Ebola has been reported in 16 countries since first discovered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recent outbreak in 5 countries in West Africa, which previously have not had Ebola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fatality rate in current outbreak is about 50% as of September </a:t>
            </a:r>
            <a:r>
              <a:rPr lang="en-US" dirty="0" smtClean="0"/>
              <a:t>2014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currently no </a:t>
            </a:r>
            <a:r>
              <a:rPr lang="en-US" dirty="0" smtClean="0"/>
              <a:t>vaccine or cure for Ebola; there has been limited use of experimental treatments in this outbreak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SOURCES: WHO Ebola Fact Sheet, http://www.who.int/mediacentre/factsheets/fs103/en/; WHO Ebola Virus Disease page, http://www.who.int/csr/disease/ebola/en/.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9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NOTES: Data as of September 13, 2014.</a:t>
            </a:r>
          </a:p>
          <a:p>
            <a:r>
              <a:rPr lang="en-US" dirty="0"/>
              <a:t>SOURCES: KFF analysis of data from:  WHO Ebola Virus Disease page, http://www.who.int/csr/disease/ebola/en/; WHO Situation Reports: Ebola Response Roadmap, http://www.who.int/csr/disease/ebola/situation-reports/en/; and CDC Outbreaks Chronology, Ebola Hemorrhagic Fever,  http://www.cdc.gov/vhf/ebola/resources/outbreak-table.html.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Ebola Cases in Current Outbreak as Share of All Ebola Cases Ever Reported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342686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174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8961120" cy="5410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b="1" dirty="0"/>
              <a:t>USAID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Office of Foreign Disaster Assistance: coordinates U.S. disaster response on the ground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Bureau for Global Health: provides operational and personnel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Department of Defense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Provides technical and personnel support; conducts research on drug and vaccine development; will set up Joint Force Command to build clinics, provide training, and coordinate logistics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CDC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Provides technical and personnel support, and activates Emergency Operations Center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NIH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Conducts research on drug and vaccine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HHS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Funds drug and vaccine development through its Biomedical Advanced Research and Development Authority (BARDA)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FDA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Regulates drug and vaccine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State Department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Coordinates diplomatic response and public education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</a:t>
            </a:r>
            <a:r>
              <a:rPr lang="en-US" dirty="0"/>
              <a:t>White House Ebola Fact Sheet, http://www.whitehouse.gov/the-press-office/2014/09/16/fact-sheet-us-response-ebola-epidemic-west-africa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Government Response: Key Agencies and Roles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6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WHO Ebola Virus Disease page, http://www.who.int/csr/disease/ebola/en/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of Countries in West Africa Affected by Ebola</a:t>
            </a:r>
          </a:p>
        </p:txBody>
      </p:sp>
      <p:pic>
        <p:nvPicPr>
          <p:cNvPr id="1026" name="Picture 2" descr="C:\Users\JoshuaM\AppData\Local\Microsoft\Windows\Temporary Internet Files\Content.Outlook\7V4MIFSK\Ebola in Africa_POWERPOINT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28650"/>
            <a:ext cx="7391400" cy="55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427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SOURCES: KFF analysis of Ebola case data from: WHO Disease Outbreak News: Ebola Virus Disease, http://www.who.int/csr/don/archive/disease/ebola/en/; WHO Situation Reports: Ebola Response Roadmap  http://www.who.int/csr/disease/ebola/situation-reports/en/; and </a:t>
            </a:r>
            <a:r>
              <a:rPr lang="en-US" dirty="0" smtClean="0"/>
              <a:t>Maia </a:t>
            </a:r>
            <a:r>
              <a:rPr lang="en-US" dirty="0"/>
              <a:t>Majumder, MPH, Analysis of US funding data from: White House Ebola Fact Sheet, http://www.whitehouse.gov/the-press-office/2014/09/16/fact-sheet-us-response-ebola-epidemic-west-africa; USAID Testimony before the House Subcommittee on Africa, Global Health, Global Human Rights, and International Organizations, August 8, http://www.usaid.gov/news-information/congressional-testimony/aug-7-2014-dr-ariel-pablos-mendez-aa-global-health-hfac-combating-ebola-threat.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Ebola Cases in West Africa 2014 and U.S. Government Pledges of Assistance, by Month</a:t>
            </a:r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194519"/>
              </p:ext>
            </p:extLst>
          </p:nvPr>
        </p:nvGraphicFramePr>
        <p:xfrm>
          <a:off x="92075" y="1096963"/>
          <a:ext cx="895985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213</TotalTime>
  <Words>470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Blank</vt:lpstr>
      <vt:lpstr>Default with exhibit #</vt:lpstr>
      <vt:lpstr>Default with figure #</vt:lpstr>
      <vt:lpstr>Title page</vt:lpstr>
      <vt:lpstr>TITLE</vt:lpstr>
      <vt:lpstr>Key Facts</vt:lpstr>
      <vt:lpstr>Ebola Cases in Current Outbreak as Share of All Ebola Cases Ever Reported</vt:lpstr>
      <vt:lpstr>The U.S. Government Response: Key Agencies and Roles </vt:lpstr>
      <vt:lpstr>Map of Countries in West Africa Affected by Ebola</vt:lpstr>
      <vt:lpstr>Ebola Cases in West Africa 2014 and U.S. Government Pledges of Assistance, by Month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Ebola Webinar</dc:title>
  <dc:creator>Joshua Michaud;Jennifer Kates</dc:creator>
  <cp:lastModifiedBy>Kanani Kauka</cp:lastModifiedBy>
  <cp:revision>10</cp:revision>
  <dcterms:created xsi:type="dcterms:W3CDTF">2014-09-23T17:08:22Z</dcterms:created>
  <dcterms:modified xsi:type="dcterms:W3CDTF">2014-10-01T18:11:54Z</dcterms:modified>
</cp:coreProperties>
</file>