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228504122497128E-2"/>
          <c:y val="6.6985645933014371E-2"/>
          <c:w val="0.90812720848056561"/>
          <c:h val="0.849282296650717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Billions ($)</c:v>
                </c:pt>
              </c:strCache>
            </c:strRef>
          </c:tx>
          <c:spPr>
            <a:solidFill>
              <a:schemeClr val="accent1"/>
            </a:solidFill>
            <a:ln w="1203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6581465403328398E-3"/>
                  <c:y val="-2.68137538467554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023714534599307E-3"/>
                  <c:y val="-1.92421977172301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numFmt formatCode="\$#,##0_);[Red]\(\$#,##0\)" sourceLinked="0"/>
              <c:spPr>
                <a:noFill/>
                <a:ln w="24074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chemeClr val="tx1"/>
                      </a:solidFill>
                      <a:latin typeface="+mj-lt"/>
                      <a:ea typeface="Tahomaa"/>
                      <a:cs typeface="Tahomaa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\$#,##0_);[Red]\(\$#,##0\)" sourceLinked="0"/>
            <c:spPr>
              <a:noFill/>
              <a:ln w="24074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Sheet1!$B$2:$L$2</c:f>
              <c:numCache>
                <c:formatCode>"$"#,##0</c:formatCode>
                <c:ptCount val="11"/>
                <c:pt idx="0">
                  <c:v>2894.7330000000002</c:v>
                </c:pt>
                <c:pt idx="1">
                  <c:v>3056.65</c:v>
                </c:pt>
                <c:pt idx="2">
                  <c:v>3207.3009999999999</c:v>
                </c:pt>
                <c:pt idx="3">
                  <c:v>3386.2359999999999</c:v>
                </c:pt>
                <c:pt idx="4">
                  <c:v>3579.047</c:v>
                </c:pt>
                <c:pt idx="5">
                  <c:v>3797.4830000000002</c:v>
                </c:pt>
                <c:pt idx="6">
                  <c:v>4042.462</c:v>
                </c:pt>
                <c:pt idx="7">
                  <c:v>4307.4489999999996</c:v>
                </c:pt>
                <c:pt idx="8">
                  <c:v>4577.8029999999999</c:v>
                </c:pt>
                <c:pt idx="9">
                  <c:v>4861.9120000000003</c:v>
                </c:pt>
                <c:pt idx="10">
                  <c:v>5158.7780000000002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87823616"/>
        <c:axId val="187825152"/>
      </c:barChart>
      <c:catAx>
        <c:axId val="187823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0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87825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7825152"/>
        <c:scaling>
          <c:orientation val="minMax"/>
        </c:scaling>
        <c:delete val="0"/>
        <c:axPos val="l"/>
        <c:numFmt formatCode="\$#,##0_);[Red]\(\$#,##0\)" sourceLinked="0"/>
        <c:majorTickMark val="out"/>
        <c:minorTickMark val="none"/>
        <c:tickLblPos val="nextTo"/>
        <c:spPr>
          <a:ln w="30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187823616"/>
        <c:crosses val="autoZero"/>
        <c:crossBetween val="between"/>
      </c:valAx>
      <c:spPr>
        <a:noFill/>
        <a:ln w="2407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82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C5DCC-739C-41E8-BABC-EE3A61256ACE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6D17B-D1B2-4EE6-9829-800258EE4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24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5AE962-BD81-4312-9299-5CF690D5EF74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219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8758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5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24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374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4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3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074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5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95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15400" cy="1235075"/>
          </a:xfrm>
          <a:noFill/>
          <a:ln/>
        </p:spPr>
        <p:txBody>
          <a:bodyPr/>
          <a:lstStyle/>
          <a:p>
            <a:r>
              <a:rPr lang="en-US" b="1" dirty="0"/>
              <a:t>Projections of National Health Expenditures and Their Share of Gross Domestic Product, </a:t>
            </a:r>
            <a:r>
              <a:rPr lang="en-US" b="1" dirty="0" smtClean="0"/>
              <a:t>2013-2023</a:t>
            </a:r>
            <a:endParaRPr lang="en-US" b="1" dirty="0"/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46952574"/>
              </p:ext>
            </p:extLst>
          </p:nvPr>
        </p:nvGraphicFramePr>
        <p:xfrm>
          <a:off x="304800" y="1261119"/>
          <a:ext cx="8397875" cy="404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55" name="Group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6991621"/>
              </p:ext>
            </p:extLst>
          </p:nvPr>
        </p:nvGraphicFramePr>
        <p:xfrm>
          <a:off x="1168405" y="5514329"/>
          <a:ext cx="7365998" cy="274638"/>
        </p:xfrm>
        <a:graphic>
          <a:graphicData uri="http://schemas.openxmlformats.org/drawingml/2006/table">
            <a:tbl>
              <a:tblPr/>
              <a:tblGrid>
                <a:gridCol w="423043"/>
                <a:gridCol w="671899"/>
                <a:gridCol w="746554"/>
                <a:gridCol w="671899"/>
                <a:gridCol w="737800"/>
                <a:gridCol w="685800"/>
                <a:gridCol w="685800"/>
                <a:gridCol w="685800"/>
                <a:gridCol w="685800"/>
                <a:gridCol w="685800"/>
                <a:gridCol w="685803"/>
              </a:tblGrid>
              <a:tr h="2746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effectLst/>
                          <a:latin typeface="Calibri"/>
                        </a:rPr>
                        <a:t>17.2%</a:t>
                      </a:r>
                    </a:p>
                  </a:txBody>
                  <a:tcPr marL="9525" marR="9525" marT="9525" marB="0" anchor="b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effectLst/>
                          <a:latin typeface="Calibri"/>
                        </a:rPr>
                        <a:t>17.6%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effectLst/>
                          <a:latin typeface="Calibri"/>
                        </a:rPr>
                        <a:t>17.6%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effectLst/>
                          <a:latin typeface="Calibri"/>
                        </a:rPr>
                        <a:t>17.7%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effectLst/>
                          <a:latin typeface="Calibri"/>
                        </a:rPr>
                        <a:t>17.8%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effectLst/>
                          <a:latin typeface="Calibri"/>
                        </a:rPr>
                        <a:t>17.9%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effectLst/>
                          <a:latin typeface="Calibri"/>
                        </a:rPr>
                        <a:t>18.1%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effectLst/>
                          <a:latin typeface="Calibri"/>
                        </a:rPr>
                        <a:t>18.4%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effectLst/>
                          <a:latin typeface="Calibri"/>
                        </a:rPr>
                        <a:t>18.7%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effectLst/>
                          <a:latin typeface="Calibri"/>
                        </a:rPr>
                        <a:t>19.0%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 dirty="0">
                          <a:effectLst/>
                          <a:latin typeface="Calibri"/>
                        </a:rPr>
                        <a:t>19.3%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6200" y="6172200"/>
            <a:ext cx="83820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100" dirty="0" smtClean="0">
                <a:solidFill>
                  <a:srgbClr val="000000"/>
                </a:solidFill>
              </a:rPr>
              <a:t>SOURCE: </a:t>
            </a:r>
            <a:r>
              <a:rPr lang="en-US" sz="11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Kaiser Family Foundation calculations using NHE data from </a:t>
            </a:r>
            <a:r>
              <a:rPr lang="en-US" sz="1100" dirty="0" smtClean="0">
                <a:solidFill>
                  <a:srgbClr val="000000"/>
                </a:solidFill>
              </a:rPr>
              <a:t>Centers </a:t>
            </a:r>
            <a:r>
              <a:rPr lang="en-US" sz="1100" dirty="0">
                <a:solidFill>
                  <a:srgbClr val="000000"/>
                </a:solidFill>
              </a:rPr>
              <a:t>for Medicare and Medicaid Services, Office of the Actuary, National Health Statistics Group, at </a:t>
            </a:r>
            <a:r>
              <a:rPr lang="en-US" sz="11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4"/>
              </a:rPr>
              <a:t>http://www.cms.hhs.gov/NationalHealthExpendData/</a:t>
            </a:r>
            <a:r>
              <a:rPr lang="en-US" sz="11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100" dirty="0" smtClean="0">
                <a:solidFill>
                  <a:srgbClr val="000000"/>
                </a:solidFill>
              </a:rPr>
              <a:t>(</a:t>
            </a:r>
            <a:r>
              <a:rPr lang="en-US" sz="1100" dirty="0">
                <a:solidFill>
                  <a:srgbClr val="000000"/>
                </a:solidFill>
              </a:rPr>
              <a:t>see Projected; NHE Historical and projections, </a:t>
            </a:r>
            <a:r>
              <a:rPr lang="en-US" sz="1100" dirty="0" smtClean="0">
                <a:solidFill>
                  <a:srgbClr val="000000"/>
                </a:solidFill>
              </a:rPr>
              <a:t>1965-2023, </a:t>
            </a:r>
            <a:r>
              <a:rPr lang="en-US" sz="1100" dirty="0">
                <a:solidFill>
                  <a:srgbClr val="000000"/>
                </a:solidFill>
              </a:rPr>
              <a:t>file </a:t>
            </a:r>
            <a:r>
              <a:rPr lang="en-US" sz="1100" dirty="0" smtClean="0">
                <a:solidFill>
                  <a:srgbClr val="000000"/>
                </a:solidFill>
              </a:rPr>
              <a:t>nhe65-23.zip).  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5401" y="5268416"/>
            <a:ext cx="11430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b="1" dirty="0">
                <a:solidFill>
                  <a:srgbClr val="000000"/>
                </a:solidFill>
              </a:rPr>
              <a:t>NHE as a </a:t>
            </a:r>
            <a:r>
              <a:rPr lang="en-US" sz="1100" b="1" dirty="0" smtClean="0">
                <a:solidFill>
                  <a:srgbClr val="000000"/>
                </a:solidFill>
              </a:rPr>
              <a:t>Share of </a:t>
            </a:r>
            <a:r>
              <a:rPr lang="en-US" sz="1100" b="1" dirty="0">
                <a:solidFill>
                  <a:srgbClr val="000000"/>
                </a:solidFill>
              </a:rPr>
              <a:t>GDP: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2225" y="1143000"/>
            <a:ext cx="16541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</a:rPr>
              <a:t>Dollars in Billions:</a:t>
            </a:r>
          </a:p>
        </p:txBody>
      </p:sp>
    </p:spTree>
    <p:extLst>
      <p:ext uri="{BB962C8B-B14F-4D97-AF65-F5344CB8AC3E}">
        <p14:creationId xmlns:p14="http://schemas.microsoft.com/office/powerpoint/2010/main" val="293911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Projections of National Health Expenditures and Their Share of Gross Domestic Product, 2013-2023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Projections of National Health Expenditures and Their Share of Gross Domestic Product, 2013-2023</dc:title>
  <dc:creator>NirmitaP</dc:creator>
  <cp:lastModifiedBy>NirmitaP</cp:lastModifiedBy>
  <cp:revision>1</cp:revision>
  <dcterms:created xsi:type="dcterms:W3CDTF">2014-10-23T18:09:28Z</dcterms:created>
  <dcterms:modified xsi:type="dcterms:W3CDTF">2014-10-23T18:09:29Z</dcterms:modified>
</cp:coreProperties>
</file>