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478038696490371E-2"/>
          <c:y val="2.1522456341002069E-2"/>
          <c:w val="0.9438175040066894"/>
          <c:h val="0.95106607135001975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Private Health Insurance</c:v>
                </c:pt>
              </c:strCache>
            </c:strRef>
          </c:tx>
          <c:spPr>
            <a:ln w="22233">
              <a:solidFill>
                <a:schemeClr val="accent3"/>
              </a:solidFill>
              <a:prstDash val="solid"/>
            </a:ln>
          </c:spPr>
          <c:marker>
            <c:symbol val="diamond"/>
            <c:size val="6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layout>
                <c:manualLayout>
                  <c:x val="0"/>
                  <c:y val="2.234636871508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en-US" sz="1200" b="0" i="0" u="none" strike="noStrike" kern="1200" baseline="0">
                    <a:solidFill>
                      <a:srgbClr val="000000"/>
                    </a:solidFill>
                    <a:latin typeface="+mj-lt"/>
                    <a:ea typeface="Tahoma"/>
                    <a:cs typeface="Tahom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Sheet1!$B$1:$M$1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Sheet1!$B$2:$M$2</c:f>
              <c:numCache>
                <c:formatCode>0.0%</c:formatCode>
                <c:ptCount val="12"/>
                <c:pt idx="1">
                  <c:v>3.3358089074865926E-2</c:v>
                </c:pt>
                <c:pt idx="2">
                  <c:v>6.8185535915368689E-2</c:v>
                </c:pt>
                <c:pt idx="3">
                  <c:v>6.9382585293176202E-2</c:v>
                </c:pt>
                <c:pt idx="4">
                  <c:v>5.0396255665744683E-2</c:v>
                </c:pt>
                <c:pt idx="5">
                  <c:v>4.7844634234297523E-2</c:v>
                </c:pt>
                <c:pt idx="6">
                  <c:v>5.1678549784022199E-2</c:v>
                </c:pt>
                <c:pt idx="7">
                  <c:v>6.1848108216829623E-2</c:v>
                </c:pt>
                <c:pt idx="8">
                  <c:v>5.9850524022817542E-2</c:v>
                </c:pt>
                <c:pt idx="9">
                  <c:v>5.622887862099768E-2</c:v>
                </c:pt>
                <c:pt idx="10">
                  <c:v>5.3828406594292E-2</c:v>
                </c:pt>
                <c:pt idx="11">
                  <c:v>5.3373338753477384E-2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Sheet1!$A$3</c:f>
              <c:strCache>
                <c:ptCount val="1"/>
                <c:pt idx="0">
                  <c:v>Out-of-Pocket</c:v>
                </c:pt>
              </c:strCache>
            </c:strRef>
          </c:tx>
          <c:spPr>
            <a:ln w="22233">
              <a:solidFill>
                <a:schemeClr val="accent1"/>
              </a:solidFill>
            </a:ln>
          </c:spPr>
          <c:marker>
            <c:symbol val="circle"/>
            <c:size val="5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</c:marker>
          <c:dLbls>
            <c:dLbl>
              <c:idx val="11"/>
              <c:layout>
                <c:manualLayout>
                  <c:x val="0"/>
                  <c:y val="-2.234636871508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en-US" sz="1200" b="0" i="0" u="none" strike="noStrike" kern="1200" baseline="0">
                    <a:solidFill>
                      <a:srgbClr val="000000"/>
                    </a:solidFill>
                    <a:latin typeface="+mj-lt"/>
                    <a:ea typeface="Tahoma"/>
                    <a:cs typeface="Tahoma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Sheet1!$B$1:$M$1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Sheet1!$B$3:$M$3</c:f>
              <c:numCache>
                <c:formatCode>0.0%</c:formatCode>
                <c:ptCount val="12"/>
                <c:pt idx="1">
                  <c:v>3.1939077755701595E-2</c:v>
                </c:pt>
                <c:pt idx="2">
                  <c:v>-1.7038894155098072E-3</c:v>
                </c:pt>
                <c:pt idx="3">
                  <c:v>2.2537419393007019E-2</c:v>
                </c:pt>
                <c:pt idx="4">
                  <c:v>2.9764608205878895E-2</c:v>
                </c:pt>
                <c:pt idx="5">
                  <c:v>4.5341154261057115E-2</c:v>
                </c:pt>
                <c:pt idx="6">
                  <c:v>5.1334558784008832E-2</c:v>
                </c:pt>
                <c:pt idx="7">
                  <c:v>5.7066537153958263E-2</c:v>
                </c:pt>
                <c:pt idx="8">
                  <c:v>5.7876600529580324E-2</c:v>
                </c:pt>
                <c:pt idx="9">
                  <c:v>5.3914677382854492E-2</c:v>
                </c:pt>
                <c:pt idx="10">
                  <c:v>5.4266844519634372E-2</c:v>
                </c:pt>
                <c:pt idx="11">
                  <c:v>5.3785938383994258E-2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Sheet1!$A$4</c:f>
              <c:strCache>
                <c:ptCount val="1"/>
                <c:pt idx="0">
                  <c:v>Medicare </c:v>
                </c:pt>
              </c:strCache>
            </c:strRef>
          </c:tx>
          <c:spPr>
            <a:ln w="22233">
              <a:solidFill>
                <a:schemeClr val="bg1">
                  <a:lumMod val="50000"/>
                </a:schemeClr>
              </a:solidFill>
              <a:prstDash val="solid"/>
            </a:ln>
          </c:spPr>
          <c:marker>
            <c:symbol val="square"/>
            <c:size val="5"/>
            <c:spPr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c:spPr>
          </c:marker>
          <c:dLbls>
            <c:dLbl>
              <c:idx val="11"/>
              <c:layout>
                <c:manualLayout>
                  <c:x val="0"/>
                  <c:y val="-4.189944134078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0">
                    <a:latin typeface="+mj-lt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Sheet1!$B$1:$M$1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Sheet1!$B$4:$M$4</c:f>
              <c:numCache>
                <c:formatCode>0.0%</c:formatCode>
                <c:ptCount val="12"/>
                <c:pt idx="1">
                  <c:v>3.2638466751909068E-2</c:v>
                </c:pt>
                <c:pt idx="2">
                  <c:v>4.1856051315275478E-2</c:v>
                </c:pt>
                <c:pt idx="3">
                  <c:v>2.7271708829006647E-2</c:v>
                </c:pt>
                <c:pt idx="4">
                  <c:v>5.7718385990422227E-2</c:v>
                </c:pt>
                <c:pt idx="5">
                  <c:v>6.7114545245349433E-2</c:v>
                </c:pt>
                <c:pt idx="6">
                  <c:v>7.7517979567146122E-2</c:v>
                </c:pt>
                <c:pt idx="7">
                  <c:v>7.2449360171435329E-2</c:v>
                </c:pt>
                <c:pt idx="8">
                  <c:v>7.8837641305151251E-2</c:v>
                </c:pt>
                <c:pt idx="9">
                  <c:v>7.7016648058999548E-2</c:v>
                </c:pt>
                <c:pt idx="10">
                  <c:v>7.7381703502930055E-2</c:v>
                </c:pt>
                <c:pt idx="11">
                  <c:v>7.5726732508423877E-2</c:v>
                </c:pt>
              </c:numCache>
            </c:numRef>
          </c:val>
          <c:smooth val="0"/>
        </c:ser>
        <c:ser>
          <c:idx val="2"/>
          <c:order val="3"/>
          <c:tx>
            <c:strRef>
              <c:f>Sheet1!$A$5</c:f>
              <c:strCache>
                <c:ptCount val="1"/>
                <c:pt idx="0">
                  <c:v>Medicaid</c:v>
                </c:pt>
              </c:strCache>
            </c:strRef>
          </c:tx>
          <c:spPr>
            <a:ln w="22233">
              <a:solidFill>
                <a:schemeClr val="accent5"/>
              </a:solidFill>
              <a:prstDash val="solid"/>
            </a:ln>
          </c:spPr>
          <c:marker>
            <c:symbol val="triangle"/>
            <c:size val="5"/>
            <c:spPr>
              <a:solidFill>
                <a:schemeClr val="accent5"/>
              </a:solidFill>
              <a:ln>
                <a:solidFill>
                  <a:schemeClr val="accent5"/>
                </a:solidFill>
              </a:ln>
            </c:spPr>
          </c:marker>
          <c:dLbls>
            <c:dLbl>
              <c:idx val="11"/>
              <c:layout>
                <c:manualLayout>
                  <c:x val="0"/>
                  <c:y val="-2.51396648044692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en-US" sz="1200" b="0" i="0" u="none" strike="noStrike" kern="1200" baseline="0">
                    <a:solidFill>
                      <a:srgbClr val="000000"/>
                    </a:solidFill>
                    <a:latin typeface="+mj-lt"/>
                    <a:ea typeface="Tahoma"/>
                    <a:cs typeface="Tahoma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Sheet1!$B$1:$M$1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Sheet1!$B$5:$M$5</c:f>
              <c:numCache>
                <c:formatCode>0.0%</c:formatCode>
                <c:ptCount val="12"/>
                <c:pt idx="1">
                  <c:v>6.7198640072744675E-2</c:v>
                </c:pt>
                <c:pt idx="2">
                  <c:v>0.12837289183831913</c:v>
                </c:pt>
                <c:pt idx="3">
                  <c:v>6.686619072686284E-2</c:v>
                </c:pt>
                <c:pt idx="4">
                  <c:v>8.5712648903574662E-2</c:v>
                </c:pt>
                <c:pt idx="5">
                  <c:v>6.644391603106703E-2</c:v>
                </c:pt>
                <c:pt idx="6">
                  <c:v>6.4032725815950764E-2</c:v>
                </c:pt>
                <c:pt idx="7">
                  <c:v>6.6996870959322496E-2</c:v>
                </c:pt>
                <c:pt idx="8">
                  <c:v>6.904608602011475E-2</c:v>
                </c:pt>
                <c:pt idx="9">
                  <c:v>6.5582113419143662E-2</c:v>
                </c:pt>
                <c:pt idx="10">
                  <c:v>6.499141683337295E-2</c:v>
                </c:pt>
                <c:pt idx="11">
                  <c:v>6.4718356373917985E-2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1547264"/>
        <c:axId val="191548800"/>
      </c:lineChart>
      <c:catAx>
        <c:axId val="191547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04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+mj-lt"/>
                <a:ea typeface="Tahoma"/>
                <a:cs typeface="Tahoma"/>
              </a:defRPr>
            </a:pPr>
            <a:endParaRPr lang="en-US"/>
          </a:p>
        </c:txPr>
        <c:crossAx val="1915488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91548800"/>
        <c:scaling>
          <c:orientation val="minMax"/>
          <c:max val="0.14000000000000001"/>
          <c:min val="-2.0000000000000004E-2"/>
        </c:scaling>
        <c:delete val="0"/>
        <c:axPos val="l"/>
        <c:numFmt formatCode="0%" sourceLinked="0"/>
        <c:majorTickMark val="out"/>
        <c:minorTickMark val="none"/>
        <c:tickLblPos val="nextTo"/>
        <c:spPr>
          <a:ln w="304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chemeClr val="tx1"/>
                </a:solidFill>
                <a:latin typeface="+mj-lt"/>
                <a:ea typeface="Tahoma"/>
                <a:cs typeface="Tahoma"/>
              </a:defRPr>
            </a:pPr>
            <a:endParaRPr lang="en-US"/>
          </a:p>
        </c:txPr>
        <c:crossAx val="191547264"/>
        <c:crosses val="autoZero"/>
        <c:crossBetween val="between"/>
      </c:valAx>
      <c:spPr>
        <a:noFill/>
        <a:ln w="25401">
          <a:noFill/>
        </a:ln>
      </c:spPr>
    </c:plotArea>
    <c:legend>
      <c:legendPos val="b"/>
      <c:layout>
        <c:manualLayout>
          <c:xMode val="edge"/>
          <c:yMode val="edge"/>
          <c:x val="0.26409518500452928"/>
          <c:y val="6.7015352131262917E-2"/>
          <c:w val="0.73434642769101377"/>
          <c:h val="5.5971329623184504E-2"/>
        </c:manualLayout>
      </c:layout>
      <c:overlay val="0"/>
      <c:spPr>
        <a:noFill/>
        <a:ln w="9525">
          <a:noFill/>
          <a:prstDash val="solid"/>
        </a:ln>
      </c:spPr>
      <c:txPr>
        <a:bodyPr/>
        <a:lstStyle/>
        <a:p>
          <a:pPr>
            <a:defRPr sz="1200" b="1" i="0" u="none" strike="noStrike" baseline="0">
              <a:solidFill>
                <a:schemeClr val="tx1"/>
              </a:solidFill>
              <a:latin typeface="+mj-lt"/>
              <a:ea typeface="Tahoma"/>
              <a:cs typeface="Tahoma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52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5B69B8-1268-4FB0-A8BA-50F9974D0244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272DC7-9FA3-4C38-AA68-54F406E1D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012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277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28758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955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224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3741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547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736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330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0745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555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1959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cms.hhs.gov/NationalHealthExpendDat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7924800" cy="411163"/>
          </a:xfrm>
        </p:spPr>
        <p:txBody>
          <a:bodyPr/>
          <a:lstStyle/>
          <a:p>
            <a:r>
              <a:rPr lang="en-US" sz="2400" b="1" dirty="0" smtClean="0">
                <a:latin typeface="+mj-lt"/>
              </a:rPr>
              <a:t>Projected Annual </a:t>
            </a:r>
            <a:r>
              <a:rPr lang="en-US" sz="2400" b="1" dirty="0" smtClean="0">
                <a:solidFill>
                  <a:srgbClr val="000000"/>
                </a:solidFill>
                <a:latin typeface="+mj-lt"/>
              </a:rPr>
              <a:t>Percent Change in National Health Expenditures, by Selected Sources of Funds, 2012-2023</a:t>
            </a:r>
          </a:p>
        </p:txBody>
      </p:sp>
      <p:graphicFrame>
        <p:nvGraphicFramePr>
          <p:cNvPr id="6" name="Object 3"/>
          <p:cNvGraphicFramePr>
            <a:graphicFrameLocks noGrp="1" noChangeAspect="1"/>
          </p:cNvGraphicFramePr>
          <p:nvPr>
            <p:ph type="chart" idx="4294967295"/>
            <p:extLst>
              <p:ext uri="{D42A27DB-BD31-4B8C-83A1-F6EECF244321}">
                <p14:modId xmlns:p14="http://schemas.microsoft.com/office/powerpoint/2010/main" val="620241984"/>
              </p:ext>
            </p:extLst>
          </p:nvPr>
        </p:nvGraphicFramePr>
        <p:xfrm>
          <a:off x="0" y="990600"/>
          <a:ext cx="8610600" cy="454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588" y="5698708"/>
            <a:ext cx="8456612" cy="1159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ts val="400"/>
              </a:spcAft>
              <a:defRPr/>
            </a:pPr>
            <a:r>
              <a:rPr lang="en-US" sz="1100" dirty="0" smtClean="0">
                <a:solidFill>
                  <a:srgbClr val="000000"/>
                </a:solidFill>
                <a:latin typeface="+mj-lt"/>
                <a:cs typeface="Arial" charset="0"/>
              </a:rPr>
              <a:t>NOTE: </a:t>
            </a:r>
            <a:r>
              <a:rPr lang="en-US" sz="1100" dirty="0" smtClean="0">
                <a:solidFill>
                  <a:srgbClr val="000000"/>
                </a:solidFill>
                <a:latin typeface="+mj-lt"/>
              </a:rPr>
              <a:t>This figure omits national health spending that belongs in the categories of Other Health Insurance Programs and Other Third Party Payers, which together represents about </a:t>
            </a:r>
            <a:r>
              <a:rPr lang="en-US" sz="1100" dirty="0" smtClean="0">
                <a:latin typeface="+mj-lt"/>
              </a:rPr>
              <a:t>19%</a:t>
            </a:r>
            <a:r>
              <a:rPr lang="en-US" sz="1100" dirty="0" smtClean="0">
                <a:solidFill>
                  <a:srgbClr val="000000"/>
                </a:solidFill>
                <a:latin typeface="+mj-lt"/>
              </a:rPr>
              <a:t> of projected total national health spending in 2023. </a:t>
            </a:r>
          </a:p>
          <a:p>
            <a:pPr>
              <a:spcAft>
                <a:spcPts val="400"/>
              </a:spcAft>
              <a:defRPr/>
            </a:pPr>
            <a:r>
              <a:rPr lang="en-US" sz="1100" dirty="0" smtClean="0">
                <a:solidFill>
                  <a:srgbClr val="000000"/>
                </a:solidFill>
                <a:latin typeface="+mj-lt"/>
                <a:cs typeface="Arial" charset="0"/>
              </a:rPr>
              <a:t>SOURCE: </a:t>
            </a:r>
            <a:r>
              <a:rPr lang="en-US" sz="1100" dirty="0">
                <a:solidFill>
                  <a:srgbClr val="000000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Kaiser Family Foundation calculations using NHE data from Centers for Medicare and Medicaid Services, Office of the Actuary, National Health Statistics Group, at </a:t>
            </a:r>
            <a:r>
              <a:rPr lang="en-US" sz="1100" dirty="0">
                <a:solidFill>
                  <a:srgbClr val="000000"/>
                </a:solidFill>
                <a:latin typeface="+mj-lt"/>
                <a:ea typeface="Arial Unicode MS" pitchFamily="34" charset="-128"/>
                <a:cs typeface="Arial Unicode MS" pitchFamily="34" charset="-128"/>
                <a:hlinkClick r:id="rId4"/>
              </a:rPr>
              <a:t>http://www.cms.hhs.gov/NationalHealthExpendData/</a:t>
            </a:r>
            <a:r>
              <a:rPr lang="en-US" sz="1100" dirty="0">
                <a:solidFill>
                  <a:srgbClr val="000000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100" dirty="0" smtClean="0">
                <a:solidFill>
                  <a:srgbClr val="000000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(For 2012 data, see </a:t>
            </a:r>
            <a:r>
              <a:rPr lang="en-US" sz="1100" dirty="0">
                <a:solidFill>
                  <a:srgbClr val="000000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Historical; National Health Expenditures by type of service and source of funds, CY </a:t>
            </a:r>
            <a:r>
              <a:rPr lang="en-US" sz="1100" dirty="0" smtClean="0">
                <a:solidFill>
                  <a:srgbClr val="000000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1960-2012; </a:t>
            </a:r>
            <a:r>
              <a:rPr lang="en-US" sz="1100" dirty="0">
                <a:solidFill>
                  <a:srgbClr val="000000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file </a:t>
            </a:r>
            <a:r>
              <a:rPr lang="en-US" sz="1100" dirty="0" smtClean="0">
                <a:solidFill>
                  <a:srgbClr val="000000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nhe2012.zip. For 2013-2023 data, see</a:t>
            </a:r>
            <a:r>
              <a:rPr lang="en-US" sz="1100" dirty="0">
                <a:solidFill>
                  <a:srgbClr val="000000"/>
                </a:solidFill>
                <a:latin typeface="+mj-lt"/>
              </a:rPr>
              <a:t> Projected; NHE Historical and projections, </a:t>
            </a:r>
            <a:r>
              <a:rPr lang="en-US" sz="1100" dirty="0" smtClean="0">
                <a:solidFill>
                  <a:srgbClr val="000000"/>
                </a:solidFill>
                <a:latin typeface="+mj-lt"/>
              </a:rPr>
              <a:t>1965-2023, </a:t>
            </a:r>
            <a:r>
              <a:rPr lang="en-US" sz="1100" dirty="0">
                <a:solidFill>
                  <a:srgbClr val="000000"/>
                </a:solidFill>
                <a:latin typeface="+mj-lt"/>
              </a:rPr>
              <a:t>file </a:t>
            </a:r>
            <a:r>
              <a:rPr lang="en-US" sz="1100" dirty="0" smtClean="0">
                <a:solidFill>
                  <a:srgbClr val="000000"/>
                </a:solidFill>
                <a:latin typeface="+mj-lt"/>
              </a:rPr>
              <a:t>nhe65-23.zip</a:t>
            </a:r>
            <a:r>
              <a:rPr lang="en-US" sz="1100" dirty="0" smtClean="0">
                <a:solidFill>
                  <a:srgbClr val="000000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). </a:t>
            </a:r>
            <a:endParaRPr lang="en-US" sz="1100" dirty="0">
              <a:solidFill>
                <a:srgbClr val="000000"/>
              </a:solidFill>
              <a:latin typeface="+mj-lt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661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3 Fast Facts Slides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139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2013 Fast Facts Slides</vt:lpstr>
      <vt:lpstr>Projected Annual Percent Change in National Health Expenditures, by Selected Sources of Funds, 2012-2023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Projected Annual Percent Change in National Health Expenditures, by Selected Sources of Funds, 2012-2023</dc:title>
  <dc:creator>NirmitaP</dc:creator>
  <cp:lastModifiedBy>NirmitaP</cp:lastModifiedBy>
  <cp:revision>1</cp:revision>
  <dcterms:created xsi:type="dcterms:W3CDTF">2014-10-23T18:09:24Z</dcterms:created>
  <dcterms:modified xsi:type="dcterms:W3CDTF">2014-10-23T18:09:24Z</dcterms:modified>
</cp:coreProperties>
</file>