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193516868785561E-2"/>
          <c:y val="2.8322440087145979E-2"/>
          <c:w val="0.9388064831312144"/>
          <c:h val="0.80242866248551525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NHE as a Share of GDP</c:v>
                </c:pt>
              </c:strCache>
            </c:strRef>
          </c:tx>
          <c:spPr>
            <a:solidFill>
              <a:schemeClr val="accent1"/>
            </a:solidFill>
            <a:ln w="12704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7.6569678407350699E-3"/>
                  <c:y val="5.687877073779830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8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chemeClr val="tx1"/>
                    </a:solidFill>
                    <a:latin typeface="+mj-lt"/>
                    <a:ea typeface="Tahoma"/>
                    <a:cs typeface="Tahom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Sheet1!$B$1:$L$1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Sheet1!$B$2:$L$2</c:f>
              <c:numCache>
                <c:formatCode>0.0%</c:formatCode>
                <c:ptCount val="11"/>
                <c:pt idx="0">
                  <c:v>0.17199999999999999</c:v>
                </c:pt>
                <c:pt idx="1">
                  <c:v>0.17599999999999999</c:v>
                </c:pt>
                <c:pt idx="2">
                  <c:v>0.17599999999999999</c:v>
                </c:pt>
                <c:pt idx="3">
                  <c:v>0.17699999999999999</c:v>
                </c:pt>
                <c:pt idx="4">
                  <c:v>0.17799999999999999</c:v>
                </c:pt>
                <c:pt idx="5">
                  <c:v>0.17899999999999999</c:v>
                </c:pt>
                <c:pt idx="6">
                  <c:v>0.18099999999999999</c:v>
                </c:pt>
                <c:pt idx="7">
                  <c:v>0.184</c:v>
                </c:pt>
                <c:pt idx="8">
                  <c:v>0.187</c:v>
                </c:pt>
                <c:pt idx="9">
                  <c:v>0.19</c:v>
                </c:pt>
                <c:pt idx="10">
                  <c:v>0.193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Average Annual Increase in National Health Expenditures</c:v>
                </c:pt>
              </c:strCache>
            </c:strRef>
          </c:tx>
          <c:spPr>
            <a:solidFill>
              <a:schemeClr val="accent5"/>
            </a:solidFill>
            <a:ln w="12704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10"/>
              <c:layout>
                <c:manualLayout>
                  <c:x val="0"/>
                  <c:y val="2.843938536889919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8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chemeClr val="tx1"/>
                    </a:solidFill>
                    <a:latin typeface="+mj-lt"/>
                    <a:ea typeface="Tahoma"/>
                    <a:cs typeface="Tahom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Sheet1!$B$1:$L$1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Sheet1!$B$3:$L$3</c:f>
              <c:numCache>
                <c:formatCode>0.0%</c:formatCode>
                <c:ptCount val="11"/>
                <c:pt idx="0">
                  <c:v>3.5999999999999997E-2</c:v>
                </c:pt>
                <c:pt idx="1">
                  <c:v>5.6000000000000001E-2</c:v>
                </c:pt>
                <c:pt idx="2">
                  <c:v>4.9000000000000002E-2</c:v>
                </c:pt>
                <c:pt idx="3">
                  <c:v>5.6000000000000001E-2</c:v>
                </c:pt>
                <c:pt idx="4">
                  <c:v>5.7000000000000002E-2</c:v>
                </c:pt>
                <c:pt idx="5">
                  <c:v>6.0999999999999999E-2</c:v>
                </c:pt>
                <c:pt idx="6">
                  <c:v>6.5000000000000002E-2</c:v>
                </c:pt>
                <c:pt idx="7">
                  <c:v>6.6000000000000003E-2</c:v>
                </c:pt>
                <c:pt idx="8">
                  <c:v>6.3E-2</c:v>
                </c:pt>
                <c:pt idx="9">
                  <c:v>6.2E-2</c:v>
                </c:pt>
                <c:pt idx="10">
                  <c:v>6.0999999999999999E-2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50"/>
        <c:axId val="190335616"/>
        <c:axId val="190337408"/>
      </c:barChart>
      <c:catAx>
        <c:axId val="190335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+mj-lt"/>
                <a:ea typeface="Tahoma"/>
                <a:cs typeface="Tahoma"/>
              </a:defRPr>
            </a:pPr>
            <a:endParaRPr lang="en-US"/>
          </a:p>
        </c:txPr>
        <c:crossAx val="19033740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90337408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spPr>
          <a:ln w="317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chemeClr val="tx1"/>
                </a:solidFill>
                <a:latin typeface="+mj-lt"/>
                <a:ea typeface="Tahoma"/>
                <a:cs typeface="Tahoma"/>
              </a:defRPr>
            </a:pPr>
            <a:endParaRPr lang="en-US"/>
          </a:p>
        </c:txPr>
        <c:crossAx val="190335616"/>
        <c:crosses val="autoZero"/>
        <c:crossBetween val="between"/>
      </c:valAx>
      <c:spPr>
        <a:noFill/>
        <a:ln w="25406">
          <a:noFill/>
        </a:ln>
      </c:spPr>
    </c:plotArea>
    <c:legend>
      <c:legendPos val="b"/>
      <c:layout>
        <c:manualLayout>
          <c:xMode val="edge"/>
          <c:yMode val="edge"/>
          <c:x val="0.18393551353526066"/>
          <c:y val="0.92302054406341494"/>
          <c:w val="0.67758595321570225"/>
          <c:h val="5.5810371287719006E-2"/>
        </c:manualLayout>
      </c:layout>
      <c:overlay val="0"/>
      <c:spPr>
        <a:solidFill>
          <a:schemeClr val="bg1"/>
        </a:solidFill>
        <a:ln w="3177">
          <a:noFill/>
          <a:prstDash val="solid"/>
        </a:ln>
      </c:spPr>
      <c:txPr>
        <a:bodyPr/>
        <a:lstStyle/>
        <a:p>
          <a:pPr>
            <a:defRPr sz="1200" b="1" i="0" u="none" strike="noStrike" baseline="0">
              <a:solidFill>
                <a:schemeClr val="tx1"/>
              </a:solidFill>
              <a:latin typeface="+mj-lt"/>
              <a:ea typeface="Tahoma"/>
              <a:cs typeface="Tahoma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5CD93E-A155-46EF-81E2-AB33187FD10A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D574C9-71DE-4185-BB89-69119C967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561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1346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77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28758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955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224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3741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547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0745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555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1959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www.cms.hhs.gov/NationalHealthExpendDat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072562" cy="914400"/>
          </a:xfrm>
        </p:spPr>
        <p:txBody>
          <a:bodyPr/>
          <a:lstStyle/>
          <a:p>
            <a:r>
              <a:rPr lang="en-US" sz="2400" b="1" dirty="0" smtClean="0"/>
              <a:t>Projected Annual Increase in National Health Expenditures and Their Share of Gross Domestic Product, 2013-2023</a:t>
            </a: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7257590"/>
              </p:ext>
            </p:extLst>
          </p:nvPr>
        </p:nvGraphicFramePr>
        <p:xfrm>
          <a:off x="152400" y="1066800"/>
          <a:ext cx="8699500" cy="4795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0" y="6172200"/>
            <a:ext cx="8458200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100" dirty="0" smtClean="0">
                <a:latin typeface="+mj-lt"/>
              </a:rPr>
              <a:t>SOURCE: </a:t>
            </a:r>
            <a:r>
              <a:rPr lang="en-US" sz="1100" dirty="0">
                <a:latin typeface="+mj-lt"/>
              </a:rPr>
              <a:t>Kaiser Family Foundation calculations using NHE data from Centers for Medicare and Medicaid Services, Office of the Actuary, National Health Statistics Group, at </a:t>
            </a:r>
            <a:r>
              <a:rPr lang="en-US" sz="1100" dirty="0">
                <a:latin typeface="+mj-lt"/>
                <a:hlinkClick r:id="rId4"/>
              </a:rPr>
              <a:t>http://www.cms.hhs.gov/NationalHealthExpendData/</a:t>
            </a:r>
            <a:r>
              <a:rPr lang="en-US" sz="1100" dirty="0">
                <a:latin typeface="+mj-lt"/>
              </a:rPr>
              <a:t> </a:t>
            </a:r>
            <a:r>
              <a:rPr lang="en-US" sz="1100" dirty="0">
                <a:solidFill>
                  <a:srgbClr val="000000"/>
                </a:solidFill>
              </a:rPr>
              <a:t>(</a:t>
            </a:r>
            <a:r>
              <a:rPr lang="en-US" sz="1100" dirty="0">
                <a:latin typeface="+mj-lt"/>
              </a:rPr>
              <a:t>see Projected; NHE Historical and projections, 1965-2023, file nhe65-23.zip).  </a:t>
            </a:r>
          </a:p>
        </p:txBody>
      </p:sp>
    </p:spTree>
    <p:extLst>
      <p:ext uri="{BB962C8B-B14F-4D97-AF65-F5344CB8AC3E}">
        <p14:creationId xmlns:p14="http://schemas.microsoft.com/office/powerpoint/2010/main" val="739464357"/>
      </p:ext>
    </p:extLst>
  </p:cSld>
  <p:clrMapOvr>
    <a:masterClrMapping/>
  </p:clrMapOvr>
</p:sld>
</file>

<file path=ppt/theme/theme1.xml><?xml version="1.0" encoding="utf-8"?>
<a:theme xmlns:a="http://schemas.openxmlformats.org/drawingml/2006/main" name="2013 Fast Facts Slides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68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2013 Fast Facts Slides</vt:lpstr>
      <vt:lpstr>Projected Annual Increase in National Health Expenditures and Their Share of Gross Domestic Product, 2013-2023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Projected Annual Increase in National Health Expenditures and Their Share of Gross Domestic Product, 2013-2023</dc:title>
  <dc:creator>NirmitaP</dc:creator>
  <cp:lastModifiedBy>NirmitaP</cp:lastModifiedBy>
  <cp:revision>1</cp:revision>
  <dcterms:created xsi:type="dcterms:W3CDTF">2014-10-23T18:09:30Z</dcterms:created>
  <dcterms:modified xsi:type="dcterms:W3CDTF">2014-10-23T18:09:30Z</dcterms:modified>
</cp:coreProperties>
</file>