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17783779862386E-2"/>
          <c:y val="5.1220027581298094E-2"/>
          <c:w val="0.91956985887040521"/>
          <c:h val="0.862198273944570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Sheet1!$A$1:$Q$1</c:f>
              <c:strCache>
                <c:ptCount val="17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</c:strCache>
            </c:strRef>
          </c:cat>
          <c:val>
            <c:numRef>
              <c:f>Sheet1!$A$2:$Q$2</c:f>
              <c:numCache>
                <c:formatCode>"$"#,##0_);[Red]\("$"#,##0\)</c:formatCode>
                <c:ptCount val="17"/>
                <c:pt idx="0">
                  <c:v>147.09139784946237</c:v>
                </c:pt>
                <c:pt idx="1">
                  <c:v>356.44285714285712</c:v>
                </c:pt>
                <c:pt idx="2">
                  <c:v>1112.104347826087</c:v>
                </c:pt>
                <c:pt idx="3">
                  <c:v>2851.4842519685039</c:v>
                </c:pt>
                <c:pt idx="4">
                  <c:v>4883.5709219858154</c:v>
                </c:pt>
                <c:pt idx="5">
                  <c:v>8411.0032362459551</c:v>
                </c:pt>
                <c:pt idx="6">
                  <c:v>9163.447293447296</c:v>
                </c:pt>
                <c:pt idx="7">
                  <c:v>9597.0172684458394</c:v>
                </c:pt>
                <c:pt idx="8">
                  <c:v>9982.2626828509165</c:v>
                </c:pt>
                <c:pt idx="9">
                  <c:v>10448.120950323973</c:v>
                </c:pt>
                <c:pt idx="10">
                  <c:v>10941.751757872211</c:v>
                </c:pt>
                <c:pt idx="11">
                  <c:v>11504.038170251439</c:v>
                </c:pt>
                <c:pt idx="12">
                  <c:v>12132.238895558223</c:v>
                </c:pt>
                <c:pt idx="13">
                  <c:v>12808.352661314302</c:v>
                </c:pt>
                <c:pt idx="14">
                  <c:v>13487.928697701827</c:v>
                </c:pt>
                <c:pt idx="15">
                  <c:v>14203.657610283379</c:v>
                </c:pt>
                <c:pt idx="16">
                  <c:v>14944.316338354578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7819520"/>
        <c:axId val="187821056"/>
      </c:barChart>
      <c:catAx>
        <c:axId val="187819520"/>
        <c:scaling>
          <c:orientation val="minMax"/>
        </c:scaling>
        <c:delete val="0"/>
        <c:axPos val="b"/>
        <c:numFmt formatCode="&quot;$&quot;#,##0_);[Red]\(&quot;$&quot;#,##0\)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87821056"/>
        <c:crosses val="autoZero"/>
        <c:auto val="1"/>
        <c:lblAlgn val="ctr"/>
        <c:lblOffset val="100"/>
        <c:noMultiLvlLbl val="0"/>
      </c:catAx>
      <c:valAx>
        <c:axId val="187821056"/>
        <c:scaling>
          <c:orientation val="minMax"/>
          <c:max val="15000"/>
          <c:min val="0"/>
        </c:scaling>
        <c:delete val="0"/>
        <c:axPos val="l"/>
        <c:numFmt formatCode="&quot;$&quot;#,##0_);[Red]\(&quot;$&quot;#,##0\)" sourceLinked="1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187819520"/>
        <c:crosses val="autoZero"/>
        <c:crossBetween val="between"/>
        <c:majorUnit val="15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C0CCA-AF29-4232-95CB-0EFD020F9A86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8A252-06F1-4945-BE8C-A24E64AC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5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04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758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5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24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374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74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5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2771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95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132328"/>
              </p:ext>
            </p:extLst>
          </p:nvPr>
        </p:nvGraphicFramePr>
        <p:xfrm>
          <a:off x="76200" y="609600"/>
          <a:ext cx="895985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5928360"/>
            <a:ext cx="8382000" cy="929640"/>
          </a:xfrm>
        </p:spPr>
        <p:txBody>
          <a:bodyPr/>
          <a:lstStyle/>
          <a:p>
            <a:pPr>
              <a:spcAft>
                <a:spcPts val="40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NOTE: 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According to CMS, population is the U.S. Bureau of the Census resident-based population, less armed forces </a:t>
            </a: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overseas and their dependents.</a:t>
            </a:r>
            <a:endParaRPr lang="en-US" sz="1100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SOURCE: </a:t>
            </a:r>
            <a:r>
              <a:rPr lang="en-US" sz="1100" dirty="0">
                <a:latin typeface="+mj-lt"/>
              </a:rPr>
              <a:t>Kaiser Family Foundation calculations using NHE data </a:t>
            </a:r>
            <a:r>
              <a:rPr lang="en-US" sz="1100" dirty="0" smtClean="0">
                <a:latin typeface="+mj-lt"/>
              </a:rPr>
              <a:t>from </a:t>
            </a: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Centers 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for Medicare and Medicaid Services, Office of the Actuary, National Health Statistics Group, at </a:t>
            </a:r>
            <a:r>
              <a:rPr lang="en-US" sz="1100" dirty="0">
                <a:solidFill>
                  <a:srgbClr val="000000"/>
                </a:solidFill>
                <a:latin typeface="+mj-lt"/>
                <a:hlinkClick r:id="rId4"/>
              </a:rPr>
              <a:t>http://www.cms.hhs.gov/NationalHealthExpendData/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1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For </a:t>
            </a: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1960-2010 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data, see Historical; National Health Expenditures by type of service and source of funds, CY 1960-2012; file nhe2012.zip. For 2013-2023 data, see Projected; NHE Historical and projections, 1965-2023, file nhe65-23.zip).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052560" cy="1005840"/>
          </a:xfrm>
        </p:spPr>
        <p:txBody>
          <a:bodyPr/>
          <a:lstStyle/>
          <a:p>
            <a:r>
              <a:rPr lang="en-US" dirty="0">
                <a:latin typeface="+mj-lt"/>
              </a:rPr>
              <a:t>National Health Expenditures per </a:t>
            </a:r>
            <a:r>
              <a:rPr lang="en-US" dirty="0" smtClean="0">
                <a:latin typeface="+mj-lt"/>
              </a:rPr>
              <a:t>Capita, 1960-2023</a:t>
            </a:r>
            <a:endParaRPr lang="en-US" dirty="0">
              <a:latin typeface="+mj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3657600" y="838200"/>
            <a:ext cx="0" cy="3962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4953000"/>
            <a:ext cx="762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latin typeface="Meta Offc Pro"/>
                <a:cs typeface="Meta Offc Pro"/>
              </a:rPr>
              <a:t>NHE as a Share of GDP</a:t>
            </a:r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>
            <a:off x="762000" y="5253082"/>
            <a:ext cx="8153400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57600" y="838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+mj-lt"/>
                <a:cs typeface="Meta Offc Pro"/>
              </a:rPr>
              <a:t>Projected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5496"/>
              </p:ext>
            </p:extLst>
          </p:nvPr>
        </p:nvGraphicFramePr>
        <p:xfrm>
          <a:off x="685800" y="5334000"/>
          <a:ext cx="8305797" cy="190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9542"/>
                <a:gridCol w="460230"/>
                <a:gridCol w="461433"/>
                <a:gridCol w="538339"/>
                <a:gridCol w="461433"/>
                <a:gridCol w="538339"/>
                <a:gridCol w="461433"/>
                <a:gridCol w="538339"/>
                <a:gridCol w="461433"/>
                <a:gridCol w="461433"/>
                <a:gridCol w="538339"/>
                <a:gridCol w="461433"/>
                <a:gridCol w="461433"/>
                <a:gridCol w="538339"/>
                <a:gridCol w="461433"/>
                <a:gridCol w="461433"/>
                <a:gridCol w="461433"/>
              </a:tblGrid>
              <a:tr h="14854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5.0%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8.9%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12.1%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13.4%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17.4%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17.2%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17.8%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18.1%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18.4%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18.7%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19.0%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19.3%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27" marR="7427" marT="7427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902859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151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National Health Expenditures per Capita, 1960-2023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Health Expenditures per Capita, 1960-2023</dc:title>
  <dc:creator>NirmitaP</dc:creator>
  <cp:lastModifiedBy>NirmitaP</cp:lastModifiedBy>
  <cp:revision>1</cp:revision>
  <dcterms:created xsi:type="dcterms:W3CDTF">2014-10-23T18:09:32Z</dcterms:created>
  <dcterms:modified xsi:type="dcterms:W3CDTF">2014-10-23T18:09:33Z</dcterms:modified>
</cp:coreProperties>
</file>