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ln>
                <a:solidFill>
                  <a:schemeClr val="accent1"/>
                </a:solidFill>
              </a:ln>
            </c:spPr>
          </c:dPt>
          <c:dPt>
            <c:idx val="1"/>
            <c:bubble3D val="0"/>
            <c:spPr>
              <a:ln>
                <a:solidFill>
                  <a:schemeClr val="accent1"/>
                </a:solidFill>
              </a:ln>
            </c:spPr>
          </c:dPt>
          <c:dPt>
            <c:idx val="2"/>
            <c:bubble3D val="0"/>
            <c:spPr>
              <a:ln>
                <a:solidFill>
                  <a:schemeClr val="accent1"/>
                </a:solidFill>
              </a:ln>
            </c:spPr>
          </c:dPt>
          <c:dPt>
            <c:idx val="3"/>
            <c:bubble3D val="0"/>
            <c:spPr>
              <a:ln>
                <a:solidFill>
                  <a:schemeClr val="accent1"/>
                </a:solidFill>
              </a:ln>
            </c:spPr>
          </c:dPt>
          <c:dPt>
            <c:idx val="4"/>
            <c:bubble3D val="0"/>
            <c:spPr>
              <a:ln>
                <a:solidFill>
                  <a:schemeClr val="accent1"/>
                </a:solidFill>
              </a:ln>
            </c:spPr>
          </c:dPt>
          <c:dPt>
            <c:idx val="5"/>
            <c:bubble3D val="0"/>
            <c:spPr>
              <a:ln>
                <a:solidFill>
                  <a:schemeClr val="accent1"/>
                </a:solidFill>
              </a:ln>
            </c:spPr>
          </c:dPt>
          <c:dPt>
            <c:idx val="6"/>
            <c:bubble3D val="0"/>
            <c:spPr>
              <a:ln>
                <a:solidFill>
                  <a:schemeClr val="accent1"/>
                </a:solidFill>
              </a:ln>
            </c:spPr>
          </c:dPt>
          <c:dLbls>
            <c:dLbl>
              <c:idx val="0"/>
              <c:layout>
                <c:manualLayout>
                  <c:x val="-0.22919880777614662"/>
                  <c:y val="0.14632266253603546"/>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1"/>
              <c:layout>
                <c:manualLayout>
                  <c:x val="-0.17063548200542727"/>
                  <c:y val="-9.9954175809990969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2"/>
              <c:layout>
                <c:manualLayout>
                  <c:x val="0.12292762133546865"/>
                  <c:y val="-0.10430467707929941"/>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3"/>
              <c:layout>
                <c:manualLayout>
                  <c:x val="0.12895836113706124"/>
                  <c:y val="-6.8051503807925642E-2"/>
                </c:manualLayout>
              </c:layout>
              <c:showLegendKey val="0"/>
              <c:showVal val="1"/>
              <c:showCatName val="0"/>
              <c:showSerName val="0"/>
              <c:showPercent val="0"/>
              <c:showBubbleSize val="0"/>
            </c:dLbl>
            <c:dLbl>
              <c:idx val="4"/>
              <c:layout>
                <c:manualLayout>
                  <c:x val="0.10306597268561769"/>
                  <c:y val="-3.6021900950905725E-2"/>
                </c:manualLayout>
              </c:layout>
              <c:showLegendKey val="0"/>
              <c:showVal val="1"/>
              <c:showCatName val="0"/>
              <c:showSerName val="0"/>
              <c:showPercent val="0"/>
              <c:showBubbleSize val="0"/>
            </c:dLbl>
            <c:dLbl>
              <c:idx val="5"/>
              <c:layout>
                <c:manualLayout>
                  <c:x val="0.16830842119311357"/>
                  <c:y val="0.12037584441289101"/>
                </c:manualLayout>
              </c:layout>
              <c:showLegendKey val="0"/>
              <c:showVal val="1"/>
              <c:showCatName val="0"/>
              <c:showSerName val="0"/>
              <c:showPercent val="0"/>
              <c:showBubbleSize val="0"/>
            </c:dLbl>
            <c:dLbl>
              <c:idx val="6"/>
              <c:layout>
                <c:manualLayout>
                  <c:x val="0.15640108545753814"/>
                  <c:y val="0.23036422701260703"/>
                </c:manualLayout>
              </c:layout>
              <c:spPr/>
              <c:txPr>
                <a:bodyPr/>
                <a:lstStyle/>
                <a:p>
                  <a:pPr>
                    <a:defRPr sz="1400" b="1">
                      <a:solidFill>
                        <a:schemeClr val="bg1"/>
                      </a:solidFill>
                    </a:defRPr>
                  </a:pPr>
                  <a:endParaRPr lang="en-US"/>
                </a:p>
              </c:txPr>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1"/>
          </c:dLbls>
          <c:cat>
            <c:strRef>
              <c:f>Sheet1!$A$2:$A$8</c:f>
              <c:strCache>
                <c:ptCount val="7"/>
                <c:pt idx="0">
                  <c:v>Hospital Care</c:v>
                </c:pt>
                <c:pt idx="1">
                  <c:v>Physician and Clinical Services</c:v>
                </c:pt>
                <c:pt idx="2">
                  <c:v>Prescription Drugs</c:v>
                </c:pt>
                <c:pt idx="3">
                  <c:v>Nursing Home Care</c:v>
                </c:pt>
                <c:pt idx="4">
                  <c:v>Home Health Care</c:v>
                </c:pt>
                <c:pt idx="5">
                  <c:v>Other Personal</c:v>
                </c:pt>
                <c:pt idx="6">
                  <c:v>Other Health Spending</c:v>
                </c:pt>
              </c:strCache>
            </c:strRef>
          </c:cat>
          <c:val>
            <c:numRef>
              <c:f>Sheet1!$B$2:$B$8</c:f>
              <c:numCache>
                <c:formatCode>0.0%</c:formatCode>
                <c:ptCount val="7"/>
                <c:pt idx="0">
                  <c:v>0.31584123113316631</c:v>
                </c:pt>
                <c:pt idx="1">
                  <c:v>0.20226147833066155</c:v>
                </c:pt>
                <c:pt idx="2">
                  <c:v>9.4253442228343018E-2</c:v>
                </c:pt>
                <c:pt idx="3">
                  <c:v>5.4252282348999106E-2</c:v>
                </c:pt>
                <c:pt idx="4">
                  <c:v>2.7844621990309997E-2</c:v>
                </c:pt>
                <c:pt idx="5">
                  <c:v>0.15055162286451534</c:v>
                </c:pt>
                <c:pt idx="6">
                  <c:v>0.15499496311655284</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ln>
                <a:solidFill>
                  <a:schemeClr val="accent1"/>
                </a:solidFill>
              </a:ln>
            </c:spPr>
          </c:dPt>
          <c:dPt>
            <c:idx val="1"/>
            <c:bubble3D val="0"/>
            <c:spPr>
              <a:ln>
                <a:solidFill>
                  <a:schemeClr val="accent1"/>
                </a:solidFill>
              </a:ln>
            </c:spPr>
          </c:dPt>
          <c:dPt>
            <c:idx val="2"/>
            <c:bubble3D val="0"/>
            <c:spPr>
              <a:ln>
                <a:solidFill>
                  <a:schemeClr val="accent1"/>
                </a:solidFill>
              </a:ln>
            </c:spPr>
          </c:dPt>
          <c:dPt>
            <c:idx val="3"/>
            <c:bubble3D val="0"/>
            <c:spPr>
              <a:ln>
                <a:solidFill>
                  <a:schemeClr val="accent1"/>
                </a:solidFill>
              </a:ln>
            </c:spPr>
          </c:dPt>
          <c:dPt>
            <c:idx val="4"/>
            <c:bubble3D val="0"/>
            <c:spPr>
              <a:ln>
                <a:solidFill>
                  <a:schemeClr val="accent1"/>
                </a:solidFill>
              </a:ln>
            </c:spPr>
          </c:dPt>
          <c:dPt>
            <c:idx val="5"/>
            <c:bubble3D val="0"/>
            <c:spPr>
              <a:ln>
                <a:solidFill>
                  <a:schemeClr val="accent1"/>
                </a:solidFill>
              </a:ln>
            </c:spPr>
          </c:dPt>
          <c:dPt>
            <c:idx val="6"/>
            <c:bubble3D val="0"/>
            <c:spPr>
              <a:ln>
                <a:solidFill>
                  <a:schemeClr val="accent1"/>
                </a:solidFill>
              </a:ln>
            </c:spPr>
          </c:dPt>
          <c:dLbls>
            <c:dLbl>
              <c:idx val="0"/>
              <c:layout>
                <c:manualLayout>
                  <c:x val="-0.20659993771964946"/>
                  <c:y val="0.19003850953057097"/>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1"/>
              <c:layout>
                <c:manualLayout>
                  <c:x val="-0.14521175319186796"/>
                  <c:y val="-8.6292973624198618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2"/>
              <c:layout>
                <c:manualLayout>
                  <c:x val="0.12575248009253082"/>
                  <c:y val="-9.0643690030549465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3"/>
              <c:layout>
                <c:manualLayout>
                  <c:x val="0.11460652164242181"/>
                  <c:y val="-7.6248225119401061E-2"/>
                </c:manualLayout>
              </c:layout>
              <c:showLegendKey val="0"/>
              <c:showVal val="1"/>
              <c:showCatName val="0"/>
              <c:showSerName val="0"/>
              <c:showPercent val="0"/>
              <c:showBubbleSize val="0"/>
            </c:dLbl>
            <c:dLbl>
              <c:idx val="4"/>
              <c:layout>
                <c:manualLayout>
                  <c:x val="0.10863094443703011"/>
                  <c:y val="-2.7825179639430316E-2"/>
                </c:manualLayout>
              </c:layout>
              <c:showLegendKey val="0"/>
              <c:showVal val="1"/>
              <c:showCatName val="0"/>
              <c:showSerName val="0"/>
              <c:showPercent val="0"/>
              <c:showBubbleSize val="0"/>
            </c:dLbl>
            <c:dLbl>
              <c:idx val="5"/>
              <c:layout>
                <c:manualLayout>
                  <c:x val="0.19373215000667288"/>
                  <c:y val="0.11764360397573254"/>
                </c:manualLayout>
              </c:layout>
              <c:showLegendKey val="0"/>
              <c:showVal val="1"/>
              <c:showCatName val="0"/>
              <c:showSerName val="0"/>
              <c:showPercent val="0"/>
              <c:showBubbleSize val="0"/>
            </c:dLbl>
            <c:dLbl>
              <c:idx val="6"/>
              <c:layout>
                <c:manualLayout>
                  <c:x val="0.14510165042928955"/>
                  <c:y val="0.22763198657544856"/>
                </c:manualLayout>
              </c:layout>
              <c:spPr/>
              <c:txPr>
                <a:bodyPr/>
                <a:lstStyle/>
                <a:p>
                  <a:pPr>
                    <a:defRPr sz="1400" b="1">
                      <a:solidFill>
                        <a:schemeClr val="bg1"/>
                      </a:solidFill>
                    </a:defRPr>
                  </a:pPr>
                  <a:endParaRPr lang="en-US"/>
                </a:p>
              </c:txPr>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1"/>
          </c:dLbls>
          <c:cat>
            <c:strRef>
              <c:f>Sheet1!$A$2:$A$8</c:f>
              <c:strCache>
                <c:ptCount val="7"/>
                <c:pt idx="0">
                  <c:v>Hospital Care</c:v>
                </c:pt>
                <c:pt idx="1">
                  <c:v>Physician and Clinical Services</c:v>
                </c:pt>
                <c:pt idx="2">
                  <c:v>Prescription Drugs</c:v>
                </c:pt>
                <c:pt idx="3">
                  <c:v>Nursing Home Care</c:v>
                </c:pt>
                <c:pt idx="4">
                  <c:v>Home Health Care</c:v>
                </c:pt>
                <c:pt idx="5">
                  <c:v>Other Personal</c:v>
                </c:pt>
                <c:pt idx="6">
                  <c:v>Other Health Spending</c:v>
                </c:pt>
              </c:strCache>
            </c:strRef>
          </c:cat>
          <c:val>
            <c:numRef>
              <c:f>Sheet1!$B$2:$B$8</c:f>
              <c:numCache>
                <c:formatCode>0.0%</c:formatCode>
                <c:ptCount val="7"/>
                <c:pt idx="0">
                  <c:v>0.31713778447655983</c:v>
                </c:pt>
                <c:pt idx="1">
                  <c:v>0.19846521792564054</c:v>
                </c:pt>
                <c:pt idx="2">
                  <c:v>9.3813298142788271E-2</c:v>
                </c:pt>
                <c:pt idx="3">
                  <c:v>5.274756104182881E-2</c:v>
                </c:pt>
                <c:pt idx="4">
                  <c:v>3.1065144741410373E-2</c:v>
                </c:pt>
                <c:pt idx="5">
                  <c:v>0.15158254612588629</c:v>
                </c:pt>
                <c:pt idx="6">
                  <c:v>0.15487590067446716</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0.54237</cdr:x>
      <cdr:y>0.2623</cdr:y>
    </cdr:from>
    <cdr:to>
      <cdr:x>0.79661</cdr:x>
      <cdr:y>0.36162</cdr:y>
    </cdr:to>
    <cdr:sp macro="" textlink="">
      <cdr:nvSpPr>
        <cdr:cNvPr id="2" name="TextBox 1"/>
        <cdr:cNvSpPr txBox="1"/>
      </cdr:nvSpPr>
      <cdr:spPr>
        <a:xfrm xmlns:a="http://schemas.openxmlformats.org/drawingml/2006/main">
          <a:off x="2438400" y="1219200"/>
          <a:ext cx="1143000" cy="46166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200" dirty="0" smtClean="0">
              <a:solidFill>
                <a:schemeClr val="bg1"/>
              </a:solidFill>
              <a:latin typeface="Meta Offc Pro"/>
              <a:cs typeface="Meta Offc Pro"/>
            </a:rPr>
            <a:t>Hospital Care,</a:t>
          </a:r>
        </a:p>
        <a:p xmlns:a="http://schemas.openxmlformats.org/drawingml/2006/main">
          <a:pPr algn="ctr"/>
          <a:r>
            <a:rPr lang="en-US" sz="1200" dirty="0" smtClean="0">
              <a:solidFill>
                <a:schemeClr val="bg1"/>
              </a:solidFill>
              <a:latin typeface="Meta Offc Pro"/>
              <a:cs typeface="Meta Offc Pro"/>
            </a:rPr>
            <a:t>$882.3</a:t>
          </a:r>
        </a:p>
      </cdr:txBody>
    </cdr:sp>
  </cdr:relSizeAnchor>
  <cdr:relSizeAnchor xmlns:cdr="http://schemas.openxmlformats.org/drawingml/2006/chartDrawing">
    <cdr:from>
      <cdr:x>0.48955</cdr:x>
      <cdr:y>0.57377</cdr:y>
    </cdr:from>
    <cdr:to>
      <cdr:x>0.71186</cdr:x>
      <cdr:y>0.7541</cdr:y>
    </cdr:to>
    <cdr:sp macro="" textlink="">
      <cdr:nvSpPr>
        <cdr:cNvPr id="4" name="TextBox 1"/>
        <cdr:cNvSpPr txBox="1"/>
      </cdr:nvSpPr>
      <cdr:spPr>
        <a:xfrm xmlns:a="http://schemas.openxmlformats.org/drawingml/2006/main">
          <a:off x="2200940" y="2667000"/>
          <a:ext cx="999460" cy="83820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Physician &amp; Clinical</a:t>
          </a:r>
        </a:p>
        <a:p xmlns:a="http://schemas.openxmlformats.org/drawingml/2006/main">
          <a:pPr algn="ctr"/>
          <a:r>
            <a:rPr lang="en-US" sz="1200" dirty="0" smtClean="0">
              <a:solidFill>
                <a:schemeClr val="bg1"/>
              </a:solidFill>
              <a:latin typeface="Meta Offc Pro"/>
              <a:cs typeface="Meta Offc Pro"/>
            </a:rPr>
            <a:t>Services,</a:t>
          </a:r>
        </a:p>
        <a:p xmlns:a="http://schemas.openxmlformats.org/drawingml/2006/main">
          <a:pPr algn="ctr"/>
          <a:r>
            <a:rPr lang="en-US" sz="1200" dirty="0" smtClean="0">
              <a:solidFill>
                <a:schemeClr val="bg1"/>
              </a:solidFill>
              <a:latin typeface="Meta Offc Pro"/>
              <a:cs typeface="Meta Offc Pro"/>
            </a:rPr>
            <a:t>$565.0</a:t>
          </a:r>
        </a:p>
      </cdr:txBody>
    </cdr:sp>
  </cdr:relSizeAnchor>
  <cdr:relSizeAnchor xmlns:cdr="http://schemas.openxmlformats.org/drawingml/2006/chartDrawing">
    <cdr:from>
      <cdr:x>0.28814</cdr:x>
      <cdr:y>0.63934</cdr:y>
    </cdr:from>
    <cdr:to>
      <cdr:x>0.5189</cdr:x>
      <cdr:y>0.77839</cdr:y>
    </cdr:to>
    <cdr:sp macro="" textlink="">
      <cdr:nvSpPr>
        <cdr:cNvPr id="5" name="TextBox 1"/>
        <cdr:cNvSpPr txBox="1"/>
      </cdr:nvSpPr>
      <cdr:spPr>
        <a:xfrm xmlns:a="http://schemas.openxmlformats.org/drawingml/2006/main">
          <a:off x="1295400" y="2971800"/>
          <a:ext cx="1037478" cy="646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Prescription</a:t>
          </a:r>
        </a:p>
        <a:p xmlns:a="http://schemas.openxmlformats.org/drawingml/2006/main">
          <a:pPr algn="ctr"/>
          <a:r>
            <a:rPr lang="en-US" sz="1200" dirty="0" smtClean="0">
              <a:solidFill>
                <a:schemeClr val="bg1"/>
              </a:solidFill>
              <a:latin typeface="Meta Offc Pro"/>
              <a:cs typeface="Meta Offc Pro"/>
            </a:rPr>
            <a:t>Drugs,</a:t>
          </a:r>
        </a:p>
        <a:p xmlns:a="http://schemas.openxmlformats.org/drawingml/2006/main">
          <a:pPr algn="ctr"/>
          <a:r>
            <a:rPr lang="en-US" sz="1200" dirty="0" smtClean="0">
              <a:solidFill>
                <a:schemeClr val="bg1"/>
              </a:solidFill>
              <a:latin typeface="Meta Offc Pro"/>
              <a:cs typeface="Meta Offc Pro"/>
            </a:rPr>
            <a:t>$263.3</a:t>
          </a:r>
        </a:p>
      </cdr:txBody>
    </cdr:sp>
  </cdr:relSizeAnchor>
  <cdr:relSizeAnchor xmlns:cdr="http://schemas.openxmlformats.org/drawingml/2006/chartDrawing">
    <cdr:from>
      <cdr:x>0.28814</cdr:x>
      <cdr:y>0.18033</cdr:y>
    </cdr:from>
    <cdr:to>
      <cdr:x>0.51878</cdr:x>
      <cdr:y>0.31938</cdr:y>
    </cdr:to>
    <cdr:sp macro="" textlink="">
      <cdr:nvSpPr>
        <cdr:cNvPr id="6" name="TextBox 1"/>
        <cdr:cNvSpPr txBox="1"/>
      </cdr:nvSpPr>
      <cdr:spPr>
        <a:xfrm xmlns:a="http://schemas.openxmlformats.org/drawingml/2006/main">
          <a:off x="1295400" y="838210"/>
          <a:ext cx="1036931"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Other Health Spending,</a:t>
          </a:r>
        </a:p>
        <a:p xmlns:a="http://schemas.openxmlformats.org/drawingml/2006/main">
          <a:pPr algn="ctr"/>
          <a:r>
            <a:rPr lang="en-US" sz="1200" dirty="0" smtClean="0">
              <a:solidFill>
                <a:schemeClr val="bg1"/>
              </a:solidFill>
              <a:latin typeface="Meta Offc Pro"/>
              <a:cs typeface="Meta Offc Pro"/>
            </a:rPr>
            <a:t>$433.0</a:t>
          </a:r>
        </a:p>
      </cdr:txBody>
    </cdr:sp>
  </cdr:relSizeAnchor>
  <cdr:relSizeAnchor xmlns:cdr="http://schemas.openxmlformats.org/drawingml/2006/chartDrawing">
    <cdr:from>
      <cdr:x>0.11864</cdr:x>
      <cdr:y>0.32787</cdr:y>
    </cdr:from>
    <cdr:to>
      <cdr:x>0.33898</cdr:x>
      <cdr:y>0.54638</cdr:y>
    </cdr:to>
    <cdr:sp macro="" textlink="">
      <cdr:nvSpPr>
        <cdr:cNvPr id="7" name="TextBox 1"/>
        <cdr:cNvSpPr txBox="1"/>
      </cdr:nvSpPr>
      <cdr:spPr>
        <a:xfrm xmlns:a="http://schemas.openxmlformats.org/drawingml/2006/main">
          <a:off x="533400" y="1524000"/>
          <a:ext cx="990600" cy="101566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Personal</a:t>
          </a:r>
        </a:p>
        <a:p xmlns:a="http://schemas.openxmlformats.org/drawingml/2006/main">
          <a:pPr algn="ct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$420.6</a:t>
          </a:r>
        </a:p>
      </cdr:txBody>
    </cdr:sp>
  </cdr:relSizeAnchor>
  <cdr:relSizeAnchor xmlns:cdr="http://schemas.openxmlformats.org/drawingml/2006/chartDrawing">
    <cdr:from>
      <cdr:x>0</cdr:x>
      <cdr:y>0.47541</cdr:y>
    </cdr:from>
    <cdr:to>
      <cdr:x>0.15254</cdr:x>
      <cdr:y>0.65419</cdr:y>
    </cdr:to>
    <cdr:sp macro="" textlink="">
      <cdr:nvSpPr>
        <cdr:cNvPr id="8" name="TextBox 1"/>
        <cdr:cNvSpPr txBox="1"/>
      </cdr:nvSpPr>
      <cdr:spPr>
        <a:xfrm xmlns:a="http://schemas.openxmlformats.org/drawingml/2006/main">
          <a:off x="-76200" y="2209800"/>
          <a:ext cx="685800"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200" dirty="0" smtClean="0">
              <a:solidFill>
                <a:schemeClr val="tx1"/>
              </a:solidFill>
              <a:latin typeface="Meta Offc Pro"/>
              <a:cs typeface="Meta Offc Pro"/>
            </a:rPr>
            <a:t>Home</a:t>
          </a:r>
          <a:r>
            <a:rPr lang="en-US" sz="1200" dirty="0">
              <a:solidFill>
                <a:schemeClr val="tx1"/>
              </a:solidFill>
              <a:latin typeface="Meta Offc Pro"/>
              <a:cs typeface="Meta Offc Pro"/>
            </a:rPr>
            <a:t> </a:t>
          </a:r>
          <a:r>
            <a:rPr lang="en-US" sz="1200" dirty="0" smtClean="0">
              <a:solidFill>
                <a:schemeClr val="tx1"/>
              </a:solidFill>
              <a:latin typeface="Meta Offc Pro"/>
              <a:cs typeface="Meta Offc Pro"/>
            </a:rPr>
            <a:t>Health Care,</a:t>
          </a:r>
        </a:p>
        <a:p xmlns:a="http://schemas.openxmlformats.org/drawingml/2006/main">
          <a:pPr algn="l"/>
          <a:r>
            <a:rPr lang="en-US" sz="1200" dirty="0" smtClean="0">
              <a:solidFill>
                <a:schemeClr val="tx1"/>
              </a:solidFill>
              <a:latin typeface="Meta Offc Pro"/>
              <a:cs typeface="Meta Offc Pro"/>
            </a:rPr>
            <a:t>$77.8</a:t>
          </a:r>
        </a:p>
      </cdr:txBody>
    </cdr:sp>
  </cdr:relSizeAnchor>
  <cdr:relSizeAnchor xmlns:cdr="http://schemas.openxmlformats.org/drawingml/2006/chartDrawing">
    <cdr:from>
      <cdr:x>0</cdr:x>
      <cdr:y>0.72131</cdr:y>
    </cdr:from>
    <cdr:to>
      <cdr:x>0.28814</cdr:x>
      <cdr:y>0.97955</cdr:y>
    </cdr:to>
    <cdr:sp macro="" textlink="">
      <cdr:nvSpPr>
        <cdr:cNvPr id="9" name="TextBox 1"/>
        <cdr:cNvSpPr txBox="1"/>
      </cdr:nvSpPr>
      <cdr:spPr>
        <a:xfrm xmlns:a="http://schemas.openxmlformats.org/drawingml/2006/main">
          <a:off x="-76200" y="3352800"/>
          <a:ext cx="1295400" cy="120032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200" dirty="0" smtClean="0">
              <a:solidFill>
                <a:schemeClr val="tx1"/>
              </a:solidFill>
              <a:latin typeface="Meta Offc Pro"/>
              <a:cs typeface="Meta Offc Pro"/>
            </a:rPr>
            <a:t>Nursing Care Facilities &amp; Continuing Care Retirement Communities,</a:t>
          </a:r>
        </a:p>
        <a:p xmlns:a="http://schemas.openxmlformats.org/drawingml/2006/main">
          <a:pPr algn="l"/>
          <a:r>
            <a:rPr lang="en-US" sz="1200" dirty="0" smtClean="0">
              <a:solidFill>
                <a:schemeClr val="tx1"/>
              </a:solidFill>
              <a:latin typeface="Meta Offc Pro"/>
              <a:cs typeface="Meta Offc Pro"/>
            </a:rPr>
            <a:t>$151.5</a:t>
          </a:r>
        </a:p>
      </cdr:txBody>
    </cdr:sp>
  </cdr:relSizeAnchor>
</c:userShapes>
</file>

<file path=ppt/drawings/drawing2.xml><?xml version="1.0" encoding="utf-8"?>
<c:userShapes xmlns:c="http://schemas.openxmlformats.org/drawingml/2006/chart">
  <cdr:relSizeAnchor xmlns:cdr="http://schemas.openxmlformats.org/drawingml/2006/chartDrawing">
    <cdr:from>
      <cdr:x>0.5678</cdr:x>
      <cdr:y>0.30974</cdr:y>
    </cdr:from>
    <cdr:to>
      <cdr:x>0.83898</cdr:x>
      <cdr:y>0.40906</cdr:y>
    </cdr:to>
    <cdr:sp macro="" textlink="">
      <cdr:nvSpPr>
        <cdr:cNvPr id="2" name="TextBox 1"/>
        <cdr:cNvSpPr txBox="1"/>
      </cdr:nvSpPr>
      <cdr:spPr>
        <a:xfrm xmlns:a="http://schemas.openxmlformats.org/drawingml/2006/main">
          <a:off x="2552700" y="1439714"/>
          <a:ext cx="1219200" cy="46166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200" dirty="0" smtClean="0">
              <a:solidFill>
                <a:schemeClr val="bg1"/>
              </a:solidFill>
              <a:latin typeface="Meta Offc Pro"/>
              <a:cs typeface="Meta Offc Pro"/>
            </a:rPr>
            <a:t>Hospital Care,</a:t>
          </a:r>
        </a:p>
        <a:p xmlns:a="http://schemas.openxmlformats.org/drawingml/2006/main">
          <a:pPr algn="ctr"/>
          <a:r>
            <a:rPr lang="en-US" sz="1200" dirty="0" smtClean="0">
              <a:solidFill>
                <a:schemeClr val="bg1"/>
              </a:solidFill>
              <a:latin typeface="Meta Offc Pro"/>
              <a:cs typeface="Meta Offc Pro"/>
            </a:rPr>
            <a:t>$1,637.7</a:t>
          </a:r>
        </a:p>
      </cdr:txBody>
    </cdr:sp>
  </cdr:relSizeAnchor>
  <cdr:relSizeAnchor xmlns:cdr="http://schemas.openxmlformats.org/drawingml/2006/chartDrawing">
    <cdr:from>
      <cdr:x>0.49763</cdr:x>
      <cdr:y>0.58842</cdr:y>
    </cdr:from>
    <cdr:to>
      <cdr:x>0.75424</cdr:x>
      <cdr:y>0.7672</cdr:y>
    </cdr:to>
    <cdr:sp macro="" textlink="">
      <cdr:nvSpPr>
        <cdr:cNvPr id="4" name="TextBox 1"/>
        <cdr:cNvSpPr txBox="1"/>
      </cdr:nvSpPr>
      <cdr:spPr>
        <a:xfrm xmlns:a="http://schemas.openxmlformats.org/drawingml/2006/main">
          <a:off x="2237266" y="2735114"/>
          <a:ext cx="1153633"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Physician &amp; Clinical</a:t>
          </a:r>
        </a:p>
        <a:p xmlns:a="http://schemas.openxmlformats.org/drawingml/2006/main">
          <a:pPr algn="ctr"/>
          <a:r>
            <a:rPr lang="en-US" sz="1200" dirty="0" smtClean="0">
              <a:solidFill>
                <a:schemeClr val="bg1"/>
              </a:solidFill>
              <a:latin typeface="Meta Offc Pro"/>
              <a:cs typeface="Meta Offc Pro"/>
            </a:rPr>
            <a:t>Services,</a:t>
          </a:r>
        </a:p>
        <a:p xmlns:a="http://schemas.openxmlformats.org/drawingml/2006/main">
          <a:pPr algn="ctr"/>
          <a:r>
            <a:rPr lang="en-US" sz="1200" dirty="0" smtClean="0">
              <a:solidFill>
                <a:schemeClr val="bg1"/>
              </a:solidFill>
              <a:latin typeface="Meta Offc Pro"/>
              <a:cs typeface="Meta Offc Pro"/>
            </a:rPr>
            <a:t>$1023.8</a:t>
          </a:r>
        </a:p>
      </cdr:txBody>
    </cdr:sp>
  </cdr:relSizeAnchor>
  <cdr:relSizeAnchor xmlns:cdr="http://schemas.openxmlformats.org/drawingml/2006/chartDrawing">
    <cdr:from>
      <cdr:x>0.29661</cdr:x>
      <cdr:y>0.654</cdr:y>
    </cdr:from>
    <cdr:to>
      <cdr:x>0.53585</cdr:x>
      <cdr:y>0.79305</cdr:y>
    </cdr:to>
    <cdr:sp macro="" textlink="">
      <cdr:nvSpPr>
        <cdr:cNvPr id="5" name="TextBox 1"/>
        <cdr:cNvSpPr txBox="1"/>
      </cdr:nvSpPr>
      <cdr:spPr>
        <a:xfrm xmlns:a="http://schemas.openxmlformats.org/drawingml/2006/main">
          <a:off x="1333500" y="3039914"/>
          <a:ext cx="1075578" cy="646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Prescription</a:t>
          </a:r>
        </a:p>
        <a:p xmlns:a="http://schemas.openxmlformats.org/drawingml/2006/main">
          <a:pPr algn="ctr"/>
          <a:r>
            <a:rPr lang="en-US" sz="1200" dirty="0" smtClean="0">
              <a:solidFill>
                <a:schemeClr val="bg1"/>
              </a:solidFill>
              <a:latin typeface="Meta Offc Pro"/>
              <a:cs typeface="Meta Offc Pro"/>
            </a:rPr>
            <a:t>Drugs,</a:t>
          </a:r>
        </a:p>
        <a:p xmlns:a="http://schemas.openxmlformats.org/drawingml/2006/main">
          <a:pPr algn="ctr"/>
          <a:r>
            <a:rPr lang="en-US" sz="1200" dirty="0" smtClean="0">
              <a:solidFill>
                <a:schemeClr val="bg1"/>
              </a:solidFill>
              <a:latin typeface="Meta Offc Pro"/>
              <a:cs typeface="Meta Offc Pro"/>
            </a:rPr>
            <a:t>$482.8</a:t>
          </a:r>
        </a:p>
      </cdr:txBody>
    </cdr:sp>
  </cdr:relSizeAnchor>
  <cdr:relSizeAnchor xmlns:cdr="http://schemas.openxmlformats.org/drawingml/2006/chartDrawing">
    <cdr:from>
      <cdr:x>0.24576</cdr:x>
      <cdr:y>0.18033</cdr:y>
    </cdr:from>
    <cdr:to>
      <cdr:x>0.51878</cdr:x>
      <cdr:y>0.31938</cdr:y>
    </cdr:to>
    <cdr:sp macro="" textlink="">
      <cdr:nvSpPr>
        <cdr:cNvPr id="6" name="TextBox 1"/>
        <cdr:cNvSpPr txBox="1"/>
      </cdr:nvSpPr>
      <cdr:spPr>
        <a:xfrm xmlns:a="http://schemas.openxmlformats.org/drawingml/2006/main">
          <a:off x="1104900" y="838210"/>
          <a:ext cx="1227431" cy="646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Other Health Spending,</a:t>
          </a:r>
        </a:p>
        <a:p xmlns:a="http://schemas.openxmlformats.org/drawingml/2006/main">
          <a:pPr algn="ctr"/>
          <a:r>
            <a:rPr lang="en-US" sz="1200" dirty="0" smtClean="0">
              <a:solidFill>
                <a:schemeClr val="bg1"/>
              </a:solidFill>
              <a:latin typeface="Meta Offc Pro"/>
              <a:cs typeface="Meta Offc Pro"/>
            </a:rPr>
            <a:t>$799.1</a:t>
          </a:r>
        </a:p>
      </cdr:txBody>
    </cdr:sp>
  </cdr:relSizeAnchor>
  <cdr:relSizeAnchor xmlns:cdr="http://schemas.openxmlformats.org/drawingml/2006/chartDrawing">
    <cdr:from>
      <cdr:x>0.12712</cdr:x>
      <cdr:y>0.32613</cdr:y>
    </cdr:from>
    <cdr:to>
      <cdr:x>0.33973</cdr:x>
      <cdr:y>0.54464</cdr:y>
    </cdr:to>
    <cdr:sp macro="" textlink="">
      <cdr:nvSpPr>
        <cdr:cNvPr id="7" name="TextBox 1"/>
        <cdr:cNvSpPr txBox="1"/>
      </cdr:nvSpPr>
      <cdr:spPr>
        <a:xfrm xmlns:a="http://schemas.openxmlformats.org/drawingml/2006/main">
          <a:off x="571500" y="1515914"/>
          <a:ext cx="955852" cy="101566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Personal</a:t>
          </a:r>
        </a:p>
        <a:p xmlns:a="http://schemas.openxmlformats.org/drawingml/2006/main">
          <a:pPr algn="ct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$781.8</a:t>
          </a:r>
        </a:p>
      </cdr:txBody>
    </cdr:sp>
  </cdr:relSizeAnchor>
  <cdr:relSizeAnchor xmlns:cdr="http://schemas.openxmlformats.org/drawingml/2006/chartDrawing">
    <cdr:from>
      <cdr:x>2.2243E-7</cdr:x>
      <cdr:y>0.47367</cdr:y>
    </cdr:from>
    <cdr:to>
      <cdr:x>0.16102</cdr:x>
      <cdr:y>0.65245</cdr:y>
    </cdr:to>
    <cdr:sp macro="" textlink="">
      <cdr:nvSpPr>
        <cdr:cNvPr id="8" name="TextBox 1"/>
        <cdr:cNvSpPr txBox="1"/>
      </cdr:nvSpPr>
      <cdr:spPr>
        <a:xfrm xmlns:a="http://schemas.openxmlformats.org/drawingml/2006/main">
          <a:off x="1" y="2201714"/>
          <a:ext cx="723899"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200" dirty="0" smtClean="0">
              <a:solidFill>
                <a:schemeClr val="tx1"/>
              </a:solidFill>
              <a:latin typeface="Meta Offc Pro"/>
              <a:cs typeface="Meta Offc Pro"/>
            </a:rPr>
            <a:t>Home</a:t>
          </a:r>
          <a:r>
            <a:rPr lang="en-US" sz="1200" dirty="0">
              <a:solidFill>
                <a:schemeClr val="tx1"/>
              </a:solidFill>
              <a:latin typeface="Meta Offc Pro"/>
              <a:cs typeface="Meta Offc Pro"/>
            </a:rPr>
            <a:t> </a:t>
          </a:r>
          <a:r>
            <a:rPr lang="en-US" sz="1200" dirty="0" smtClean="0">
              <a:solidFill>
                <a:schemeClr val="tx1"/>
              </a:solidFill>
              <a:latin typeface="Meta Offc Pro"/>
              <a:cs typeface="Meta Offc Pro"/>
            </a:rPr>
            <a:t>Health Care,</a:t>
          </a:r>
        </a:p>
        <a:p xmlns:a="http://schemas.openxmlformats.org/drawingml/2006/main">
          <a:pPr algn="l"/>
          <a:r>
            <a:rPr lang="en-US" sz="1200" dirty="0" smtClean="0">
              <a:solidFill>
                <a:schemeClr val="tx1"/>
              </a:solidFill>
              <a:latin typeface="Meta Offc Pro"/>
              <a:cs typeface="Meta Offc Pro"/>
            </a:rPr>
            <a:t>$162.3</a:t>
          </a:r>
        </a:p>
      </cdr:txBody>
    </cdr:sp>
  </cdr:relSizeAnchor>
  <cdr:relSizeAnchor xmlns:cdr="http://schemas.openxmlformats.org/drawingml/2006/chartDrawing">
    <cdr:from>
      <cdr:x>0</cdr:x>
      <cdr:y>0.71957</cdr:y>
    </cdr:from>
    <cdr:to>
      <cdr:x>0.29128</cdr:x>
      <cdr:y>0.97781</cdr:y>
    </cdr:to>
    <cdr:sp macro="" textlink="">
      <cdr:nvSpPr>
        <cdr:cNvPr id="9" name="TextBox 1"/>
        <cdr:cNvSpPr txBox="1"/>
      </cdr:nvSpPr>
      <cdr:spPr>
        <a:xfrm xmlns:a="http://schemas.openxmlformats.org/drawingml/2006/main">
          <a:off x="-4610100" y="3344714"/>
          <a:ext cx="1309537" cy="120032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200" dirty="0" smtClean="0">
              <a:solidFill>
                <a:schemeClr val="tx1"/>
              </a:solidFill>
              <a:latin typeface="Meta Offc Pro"/>
              <a:cs typeface="Meta Offc Pro"/>
            </a:rPr>
            <a:t>Nursing Care Facilities &amp; Continuing Care Retirement Communities,</a:t>
          </a:r>
        </a:p>
        <a:p xmlns:a="http://schemas.openxmlformats.org/drawingml/2006/main">
          <a:pPr algn="l"/>
          <a:r>
            <a:rPr lang="en-US" sz="1200" dirty="0" smtClean="0">
              <a:solidFill>
                <a:schemeClr val="tx1"/>
              </a:solidFill>
              <a:latin typeface="Meta Offc Pro"/>
              <a:cs typeface="Meta Offc Pro"/>
            </a:rPr>
            <a:t>$271.4</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835CBD-0BCB-43FA-9CD2-3ED910DAB4BA}" type="datetimeFigureOut">
              <a:rPr lang="en-US" smtClean="0"/>
              <a:t>10/23/2014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051648-183E-4ADC-8331-CE0B49E13DED}" type="slidenum">
              <a:rPr lang="en-US" smtClean="0"/>
              <a:t>‹#›</a:t>
            </a:fld>
            <a:endParaRPr lang="en-US"/>
          </a:p>
        </p:txBody>
      </p:sp>
    </p:spTree>
    <p:extLst>
      <p:ext uri="{BB962C8B-B14F-4D97-AF65-F5344CB8AC3E}">
        <p14:creationId xmlns:p14="http://schemas.microsoft.com/office/powerpoint/2010/main" val="1034762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857</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4469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7287580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44555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78385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999551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62224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5637414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23917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754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8736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4633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0745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3"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6195985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chart" Target="../charts/chart2.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99110717"/>
              </p:ext>
            </p:extLst>
          </p:nvPr>
        </p:nvGraphicFramePr>
        <p:xfrm>
          <a:off x="76200" y="990600"/>
          <a:ext cx="44958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0" y="5730240"/>
            <a:ext cx="8534400" cy="1127760"/>
          </a:xfrm>
        </p:spPr>
        <p:txBody>
          <a:bodyPr/>
          <a:lstStyle/>
          <a:p>
            <a:pPr>
              <a:spcAft>
                <a:spcPts val="400"/>
              </a:spcAft>
            </a:pPr>
            <a:r>
              <a:rPr lang="en-US" sz="1100" dirty="0" smtClean="0">
                <a:latin typeface="+mj-lt"/>
                <a:ea typeface="Arial Unicode MS" pitchFamily="34" charset="-128"/>
                <a:cs typeface="Arial Unicode MS" pitchFamily="34" charset="-128"/>
              </a:rPr>
              <a:t>NOTE: </a:t>
            </a:r>
            <a:r>
              <a:rPr lang="en-US" sz="1100" dirty="0">
                <a:latin typeface="+mj-lt"/>
                <a:ea typeface="Arial Unicode MS" pitchFamily="34" charset="-128"/>
                <a:cs typeface="Arial Unicode MS" pitchFamily="34" charset="-128"/>
              </a:rPr>
              <a:t>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r>
              <a:rPr lang="en-US" sz="1100" dirty="0" smtClean="0">
                <a:latin typeface="+mj-lt"/>
                <a:ea typeface="Arial Unicode MS" pitchFamily="34" charset="-128"/>
                <a:cs typeface="Arial Unicode MS" pitchFamily="34" charset="-128"/>
              </a:rPr>
              <a:t/>
            </a:r>
            <a:br>
              <a:rPr lang="en-US" sz="1100" dirty="0" smtClean="0">
                <a:latin typeface="+mj-lt"/>
                <a:ea typeface="Arial Unicode MS" pitchFamily="34" charset="-128"/>
                <a:cs typeface="Arial Unicode MS" pitchFamily="34" charset="-128"/>
              </a:rPr>
            </a:br>
            <a:r>
              <a:rPr lang="en-US" sz="1100" dirty="0" smtClean="0">
                <a:latin typeface="+mj-lt"/>
                <a:ea typeface="Arial Unicode MS" pitchFamily="34" charset="-128"/>
                <a:cs typeface="Arial Unicode MS" pitchFamily="34" charset="-128"/>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a:t>
            </a:r>
            <a:r>
              <a:rPr lang="en-US" sz="1100" dirty="0">
                <a:ea typeface="Arial Unicode MS" pitchFamily="34" charset="-128"/>
                <a:cs typeface="Arial Unicode MS" pitchFamily="34" charset="-128"/>
              </a:rPr>
              <a:t>(</a:t>
            </a:r>
            <a:r>
              <a:rPr lang="en-US" sz="1100" dirty="0">
                <a:latin typeface="+mj-lt"/>
                <a:ea typeface="Arial Unicode MS" pitchFamily="34" charset="-128"/>
                <a:cs typeface="Arial Unicode MS" pitchFamily="34" charset="-128"/>
              </a:rPr>
              <a:t>For </a:t>
            </a:r>
            <a:r>
              <a:rPr lang="en-US" sz="1100" dirty="0" smtClean="0">
                <a:latin typeface="+mj-lt"/>
                <a:ea typeface="Arial Unicode MS" pitchFamily="34" charset="-128"/>
                <a:cs typeface="Arial Unicode MS" pitchFamily="34" charset="-128"/>
              </a:rPr>
              <a:t>2012 data</a:t>
            </a:r>
            <a:r>
              <a:rPr lang="en-US" sz="1100" dirty="0">
                <a:latin typeface="+mj-lt"/>
                <a:ea typeface="Arial Unicode MS" pitchFamily="34" charset="-128"/>
                <a:cs typeface="Arial Unicode MS" pitchFamily="34" charset="-128"/>
              </a:rPr>
              <a:t>, see Historical; National Health Expenditures by type of service and source of funds, CY 1960-2012; file nhe2012.zip. For </a:t>
            </a:r>
            <a:r>
              <a:rPr lang="en-US" sz="1100" dirty="0" smtClean="0">
                <a:latin typeface="+mj-lt"/>
                <a:ea typeface="Arial Unicode MS" pitchFamily="34" charset="-128"/>
                <a:cs typeface="Arial Unicode MS" pitchFamily="34" charset="-128"/>
              </a:rPr>
              <a:t>2023 data</a:t>
            </a:r>
            <a:r>
              <a:rPr lang="en-US" sz="1100" dirty="0">
                <a:latin typeface="+mj-lt"/>
                <a:ea typeface="Arial Unicode MS" pitchFamily="34" charset="-128"/>
                <a:cs typeface="Arial Unicode MS" pitchFamily="34" charset="-128"/>
              </a:rPr>
              <a:t>, see Projected; NHE Historical and projections, 1965-2023, file nhe65-23.zip). </a:t>
            </a:r>
          </a:p>
        </p:txBody>
      </p:sp>
      <p:sp>
        <p:nvSpPr>
          <p:cNvPr id="4" name="Title 3"/>
          <p:cNvSpPr>
            <a:spLocks noGrp="1"/>
          </p:cNvSpPr>
          <p:nvPr>
            <p:ph type="title"/>
          </p:nvPr>
        </p:nvSpPr>
        <p:spPr>
          <a:xfrm>
            <a:off x="0" y="0"/>
            <a:ext cx="9052560" cy="1005840"/>
          </a:xfrm>
        </p:spPr>
        <p:txBody>
          <a:bodyPr/>
          <a:lstStyle/>
          <a:p>
            <a:r>
              <a:rPr lang="en-US" sz="2400" dirty="0">
                <a:latin typeface="+mj-lt"/>
              </a:rPr>
              <a:t>Distribution of National Health Expenditures, by Type of Service </a:t>
            </a:r>
            <a:r>
              <a:rPr lang="en-US" sz="2400" dirty="0" smtClean="0">
                <a:latin typeface="+mj-lt"/>
              </a:rPr>
              <a:t/>
            </a:r>
            <a:br>
              <a:rPr lang="en-US" sz="2400" dirty="0" smtClean="0">
                <a:latin typeface="+mj-lt"/>
              </a:rPr>
            </a:br>
            <a:r>
              <a:rPr lang="en-US" sz="2400" dirty="0" smtClean="0">
                <a:latin typeface="+mj-lt"/>
              </a:rPr>
              <a:t>(</a:t>
            </a:r>
            <a:r>
              <a:rPr lang="en-US" sz="2400" dirty="0">
                <a:latin typeface="+mj-lt"/>
              </a:rPr>
              <a:t>in Billions), </a:t>
            </a:r>
            <a:r>
              <a:rPr lang="en-US" sz="2400" dirty="0" smtClean="0">
                <a:latin typeface="+mj-lt"/>
              </a:rPr>
              <a:t>2012 and 2023</a:t>
            </a:r>
            <a:endParaRPr lang="en-US" sz="2400" dirty="0">
              <a:latin typeface="+mj-lt"/>
            </a:endParaRPr>
          </a:p>
        </p:txBody>
      </p:sp>
      <p:sp>
        <p:nvSpPr>
          <p:cNvPr id="6" name="TextBox 5"/>
          <p:cNvSpPr txBox="1"/>
          <p:nvPr/>
        </p:nvSpPr>
        <p:spPr>
          <a:xfrm>
            <a:off x="381000" y="838200"/>
            <a:ext cx="3810000" cy="523220"/>
          </a:xfrm>
          <a:prstGeom prst="rect">
            <a:avLst/>
          </a:prstGeom>
          <a:noFill/>
        </p:spPr>
        <p:txBody>
          <a:bodyPr wrap="square" rtlCol="0">
            <a:spAutoFit/>
          </a:bodyPr>
          <a:lstStyle/>
          <a:p>
            <a:pPr algn="ctr"/>
            <a:r>
              <a:rPr lang="en-US" sz="1400" b="1" dirty="0" smtClean="0">
                <a:solidFill>
                  <a:srgbClr val="000000"/>
                </a:solidFill>
                <a:latin typeface="Meta Offc Pro"/>
                <a:cs typeface="Meta Offc Pro"/>
              </a:rPr>
              <a:t>2012 NHE Total Expenditures: </a:t>
            </a:r>
          </a:p>
          <a:p>
            <a:pPr algn="ctr"/>
            <a:r>
              <a:rPr lang="en-US" sz="1400" b="1" dirty="0" smtClean="0">
                <a:solidFill>
                  <a:srgbClr val="000000"/>
                </a:solidFill>
                <a:latin typeface="Meta Offc Pro"/>
                <a:cs typeface="Meta Offc Pro"/>
              </a:rPr>
              <a:t>$2,793.4 billion</a:t>
            </a:r>
          </a:p>
        </p:txBody>
      </p:sp>
      <p:graphicFrame>
        <p:nvGraphicFramePr>
          <p:cNvPr id="7" name="Content Placeholder 4"/>
          <p:cNvGraphicFramePr>
            <a:graphicFrameLocks/>
          </p:cNvGraphicFramePr>
          <p:nvPr>
            <p:extLst>
              <p:ext uri="{D42A27DB-BD31-4B8C-83A1-F6EECF244321}">
                <p14:modId xmlns:p14="http://schemas.microsoft.com/office/powerpoint/2010/main" val="3247130083"/>
              </p:ext>
            </p:extLst>
          </p:nvPr>
        </p:nvGraphicFramePr>
        <p:xfrm>
          <a:off x="4610100" y="922486"/>
          <a:ext cx="44958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4953000" y="848380"/>
            <a:ext cx="3810000" cy="523220"/>
          </a:xfrm>
          <a:prstGeom prst="rect">
            <a:avLst/>
          </a:prstGeom>
          <a:noFill/>
        </p:spPr>
        <p:txBody>
          <a:bodyPr wrap="square" rtlCol="0">
            <a:spAutoFit/>
          </a:bodyPr>
          <a:lstStyle/>
          <a:p>
            <a:pPr algn="ctr"/>
            <a:r>
              <a:rPr lang="en-US" sz="1400" b="1" dirty="0" smtClean="0">
                <a:solidFill>
                  <a:srgbClr val="000000"/>
                </a:solidFill>
                <a:latin typeface="Meta Offc Pro"/>
                <a:cs typeface="Meta Offc Pro"/>
              </a:rPr>
              <a:t>Projected 2022 NHE Total Expenditures: $5,158.8 billion</a:t>
            </a:r>
          </a:p>
        </p:txBody>
      </p:sp>
    </p:spTree>
    <p:extLst>
      <p:ext uri="{BB962C8B-B14F-4D97-AF65-F5344CB8AC3E}">
        <p14:creationId xmlns:p14="http://schemas.microsoft.com/office/powerpoint/2010/main" val="1003548272"/>
      </p:ext>
    </p:extLst>
  </p:cSld>
  <p:clrMapOvr>
    <a:masterClrMapping/>
  </p:clrMapOvr>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Words>
  <Application>Microsoft Office PowerPoint</Application>
  <PresentationFormat>On-screen Show (4:3)</PresentationFormat>
  <Paragraphs>55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Distribution of National Health Expenditures, by Type of Service  (in Billions), 2012 and 2023</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National Health Expenditures, by Type of Service  (in Billions), 2012 and 2023</dc:title>
  <dc:creator>NirmitaP</dc:creator>
  <cp:lastModifiedBy>NirmitaP</cp:lastModifiedBy>
  <cp:revision>1</cp:revision>
  <dcterms:created xsi:type="dcterms:W3CDTF">2014-10-23T18:09:19Z</dcterms:created>
  <dcterms:modified xsi:type="dcterms:W3CDTF">2014-10-23T18:09:20Z</dcterms:modified>
</cp:coreProperties>
</file>