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908045977012236E-2"/>
          <c:y val="5.8968058968058956E-2"/>
          <c:w val="0.89885057471264163"/>
          <c:h val="0.85257985257985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 NHE</c:v>
                </c:pt>
              </c:strCache>
            </c:strRef>
          </c:tx>
          <c:spPr>
            <a:solidFill>
              <a:schemeClr val="accent1"/>
            </a:solidFill>
            <a:ln w="1281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4.2555055567767867E-3"/>
                  <c:y val="-6.92590349283253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080279469956094E-4"/>
                  <c:y val="-6.5842923480718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7511214635271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817711726036027E-3"/>
                  <c:y val="7.99715881436740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4627626567756784E-3"/>
                  <c:y val="5.0989299414496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1567157978809743E-4"/>
                  <c:y val="1.8213204118715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784493818395692E-3"/>
                  <c:y val="4.23480718756309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0491633883633881E-3"/>
                  <c:y val="-2.6907866161199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1934400354601712E-4"/>
                  <c:y val="-5.5713708863315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7.6493743524062982E-4"/>
                  <c:y val="7.5180997879028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15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Sheet1!$B$1:$E$1</c:f>
              <c:numCache>
                <c:formatCode>General</c:formatCode>
                <c:ptCount val="4"/>
                <c:pt idx="0">
                  <c:v>1993</c:v>
                </c:pt>
                <c:pt idx="1">
                  <c:v>2003</c:v>
                </c:pt>
                <c:pt idx="2">
                  <c:v>2013</c:v>
                </c:pt>
                <c:pt idx="3">
                  <c:v>2023</c:v>
                </c:pt>
              </c:numCache>
            </c:numRef>
          </c:cat>
          <c:val>
            <c:numRef>
              <c:f>Sheet1!$B$2:$E$2</c:f>
              <c:numCache>
                <c:formatCode>_("$"* #,##0_);_("$"* \(#,##0\);_("$"* "-"??_);_(@_)</c:formatCode>
                <c:ptCount val="4"/>
                <c:pt idx="0">
                  <c:v>921.49099999999999</c:v>
                </c:pt>
                <c:pt idx="1">
                  <c:v>1778.0170000000001</c:v>
                </c:pt>
                <c:pt idx="2">
                  <c:v>2894.7330000000002</c:v>
                </c:pt>
                <c:pt idx="3">
                  <c:v>5158.7780000000002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Hospital Care</c:v>
                </c:pt>
              </c:strCache>
            </c:strRef>
          </c:tx>
          <c:spPr>
            <a:solidFill>
              <a:schemeClr val="accent3"/>
            </a:solidFill>
            <a:ln w="1281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9322748091049917E-3"/>
                  <c:y val="1.58530183727034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964166368024773E-3"/>
                  <c:y val="-2.1273975368463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1.79487179487179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750224292705432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3126682195290767E-3"/>
                  <c:y val="-7.6923076923076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502242927054345E-3"/>
                  <c:y val="-4.25499697153231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5.6652160556223269E-3"/>
                  <c:y val="6.98465576418332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15">
                <a:noFill/>
              </a:ln>
            </c:spPr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Sheet1!$B$1:$E$1</c:f>
              <c:numCache>
                <c:formatCode>General</c:formatCode>
                <c:ptCount val="4"/>
                <c:pt idx="0">
                  <c:v>1993</c:v>
                </c:pt>
                <c:pt idx="1">
                  <c:v>2003</c:v>
                </c:pt>
                <c:pt idx="2">
                  <c:v>2013</c:v>
                </c:pt>
                <c:pt idx="3">
                  <c:v>2023</c:v>
                </c:pt>
              </c:numCache>
            </c:numRef>
          </c:cat>
          <c:val>
            <c:numRef>
              <c:f>Sheet1!$B$3:$E$3</c:f>
              <c:numCache>
                <c:formatCode>_("$"* #,##0_);_("$"* \(#,##0\);_("$"* "-"??_);_(@_)</c:formatCode>
                <c:ptCount val="4"/>
                <c:pt idx="0">
                  <c:v>315.74900000000002</c:v>
                </c:pt>
                <c:pt idx="1">
                  <c:v>526.16300000000001</c:v>
                </c:pt>
                <c:pt idx="2">
                  <c:v>918.79200000000003</c:v>
                </c:pt>
                <c:pt idx="3">
                  <c:v>1637.6610000000001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Physician and Clinical Services</c:v>
                </c:pt>
              </c:strCache>
            </c:strRef>
          </c:tx>
          <c:spPr>
            <a:solidFill>
              <a:schemeClr val="accent5"/>
            </a:solidFill>
            <a:ln w="1281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2.8751121463527164E-3"/>
                  <c:y val="-2.5641025641025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8751121463527181E-3"/>
                  <c:y val="-5.1282051282051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751121463527181E-3"/>
                  <c:y val="-2.8205128205128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253364390581535E-3"/>
                  <c:y val="-2.56410256410256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6923684336230556E-4"/>
                  <c:y val="1.5955986270947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4843049327354294E-3"/>
                  <c:y val="9.463722397476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8.625336439058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15">
                <a:noFill/>
              </a:ln>
            </c:spPr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Sheet1!$B$1:$E$1</c:f>
              <c:numCache>
                <c:formatCode>General</c:formatCode>
                <c:ptCount val="4"/>
                <c:pt idx="0">
                  <c:v>1993</c:v>
                </c:pt>
                <c:pt idx="1">
                  <c:v>2003</c:v>
                </c:pt>
                <c:pt idx="2">
                  <c:v>2013</c:v>
                </c:pt>
                <c:pt idx="3">
                  <c:v>2023</c:v>
                </c:pt>
              </c:numCache>
            </c:numRef>
          </c:cat>
          <c:val>
            <c:numRef>
              <c:f>Sheet1!$B$4:$E$4</c:f>
              <c:numCache>
                <c:formatCode>_("$"* #,##0_);_("$"* \(#,##0\);_("$"* "-"??_);_(@_)</c:formatCode>
                <c:ptCount val="4"/>
                <c:pt idx="0">
                  <c:v>202.74700000000001</c:v>
                </c:pt>
                <c:pt idx="1">
                  <c:v>367.98700000000002</c:v>
                </c:pt>
                <c:pt idx="2">
                  <c:v>583.91399999999999</c:v>
                </c:pt>
                <c:pt idx="3">
                  <c:v>1023.838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Prescription Drugs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Sheet1!$B$1:$E$1</c:f>
              <c:numCache>
                <c:formatCode>General</c:formatCode>
                <c:ptCount val="4"/>
                <c:pt idx="0">
                  <c:v>1993</c:v>
                </c:pt>
                <c:pt idx="1">
                  <c:v>2003</c:v>
                </c:pt>
                <c:pt idx="2">
                  <c:v>2013</c:v>
                </c:pt>
                <c:pt idx="3">
                  <c:v>2023</c:v>
                </c:pt>
              </c:numCache>
            </c:numRef>
          </c:cat>
          <c:val>
            <c:numRef>
              <c:f>Sheet1!$B$5:$E$5</c:f>
              <c:numCache>
                <c:formatCode>_("$"* #,##0_);_("$"* \(#,##0\);_("$"* "-"??_);_(@_)</c:formatCode>
                <c:ptCount val="4"/>
                <c:pt idx="0">
                  <c:v>49.588999999999999</c:v>
                </c:pt>
                <c:pt idx="1">
                  <c:v>177.00399999999999</c:v>
                </c:pt>
                <c:pt idx="2">
                  <c:v>272.06799999999998</c:v>
                </c:pt>
                <c:pt idx="3">
                  <c:v>482.77699999999999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192210432"/>
        <c:axId val="192211968"/>
      </c:barChart>
      <c:catAx>
        <c:axId val="19221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221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2211968"/>
        <c:scaling>
          <c:orientation val="minMax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ln w="32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2210432"/>
        <c:crosses val="autoZero"/>
        <c:crossBetween val="between"/>
      </c:valAx>
      <c:spPr>
        <a:noFill/>
        <a:ln w="25395">
          <a:noFill/>
        </a:ln>
      </c:spPr>
    </c:plotArea>
    <c:legend>
      <c:legendPos val="r"/>
      <c:layout>
        <c:manualLayout>
          <c:xMode val="edge"/>
          <c:yMode val="edge"/>
          <c:x val="0.13936551481826007"/>
          <c:y val="9.1879466989703215E-2"/>
          <c:w val="0.24246647041951055"/>
          <c:h val="0.210292751867555"/>
        </c:manualLayout>
      </c:layout>
      <c:overlay val="0"/>
      <c:spPr>
        <a:noFill/>
        <a:ln w="25615">
          <a:noFill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A91C7-466A-4193-8D2B-5A79F776B50F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53A56-718B-4B60-BA8B-C13E7FF2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2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FECCE0-35F2-4B89-9413-69CFA2F73A6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170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58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5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2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74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3917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4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3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3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5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r>
              <a:rPr lang="en-US" sz="2400" b="1" dirty="0" smtClean="0">
                <a:latin typeface="+mj-lt"/>
                <a:cs typeface="Times New Roman" pitchFamily="18" charset="0"/>
              </a:rPr>
              <a:t>Average Annual Spending for Selected Health Services, </a:t>
            </a:r>
            <a:br>
              <a:rPr lang="en-US" sz="2400" b="1" dirty="0" smtClean="0">
                <a:latin typeface="+mj-lt"/>
                <a:cs typeface="Times New Roman" pitchFamily="18" charset="0"/>
              </a:rPr>
            </a:br>
            <a:r>
              <a:rPr lang="en-US" sz="2400" b="1" dirty="0" smtClean="0">
                <a:latin typeface="+mj-lt"/>
                <a:cs typeface="Times New Roman" pitchFamily="18" charset="0"/>
              </a:rPr>
              <a:t>in Billions, 1993-2023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57001699"/>
              </p:ext>
            </p:extLst>
          </p:nvPr>
        </p:nvGraphicFramePr>
        <p:xfrm>
          <a:off x="76200" y="990600"/>
          <a:ext cx="8834438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6096000"/>
            <a:ext cx="8458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SOURCE: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  <a:hlinkClick r:id="rId4"/>
              </a:rPr>
              <a:t>http://www.cms.hhs.gov/NationalHealthExpendData/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For </a:t>
            </a: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1993 &amp; 2003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data, see Historical; National Health Expenditures by type of service and source of funds, CY 1960-2012; file nhe2012.zip. For </a:t>
            </a: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2013 &amp; 2023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data, see Projected; NHE Historical and projections, 1965-2023, file nhe65-23.zip). 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4800600" y="1219200"/>
            <a:ext cx="0" cy="4343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1219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+mj-lt"/>
                <a:cs typeface="Meta Offc Pro"/>
              </a:rPr>
              <a:t>Projected </a:t>
            </a:r>
          </a:p>
        </p:txBody>
      </p:sp>
    </p:spTree>
    <p:extLst>
      <p:ext uri="{BB962C8B-B14F-4D97-AF65-F5344CB8AC3E}">
        <p14:creationId xmlns:p14="http://schemas.microsoft.com/office/powerpoint/2010/main" val="2477352847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Average Annual Spending for Selected Health Services,  in Billions, 1993-2023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Annual Spending for Selected Health Services,  in Billions, 1993-2023</dc:title>
  <dc:creator>NirmitaP</dc:creator>
  <cp:lastModifiedBy>NirmitaP</cp:lastModifiedBy>
  <cp:revision>1</cp:revision>
  <dcterms:created xsi:type="dcterms:W3CDTF">2014-10-23T18:09:21Z</dcterms:created>
  <dcterms:modified xsi:type="dcterms:W3CDTF">2014-10-23T18:09:21Z</dcterms:modified>
</cp:coreProperties>
</file>