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054465197520064E-2"/>
          <c:y val="2.6140111047183032E-2"/>
          <c:w val="0.92435375592225277"/>
          <c:h val="0.89056865503676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GDP Per Capita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1970s</c:v>
                </c:pt>
                <c:pt idx="1">
                  <c:v>1980s</c:v>
                </c:pt>
                <c:pt idx="2">
                  <c:v>1990s</c:v>
                </c:pt>
                <c:pt idx="3">
                  <c:v>2000-2012</c:v>
                </c:pt>
                <c:pt idx="4">
                  <c:v>1970-2012</c:v>
                </c:pt>
                <c:pt idx="5">
                  <c:v>2013-2023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9.4464447080308878E-2</c:v>
                </c:pt>
                <c:pt idx="1">
                  <c:v>6.8220598631954399E-2</c:v>
                </c:pt>
                <c:pt idx="2">
                  <c:v>4.3447883839839552E-2</c:v>
                </c:pt>
                <c:pt idx="3">
                  <c:v>2.9795342550729798E-2</c:v>
                </c:pt>
                <c:pt idx="4">
                  <c:v>5.6679165550715727E-2</c:v>
                </c:pt>
                <c:pt idx="5">
                  <c:v>3.8134060614536169E-2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NHE Per Capita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1970s</c:v>
                </c:pt>
                <c:pt idx="1">
                  <c:v>1980s</c:v>
                </c:pt>
                <c:pt idx="2">
                  <c:v>1990s</c:v>
                </c:pt>
                <c:pt idx="3">
                  <c:v>2000-2012</c:v>
                </c:pt>
                <c:pt idx="4">
                  <c:v>1970-2012</c:v>
                </c:pt>
                <c:pt idx="5">
                  <c:v>2013-2023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0.11793776545768919</c:v>
                </c:pt>
                <c:pt idx="1">
                  <c:v>9.79932511932462E-2</c:v>
                </c:pt>
                <c:pt idx="2">
                  <c:v>5.4432295145269149E-2</c:v>
                </c:pt>
                <c:pt idx="3">
                  <c:v>5.1528052633274202E-2</c:v>
                </c:pt>
                <c:pt idx="4">
                  <c:v>7.9692167898067101E-2</c:v>
                </c:pt>
                <c:pt idx="5">
                  <c:v>5.0126738222835865E-2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78080"/>
        <c:axId val="187712640"/>
      </c:barChart>
      <c:catAx>
        <c:axId val="18767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7712640"/>
        <c:crosses val="autoZero"/>
        <c:auto val="1"/>
        <c:lblAlgn val="ctr"/>
        <c:lblOffset val="100"/>
        <c:noMultiLvlLbl val="0"/>
      </c:catAx>
      <c:valAx>
        <c:axId val="18771264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87678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2253296651171615"/>
          <c:y val="7.4252328424393305E-2"/>
          <c:w val="0.16179913726234266"/>
          <c:h val="0.13145455525800243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B5A52-E932-4A57-9E39-B2E152207D1A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4C037-547E-4189-9CAA-231AED35F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9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932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180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bea.gov/national/index.htm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495147"/>
              </p:ext>
            </p:extLst>
          </p:nvPr>
        </p:nvGraphicFramePr>
        <p:xfrm>
          <a:off x="92075" y="1096963"/>
          <a:ext cx="8959850" cy="461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5958840"/>
            <a:ext cx="8321040" cy="899160"/>
          </a:xfrm>
        </p:spPr>
        <p:txBody>
          <a:bodyPr/>
          <a:lstStyle/>
          <a:p>
            <a:r>
              <a:rPr lang="en-US" sz="1100" dirty="0">
                <a:latin typeface="+mj-lt"/>
              </a:rPr>
              <a:t>SOURCE: 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</a:rPr>
              <a:t> (Historical data from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National Health Expenditures by type of service and source of funds</a:t>
            </a:r>
            <a:r>
              <a:rPr lang="en-US" sz="1100" dirty="0">
                <a:latin typeface="+mj-lt"/>
                <a:cs typeface="Arial Unicode MS" pitchFamily="34" charset="-128"/>
              </a:rPr>
              <a:t>,</a:t>
            </a:r>
            <a:r>
              <a:rPr lang="en-US" sz="1100" dirty="0">
                <a:latin typeface="+mj-lt"/>
              </a:rPr>
              <a:t> file </a:t>
            </a:r>
            <a:r>
              <a:rPr lang="en-US" sz="1100" dirty="0" smtClean="0">
                <a:latin typeface="+mj-lt"/>
              </a:rPr>
              <a:t>nhe12.zip</a:t>
            </a:r>
            <a:r>
              <a:rPr lang="en-US" sz="1100" dirty="0">
                <a:latin typeface="+mj-lt"/>
              </a:rPr>
              <a:t>; Projected data from NHE Historical and projections </a:t>
            </a:r>
            <a:r>
              <a:rPr lang="en-US" sz="1100" dirty="0" smtClean="0">
                <a:latin typeface="+mj-lt"/>
              </a:rPr>
              <a:t>1965-2023, </a:t>
            </a:r>
            <a:r>
              <a:rPr lang="en-US" sz="1100" dirty="0">
                <a:latin typeface="+mj-lt"/>
              </a:rPr>
              <a:t>file </a:t>
            </a:r>
            <a:r>
              <a:rPr lang="en-US" sz="1100" dirty="0" smtClean="0">
                <a:latin typeface="+mj-lt"/>
              </a:rPr>
              <a:t>nhe65-23.zip);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Gross Domestic Product data from Bureau of Economic Analysis, at </a:t>
            </a:r>
            <a:r>
              <a:rPr lang="en-US" sz="1100" dirty="0">
                <a:solidFill>
                  <a:srgbClr val="000000"/>
                </a:solidFill>
                <a:latin typeface="+mj-lt"/>
                <a:hlinkClick r:id="rId5"/>
              </a:rPr>
              <a:t>http://bea.gov/national/index.htm#gdp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 (file gdplev.xls)</a:t>
            </a:r>
            <a:r>
              <a:rPr lang="en-US" sz="1100" dirty="0" smtClean="0">
                <a:latin typeface="+mj-lt"/>
              </a:rPr>
              <a:t>. </a:t>
            </a:r>
            <a:endParaRPr lang="en-US" sz="11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005840"/>
          </a:xfrm>
        </p:spPr>
        <p:txBody>
          <a:bodyPr/>
          <a:lstStyle/>
          <a:p>
            <a:r>
              <a:rPr lang="en-US" sz="2400" dirty="0">
                <a:latin typeface="+mj-lt"/>
              </a:rPr>
              <a:t>Average Annual Growth Rates for NHE and GDP, Per Capita, for Selected Time Periods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7543800" y="1295400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67600" y="55904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Meta Offc Pro"/>
                <a:cs typeface="Meta Offc Pro"/>
              </a:rPr>
              <a:t>Projected</a:t>
            </a:r>
          </a:p>
        </p:txBody>
      </p:sp>
    </p:spTree>
    <p:extLst>
      <p:ext uri="{BB962C8B-B14F-4D97-AF65-F5344CB8AC3E}">
        <p14:creationId xmlns:p14="http://schemas.microsoft.com/office/powerpoint/2010/main" val="1337447177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Growth Rates for NHE and GDP, Per Capita, for Selected Time Periods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Growth Rates for NHE and GDP, Per Capita, for Selected Time Periods</dc:title>
  <dc:creator>NirmitaP</dc:creator>
  <cp:lastModifiedBy>NirmitaP</cp:lastModifiedBy>
  <cp:revision>1</cp:revision>
  <dcterms:created xsi:type="dcterms:W3CDTF">2014-10-23T18:09:34Z</dcterms:created>
  <dcterms:modified xsi:type="dcterms:W3CDTF">2014-10-23T18:09:34Z</dcterms:modified>
</cp:coreProperties>
</file>