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028849148093779E-2"/>
          <c:y val="6.6985645933014371E-2"/>
          <c:w val="0.94061568575114551"/>
          <c:h val="0.84928229665071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Billions ($)</c:v>
                </c:pt>
              </c:strCache>
            </c:strRef>
          </c:tx>
          <c:spPr>
            <a:solidFill>
              <a:schemeClr val="accent1"/>
            </a:solidFill>
            <a:ln w="1203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6581465403328398E-3"/>
                  <c:y val="-2.68137538467554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023714534599307E-3"/>
                  <c:y val="-1.92421977172301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numFmt formatCode="\$#,##0_);[Red]\(\$#,##0\)" sourceLinked="0"/>
              <c:spPr>
                <a:noFill/>
                <a:ln w="24074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+mj-lt"/>
                      <a:ea typeface="Tahomaa"/>
                      <a:cs typeface="Tahomaa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\$#,##0_);[Red]\(\$#,##0\)" sourceLinked="0"/>
            <c:spPr>
              <a:noFill/>
              <a:ln w="2407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Sheet1!$B$1:$O$1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numCache>
            </c:num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305.55099999999999</c:v>
                </c:pt>
                <c:pt idx="1">
                  <c:v>316.12799999999999</c:v>
                </c:pt>
                <c:pt idx="2">
                  <c:v>328.15600000000001</c:v>
                </c:pt>
                <c:pt idx="3">
                  <c:v>338.637</c:v>
                </c:pt>
                <c:pt idx="4">
                  <c:v>338.06</c:v>
                </c:pt>
                <c:pt idx="5">
                  <c:v>345.67899999999997</c:v>
                </c:pt>
                <c:pt idx="6">
                  <c:v>355.96800000000002</c:v>
                </c:pt>
                <c:pt idx="7">
                  <c:v>372.108</c:v>
                </c:pt>
                <c:pt idx="8">
                  <c:v>391.21</c:v>
                </c:pt>
                <c:pt idx="9">
                  <c:v>413.53500000000003</c:v>
                </c:pt>
                <c:pt idx="10">
                  <c:v>437.46899999999999</c:v>
                </c:pt>
                <c:pt idx="11">
                  <c:v>461.05500000000001</c:v>
                </c:pt>
                <c:pt idx="12">
                  <c:v>486.07499999999999</c:v>
                </c:pt>
                <c:pt idx="13">
                  <c:v>512.21900000000005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1474688"/>
        <c:axId val="191501056"/>
      </c:barChart>
      <c:catAx>
        <c:axId val="19147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1501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91501056"/>
        <c:scaling>
          <c:orientation val="minMax"/>
        </c:scaling>
        <c:delete val="0"/>
        <c:axPos val="l"/>
        <c:numFmt formatCode="\$#,##0_);[Red]\(\$#,##0\)" sourceLinked="0"/>
        <c:majorTickMark val="out"/>
        <c:minorTickMark val="none"/>
        <c:tickLblPos val="nextTo"/>
        <c:spPr>
          <a:ln w="30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91474688"/>
        <c:crosses val="autoZero"/>
        <c:crossBetween val="between"/>
      </c:valAx>
      <c:spPr>
        <a:noFill/>
        <a:ln w="2407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B7CF3-028E-4B51-81FF-EE1C742B4DE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F57E4-67D0-493B-A0A6-0D300FBC1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4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AE962-BD81-4312-9299-5CF690D5EF7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219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4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3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235075"/>
          </a:xfrm>
          <a:noFill/>
          <a:ln/>
        </p:spPr>
        <p:txBody>
          <a:bodyPr/>
          <a:lstStyle/>
          <a:p>
            <a:r>
              <a:rPr lang="en-US" b="1" dirty="0" smtClean="0">
                <a:latin typeface="+mj-lt"/>
              </a:rPr>
              <a:t>Annual Out-of-Pocket Spending, in Billions, </a:t>
            </a:r>
            <a:r>
              <a:rPr lang="en-US" b="1" dirty="0">
                <a:latin typeface="+mj-lt"/>
              </a:rPr>
              <a:t>and Their Share of </a:t>
            </a:r>
            <a:r>
              <a:rPr lang="en-US" b="1" dirty="0" smtClean="0">
                <a:latin typeface="+mj-lt"/>
              </a:rPr>
              <a:t>Total </a:t>
            </a:r>
            <a:r>
              <a:rPr lang="en-US" dirty="0" smtClean="0">
                <a:latin typeface="+mj-lt"/>
              </a:rPr>
              <a:t>National </a:t>
            </a:r>
            <a:r>
              <a:rPr lang="en-US" dirty="0">
                <a:latin typeface="+mj-lt"/>
              </a:rPr>
              <a:t>Health Expenditures, </a:t>
            </a:r>
            <a:r>
              <a:rPr lang="en-US" b="1" dirty="0" smtClean="0">
                <a:latin typeface="+mj-lt"/>
              </a:rPr>
              <a:t>2010-2023</a:t>
            </a:r>
            <a:endParaRPr lang="en-US" b="1" dirty="0">
              <a:latin typeface="+mj-lt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01167113"/>
              </p:ext>
            </p:extLst>
          </p:nvPr>
        </p:nvGraphicFramePr>
        <p:xfrm>
          <a:off x="152400" y="1008551"/>
          <a:ext cx="8915400" cy="404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6088559"/>
            <a:ext cx="8382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000000"/>
                </a:solidFill>
              </a:rPr>
              <a:t>SOURCE: </a:t>
            </a:r>
            <a:r>
              <a:rPr lang="en-US" sz="11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Kaiser Family Foundation calculations using NHE data from </a:t>
            </a:r>
            <a:r>
              <a:rPr lang="en-US" sz="1100" dirty="0" smtClean="0">
                <a:solidFill>
                  <a:srgbClr val="000000"/>
                </a:solidFill>
              </a:rPr>
              <a:t>Centers for Medicare and Medicaid Services, Office of the Actuary, National Health Statistics Group, at </a:t>
            </a:r>
            <a:r>
              <a:rPr lang="en-US" sz="11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(For 2010-2012 data, see Historical; National Health Expenditures by type of service and source of funds, CY 1960-2012; file nhe2012.zip. For 2013-2023 data, see</a:t>
            </a:r>
            <a:r>
              <a:rPr lang="en-US" sz="1100" dirty="0" smtClean="0">
                <a:solidFill>
                  <a:srgbClr val="000000"/>
                </a:solidFill>
              </a:rPr>
              <a:t> Projected; NHE Historical and projections, 1965-2023, file nhe65-23.zip</a:t>
            </a:r>
            <a:r>
              <a:rPr lang="en-US" sz="11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). 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5401" y="5015848"/>
            <a:ext cx="1143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dirty="0" smtClean="0">
                <a:solidFill>
                  <a:srgbClr val="000000"/>
                </a:solidFill>
              </a:rPr>
              <a:t>OOP as </a:t>
            </a:r>
            <a:r>
              <a:rPr lang="en-US" sz="1100" b="1" dirty="0">
                <a:solidFill>
                  <a:srgbClr val="000000"/>
                </a:solidFill>
              </a:rPr>
              <a:t>a </a:t>
            </a:r>
            <a:r>
              <a:rPr lang="en-US" sz="1100" b="1" dirty="0" smtClean="0">
                <a:solidFill>
                  <a:srgbClr val="000000"/>
                </a:solidFill>
              </a:rPr>
              <a:t>Share of Total NHE:</a:t>
            </a:r>
            <a:endParaRPr lang="en-US" sz="1100" b="1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812978"/>
              </p:ext>
            </p:extLst>
          </p:nvPr>
        </p:nvGraphicFramePr>
        <p:xfrm>
          <a:off x="596903" y="5446735"/>
          <a:ext cx="8394694" cy="192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  <a:gridCol w="599621"/>
              </a:tblGrid>
              <a:tr h="156142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11.8%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11.7%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11.7%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11.7%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11.1%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10.8%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10.5%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10.4%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10.3%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10.2%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10.2%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10.1%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>
                          <a:effectLst/>
                        </a:rPr>
                        <a:t>10.0%</a:t>
                      </a:r>
                      <a:endParaRPr lang="en-US" sz="1200" b="1" i="1" u="none" strike="noStrike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1" u="none" strike="noStrike" dirty="0">
                          <a:effectLst/>
                        </a:rPr>
                        <a:t>9.9%</a:t>
                      </a:r>
                      <a:endParaRPr lang="en-US" sz="1200" b="1" i="1" u="none" strike="noStrike" dirty="0">
                        <a:effectLst/>
                        <a:latin typeface="Arial"/>
                      </a:endParaRPr>
                    </a:p>
                  </a:txBody>
                  <a:tcPr marL="9185" marR="9185" marT="9185" marB="0" anchor="b">
                    <a:noFill/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168401" y="5310032"/>
            <a:ext cx="7746999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ine 5"/>
          <p:cNvSpPr>
            <a:spLocks noChangeShapeType="1"/>
          </p:cNvSpPr>
          <p:nvPr/>
        </p:nvSpPr>
        <p:spPr bwMode="auto">
          <a:xfrm flipV="1">
            <a:off x="2438400" y="1271432"/>
            <a:ext cx="0" cy="3505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0" y="1299233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+mj-lt"/>
                <a:cs typeface="Meta Offc Pro"/>
              </a:rPr>
              <a:t>Projected </a:t>
            </a:r>
          </a:p>
        </p:txBody>
      </p:sp>
    </p:spTree>
    <p:extLst>
      <p:ext uri="{BB962C8B-B14F-4D97-AF65-F5344CB8AC3E}">
        <p14:creationId xmlns:p14="http://schemas.microsoft.com/office/powerpoint/2010/main" val="96448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Annual Out-of-Pocket Spending, in Billions, and Their Share of Total National Health Expenditures, 2010-2023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Out-of-Pocket Spending, in Billions, and Their Share of Total National Health Expenditures, 2010-2023</dc:title>
  <dc:creator>NirmitaP</dc:creator>
  <cp:lastModifiedBy>NirmitaP</cp:lastModifiedBy>
  <cp:revision>1</cp:revision>
  <dcterms:created xsi:type="dcterms:W3CDTF">2014-10-23T18:09:22Z</dcterms:created>
  <dcterms:modified xsi:type="dcterms:W3CDTF">2014-10-23T18:09:23Z</dcterms:modified>
</cp:coreProperties>
</file>