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drawings/drawing3.xml" ContentType="application/vnd.openxmlformats-officedocument.drawingml.chartshapes+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notesSlides/notesSlide19.xml" ContentType="application/vnd.openxmlformats-officedocument.presentationml.notesSlide+xml"/>
  <Override PartName="/ppt/charts/chart19.xml" ContentType="application/vnd.openxmlformats-officedocument.drawingml.chart+xml"/>
  <Override PartName="/ppt/notesSlides/notesSlide20.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charts/chart21.xml" ContentType="application/vnd.openxmlformats-officedocument.drawingml.chart+xml"/>
  <Override PartName="/ppt/drawings/drawing4.xml" ContentType="application/vnd.openxmlformats-officedocument.drawingml.chartshapes+xml"/>
  <Override PartName="/ppt/notesSlides/notesSlide22.xml" ContentType="application/vnd.openxmlformats-officedocument.presentationml.notesSlide+xml"/>
  <Override PartName="/ppt/charts/chart22.xml" ContentType="application/vnd.openxmlformats-officedocument.drawingml.chart+xml"/>
  <Override PartName="/ppt/drawings/drawing5.xml" ContentType="application/vnd.openxmlformats-officedocument.drawingml.chartshapes+xml"/>
  <Override PartName="/ppt/notesSlides/notesSlide23.xml" ContentType="application/vnd.openxmlformats-officedocument.presentationml.notesSlide+xml"/>
  <Override PartName="/ppt/charts/chart23.xml" ContentType="application/vnd.openxmlformats-officedocument.drawingml.chart+xml"/>
  <Override PartName="/ppt/notesSlides/notesSlide24.xml" ContentType="application/vnd.openxmlformats-officedocument.presentationml.notesSlide+xml"/>
  <Override PartName="/ppt/charts/chart24.xml" ContentType="application/vnd.openxmlformats-officedocument.drawingml.chart+xml"/>
  <Override PartName="/ppt/notesSlides/notesSlide25.xml" ContentType="application/vnd.openxmlformats-officedocument.presentationml.notesSlide+xml"/>
  <Override PartName="/ppt/charts/chart25.xml" ContentType="application/vnd.openxmlformats-officedocument.drawingml.chart+xml"/>
  <Override PartName="/ppt/drawings/drawing6.xml" ContentType="application/vnd.openxmlformats-officedocument.drawingml.chartshape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6" r:id="rId2"/>
  </p:sldMasterIdLst>
  <p:notesMasterIdLst>
    <p:notesMasterId r:id="rId29"/>
  </p:notesMasterIdLst>
  <p:sldIdLst>
    <p:sldId id="309" r:id="rId3"/>
    <p:sldId id="298" r:id="rId4"/>
    <p:sldId id="343" r:id="rId5"/>
    <p:sldId id="301" r:id="rId6"/>
    <p:sldId id="303" r:id="rId7"/>
    <p:sldId id="356" r:id="rId8"/>
    <p:sldId id="357" r:id="rId9"/>
    <p:sldId id="289" r:id="rId10"/>
    <p:sldId id="340" r:id="rId11"/>
    <p:sldId id="353" r:id="rId12"/>
    <p:sldId id="352" r:id="rId13"/>
    <p:sldId id="363" r:id="rId14"/>
    <p:sldId id="354" r:id="rId15"/>
    <p:sldId id="360" r:id="rId16"/>
    <p:sldId id="346" r:id="rId17"/>
    <p:sldId id="358" r:id="rId18"/>
    <p:sldId id="312" r:id="rId19"/>
    <p:sldId id="347" r:id="rId20"/>
    <p:sldId id="359" r:id="rId21"/>
    <p:sldId id="348" r:id="rId22"/>
    <p:sldId id="361" r:id="rId23"/>
    <p:sldId id="368" r:id="rId24"/>
    <p:sldId id="362" r:id="rId25"/>
    <p:sldId id="349" r:id="rId26"/>
    <p:sldId id="350" r:id="rId27"/>
    <p:sldId id="331"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82" autoAdjust="0"/>
    <p:restoredTop sz="93381" autoAdjust="0"/>
  </p:normalViewPr>
  <p:slideViewPr>
    <p:cSldViewPr>
      <p:cViewPr varScale="1">
        <p:scale>
          <a:sx n="77" d="100"/>
          <a:sy n="77" d="100"/>
        </p:scale>
        <p:origin x="-51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11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5.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193E-2"/>
          <c:y val="1.8699276696660015E-2"/>
          <c:w val="0.91284403669725134"/>
          <c:h val="0.89683542488392121"/>
        </c:manualLayout>
      </c:layout>
      <c:lineChart>
        <c:grouping val="standard"/>
        <c:varyColors val="0"/>
        <c:ser>
          <c:idx val="0"/>
          <c:order val="0"/>
          <c:tx>
            <c:strRef>
              <c:f>Sheet1!$A$2</c:f>
              <c:strCache>
                <c:ptCount val="1"/>
                <c:pt idx="0">
                  <c:v>Health Insurance Premiums</c:v>
                </c:pt>
              </c:strCache>
            </c:strRef>
          </c:tx>
          <c:spPr>
            <a:ln w="22225">
              <a:solidFill>
                <a:schemeClr val="accent1"/>
              </a:solidFill>
              <a:prstDash val="solid"/>
            </a:ln>
          </c:spPr>
          <c:marker>
            <c:symbol val="diamond"/>
            <c:size val="5"/>
            <c:spPr>
              <a:solidFill>
                <a:schemeClr val="accent1"/>
              </a:solidFill>
              <a:ln>
                <a:solidFill>
                  <a:srgbClr val="003B5C"/>
                </a:solidFill>
              </a:ln>
            </c:spPr>
          </c:marker>
          <c:dLbls>
            <c:dLbl>
              <c:idx val="10"/>
              <c:layout/>
              <c:dLblPos val="t"/>
              <c:showLegendKey val="0"/>
              <c:showVal val="1"/>
              <c:showCatName val="0"/>
              <c:showSerName val="0"/>
              <c:showPercent val="0"/>
              <c:showBubbleSize val="0"/>
            </c:dLbl>
            <c:dLbl>
              <c:idx val="15"/>
              <c:layout>
                <c:manualLayout>
                  <c:x val="-5.1082386825540612E-3"/>
                  <c:y val="5.3092981757145358E-2"/>
                </c:manualLayout>
              </c:layout>
              <c:dLblPos val="r"/>
              <c:showLegendKey val="0"/>
              <c:showVal val="1"/>
              <c:showCatName val="0"/>
              <c:showSerName val="0"/>
              <c:showPercent val="0"/>
              <c:showBubbleSize val="0"/>
            </c:dLbl>
            <c:txPr>
              <a:bodyPr/>
              <a:lstStyle/>
              <a:p>
                <a:pPr>
                  <a:defRPr sz="1200"/>
                </a:pPr>
                <a:endParaRPr lang="en-US"/>
              </a:p>
            </c:txPr>
            <c:dLblPos val="t"/>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c:v>
                </c:pt>
                <c:pt idx="1">
                  <c:v>0.11172509065791746</c:v>
                </c:pt>
                <c:pt idx="2">
                  <c:v>0.21930581937489207</c:v>
                </c:pt>
                <c:pt idx="3">
                  <c:v>0.38197202555689863</c:v>
                </c:pt>
                <c:pt idx="4">
                  <c:v>0.56587808668623729</c:v>
                </c:pt>
                <c:pt idx="5">
                  <c:v>0.71818338801588677</c:v>
                </c:pt>
                <c:pt idx="6">
                  <c:v>0.87877741322742187</c:v>
                </c:pt>
                <c:pt idx="7">
                  <c:v>0.98238646175099287</c:v>
                </c:pt>
                <c:pt idx="8">
                  <c:v>1.0904852357105854</c:v>
                </c:pt>
                <c:pt idx="9">
                  <c:v>1.189604558798135</c:v>
                </c:pt>
                <c:pt idx="10">
                  <c:v>1.3096183733379383</c:v>
                </c:pt>
                <c:pt idx="11">
                  <c:v>1.3778276636159559</c:v>
                </c:pt>
                <c:pt idx="12">
                  <c:v>1.6028319806596443</c:v>
                </c:pt>
                <c:pt idx="13">
                  <c:v>1.7188741150060438</c:v>
                </c:pt>
                <c:pt idx="14">
                  <c:v>1.8235192540148506</c:v>
                </c:pt>
                <c:pt idx="15">
                  <c:v>1.9069245380763253</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5"/>
              <c:layout/>
              <c:dLblPos val="b"/>
              <c:showLegendKey val="0"/>
              <c:showVal val="1"/>
              <c:showCatName val="0"/>
              <c:showSerName val="0"/>
              <c:showPercent val="0"/>
              <c:showBubbleSize val="0"/>
            </c:dLbl>
            <c:dLbl>
              <c:idx val="10"/>
              <c:layout/>
              <c:dLblPos val="b"/>
              <c:showLegendKey val="0"/>
              <c:showVal val="1"/>
              <c:showCatName val="0"/>
              <c:showSerName val="0"/>
              <c:showPercent val="0"/>
              <c:showBubbleSize val="0"/>
            </c:dLbl>
            <c:dLbl>
              <c:idx val="15"/>
              <c:layout/>
              <c:dLblPos val="t"/>
              <c:showLegendKey val="0"/>
              <c:showVal val="1"/>
              <c:showCatName val="0"/>
              <c:showSerName val="0"/>
              <c:showPercent val="0"/>
              <c:showBubbleSize val="0"/>
            </c:dLbl>
            <c:txPr>
              <a:bodyPr/>
              <a:lstStyle/>
              <a:p>
                <a:pPr>
                  <a:defRPr sz="1200"/>
                </a:pPr>
                <a:endParaRPr lang="en-US"/>
              </a:p>
            </c:txPr>
            <c:dLblPos val="b"/>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c:v>
                </c:pt>
                <c:pt idx="1">
                  <c:v>4.6511627906976744E-2</c:v>
                </c:pt>
                <c:pt idx="2">
                  <c:v>0.15503875968992248</c:v>
                </c:pt>
                <c:pt idx="3">
                  <c:v>0.37984496124031009</c:v>
                </c:pt>
                <c:pt idx="4">
                  <c:v>0.55813953488372092</c:v>
                </c:pt>
                <c:pt idx="5">
                  <c:v>0.72093023255813948</c:v>
                </c:pt>
                <c:pt idx="6">
                  <c:v>0.75193798449612403</c:v>
                </c:pt>
                <c:pt idx="7">
                  <c:v>0.92248062015503873</c:v>
                </c:pt>
                <c:pt idx="8">
                  <c:v>1.1162790697674418</c:v>
                </c:pt>
                <c:pt idx="9">
                  <c:v>1.1705426356589148</c:v>
                </c:pt>
                <c:pt idx="10">
                  <c:v>1.2713178294573644</c:v>
                </c:pt>
                <c:pt idx="11">
                  <c:v>1.5813953488372092</c:v>
                </c:pt>
                <c:pt idx="12">
                  <c:v>1.6666666666666667</c:v>
                </c:pt>
                <c:pt idx="13">
                  <c:v>1.7906976744186047</c:v>
                </c:pt>
                <c:pt idx="14">
                  <c:v>1.945736434108527</c:v>
                </c:pt>
                <c:pt idx="15">
                  <c:v>2.1162790697674421</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5"/>
              <c:layout/>
              <c:dLblPos val="t"/>
              <c:showLegendKey val="0"/>
              <c:showVal val="1"/>
              <c:showCatName val="0"/>
              <c:showSerName val="0"/>
              <c:showPercent val="0"/>
              <c:showBubbleSize val="0"/>
            </c:dLbl>
            <c:dLbl>
              <c:idx val="10"/>
              <c:layout/>
              <c:dLblPos val="t"/>
              <c:showLegendKey val="0"/>
              <c:showVal val="1"/>
              <c:showCatName val="0"/>
              <c:showSerName val="0"/>
              <c:showPercent val="0"/>
              <c:showBubbleSize val="0"/>
            </c:dLbl>
            <c:dLbl>
              <c:idx val="15"/>
              <c:layout/>
              <c:dLblPos val="t"/>
              <c:showLegendKey val="0"/>
              <c:showVal val="1"/>
              <c:showCatName val="0"/>
              <c:showSerName val="0"/>
              <c:showPercent val="0"/>
              <c:showBubbleSize val="0"/>
            </c:dLbl>
            <c:txPr>
              <a:bodyPr/>
              <a:lstStyle/>
              <a:p>
                <a:pPr>
                  <a:defRPr sz="1200"/>
                </a:pPr>
                <a:endParaRPr lang="en-US"/>
              </a:p>
            </c:txPr>
            <c:dLblPos val="t"/>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Sheet1!$B$4:$Q$4</c:f>
              <c:numCache>
                <c:formatCode>0%</c:formatCode>
                <c:ptCount val="16"/>
                <c:pt idx="0">
                  <c:v>0</c:v>
                </c:pt>
                <c:pt idx="1">
                  <c:v>3.8999999999999924E-2</c:v>
                </c:pt>
                <c:pt idx="2">
                  <c:v>8.0559999999999965E-2</c:v>
                </c:pt>
                <c:pt idx="3">
                  <c:v>0.10865455999999996</c:v>
                </c:pt>
                <c:pt idx="4">
                  <c:v>0.14191419679999995</c:v>
                </c:pt>
                <c:pt idx="5">
                  <c:v>0.16589439493279978</c:v>
                </c:pt>
                <c:pt idx="6">
                  <c:v>0.19737354359598536</c:v>
                </c:pt>
                <c:pt idx="7">
                  <c:v>0.24407111179622865</c:v>
                </c:pt>
                <c:pt idx="8">
                  <c:v>0.29134581404448534</c:v>
                </c:pt>
                <c:pt idx="9">
                  <c:v>0.34041695497817592</c:v>
                </c:pt>
                <c:pt idx="10">
                  <c:v>0.38465071449245558</c:v>
                </c:pt>
                <c:pt idx="11">
                  <c:v>0.41926698235476678</c:v>
                </c:pt>
                <c:pt idx="12">
                  <c:v>0.44907158898421673</c:v>
                </c:pt>
                <c:pt idx="13">
                  <c:v>0.47370580599694834</c:v>
                </c:pt>
                <c:pt idx="14">
                  <c:v>0.50023251050489348</c:v>
                </c:pt>
                <c:pt idx="15">
                  <c:v>0.53500000000000003</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5"/>
              <c:layout/>
              <c:dLblPos val="b"/>
              <c:showLegendKey val="0"/>
              <c:showVal val="1"/>
              <c:showCatName val="0"/>
              <c:showSerName val="0"/>
              <c:showPercent val="0"/>
              <c:showBubbleSize val="0"/>
            </c:dLbl>
            <c:dLbl>
              <c:idx val="10"/>
              <c:layout/>
              <c:dLblPos val="b"/>
              <c:showLegendKey val="0"/>
              <c:showVal val="1"/>
              <c:showCatName val="0"/>
              <c:showSerName val="0"/>
              <c:showPercent val="0"/>
              <c:showBubbleSize val="0"/>
            </c:dLbl>
            <c:dLbl>
              <c:idx val="15"/>
              <c:layout/>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0"/>
            <c:showCatName val="0"/>
            <c:showSerName val="0"/>
            <c:showPercent val="0"/>
            <c:showBubbleSize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Sheet1!$B$5:$Q$5</c:f>
              <c:numCache>
                <c:formatCode>0%</c:formatCode>
                <c:ptCount val="16"/>
                <c:pt idx="0">
                  <c:v>0</c:v>
                </c:pt>
                <c:pt idx="1">
                  <c:v>3.0999999999999917E-2</c:v>
                </c:pt>
                <c:pt idx="2">
                  <c:v>6.5022999999999831E-2</c:v>
                </c:pt>
                <c:pt idx="3">
                  <c:v>8.2063367999999803E-2</c:v>
                </c:pt>
                <c:pt idx="4">
                  <c:v>0.10586876209599971</c:v>
                </c:pt>
                <c:pt idx="5">
                  <c:v>0.13130374362420771</c:v>
                </c:pt>
                <c:pt idx="6">
                  <c:v>0.17089937465105498</c:v>
                </c:pt>
                <c:pt idx="7">
                  <c:v>0.21188085276384183</c:v>
                </c:pt>
                <c:pt idx="8">
                  <c:v>0.24338975493570181</c:v>
                </c:pt>
                <c:pt idx="9">
                  <c:v>0.29188195537819417</c:v>
                </c:pt>
                <c:pt idx="10">
                  <c:v>0.28283878169054688</c:v>
                </c:pt>
                <c:pt idx="11">
                  <c:v>0.31106123488773885</c:v>
                </c:pt>
                <c:pt idx="12">
                  <c:v>0.35301519440414664</c:v>
                </c:pt>
                <c:pt idx="13">
                  <c:v>0.38413454387544199</c:v>
                </c:pt>
                <c:pt idx="14">
                  <c:v>0.39936002385807168</c:v>
                </c:pt>
                <c:pt idx="15">
                  <c:v>0.42699999999999999</c:v>
                </c:pt>
              </c:numCache>
            </c:numRef>
          </c:val>
          <c:smooth val="0"/>
        </c:ser>
        <c:dLbls>
          <c:showLegendKey val="0"/>
          <c:showVal val="1"/>
          <c:showCatName val="0"/>
          <c:showSerName val="0"/>
          <c:showPercent val="0"/>
          <c:showBubbleSize val="0"/>
        </c:dLbls>
        <c:marker val="1"/>
        <c:smooth val="0"/>
        <c:axId val="97883264"/>
        <c:axId val="97884800"/>
      </c:lineChart>
      <c:catAx>
        <c:axId val="9788326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a:pPr>
            <a:endParaRPr lang="en-US"/>
          </a:p>
        </c:txPr>
        <c:crossAx val="97884800"/>
        <c:crosses val="autoZero"/>
        <c:auto val="1"/>
        <c:lblAlgn val="ctr"/>
        <c:lblOffset val="100"/>
        <c:tickLblSkip val="1"/>
        <c:tickMarkSkip val="1"/>
        <c:noMultiLvlLbl val="0"/>
      </c:catAx>
      <c:valAx>
        <c:axId val="97884800"/>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a:pPr>
            <a:endParaRPr lang="en-US"/>
          </a:p>
        </c:txPr>
        <c:crossAx val="97883264"/>
        <c:crosses val="autoZero"/>
        <c:crossBetween val="between"/>
      </c:valAx>
      <c:spPr>
        <a:noFill/>
        <a:ln w="25400">
          <a:noFill/>
        </a:ln>
      </c:spPr>
    </c:plotArea>
    <c:legend>
      <c:legendPos val="b"/>
      <c:layout>
        <c:manualLayout>
          <c:xMode val="edge"/>
          <c:yMode val="edge"/>
          <c:x val="0.11479025851857018"/>
          <c:y val="4.3179316127150764E-2"/>
          <c:w val="0.38862030520521218"/>
          <c:h val="0.19405365995917176"/>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Percentage Eligible</c:v>
                </c:pt>
              </c:strCache>
            </c:strRef>
          </c:tx>
          <c:spPr>
            <a:ln w="22225">
              <a:solidFill>
                <a:schemeClr val="accent3"/>
              </a:solidFill>
              <a:prstDash val="solid"/>
            </a:ln>
          </c:spPr>
          <c:marker>
            <c:symbol val="triangle"/>
            <c:size val="5"/>
            <c:spPr>
              <a:solidFill>
                <a:schemeClr val="accent3"/>
              </a:solidFill>
              <a:ln w="9525">
                <a:solidFill>
                  <a:schemeClr val="accent3"/>
                </a:solidFill>
                <a:prstDash val="solid"/>
              </a:ln>
            </c:spPr>
          </c:marker>
          <c:dLbls>
            <c:dLbl>
              <c:idx val="3"/>
              <c:tx>
                <c:rich>
                  <a:bodyPr/>
                  <a:lstStyle/>
                  <a:p>
                    <a:r>
                      <a:rPr lang="en-US" sz="1200" b="0" i="0" u="none" strike="noStrike" kern="1200" baseline="0">
                        <a:solidFill>
                          <a:srgbClr val="000000"/>
                        </a:solidFill>
                        <a:latin typeface="+mj-lt"/>
                        <a:ea typeface="Tahoma"/>
                        <a:cs typeface="Tahoma"/>
                      </a:rPr>
                      <a:t>81%*</a:t>
                    </a:r>
                    <a:endParaRPr lang="en-US"/>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0.79</c:v>
                </c:pt>
                <c:pt idx="1">
                  <c:v>0.81</c:v>
                </c:pt>
                <c:pt idx="2">
                  <c:v>0.83</c:v>
                </c:pt>
                <c:pt idx="3">
                  <c:v>0.81</c:v>
                </c:pt>
                <c:pt idx="4">
                  <c:v>0.81</c:v>
                </c:pt>
                <c:pt idx="5">
                  <c:v>0.8</c:v>
                </c:pt>
                <c:pt idx="6">
                  <c:v>0.8</c:v>
                </c:pt>
                <c:pt idx="7">
                  <c:v>0.78</c:v>
                </c:pt>
                <c:pt idx="8">
                  <c:v>0.79</c:v>
                </c:pt>
                <c:pt idx="9">
                  <c:v>0.8</c:v>
                </c:pt>
                <c:pt idx="10">
                  <c:v>0.79</c:v>
                </c:pt>
                <c:pt idx="11">
                  <c:v>0.79</c:v>
                </c:pt>
                <c:pt idx="12">
                  <c:v>0.79469999999999996</c:v>
                </c:pt>
                <c:pt idx="13">
                  <c:v>0.77</c:v>
                </c:pt>
                <c:pt idx="14">
                  <c:v>0.77</c:v>
                </c:pt>
                <c:pt idx="15">
                  <c:v>0.77</c:v>
                </c:pt>
              </c:numCache>
            </c:numRef>
          </c:val>
          <c:smooth val="0"/>
        </c:ser>
        <c:ser>
          <c:idx val="0"/>
          <c:order val="1"/>
          <c:tx>
            <c:strRef>
              <c:f>Sheet1!$A$3</c:f>
              <c:strCache>
                <c:ptCount val="1"/>
                <c:pt idx="0">
                  <c:v>Percentage of Eligible That Take Up</c:v>
                </c:pt>
              </c:strCache>
            </c:strRef>
          </c:tx>
          <c:spPr>
            <a:ln w="22225"/>
          </c:spPr>
          <c:dLbls>
            <c:txPr>
              <a:bodyPr/>
              <a:lstStyle/>
              <a:p>
                <a:pPr algn="ctr">
                  <a:defRPr lang="en-US" sz="12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0.85</c:v>
                </c:pt>
                <c:pt idx="1">
                  <c:v>0.84</c:v>
                </c:pt>
                <c:pt idx="2">
                  <c:v>0.84</c:v>
                </c:pt>
                <c:pt idx="3">
                  <c:v>0.85</c:v>
                </c:pt>
                <c:pt idx="4">
                  <c:v>0.84</c:v>
                </c:pt>
                <c:pt idx="5">
                  <c:v>0.83</c:v>
                </c:pt>
                <c:pt idx="6">
                  <c:v>0.83</c:v>
                </c:pt>
                <c:pt idx="7">
                  <c:v>0.83</c:v>
                </c:pt>
                <c:pt idx="8">
                  <c:v>0.82</c:v>
                </c:pt>
                <c:pt idx="9">
                  <c:v>0.82</c:v>
                </c:pt>
                <c:pt idx="10">
                  <c:v>0.81</c:v>
                </c:pt>
                <c:pt idx="11">
                  <c:v>0.8</c:v>
                </c:pt>
                <c:pt idx="12">
                  <c:v>0.81410000000000005</c:v>
                </c:pt>
                <c:pt idx="13">
                  <c:v>0.81</c:v>
                </c:pt>
                <c:pt idx="14">
                  <c:v>0.8</c:v>
                </c:pt>
                <c:pt idx="15">
                  <c:v>0.8</c:v>
                </c:pt>
              </c:numCache>
            </c:numRef>
          </c:val>
          <c:smooth val="0"/>
        </c:ser>
        <c:ser>
          <c:idx val="2"/>
          <c:order val="2"/>
          <c:tx>
            <c:strRef>
              <c:f>Sheet1!$A$4</c:f>
              <c:strCache>
                <c:ptCount val="1"/>
                <c:pt idx="0">
                  <c:v>Percentage Covered</c:v>
                </c:pt>
              </c:strCache>
            </c:strRef>
          </c:tx>
          <c:spPr>
            <a:ln w="22225">
              <a:solidFill>
                <a:schemeClr val="accent5"/>
              </a:solidFill>
            </a:ln>
          </c:spPr>
          <c:marker>
            <c:symbol val="star"/>
            <c:size val="5"/>
            <c:spPr>
              <a:solidFill>
                <a:schemeClr val="accent5"/>
              </a:solidFill>
              <a:ln>
                <a:solidFill>
                  <a:schemeClr val="accent5"/>
                </a:solidFill>
              </a:ln>
            </c:spPr>
          </c:marker>
          <c:dLbls>
            <c:txPr>
              <a:bodyPr/>
              <a:lstStyle/>
              <a:p>
                <a:pPr>
                  <a:defRPr sz="1200" b="0"/>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Sheet1!$B$4:$Q$4</c:f>
              <c:numCache>
                <c:formatCode>0%</c:formatCode>
                <c:ptCount val="16"/>
                <c:pt idx="0">
                  <c:v>0.66</c:v>
                </c:pt>
                <c:pt idx="1">
                  <c:v>0.68</c:v>
                </c:pt>
                <c:pt idx="2">
                  <c:v>0.7</c:v>
                </c:pt>
                <c:pt idx="3">
                  <c:v>0.68</c:v>
                </c:pt>
                <c:pt idx="4">
                  <c:v>0.68</c:v>
                </c:pt>
                <c:pt idx="5">
                  <c:v>0.67</c:v>
                </c:pt>
                <c:pt idx="6">
                  <c:v>0.66</c:v>
                </c:pt>
                <c:pt idx="7">
                  <c:v>0.65</c:v>
                </c:pt>
                <c:pt idx="8">
                  <c:v>0.65</c:v>
                </c:pt>
                <c:pt idx="9">
                  <c:v>0.65</c:v>
                </c:pt>
                <c:pt idx="10">
                  <c:v>0.65</c:v>
                </c:pt>
                <c:pt idx="11">
                  <c:v>0.63</c:v>
                </c:pt>
                <c:pt idx="12">
                  <c:v>0.64700000000000002</c:v>
                </c:pt>
                <c:pt idx="13">
                  <c:v>0.62</c:v>
                </c:pt>
                <c:pt idx="14">
                  <c:v>0.62</c:v>
                </c:pt>
                <c:pt idx="15">
                  <c:v>0.62</c:v>
                </c:pt>
              </c:numCache>
            </c:numRef>
          </c:val>
          <c:smooth val="0"/>
        </c:ser>
        <c:dLbls>
          <c:showLegendKey val="0"/>
          <c:showVal val="0"/>
          <c:showCatName val="0"/>
          <c:showSerName val="0"/>
          <c:showPercent val="0"/>
          <c:showBubbleSize val="0"/>
        </c:dLbls>
        <c:marker val="1"/>
        <c:smooth val="0"/>
        <c:axId val="102934016"/>
        <c:axId val="102935552"/>
      </c:lineChart>
      <c:catAx>
        <c:axId val="102934016"/>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102935552"/>
        <c:crosses val="autoZero"/>
        <c:auto val="1"/>
        <c:lblAlgn val="ctr"/>
        <c:lblOffset val="100"/>
        <c:tickLblSkip val="1"/>
        <c:tickMarkSkip val="1"/>
        <c:noMultiLvlLbl val="0"/>
      </c:catAx>
      <c:valAx>
        <c:axId val="102935552"/>
        <c:scaling>
          <c:orientation val="minMax"/>
          <c:max val="1"/>
          <c:min val="0.5"/>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102934016"/>
        <c:crosses val="autoZero"/>
        <c:crossBetween val="between"/>
        <c:majorUnit val="0.1"/>
      </c:valAx>
      <c:spPr>
        <a:noFill/>
        <a:ln w="25401">
          <a:noFill/>
        </a:ln>
      </c:spPr>
    </c:plotArea>
    <c:legend>
      <c:legendPos val="b"/>
      <c:layout>
        <c:manualLayout>
          <c:xMode val="edge"/>
          <c:yMode val="edge"/>
          <c:x val="0.59867151390761741"/>
          <c:y val="4.6168566615740154E-2"/>
          <c:w val="0.37075523943712668"/>
          <c:h val="0.1604565753907627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64369595078251"/>
          <c:y val="2.8918827108678276E-2"/>
          <c:w val="0.56631321084864394"/>
          <c:h val="0.94929538046060213"/>
        </c:manualLayout>
      </c:layout>
      <c:barChart>
        <c:barDir val="bar"/>
        <c:grouping val="percentStacked"/>
        <c:varyColors val="0"/>
        <c:ser>
          <c:idx val="0"/>
          <c:order val="0"/>
          <c:tx>
            <c:strRef>
              <c:f>Sheet1!$B$2</c:f>
              <c:strCache>
                <c:ptCount val="1"/>
                <c:pt idx="0">
                  <c:v>Yes</c:v>
                </c:pt>
              </c:strCache>
            </c:strRef>
          </c:tx>
          <c:spPr>
            <a:ln w="12700" cap="flat" cmpd="sng">
              <a:solidFill>
                <a:schemeClr val="tx1"/>
              </a:solidFill>
              <a:prstDash val="solid"/>
              <a:round/>
            </a:ln>
          </c:spPr>
          <c:invertIfNegative val="0"/>
          <c:dLbls>
            <c:dLbl>
              <c:idx val="0"/>
              <c:layout>
                <c:manualLayout>
                  <c:x val="7.4074074074074077E-3"/>
                  <c:y val="5.208538385826772E-3"/>
                </c:manualLayout>
              </c:layout>
              <c:showLegendKey val="0"/>
              <c:showVal val="1"/>
              <c:showCatName val="0"/>
              <c:showSerName val="0"/>
              <c:showPercent val="0"/>
              <c:showBubbleSize val="0"/>
            </c:dLbl>
            <c:dLbl>
              <c:idx val="1"/>
              <c:delete val="1"/>
            </c:dLbl>
            <c:dLbl>
              <c:idx val="2"/>
              <c:delete val="1"/>
            </c:dLbl>
            <c:dLbl>
              <c:idx val="5"/>
              <c:delete val="1"/>
            </c:dLbl>
            <c:dLbl>
              <c:idx val="8"/>
              <c:delete val="1"/>
            </c:dLbl>
            <c:dLbl>
              <c:idx val="11"/>
              <c:delete val="1"/>
            </c:dLbl>
            <c:txPr>
              <a:bodyPr/>
              <a:lstStyle/>
              <a:p>
                <a:pPr>
                  <a:defRPr sz="1200">
                    <a:solidFill>
                      <a:schemeClr val="bg1"/>
                    </a:solidFill>
                    <a:latin typeface="Calibri"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Sheet1!$B$3:$B$16</c:f>
              <c:numCache>
                <c:formatCode>0%</c:formatCode>
                <c:ptCount val="14"/>
                <c:pt idx="0">
                  <c:v>0.04</c:v>
                </c:pt>
                <c:pt idx="1">
                  <c:v>0</c:v>
                </c:pt>
                <c:pt idx="2">
                  <c:v>0</c:v>
                </c:pt>
                <c:pt idx="3">
                  <c:v>0.96</c:v>
                </c:pt>
                <c:pt idx="4">
                  <c:v>0.99</c:v>
                </c:pt>
                <c:pt idx="5">
                  <c:v>0</c:v>
                </c:pt>
                <c:pt idx="6">
                  <c:v>0.92</c:v>
                </c:pt>
                <c:pt idx="7">
                  <c:v>0.99</c:v>
                </c:pt>
                <c:pt idx="8">
                  <c:v>0</c:v>
                </c:pt>
                <c:pt idx="9">
                  <c:v>0.39</c:v>
                </c:pt>
                <c:pt idx="10">
                  <c:v>0.49</c:v>
                </c:pt>
                <c:pt idx="11">
                  <c:v>0</c:v>
                </c:pt>
                <c:pt idx="12">
                  <c:v>0.39</c:v>
                </c:pt>
                <c:pt idx="13">
                  <c:v>0.39</c:v>
                </c:pt>
              </c:numCache>
            </c:numRef>
          </c:val>
        </c:ser>
        <c:ser>
          <c:idx val="1"/>
          <c:order val="1"/>
          <c:tx>
            <c:strRef>
              <c:f>Sheet1!$C$2</c:f>
              <c:strCache>
                <c:ptCount val="1"/>
                <c:pt idx="0">
                  <c:v>No</c:v>
                </c:pt>
              </c:strCache>
            </c:strRef>
          </c:tx>
          <c:spPr>
            <a:solidFill>
              <a:schemeClr val="accent3"/>
            </a:solidFill>
            <a:ln>
              <a:solidFill>
                <a:schemeClr val="accent1"/>
              </a:solidFill>
            </a:ln>
          </c:spPr>
          <c:invertIfNegative val="0"/>
          <c:dLbls>
            <c:dLbl>
              <c:idx val="2"/>
              <c:delete val="1"/>
            </c:dLbl>
            <c:dLbl>
              <c:idx val="4"/>
              <c:layout>
                <c:manualLayout>
                  <c:x val="-1.1111111111111112E-2"/>
                  <c:y val="0"/>
                </c:manualLayout>
              </c:layout>
              <c:showLegendKey val="0"/>
              <c:showVal val="1"/>
              <c:showCatName val="0"/>
              <c:showSerName val="0"/>
              <c:showPercent val="0"/>
              <c:showBubbleSize val="0"/>
            </c:dLbl>
            <c:dLbl>
              <c:idx val="5"/>
              <c:delete val="1"/>
            </c:dLbl>
            <c:dLbl>
              <c:idx val="7"/>
              <c:layout>
                <c:manualLayout>
                  <c:x val="-1.1111111111111112E-2"/>
                  <c:y val="0"/>
                </c:manualLayout>
              </c:layout>
              <c:showLegendKey val="0"/>
              <c:showVal val="1"/>
              <c:showCatName val="0"/>
              <c:showSerName val="0"/>
              <c:showPercent val="0"/>
              <c:showBubbleSize val="0"/>
            </c:dLbl>
            <c:dLbl>
              <c:idx val="8"/>
              <c:delete val="1"/>
            </c:dLbl>
            <c:dLbl>
              <c:idx val="11"/>
              <c:delete val="1"/>
            </c:dLbl>
            <c:txPr>
              <a:bodyPr/>
              <a:lstStyle/>
              <a:p>
                <a:pPr>
                  <a:defRPr sz="12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Sheet1!$C$3:$C$16</c:f>
              <c:numCache>
                <c:formatCode>0%</c:formatCode>
                <c:ptCount val="14"/>
                <c:pt idx="0">
                  <c:v>0.96</c:v>
                </c:pt>
                <c:pt idx="1">
                  <c:v>1</c:v>
                </c:pt>
                <c:pt idx="2">
                  <c:v>0</c:v>
                </c:pt>
                <c:pt idx="3">
                  <c:v>0.04</c:v>
                </c:pt>
                <c:pt idx="4">
                  <c:v>0.01</c:v>
                </c:pt>
                <c:pt idx="5">
                  <c:v>0</c:v>
                </c:pt>
                <c:pt idx="6">
                  <c:v>0.08</c:v>
                </c:pt>
                <c:pt idx="7">
                  <c:v>0.01</c:v>
                </c:pt>
                <c:pt idx="8">
                  <c:v>0</c:v>
                </c:pt>
                <c:pt idx="9">
                  <c:v>0.19</c:v>
                </c:pt>
                <c:pt idx="10">
                  <c:v>0.45</c:v>
                </c:pt>
                <c:pt idx="11">
                  <c:v>0</c:v>
                </c:pt>
                <c:pt idx="12">
                  <c:v>0.26</c:v>
                </c:pt>
                <c:pt idx="13">
                  <c:v>0.57999999999999996</c:v>
                </c:pt>
              </c:numCache>
            </c:numRef>
          </c:val>
        </c:ser>
        <c:ser>
          <c:idx val="2"/>
          <c:order val="2"/>
          <c:tx>
            <c:strRef>
              <c:f>Sheet1!$D$2</c:f>
              <c:strCache>
                <c:ptCount val="1"/>
                <c:pt idx="0">
                  <c:v>Not Encountered</c:v>
                </c:pt>
              </c:strCache>
            </c:strRef>
          </c:tx>
          <c:spPr>
            <a:solidFill>
              <a:schemeClr val="accent5"/>
            </a:solidFill>
            <a:ln>
              <a:solidFill>
                <a:schemeClr val="accent1"/>
              </a:solidFill>
            </a:ln>
          </c:spPr>
          <c:invertIfNegative val="0"/>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11"/>
              <c:delete val="1"/>
            </c:dLbl>
            <c:dLbl>
              <c:idx val="13"/>
              <c:layout>
                <c:manualLayout>
                  <c:x val="7.4074074074074077E-3"/>
                  <c:y val="2.0505249343832022E-7"/>
                </c:manualLayout>
              </c:layout>
              <c:showLegendKey val="0"/>
              <c:showVal val="1"/>
              <c:showCatName val="0"/>
              <c:showSerName val="0"/>
              <c:showPercent val="0"/>
              <c:showBubbleSize val="0"/>
            </c:dLbl>
            <c:txPr>
              <a:bodyPr/>
              <a:lstStyle/>
              <a:p>
                <a:pPr>
                  <a:defRPr sz="1200">
                    <a:latin typeface="Calibri" panose="020F0502020204030204" pitchFamily="34" charset="0"/>
                  </a:defRPr>
                </a:pPr>
                <a:endParaRPr lang="en-US"/>
              </a:p>
            </c:txPr>
            <c:showLegendKey val="0"/>
            <c:showVal val="1"/>
            <c:showCatName val="0"/>
            <c:showSerName val="0"/>
            <c:showPercent val="0"/>
            <c:showBubbleSize val="0"/>
            <c:showLeaderLines val="0"/>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Sheet1!$D$3:$D$16</c:f>
              <c:numCache>
                <c:formatCode>0%</c:formatCode>
                <c:ptCount val="14"/>
                <c:pt idx="0">
                  <c:v>0</c:v>
                </c:pt>
                <c:pt idx="1">
                  <c:v>0</c:v>
                </c:pt>
                <c:pt idx="2">
                  <c:v>0</c:v>
                </c:pt>
                <c:pt idx="3">
                  <c:v>0</c:v>
                </c:pt>
                <c:pt idx="4">
                  <c:v>0</c:v>
                </c:pt>
                <c:pt idx="5">
                  <c:v>0</c:v>
                </c:pt>
                <c:pt idx="6">
                  <c:v>0</c:v>
                </c:pt>
                <c:pt idx="7">
                  <c:v>0</c:v>
                </c:pt>
                <c:pt idx="8">
                  <c:v>0</c:v>
                </c:pt>
                <c:pt idx="9">
                  <c:v>0.42</c:v>
                </c:pt>
                <c:pt idx="10">
                  <c:v>0.05</c:v>
                </c:pt>
                <c:pt idx="11">
                  <c:v>0</c:v>
                </c:pt>
                <c:pt idx="12">
                  <c:v>0.35</c:v>
                </c:pt>
                <c:pt idx="13">
                  <c:v>0.03</c:v>
                </c:pt>
              </c:numCache>
            </c:numRef>
          </c:val>
        </c:ser>
        <c:dLbls>
          <c:showLegendKey val="0"/>
          <c:showVal val="0"/>
          <c:showCatName val="0"/>
          <c:showSerName val="0"/>
          <c:showPercent val="0"/>
          <c:showBubbleSize val="0"/>
        </c:dLbls>
        <c:gapWidth val="50"/>
        <c:overlap val="100"/>
        <c:axId val="104477824"/>
        <c:axId val="104479360"/>
      </c:barChart>
      <c:catAx>
        <c:axId val="104477824"/>
        <c:scaling>
          <c:orientation val="maxMin"/>
        </c:scaling>
        <c:delete val="0"/>
        <c:axPos val="l"/>
        <c:numFmt formatCode="0%" sourceLinked="1"/>
        <c:majorTickMark val="out"/>
        <c:minorTickMark val="none"/>
        <c:tickLblPos val="none"/>
        <c:crossAx val="104479360"/>
        <c:crosses val="autoZero"/>
        <c:auto val="1"/>
        <c:lblAlgn val="ctr"/>
        <c:lblOffset val="100"/>
        <c:noMultiLvlLbl val="0"/>
      </c:catAx>
      <c:valAx>
        <c:axId val="104479360"/>
        <c:scaling>
          <c:orientation val="minMax"/>
          <c:max val="1"/>
        </c:scaling>
        <c:delete val="1"/>
        <c:axPos val="t"/>
        <c:majorGridlines>
          <c:spPr>
            <a:ln>
              <a:noFill/>
            </a:ln>
          </c:spPr>
        </c:majorGridlines>
        <c:numFmt formatCode="0%" sourceLinked="1"/>
        <c:majorTickMark val="out"/>
        <c:minorTickMark val="none"/>
        <c:tickLblPos val="nextTo"/>
        <c:crossAx val="104477824"/>
        <c:crosses val="autoZero"/>
        <c:crossBetween val="between"/>
        <c:majorUnit val="0.1"/>
      </c:valAx>
    </c:plotArea>
    <c:legend>
      <c:legendPos val="r"/>
      <c:layout>
        <c:manualLayout>
          <c:xMode val="edge"/>
          <c:yMode val="edge"/>
          <c:x val="0.85357742782152235"/>
          <c:y val="0.21883263615485565"/>
          <c:w val="0.13320705745115194"/>
          <c:h val="0.21598035597112861"/>
        </c:manualLayout>
      </c:layout>
      <c:overlay val="0"/>
      <c:txPr>
        <a:bodyPr/>
        <a:lstStyle/>
        <a:p>
          <a:pPr>
            <a:defRPr sz="1100">
              <a:latin typeface="Calibri" panose="020F0502020204030204" pitchFamily="34" charset="0"/>
            </a:defRPr>
          </a:pPr>
          <a:endParaRPr lang="en-US"/>
        </a:p>
      </c:txPr>
    </c:legend>
    <c:plotVisOnly val="1"/>
    <c:dispBlanksAs val="gap"/>
    <c:showDLblsOverMax val="0"/>
  </c:chart>
  <c:txPr>
    <a:bodyPr/>
    <a:lstStyle/>
    <a:p>
      <a:pPr>
        <a:defRPr sz="11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37550602784822E-2"/>
          <c:y val="4.7721456692913389E-2"/>
          <c:w val="0.94395602562391567"/>
          <c:h val="0.68647924868766408"/>
        </c:manualLayout>
      </c:layout>
      <c:barChart>
        <c:barDir val="col"/>
        <c:grouping val="clustered"/>
        <c:varyColors val="0"/>
        <c:ser>
          <c:idx val="0"/>
          <c:order val="0"/>
          <c:tx>
            <c:strRef>
              <c:f>Sheet1!$B$1</c:f>
              <c:strCache>
                <c:ptCount val="1"/>
                <c:pt idx="0">
                  <c:v>All Small Firms (3 to 199 Workers)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Sheet1!$B$2:$B$5</c:f>
              <c:numCache>
                <c:formatCode>0%</c:formatCode>
                <c:ptCount val="4"/>
                <c:pt idx="0">
                  <c:v>0.09</c:v>
                </c:pt>
                <c:pt idx="1">
                  <c:v>7.0000000000000007E-2</c:v>
                </c:pt>
                <c:pt idx="2">
                  <c:v>0.09</c:v>
                </c:pt>
                <c:pt idx="3">
                  <c:v>0.05</c:v>
                </c:pt>
              </c:numCache>
            </c:numRef>
          </c:val>
        </c:ser>
        <c:ser>
          <c:idx val="1"/>
          <c:order val="1"/>
          <c:tx>
            <c:strRef>
              <c:f>Sheet1!$C$1</c:f>
              <c:strCache>
                <c:ptCount val="1"/>
                <c:pt idx="0">
                  <c:v>All Large Firms (200 or More Workers)</c:v>
                </c:pt>
              </c:strCache>
            </c:strRef>
          </c:tx>
          <c:spPr>
            <a:solidFill>
              <a:schemeClr val="accent3"/>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Sheet1!$C$2:$C$5</c:f>
              <c:numCache>
                <c:formatCode>0%</c:formatCode>
                <c:ptCount val="4"/>
                <c:pt idx="0">
                  <c:v>0.18</c:v>
                </c:pt>
                <c:pt idx="1">
                  <c:v>0.14000000000000001</c:v>
                </c:pt>
                <c:pt idx="2">
                  <c:v>0.08</c:v>
                </c:pt>
                <c:pt idx="3">
                  <c:v>0.09</c:v>
                </c:pt>
              </c:numCache>
            </c:numRef>
          </c:val>
        </c:ser>
        <c:ser>
          <c:idx val="2"/>
          <c:order val="2"/>
          <c:tx>
            <c:strRef>
              <c:f>Sheet1!$D$1</c:f>
              <c:strCache>
                <c:ptCount val="1"/>
                <c:pt idx="0">
                  <c:v>All Firms</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Employees Elect Not to Participate in Health Benefits*</c:v>
                </c:pt>
                <c:pt idx="1">
                  <c:v>Employees Enroll on 
Spouses' Plan*</c:v>
                </c:pt>
                <c:pt idx="2">
                  <c:v>They are Not Allowed to Enroll in the Firm's Plan</c:v>
                </c:pt>
                <c:pt idx="3">
                  <c:v>They are Charged More in the Form of Higher Premiums or Cost Sharing*</c:v>
                </c:pt>
              </c:strCache>
            </c:strRef>
          </c:cat>
          <c:val>
            <c:numRef>
              <c:f>Sheet1!$D$2:$D$5</c:f>
              <c:numCache>
                <c:formatCode>0%</c:formatCode>
                <c:ptCount val="4"/>
                <c:pt idx="0">
                  <c:v>0.09</c:v>
                </c:pt>
                <c:pt idx="1">
                  <c:v>7.0000000000000007E-2</c:v>
                </c:pt>
                <c:pt idx="2">
                  <c:v>0.09</c:v>
                </c:pt>
                <c:pt idx="3">
                  <c:v>0.05</c:v>
                </c:pt>
              </c:numCache>
            </c:numRef>
          </c:val>
        </c:ser>
        <c:dLbls>
          <c:showLegendKey val="0"/>
          <c:showVal val="0"/>
          <c:showCatName val="0"/>
          <c:showSerName val="0"/>
          <c:showPercent val="0"/>
          <c:showBubbleSize val="0"/>
        </c:dLbls>
        <c:gapWidth val="150"/>
        <c:overlap val="-20"/>
        <c:axId val="97636736"/>
        <c:axId val="97638272"/>
      </c:barChart>
      <c:catAx>
        <c:axId val="97636736"/>
        <c:scaling>
          <c:orientation val="minMax"/>
        </c:scaling>
        <c:delete val="0"/>
        <c:axPos val="b"/>
        <c:majorTickMark val="out"/>
        <c:minorTickMark val="none"/>
        <c:tickLblPos val="nextTo"/>
        <c:txPr>
          <a:bodyPr/>
          <a:lstStyle/>
          <a:p>
            <a:pPr>
              <a:defRPr sz="1200" b="1"/>
            </a:pPr>
            <a:endParaRPr lang="en-US"/>
          </a:p>
        </c:txPr>
        <c:crossAx val="97638272"/>
        <c:crosses val="autoZero"/>
        <c:auto val="1"/>
        <c:lblAlgn val="ctr"/>
        <c:lblOffset val="100"/>
        <c:noMultiLvlLbl val="0"/>
      </c:catAx>
      <c:valAx>
        <c:axId val="97638272"/>
        <c:scaling>
          <c:orientation val="minMax"/>
          <c:max val="0.25"/>
        </c:scaling>
        <c:delete val="0"/>
        <c:axPos val="l"/>
        <c:numFmt formatCode="0%" sourceLinked="1"/>
        <c:majorTickMark val="out"/>
        <c:minorTickMark val="none"/>
        <c:tickLblPos val="nextTo"/>
        <c:txPr>
          <a:bodyPr/>
          <a:lstStyle/>
          <a:p>
            <a:pPr>
              <a:defRPr sz="1200"/>
            </a:pPr>
            <a:endParaRPr lang="en-US"/>
          </a:p>
        </c:txPr>
        <c:crossAx val="97636736"/>
        <c:crosses val="autoZero"/>
        <c:crossBetween val="between"/>
      </c:valAx>
    </c:plotArea>
    <c:legend>
      <c:legendPos val="r"/>
      <c:layout>
        <c:manualLayout>
          <c:xMode val="edge"/>
          <c:yMode val="edge"/>
          <c:x val="0.18348369589394545"/>
          <c:y val="0.88360930427174866"/>
          <c:w val="0.67451665999377197"/>
          <c:h val="5.9643767355167562E-2"/>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085815360036509E-2"/>
          <c:y val="3.4816495395702654E-2"/>
          <c:w val="0.6963984936665526"/>
          <c:h val="0.90407550979204521"/>
        </c:manualLayout>
      </c:layout>
      <c:barChart>
        <c:barDir val="col"/>
        <c:grouping val="percentStacked"/>
        <c:varyColors val="0"/>
        <c:ser>
          <c:idx val="0"/>
          <c:order val="0"/>
          <c:tx>
            <c:strRef>
              <c:f>Sheet1!$B$1</c:f>
              <c:strCache>
                <c:ptCount val="1"/>
                <c:pt idx="0">
                  <c:v>Yes, Increased the Length of the Waiting Period</c:v>
                </c:pt>
              </c:strCache>
            </c:strRef>
          </c:tx>
          <c:spPr>
            <a:solidFill>
              <a:schemeClr val="accent1"/>
            </a:solidFill>
            <a:ln>
              <a:solidFill>
                <a:schemeClr val="tx1"/>
              </a:solidFill>
            </a:ln>
          </c:spPr>
          <c:invertIfNegative val="0"/>
          <c:dPt>
            <c:idx val="4"/>
            <c:invertIfNegative val="0"/>
            <c:bubble3D val="0"/>
          </c:dPt>
          <c:dLbls>
            <c:dLbl>
              <c:idx val="0"/>
              <c:layout>
                <c:manualLayout>
                  <c:x val="0"/>
                  <c:y val="-8.4745762711864406E-3"/>
                </c:manualLayout>
              </c:layout>
              <c:showLegendKey val="0"/>
              <c:showVal val="1"/>
              <c:showCatName val="0"/>
              <c:showSerName val="0"/>
              <c:showPercent val="0"/>
              <c:showBubbleSize val="0"/>
            </c:dLbl>
            <c:dLbl>
              <c:idx val="1"/>
              <c:layout>
                <c:manualLayout>
                  <c:x val="-4.3859649122807015E-3"/>
                  <c:y val="-1.4124293785310838E-2"/>
                </c:manualLayout>
              </c:layout>
              <c:showLegendKey val="0"/>
              <c:showVal val="1"/>
              <c:showCatName val="0"/>
              <c:showSerName val="0"/>
              <c:showPercent val="0"/>
              <c:showBubbleSize val="0"/>
            </c:dLbl>
            <c:txPr>
              <a:bodyPr/>
              <a:lstStyle/>
              <a:p>
                <a:pPr algn="ctr">
                  <a:defRPr lang="en-US" sz="1400" b="1"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Sheet1!$B$2:$B$3</c:f>
              <c:numCache>
                <c:formatCode>0%</c:formatCode>
                <c:ptCount val="2"/>
                <c:pt idx="0">
                  <c:v>0.02</c:v>
                </c:pt>
                <c:pt idx="1">
                  <c:v>0.01</c:v>
                </c:pt>
              </c:numCache>
            </c:numRef>
          </c:val>
        </c:ser>
        <c:ser>
          <c:idx val="1"/>
          <c:order val="1"/>
          <c:tx>
            <c:strRef>
              <c:f>Sheet1!$C$1</c:f>
              <c:strCache>
                <c:ptCount val="1"/>
                <c:pt idx="0">
                  <c:v>Yes, Decreased the Length of the Waiting Period</c:v>
                </c:pt>
              </c:strCache>
            </c:strRef>
          </c:tx>
          <c:spPr>
            <a:solidFill>
              <a:schemeClr val="accent4"/>
            </a:solidFill>
            <a:ln>
              <a:solidFill>
                <a:schemeClr val="tx1"/>
              </a:solidFill>
            </a:ln>
          </c:spPr>
          <c:invertIfNegative val="0"/>
          <c:dLbls>
            <c:txPr>
              <a:bodyPr/>
              <a:lstStyle/>
              <a:p>
                <a:pPr algn="ctr">
                  <a:defRPr lang="en-US" sz="1400" b="1"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Sheet1!$C$2:$C$3</c:f>
              <c:numCache>
                <c:formatCode>0%</c:formatCode>
                <c:ptCount val="2"/>
                <c:pt idx="0">
                  <c:v>0.1</c:v>
                </c:pt>
                <c:pt idx="1">
                  <c:v>0.23</c:v>
                </c:pt>
              </c:numCache>
            </c:numRef>
          </c:val>
        </c:ser>
        <c:ser>
          <c:idx val="2"/>
          <c:order val="2"/>
          <c:tx>
            <c:strRef>
              <c:f>Sheet1!$D$1</c:f>
              <c:strCache>
                <c:ptCount val="1"/>
                <c:pt idx="0">
                  <c:v>No, Did Not Change the Waiting Period</c:v>
                </c:pt>
              </c:strCache>
            </c:strRef>
          </c:tx>
          <c:spPr>
            <a:solidFill>
              <a:schemeClr val="accent6"/>
            </a:solidFill>
            <a:ln>
              <a:solidFill>
                <a:schemeClr val="tx1"/>
              </a:solidFill>
            </a:ln>
          </c:spPr>
          <c:invertIfNegative val="0"/>
          <c:dLbls>
            <c:txPr>
              <a:bodyPr/>
              <a:lstStyle/>
              <a:p>
                <a:pPr algn="ctr">
                  <a:defRPr lang="en-US"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dLbls>
          <c:cat>
            <c:strRef>
              <c:f>Sheet1!$A$2:$A$3</c:f>
              <c:strCache>
                <c:ptCount val="2"/>
                <c:pt idx="0">
                  <c:v>All Small Firms (3-199 Workers)</c:v>
                </c:pt>
                <c:pt idx="1">
                  <c:v>All Large Firms (200 or More Workers)</c:v>
                </c:pt>
              </c:strCache>
            </c:strRef>
          </c:cat>
          <c:val>
            <c:numRef>
              <c:f>Sheet1!$D$2:$D$3</c:f>
              <c:numCache>
                <c:formatCode>0%</c:formatCode>
                <c:ptCount val="2"/>
                <c:pt idx="0">
                  <c:v>0.87</c:v>
                </c:pt>
                <c:pt idx="1">
                  <c:v>0.76</c:v>
                </c:pt>
              </c:numCache>
            </c:numRef>
          </c:val>
        </c:ser>
        <c:dLbls>
          <c:showLegendKey val="0"/>
          <c:showVal val="0"/>
          <c:showCatName val="0"/>
          <c:showSerName val="0"/>
          <c:showPercent val="0"/>
          <c:showBubbleSize val="0"/>
        </c:dLbls>
        <c:gapWidth val="150"/>
        <c:overlap val="100"/>
        <c:axId val="97780096"/>
        <c:axId val="97781632"/>
      </c:barChart>
      <c:catAx>
        <c:axId val="97780096"/>
        <c:scaling>
          <c:orientation val="minMax"/>
        </c:scaling>
        <c:delete val="0"/>
        <c:axPos val="b"/>
        <c:majorTickMark val="out"/>
        <c:minorTickMark val="none"/>
        <c:tickLblPos val="nextTo"/>
        <c:txPr>
          <a:bodyPr/>
          <a:lstStyle/>
          <a:p>
            <a:pPr>
              <a:defRPr sz="1200" b="1"/>
            </a:pPr>
            <a:endParaRPr lang="en-US"/>
          </a:p>
        </c:txPr>
        <c:crossAx val="97781632"/>
        <c:crosses val="autoZero"/>
        <c:auto val="1"/>
        <c:lblAlgn val="ctr"/>
        <c:lblOffset val="100"/>
        <c:noMultiLvlLbl val="0"/>
      </c:catAx>
      <c:valAx>
        <c:axId val="97781632"/>
        <c:scaling>
          <c:orientation val="minMax"/>
        </c:scaling>
        <c:delete val="0"/>
        <c:axPos val="l"/>
        <c:numFmt formatCode="0%" sourceLinked="1"/>
        <c:majorTickMark val="out"/>
        <c:minorTickMark val="none"/>
        <c:tickLblPos val="nextTo"/>
        <c:txPr>
          <a:bodyPr/>
          <a:lstStyle/>
          <a:p>
            <a:pPr>
              <a:defRPr sz="1200"/>
            </a:pPr>
            <a:endParaRPr lang="en-US"/>
          </a:p>
        </c:txPr>
        <c:crossAx val="97780096"/>
        <c:crosses val="autoZero"/>
        <c:crossBetween val="between"/>
      </c:valAx>
    </c:plotArea>
    <c:legend>
      <c:legendPos val="r"/>
      <c:layout>
        <c:manualLayout>
          <c:xMode val="edge"/>
          <c:yMode val="edge"/>
          <c:x val="0.75487264635398832"/>
          <c:y val="1.7832222895215018E-2"/>
          <c:w val="0.22983371322005802"/>
          <c:h val="0.47463632723875615"/>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Sheet1!$B$1</c:f>
              <c:strCache>
                <c:ptCount val="1"/>
                <c:pt idx="0">
                  <c:v>HDHP/SO</c:v>
                </c:pt>
              </c:strCache>
            </c:strRef>
          </c:tx>
          <c:dLbls>
            <c:dLbl>
              <c:idx val="2"/>
              <c:tx>
                <c:rich>
                  <a:bodyPr/>
                  <a:lstStyle/>
                  <a:p>
                    <a:r>
                      <a:rPr lang="en-US"/>
                      <a:t>8</a:t>
                    </a:r>
                    <a:r>
                      <a:rPr lang="en-US" smtClean="0"/>
                      <a:t>%*</a:t>
                    </a:r>
                    <a:endParaRPr lang="en-US" dirty="0"/>
                  </a:p>
                </c:rich>
              </c:tx>
              <c:dLblPos val="t"/>
              <c:showLegendKey val="0"/>
              <c:showVal val="1"/>
              <c:showCatName val="0"/>
              <c:showSerName val="0"/>
              <c:showPercent val="0"/>
              <c:showBubbleSize val="0"/>
            </c:dLbl>
            <c:dLbl>
              <c:idx val="4"/>
              <c:tx>
                <c:rich>
                  <a:bodyPr/>
                  <a:lstStyle/>
                  <a:p>
                    <a:r>
                      <a:rPr lang="en-US"/>
                      <a:t>13</a:t>
                    </a:r>
                    <a:r>
                      <a:rPr lang="en-US" smtClean="0"/>
                      <a:t>%*</a:t>
                    </a:r>
                    <a:endParaRPr lang="en-US"/>
                  </a:p>
                </c:rich>
              </c:tx>
              <c:dLblPos val="t"/>
              <c:showLegendKey val="0"/>
              <c:showVal val="1"/>
              <c:showCatName val="0"/>
              <c:showSerName val="0"/>
              <c:showPercent val="0"/>
              <c:showBubbleSize val="0"/>
            </c:dLbl>
            <c:dLbl>
              <c:idx val="5"/>
              <c:tx>
                <c:rich>
                  <a:bodyPr/>
                  <a:lstStyle/>
                  <a:p>
                    <a:r>
                      <a:rPr lang="en-US"/>
                      <a:t>17</a:t>
                    </a:r>
                    <a:r>
                      <a:rPr lang="en-US" smtClean="0"/>
                      <a:t>%*</a:t>
                    </a:r>
                    <a:endParaRPr lang="en-US"/>
                  </a:p>
                </c:rich>
              </c:tx>
              <c:dLblPos val="t"/>
              <c:showLegendKey val="0"/>
              <c:showVal val="1"/>
              <c:showCatName val="0"/>
              <c:showSerName val="0"/>
              <c:showPercent val="0"/>
              <c:showBubbleSize val="0"/>
            </c:dLbl>
            <c:dLblPos val="t"/>
            <c:showLegendKey val="0"/>
            <c:showVal val="1"/>
            <c:showCatName val="0"/>
            <c:showSerName val="0"/>
            <c:showPercent val="0"/>
            <c:showBubbleSize val="0"/>
            <c:showLeaderLines val="0"/>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c:formatCode>
                <c:ptCount val="9"/>
                <c:pt idx="0">
                  <c:v>0.04</c:v>
                </c:pt>
                <c:pt idx="1">
                  <c:v>0.05</c:v>
                </c:pt>
                <c:pt idx="2">
                  <c:v>0.08</c:v>
                </c:pt>
                <c:pt idx="3">
                  <c:v>0.08</c:v>
                </c:pt>
                <c:pt idx="4">
                  <c:v>0.13</c:v>
                </c:pt>
                <c:pt idx="5">
                  <c:v>0.17</c:v>
                </c:pt>
                <c:pt idx="6">
                  <c:v>0.19</c:v>
                </c:pt>
                <c:pt idx="7">
                  <c:v>0.2</c:v>
                </c:pt>
                <c:pt idx="8">
                  <c:v>0.2</c:v>
                </c:pt>
              </c:numCache>
            </c:numRef>
          </c:val>
          <c:smooth val="0"/>
        </c:ser>
        <c:dLbls>
          <c:showLegendKey val="0"/>
          <c:showVal val="0"/>
          <c:showCatName val="0"/>
          <c:showSerName val="0"/>
          <c:showPercent val="0"/>
          <c:showBubbleSize val="0"/>
        </c:dLbls>
        <c:marker val="1"/>
        <c:smooth val="0"/>
        <c:axId val="104878464"/>
        <c:axId val="104880000"/>
      </c:lineChart>
      <c:catAx>
        <c:axId val="104878464"/>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104880000"/>
        <c:crosses val="autoZero"/>
        <c:auto val="1"/>
        <c:lblAlgn val="ctr"/>
        <c:lblOffset val="100"/>
        <c:noMultiLvlLbl val="0"/>
      </c:catAx>
      <c:valAx>
        <c:axId val="104880000"/>
        <c:scaling>
          <c:orientation val="minMax"/>
        </c:scaling>
        <c:delete val="0"/>
        <c:axPos val="l"/>
        <c:numFmt formatCode="0%" sourceLinked="1"/>
        <c:majorTickMark val="out"/>
        <c:minorTickMark val="none"/>
        <c:tickLblPos val="nextTo"/>
        <c:txPr>
          <a:bodyPr/>
          <a:lstStyle/>
          <a:p>
            <a:pPr>
              <a:defRPr>
                <a:latin typeface="Calibri" pitchFamily="34" charset="0"/>
              </a:defRPr>
            </a:pPr>
            <a:endParaRPr lang="en-US"/>
          </a:p>
        </c:txPr>
        <c:crossAx val="10487846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37030753863069E-2"/>
          <c:y val="5.9244902079547745E-2"/>
          <c:w val="0.924353755922253"/>
          <c:h val="0.84106517935258096"/>
        </c:manualLayout>
      </c:layout>
      <c:lineChart>
        <c:grouping val="standard"/>
        <c:varyColors val="0"/>
        <c:ser>
          <c:idx val="0"/>
          <c:order val="0"/>
          <c:tx>
            <c:strRef>
              <c:f>Sheet1!$A$2</c:f>
              <c:strCache>
                <c:ptCount val="1"/>
                <c:pt idx="0">
                  <c:v>All Small Firms (3-199 Workers)</c:v>
                </c:pt>
              </c:strCache>
            </c:strRef>
          </c:tx>
          <c:dLbls>
            <c:dLbl>
              <c:idx val="0"/>
              <c:dLblPos val="l"/>
              <c:showLegendKey val="0"/>
              <c:showVal val="1"/>
              <c:showCatName val="0"/>
              <c:showSerName val="0"/>
              <c:showPercent val="0"/>
              <c:showBubbleSize val="0"/>
            </c:dLbl>
            <c:dLbl>
              <c:idx val="2"/>
              <c:tx>
                <c:rich>
                  <a:bodyPr/>
                  <a:lstStyle/>
                  <a:p>
                    <a:r>
                      <a:rPr lang="en-US"/>
                      <a:t>12</a:t>
                    </a:r>
                    <a:r>
                      <a:rPr lang="en-US" smtClean="0"/>
                      <a:t>%*</a:t>
                    </a:r>
                    <a:endParaRPr lang="en-US"/>
                  </a:p>
                </c:rich>
              </c:tx>
              <c:dLblPos val="t"/>
              <c:showLegendKey val="0"/>
              <c:showVal val="1"/>
              <c:showCatName val="0"/>
              <c:showSerName val="0"/>
              <c:showPercent val="0"/>
              <c:showBubbleSize val="0"/>
            </c:dLbl>
            <c:dLbl>
              <c:idx val="5"/>
              <c:tx>
                <c:rich>
                  <a:bodyPr/>
                  <a:lstStyle/>
                  <a:p>
                    <a:r>
                      <a:rPr lang="en-US"/>
                      <a:t>28</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Sheet1!$B$2:$J$2</c:f>
              <c:numCache>
                <c:formatCode>0%</c:formatCode>
                <c:ptCount val="9"/>
                <c:pt idx="0">
                  <c:v>0.06</c:v>
                </c:pt>
                <c:pt idx="1">
                  <c:v>7.0000000000000007E-2</c:v>
                </c:pt>
                <c:pt idx="2">
                  <c:v>0.12</c:v>
                </c:pt>
                <c:pt idx="3">
                  <c:v>0.16</c:v>
                </c:pt>
                <c:pt idx="4">
                  <c:v>0.2</c:v>
                </c:pt>
                <c:pt idx="5">
                  <c:v>0.27829999999999999</c:v>
                </c:pt>
                <c:pt idx="6">
                  <c:v>0.27</c:v>
                </c:pt>
                <c:pt idx="7">
                  <c:v>0.31</c:v>
                </c:pt>
                <c:pt idx="8">
                  <c:v>0.34</c:v>
                </c:pt>
              </c:numCache>
            </c:numRef>
          </c:val>
          <c:smooth val="0"/>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dLbl>
              <c:idx val="0"/>
              <c:dLblPos val="l"/>
              <c:showLegendKey val="0"/>
              <c:showVal val="1"/>
              <c:showCatName val="0"/>
              <c:showSerName val="0"/>
              <c:showPercent val="0"/>
              <c:showBubbleSize val="0"/>
            </c:dLbl>
            <c:dLbl>
              <c:idx val="1"/>
              <c:layout>
                <c:manualLayout>
                  <c:x val="-4.3480638626762734E-3"/>
                  <c:y val="1.4795721289555789E-2"/>
                </c:manualLayout>
              </c:layout>
              <c:dLblPos val="r"/>
              <c:showLegendKey val="0"/>
              <c:showVal val="1"/>
              <c:showCatName val="0"/>
              <c:showSerName val="0"/>
              <c:showPercent val="0"/>
              <c:showBubbleSize val="0"/>
            </c:dLbl>
            <c:dLbl>
              <c:idx val="2"/>
              <c:layout>
                <c:manualLayout>
                  <c:x val="-8.6003671936472174E-3"/>
                  <c:y val="1.5367454068241472E-2"/>
                </c:manualLayout>
              </c:layout>
              <c:dLblPos val="r"/>
              <c:showLegendKey val="0"/>
              <c:showVal val="1"/>
              <c:showCatName val="0"/>
              <c:showSerName val="0"/>
              <c:showPercent val="0"/>
              <c:showBubbleSize val="0"/>
            </c:dLbl>
            <c:dLbl>
              <c:idx val="3"/>
              <c:layout>
                <c:manualLayout>
                  <c:x val="-2.5609580517530994E-2"/>
                  <c:y val="3.2439513242662851E-2"/>
                </c:manualLayout>
              </c:layout>
              <c:tx>
                <c:rich>
                  <a:bodyPr/>
                  <a:lstStyle/>
                  <a:p>
                    <a:r>
                      <a:rPr lang="en-US" dirty="0"/>
                      <a:t>3</a:t>
                    </a:r>
                    <a:r>
                      <a:rPr lang="en-US" dirty="0" smtClean="0"/>
                      <a:t>%*</a:t>
                    </a:r>
                    <a:endParaRPr lang="en-US" dirty="0"/>
                  </a:p>
                </c:rich>
              </c:tx>
              <c:dLblPos val="r"/>
              <c:showLegendKey val="0"/>
              <c:showVal val="1"/>
              <c:showCatName val="0"/>
              <c:showSerName val="0"/>
              <c:showPercent val="0"/>
              <c:showBubbleSize val="0"/>
            </c:dLbl>
            <c:dLbl>
              <c:idx val="4"/>
              <c:layout>
                <c:manualLayout>
                  <c:x val="-2.5609580517530994E-2"/>
                  <c:y val="3.8500119303269027E-2"/>
                </c:manualLayout>
              </c:layout>
              <c:dLblPos val="r"/>
              <c:showLegendKey val="0"/>
              <c:showVal val="1"/>
              <c:showCatName val="0"/>
              <c:showSerName val="0"/>
              <c:showPercent val="0"/>
              <c:showBubbleSize val="0"/>
            </c:dLbl>
            <c:dLbl>
              <c:idx val="5"/>
              <c:layout>
                <c:manualLayout>
                  <c:x val="-2.5609580517530886E-2"/>
                  <c:y val="4.1530422333571938E-2"/>
                </c:manualLayout>
              </c:layout>
              <c:dLblPos val="r"/>
              <c:showLegendKey val="0"/>
              <c:showVal val="1"/>
              <c:showCatName val="0"/>
              <c:showSerName val="0"/>
              <c:showPercent val="0"/>
              <c:showBubbleSize val="0"/>
            </c:dLbl>
            <c:dLbl>
              <c:idx val="8"/>
              <c:tx>
                <c:rich>
                  <a:bodyPr/>
                  <a:lstStyle/>
                  <a:p>
                    <a:r>
                      <a:rPr lang="en-US"/>
                      <a:t>11</a:t>
                    </a:r>
                    <a:r>
                      <a:rPr lang="en-US" smtClean="0"/>
                      <a:t>%*</a:t>
                    </a:r>
                    <a:endParaRPr lang="en-US"/>
                  </a:p>
                </c:rich>
              </c:tx>
              <c:dLblPos val="b"/>
              <c:showLegendKey val="0"/>
              <c:showVal val="1"/>
              <c:showCatName val="0"/>
              <c:showSerName val="0"/>
              <c:showPercent val="0"/>
              <c:showBubbleSize val="0"/>
            </c:dLbl>
            <c:txPr>
              <a:bodyPr/>
              <a:lstStyle/>
              <a:p>
                <a:pPr>
                  <a:defRPr sz="1200"/>
                </a:pPr>
                <a:endParaRPr lang="en-US"/>
              </a:p>
            </c:txPr>
            <c:dLblPos val="b"/>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Sheet1!$B$3:$J$3</c:f>
              <c:numCache>
                <c:formatCode>0%</c:formatCode>
                <c:ptCount val="9"/>
                <c:pt idx="0">
                  <c:v>0.01</c:v>
                </c:pt>
                <c:pt idx="1">
                  <c:v>0.01</c:v>
                </c:pt>
                <c:pt idx="2">
                  <c:v>0.02</c:v>
                </c:pt>
                <c:pt idx="3">
                  <c:v>0.03</c:v>
                </c:pt>
                <c:pt idx="4">
                  <c:v>0.04</c:v>
                </c:pt>
                <c:pt idx="5">
                  <c:v>5.1299999999999998E-2</c:v>
                </c:pt>
                <c:pt idx="6">
                  <c:v>7.0000000000000007E-2</c:v>
                </c:pt>
                <c:pt idx="7">
                  <c:v>0.08</c:v>
                </c:pt>
                <c:pt idx="8">
                  <c:v>0.11</c:v>
                </c:pt>
              </c:numCache>
            </c:numRef>
          </c:val>
          <c:smooth val="0"/>
        </c:ser>
        <c:ser>
          <c:idx val="2"/>
          <c:order val="2"/>
          <c:tx>
            <c:strRef>
              <c:f>Sheet1!$A$4</c:f>
              <c:strCache>
                <c:ptCount val="1"/>
                <c:pt idx="0">
                  <c:v>All Firms</c:v>
                </c:pt>
              </c:strCache>
            </c:strRef>
          </c:tx>
          <c:spPr>
            <a:ln>
              <a:solidFill>
                <a:schemeClr val="accent5"/>
              </a:solidFill>
            </a:ln>
          </c:spPr>
          <c:marker>
            <c:symbol val="triangle"/>
            <c:size val="7"/>
            <c:spPr>
              <a:solidFill>
                <a:schemeClr val="accent5"/>
              </a:solidFill>
              <a:ln>
                <a:solidFill>
                  <a:schemeClr val="accent5"/>
                </a:solidFill>
              </a:ln>
            </c:spPr>
          </c:marker>
          <c:dLbls>
            <c:dLbl>
              <c:idx val="0"/>
              <c:dLblPos val="l"/>
              <c:showLegendKey val="0"/>
              <c:showVal val="1"/>
              <c:showCatName val="0"/>
              <c:showSerName val="0"/>
              <c:showPercent val="0"/>
              <c:showBubbleSize val="0"/>
            </c:dLbl>
            <c:dLbl>
              <c:idx val="1"/>
              <c:layout>
                <c:manualLayout>
                  <c:x val="-2.1357277186560053E-2"/>
                  <c:y val="-3.680805229534987E-2"/>
                </c:manualLayout>
              </c:layout>
              <c:dLblPos val="r"/>
              <c:showLegendKey val="0"/>
              <c:showVal val="1"/>
              <c:showCatName val="0"/>
              <c:showSerName val="0"/>
              <c:showPercent val="0"/>
              <c:showBubbleSize val="0"/>
            </c:dLbl>
            <c:dLbl>
              <c:idx val="2"/>
              <c:tx>
                <c:rich>
                  <a:bodyPr/>
                  <a:lstStyle/>
                  <a:p>
                    <a:r>
                      <a:rPr lang="en-US"/>
                      <a:t>5</a:t>
                    </a:r>
                    <a:r>
                      <a:rPr lang="en-US" smtClean="0"/>
                      <a:t>%*</a:t>
                    </a:r>
                    <a:endParaRPr lang="en-US"/>
                  </a:p>
                </c:rich>
              </c:tx>
              <c:dLblPos val="t"/>
              <c:showLegendKey val="0"/>
              <c:showVal val="1"/>
              <c:showCatName val="0"/>
              <c:showSerName val="0"/>
              <c:showPercent val="0"/>
              <c:showBubbleSize val="0"/>
            </c:dLbl>
            <c:dLbl>
              <c:idx val="3"/>
              <c:tx>
                <c:rich>
                  <a:bodyPr/>
                  <a:lstStyle/>
                  <a:p>
                    <a:r>
                      <a:rPr lang="en-US"/>
                      <a:t>7</a:t>
                    </a:r>
                    <a:r>
                      <a:rPr lang="en-US" smtClean="0"/>
                      <a:t>%*</a:t>
                    </a:r>
                    <a:endParaRPr lang="en-US"/>
                  </a:p>
                </c:rich>
              </c:tx>
              <c:dLblPos val="t"/>
              <c:showLegendKey val="0"/>
              <c:showVal val="1"/>
              <c:showCatName val="0"/>
              <c:showSerName val="0"/>
              <c:showPercent val="0"/>
              <c:showBubbleSize val="0"/>
            </c:dLbl>
            <c:dLbl>
              <c:idx val="5"/>
              <c:tx>
                <c:rich>
                  <a:bodyPr/>
                  <a:lstStyle/>
                  <a:p>
                    <a:r>
                      <a:rPr lang="en-US"/>
                      <a:t>12</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strRef>
              <c:f>Sheet1!$B$1:$J$1</c:f>
              <c:strCache>
                <c:ptCount val="9"/>
                <c:pt idx="0">
                  <c:v>2006</c:v>
                </c:pt>
                <c:pt idx="1">
                  <c:v>2007</c:v>
                </c:pt>
                <c:pt idx="2">
                  <c:v>2008</c:v>
                </c:pt>
                <c:pt idx="3">
                  <c:v>2009</c:v>
                </c:pt>
                <c:pt idx="4">
                  <c:v>2010</c:v>
                </c:pt>
                <c:pt idx="5">
                  <c:v>2011</c:v>
                </c:pt>
                <c:pt idx="6">
                  <c:v>2012</c:v>
                </c:pt>
                <c:pt idx="7">
                  <c:v>2013</c:v>
                </c:pt>
                <c:pt idx="8">
                  <c:v>2014</c:v>
                </c:pt>
              </c:strCache>
            </c:strRef>
          </c:cat>
          <c:val>
            <c:numRef>
              <c:f>Sheet1!$B$4:$J$4</c:f>
              <c:numCache>
                <c:formatCode>0%</c:formatCode>
                <c:ptCount val="9"/>
                <c:pt idx="0">
                  <c:v>0.03</c:v>
                </c:pt>
                <c:pt idx="1">
                  <c:v>0.03</c:v>
                </c:pt>
                <c:pt idx="2">
                  <c:v>0.05</c:v>
                </c:pt>
                <c:pt idx="3">
                  <c:v>7.0000000000000007E-2</c:v>
                </c:pt>
                <c:pt idx="4">
                  <c:v>0.1</c:v>
                </c:pt>
                <c:pt idx="5">
                  <c:v>0.12379999999999999</c:v>
                </c:pt>
                <c:pt idx="6">
                  <c:v>0.14000000000000001</c:v>
                </c:pt>
                <c:pt idx="7">
                  <c:v>0.15</c:v>
                </c:pt>
                <c:pt idx="8">
                  <c:v>0.18</c:v>
                </c:pt>
              </c:numCache>
            </c:numRef>
          </c:val>
          <c:smooth val="0"/>
        </c:ser>
        <c:dLbls>
          <c:showLegendKey val="0"/>
          <c:showVal val="0"/>
          <c:showCatName val="0"/>
          <c:showSerName val="0"/>
          <c:showPercent val="0"/>
          <c:showBubbleSize val="0"/>
        </c:dLbls>
        <c:marker val="1"/>
        <c:smooth val="0"/>
        <c:axId val="104819328"/>
        <c:axId val="104849792"/>
      </c:lineChart>
      <c:catAx>
        <c:axId val="104819328"/>
        <c:scaling>
          <c:orientation val="minMax"/>
        </c:scaling>
        <c:delete val="0"/>
        <c:axPos val="b"/>
        <c:majorTickMark val="out"/>
        <c:minorTickMark val="none"/>
        <c:tickLblPos val="nextTo"/>
        <c:txPr>
          <a:bodyPr rot="0" vert="horz" anchor="ctr" anchorCtr="1"/>
          <a:lstStyle/>
          <a:p>
            <a:pPr>
              <a:lnSpc>
                <a:spcPct val="150000"/>
              </a:lnSpc>
              <a:defRPr sz="1200" b="1"/>
            </a:pPr>
            <a:endParaRPr lang="en-US"/>
          </a:p>
        </c:txPr>
        <c:crossAx val="104849792"/>
        <c:crosses val="autoZero"/>
        <c:auto val="1"/>
        <c:lblAlgn val="ctr"/>
        <c:lblOffset val="0"/>
        <c:noMultiLvlLbl val="0"/>
      </c:catAx>
      <c:valAx>
        <c:axId val="104849792"/>
        <c:scaling>
          <c:orientation val="minMax"/>
          <c:max val="0.5"/>
        </c:scaling>
        <c:delete val="0"/>
        <c:axPos val="l"/>
        <c:numFmt formatCode="0%" sourceLinked="1"/>
        <c:majorTickMark val="out"/>
        <c:minorTickMark val="none"/>
        <c:tickLblPos val="nextTo"/>
        <c:txPr>
          <a:bodyPr/>
          <a:lstStyle/>
          <a:p>
            <a:pPr>
              <a:defRPr sz="1200"/>
            </a:pPr>
            <a:endParaRPr lang="en-US"/>
          </a:p>
        </c:txPr>
        <c:crossAx val="104819328"/>
        <c:crosses val="autoZero"/>
        <c:crossBetween val="between"/>
        <c:majorUnit val="0.1"/>
      </c:valAx>
    </c:plotArea>
    <c:legend>
      <c:legendPos val="t"/>
      <c:layout>
        <c:manualLayout>
          <c:xMode val="edge"/>
          <c:yMode val="edge"/>
          <c:x val="8.5040843884418141E-2"/>
          <c:y val="0.11630730533683289"/>
          <c:w val="0.39930475872363813"/>
          <c:h val="0.2070215021199273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902692718965679E-2"/>
          <c:y val="3.7247196373180635E-2"/>
          <c:w val="0.91512199863905896"/>
          <c:h val="0.87152887139107615"/>
        </c:manualLayout>
      </c:layout>
      <c:lineChart>
        <c:grouping val="standard"/>
        <c:varyColors val="0"/>
        <c:ser>
          <c:idx val="0"/>
          <c:order val="0"/>
          <c:dLbls>
            <c:dLbl>
              <c:idx val="1"/>
              <c:tx>
                <c:rich>
                  <a:bodyPr/>
                  <a:lstStyle/>
                  <a:p>
                    <a:r>
                      <a:rPr lang="en-US"/>
                      <a:t>29</a:t>
                    </a:r>
                    <a:r>
                      <a:rPr lang="en-US" smtClean="0"/>
                      <a:t>%*</a:t>
                    </a:r>
                    <a:endParaRPr lang="en-US"/>
                  </a:p>
                </c:rich>
              </c:tx>
              <c:dLblPos val="t"/>
              <c:showLegendKey val="0"/>
              <c:showVal val="1"/>
              <c:showCatName val="0"/>
              <c:showSerName val="0"/>
              <c:showPercent val="0"/>
              <c:showBubbleSize val="0"/>
            </c:dLbl>
            <c:dLbl>
              <c:idx val="2"/>
              <c:layout>
                <c:manualLayout>
                  <c:x val="-2.134706760792832E-2"/>
                  <c:y val="-4.1224648055356715E-2"/>
                </c:manualLayout>
              </c:layout>
              <c:tx>
                <c:rich>
                  <a:bodyPr/>
                  <a:lstStyle/>
                  <a:p>
                    <a:r>
                      <a:rPr lang="en-US"/>
                      <a:t>20</a:t>
                    </a:r>
                    <a:r>
                      <a:rPr lang="en-US" smtClean="0"/>
                      <a:t>%*</a:t>
                    </a:r>
                    <a:endParaRPr lang="en-US"/>
                  </a:p>
                </c:rich>
              </c:tx>
              <c:dLblPos val="r"/>
              <c:showLegendKey val="0"/>
              <c:showVal val="1"/>
              <c:showCatName val="0"/>
              <c:showSerName val="0"/>
              <c:showPercent val="0"/>
              <c:showBubbleSize val="0"/>
            </c:dLbl>
            <c:dLbl>
              <c:idx val="6"/>
              <c:tx>
                <c:rich>
                  <a:bodyPr/>
                  <a:lstStyle/>
                  <a:p>
                    <a:r>
                      <a:rPr lang="en-US"/>
                      <a:t>15</a:t>
                    </a:r>
                    <a:r>
                      <a:rPr lang="en-US" smtClean="0"/>
                      <a:t>%*</a:t>
                    </a:r>
                    <a:endParaRPr lang="en-US"/>
                  </a:p>
                </c:rich>
              </c:tx>
              <c:dLblPos val="t"/>
              <c:showLegendKey val="0"/>
              <c:showVal val="1"/>
              <c:showCatName val="0"/>
              <c:showSerName val="0"/>
              <c:showPercent val="0"/>
              <c:showBubbleSize val="0"/>
            </c:dLbl>
            <c:dLbl>
              <c:idx val="8"/>
              <c:tx>
                <c:rich>
                  <a:bodyPr/>
                  <a:lstStyle/>
                  <a:p>
                    <a:r>
                      <a:rPr lang="en-US"/>
                      <a:t>7</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c:formatCode>
                <c:ptCount val="9"/>
                <c:pt idx="0">
                  <c:v>0.22</c:v>
                </c:pt>
                <c:pt idx="1">
                  <c:v>0.28999999999999998</c:v>
                </c:pt>
                <c:pt idx="2">
                  <c:v>0.2</c:v>
                </c:pt>
                <c:pt idx="3">
                  <c:v>0.19</c:v>
                </c:pt>
                <c:pt idx="4">
                  <c:v>0.19</c:v>
                </c:pt>
                <c:pt idx="5">
                  <c:v>0.19</c:v>
                </c:pt>
                <c:pt idx="6">
                  <c:v>0.15</c:v>
                </c:pt>
                <c:pt idx="7">
                  <c:v>0.14000000000000001</c:v>
                </c:pt>
                <c:pt idx="8">
                  <c:v>7.0000000000000007E-2</c:v>
                </c:pt>
              </c:numCache>
            </c:numRef>
          </c:val>
          <c:smooth val="0"/>
        </c:ser>
        <c:dLbls>
          <c:showLegendKey val="0"/>
          <c:showVal val="0"/>
          <c:showCatName val="0"/>
          <c:showSerName val="0"/>
          <c:showPercent val="0"/>
          <c:showBubbleSize val="0"/>
        </c:dLbls>
        <c:marker val="1"/>
        <c:smooth val="0"/>
        <c:axId val="104966784"/>
        <c:axId val="104980864"/>
      </c:lineChart>
      <c:catAx>
        <c:axId val="104966784"/>
        <c:scaling>
          <c:orientation val="minMax"/>
        </c:scaling>
        <c:delete val="0"/>
        <c:axPos val="b"/>
        <c:numFmt formatCode="General" sourceLinked="1"/>
        <c:majorTickMark val="out"/>
        <c:minorTickMark val="none"/>
        <c:tickLblPos val="nextTo"/>
        <c:txPr>
          <a:bodyPr/>
          <a:lstStyle/>
          <a:p>
            <a:pPr>
              <a:defRPr sz="1200" b="1"/>
            </a:pPr>
            <a:endParaRPr lang="en-US"/>
          </a:p>
        </c:txPr>
        <c:crossAx val="104980864"/>
        <c:crosses val="autoZero"/>
        <c:auto val="1"/>
        <c:lblAlgn val="ctr"/>
        <c:lblOffset val="100"/>
        <c:noMultiLvlLbl val="0"/>
      </c:catAx>
      <c:valAx>
        <c:axId val="104980864"/>
        <c:scaling>
          <c:orientation val="minMax"/>
          <c:max val="0.4"/>
          <c:min val="0"/>
        </c:scaling>
        <c:delete val="0"/>
        <c:axPos val="l"/>
        <c:numFmt formatCode="0%" sourceLinked="1"/>
        <c:majorTickMark val="out"/>
        <c:minorTickMark val="none"/>
        <c:tickLblPos val="nextTo"/>
        <c:txPr>
          <a:bodyPr/>
          <a:lstStyle/>
          <a:p>
            <a:pPr>
              <a:defRPr sz="1200" b="0"/>
            </a:pPr>
            <a:endParaRPr lang="en-US"/>
          </a:p>
        </c:txPr>
        <c:crossAx val="1049667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637030753863069E-2"/>
          <c:y val="5.9244902079547745E-2"/>
          <c:w val="0.924353755922253"/>
          <c:h val="0.86876247752495506"/>
        </c:manualLayout>
      </c:layout>
      <c:barChart>
        <c:barDir val="col"/>
        <c:grouping val="clustered"/>
        <c:varyColors val="0"/>
        <c:ser>
          <c:idx val="0"/>
          <c:order val="0"/>
          <c:tx>
            <c:strRef>
              <c:f>Sheet1!$A$2</c:f>
              <c:strCache>
                <c:ptCount val="1"/>
                <c:pt idx="0">
                  <c:v>All Small Firms (3-199 Workers)</c:v>
                </c:pt>
              </c:strCache>
            </c:strRef>
          </c:tx>
          <c:invertIfNegative val="0"/>
          <c:dLbls>
            <c:dLbl>
              <c:idx val="1"/>
              <c:tx>
                <c:rich>
                  <a:bodyPr/>
                  <a:lstStyle/>
                  <a:p>
                    <a:r>
                      <a:rPr lang="en-US"/>
                      <a:t>54</a:t>
                    </a:r>
                    <a:r>
                      <a:rPr lang="en-US" smtClean="0"/>
                      <a:t>%*</a:t>
                    </a:r>
                    <a:endParaRPr lang="en-US"/>
                  </a:p>
                </c:rich>
              </c:tx>
              <c:showLegendKey val="0"/>
              <c:showVal val="1"/>
              <c:showCatName val="0"/>
              <c:showSerName val="0"/>
              <c:showPercent val="0"/>
              <c:showBubbleSize val="0"/>
            </c:dLbl>
            <c:dLbl>
              <c:idx val="3"/>
              <c:tx>
                <c:rich>
                  <a:bodyPr/>
                  <a:lstStyle/>
                  <a:p>
                    <a:r>
                      <a:rPr lang="en-US"/>
                      <a:t>35</a:t>
                    </a:r>
                    <a:r>
                      <a:rPr lang="en-US" smtClean="0"/>
                      <a:t>%*</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Sheet1!$B$2:$E$2</c:f>
              <c:numCache>
                <c:formatCode>0%</c:formatCode>
                <c:ptCount val="4"/>
                <c:pt idx="0">
                  <c:v>0.63</c:v>
                </c:pt>
                <c:pt idx="1">
                  <c:v>0.54</c:v>
                </c:pt>
                <c:pt idx="2">
                  <c:v>0.49</c:v>
                </c:pt>
                <c:pt idx="3">
                  <c:v>0.35</c:v>
                </c:pt>
              </c:numCache>
            </c:numRef>
          </c:val>
        </c:ser>
        <c:ser>
          <c:idx val="1"/>
          <c:order val="1"/>
          <c:tx>
            <c:strRef>
              <c:f>Sheet1!$A$3</c:f>
              <c:strCache>
                <c:ptCount val="1"/>
                <c:pt idx="0">
                  <c:v>All Large Firms (200 or More Workers) </c:v>
                </c:pt>
              </c:strCache>
            </c:strRef>
          </c:tx>
          <c:spPr>
            <a:ln>
              <a:solidFill>
                <a:schemeClr val="tx1"/>
              </a:solidFill>
            </a:ln>
          </c:spPr>
          <c:invertIfNegative val="0"/>
          <c:dLbls>
            <c:dLbl>
              <c:idx val="2"/>
              <c:tx>
                <c:rich>
                  <a:bodyPr/>
                  <a:lstStyle/>
                  <a:p>
                    <a:r>
                      <a:rPr lang="en-US"/>
                      <a:t>30</a:t>
                    </a:r>
                    <a:r>
                      <a:rPr lang="en-US" smtClean="0"/>
                      <a:t>%*</a:t>
                    </a:r>
                    <a:endParaRPr lang="en-US"/>
                  </a:p>
                </c:rich>
              </c:tx>
              <c:showLegendKey val="0"/>
              <c:showVal val="1"/>
              <c:showCatName val="0"/>
              <c:showSerName val="0"/>
              <c:showPercent val="0"/>
              <c:showBubbleSize val="0"/>
            </c:dLbl>
            <c:dLbl>
              <c:idx val="3"/>
              <c:tx>
                <c:rich>
                  <a:bodyPr/>
                  <a:lstStyle/>
                  <a:p>
                    <a:r>
                      <a:rPr lang="en-US"/>
                      <a:t>22</a:t>
                    </a:r>
                    <a:r>
                      <a:rPr lang="en-US" smtClean="0"/>
                      <a:t>%*</a:t>
                    </a:r>
                    <a:endParaRPr lang="en-US"/>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Sheet1!$B$3:$E$3</c:f>
              <c:numCache>
                <c:formatCode>0%</c:formatCode>
                <c:ptCount val="4"/>
                <c:pt idx="0">
                  <c:v>0.53</c:v>
                </c:pt>
                <c:pt idx="1">
                  <c:v>0.46</c:v>
                </c:pt>
                <c:pt idx="2">
                  <c:v>0.3</c:v>
                </c:pt>
                <c:pt idx="3">
                  <c:v>0.22</c:v>
                </c:pt>
              </c:numCache>
            </c:numRef>
          </c:val>
        </c:ser>
        <c:ser>
          <c:idx val="2"/>
          <c:order val="2"/>
          <c:tx>
            <c:strRef>
              <c:f>Sheet1!$A$4</c:f>
              <c:strCache>
                <c:ptCount val="1"/>
                <c:pt idx="0">
                  <c:v>ALL FIRMS</c:v>
                </c:pt>
              </c:strCache>
            </c:strRef>
          </c:tx>
          <c:spPr>
            <a:solidFill>
              <a:schemeClr val="bg1">
                <a:lumMod val="50000"/>
              </a:schemeClr>
            </a:solidFill>
            <a:ln>
              <a:solidFill>
                <a:schemeClr val="tx1"/>
              </a:solidFill>
            </a:ln>
          </c:spPr>
          <c:invertIfNegative val="0"/>
          <c:dLbls>
            <c:dLbl>
              <c:idx val="1"/>
              <c:tx>
                <c:rich>
                  <a:bodyPr/>
                  <a:lstStyle/>
                  <a:p>
                    <a:r>
                      <a:rPr lang="en-US"/>
                      <a:t>48</a:t>
                    </a:r>
                    <a:r>
                      <a:rPr lang="en-US" smtClean="0"/>
                      <a:t>%*</a:t>
                    </a:r>
                    <a:endParaRPr lang="en-US"/>
                  </a:p>
                </c:rich>
              </c:tx>
              <c:showLegendKey val="0"/>
              <c:showVal val="1"/>
              <c:showCatName val="0"/>
              <c:showSerName val="0"/>
              <c:showPercent val="0"/>
              <c:showBubbleSize val="0"/>
            </c:dLbl>
            <c:dLbl>
              <c:idx val="2"/>
              <c:tx>
                <c:rich>
                  <a:bodyPr/>
                  <a:lstStyle/>
                  <a:p>
                    <a:r>
                      <a:rPr lang="en-US"/>
                      <a:t>36</a:t>
                    </a:r>
                    <a:r>
                      <a:rPr lang="en-US" smtClean="0"/>
                      <a:t>%*</a:t>
                    </a:r>
                    <a:endParaRPr lang="en-US"/>
                  </a:p>
                </c:rich>
              </c:tx>
              <c:showLegendKey val="0"/>
              <c:showVal val="1"/>
              <c:showCatName val="0"/>
              <c:showSerName val="0"/>
              <c:showPercent val="0"/>
              <c:showBubbleSize val="0"/>
            </c:dLbl>
            <c:dLbl>
              <c:idx val="3"/>
              <c:tx>
                <c:rich>
                  <a:bodyPr/>
                  <a:lstStyle/>
                  <a:p>
                    <a:r>
                      <a:rPr lang="en-US"/>
                      <a:t>26</a:t>
                    </a:r>
                    <a:r>
                      <a:rPr lang="en-US" smtClean="0"/>
                      <a:t>%*</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Sheet1!$B$1:$E$1</c:f>
              <c:strCache>
                <c:ptCount val="4"/>
                <c:pt idx="0">
                  <c:v>2011</c:v>
                </c:pt>
                <c:pt idx="1">
                  <c:v>2012</c:v>
                </c:pt>
                <c:pt idx="2">
                  <c:v>2013</c:v>
                </c:pt>
                <c:pt idx="3">
                  <c:v>2014</c:v>
                </c:pt>
              </c:strCache>
            </c:strRef>
          </c:cat>
          <c:val>
            <c:numRef>
              <c:f>Sheet1!$B$4:$E$4</c:f>
              <c:numCache>
                <c:formatCode>0%</c:formatCode>
                <c:ptCount val="4"/>
                <c:pt idx="0">
                  <c:v>0.56000000000000005</c:v>
                </c:pt>
                <c:pt idx="1">
                  <c:v>0.48</c:v>
                </c:pt>
                <c:pt idx="2">
                  <c:v>0.36</c:v>
                </c:pt>
                <c:pt idx="3">
                  <c:v>0.26</c:v>
                </c:pt>
              </c:numCache>
            </c:numRef>
          </c:val>
        </c:ser>
        <c:dLbls>
          <c:showLegendKey val="0"/>
          <c:showVal val="0"/>
          <c:showCatName val="0"/>
          <c:showSerName val="0"/>
          <c:showPercent val="0"/>
          <c:showBubbleSize val="0"/>
        </c:dLbls>
        <c:gapWidth val="120"/>
        <c:overlap val="-15"/>
        <c:axId val="104769024"/>
        <c:axId val="104770560"/>
      </c:barChart>
      <c:catAx>
        <c:axId val="104769024"/>
        <c:scaling>
          <c:orientation val="minMax"/>
        </c:scaling>
        <c:delete val="0"/>
        <c:axPos val="b"/>
        <c:majorTickMark val="out"/>
        <c:minorTickMark val="none"/>
        <c:tickLblPos val="nextTo"/>
        <c:txPr>
          <a:bodyPr rot="0" vert="horz" anchor="ctr" anchorCtr="1"/>
          <a:lstStyle/>
          <a:p>
            <a:pPr>
              <a:lnSpc>
                <a:spcPct val="150000"/>
              </a:lnSpc>
              <a:defRPr sz="1200" b="1"/>
            </a:pPr>
            <a:endParaRPr lang="en-US"/>
          </a:p>
        </c:txPr>
        <c:crossAx val="104770560"/>
        <c:crosses val="autoZero"/>
        <c:auto val="1"/>
        <c:lblAlgn val="ctr"/>
        <c:lblOffset val="0"/>
        <c:noMultiLvlLbl val="0"/>
      </c:catAx>
      <c:valAx>
        <c:axId val="104770560"/>
        <c:scaling>
          <c:orientation val="minMax"/>
        </c:scaling>
        <c:delete val="0"/>
        <c:axPos val="l"/>
        <c:numFmt formatCode="0%" sourceLinked="1"/>
        <c:majorTickMark val="out"/>
        <c:minorTickMark val="none"/>
        <c:tickLblPos val="nextTo"/>
        <c:txPr>
          <a:bodyPr/>
          <a:lstStyle/>
          <a:p>
            <a:pPr>
              <a:defRPr sz="1200"/>
            </a:pPr>
            <a:endParaRPr lang="en-US"/>
          </a:p>
        </c:txPr>
        <c:crossAx val="104769024"/>
        <c:crosses val="autoZero"/>
        <c:crossBetween val="between"/>
      </c:valAx>
    </c:plotArea>
    <c:legend>
      <c:legendPos val="t"/>
      <c:layout>
        <c:manualLayout>
          <c:xMode val="edge"/>
          <c:yMode val="edge"/>
          <c:x val="0.67048103726109354"/>
          <c:y val="4.7244094488188976E-2"/>
          <c:w val="0.32951896273890641"/>
          <c:h val="0.1714857157278417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290682414698162E-2"/>
          <c:y val="2.8384279475982592E-2"/>
          <c:w val="0.91044061679790023"/>
          <c:h val="0.88209606986899569"/>
        </c:manualLayout>
      </c:layout>
      <c:barChart>
        <c:barDir val="col"/>
        <c:grouping val="clustered"/>
        <c:varyColors val="0"/>
        <c:ser>
          <c:idx val="1"/>
          <c:order val="0"/>
          <c:spPr>
            <a:solidFill>
              <a:schemeClr val="accent1"/>
            </a:solidFill>
            <a:ln>
              <a:solidFill>
                <a:schemeClr val="tx1"/>
              </a:solidFill>
            </a:ln>
          </c:spPr>
          <c:invertIfNegative val="0"/>
          <c:dLbls>
            <c:txPr>
              <a:bodyPr/>
              <a:lstStyle/>
              <a:p>
                <a:pPr>
                  <a:defRPr sz="1200" b="0">
                    <a:latin typeface="Calibri" pitchFamily="34" charset="0"/>
                  </a:defRPr>
                </a:pPr>
                <a:endParaRPr lang="en-US"/>
              </a:p>
            </c:txPr>
            <c:showLegendKey val="0"/>
            <c:showVal val="1"/>
            <c:showCatName val="0"/>
            <c:showSerName val="0"/>
            <c:showPercent val="0"/>
            <c:showBubbleSize val="0"/>
            <c:showLeaderLines val="0"/>
          </c:dLbls>
          <c:cat>
            <c:numRef>
              <c:f>Sheet1!$B$1:$V$1</c:f>
              <c:numCache>
                <c:formatCode>General</c:formatCode>
                <c:ptCount val="21"/>
                <c:pt idx="0">
                  <c:v>1988</c:v>
                </c:pt>
                <c:pt idx="1">
                  <c:v>1991</c:v>
                </c:pt>
                <c:pt idx="2">
                  <c:v>1993</c:v>
                </c:pt>
                <c:pt idx="3">
                  <c:v>1995</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Sheet1!$B$2:$V$2</c:f>
              <c:numCache>
                <c:formatCode>0%</c:formatCode>
                <c:ptCount val="21"/>
                <c:pt idx="0">
                  <c:v>0.66</c:v>
                </c:pt>
                <c:pt idx="1">
                  <c:v>0.46</c:v>
                </c:pt>
                <c:pt idx="2">
                  <c:v>0.36</c:v>
                </c:pt>
                <c:pt idx="3">
                  <c:v>0.4</c:v>
                </c:pt>
                <c:pt idx="4">
                  <c:v>0.4</c:v>
                </c:pt>
                <c:pt idx="5">
                  <c:v>0.4</c:v>
                </c:pt>
                <c:pt idx="6">
                  <c:v>0.34</c:v>
                </c:pt>
                <c:pt idx="7">
                  <c:v>0.37</c:v>
                </c:pt>
                <c:pt idx="8">
                  <c:v>0.35</c:v>
                </c:pt>
                <c:pt idx="9">
                  <c:v>0.36</c:v>
                </c:pt>
                <c:pt idx="10">
                  <c:v>0.35</c:v>
                </c:pt>
                <c:pt idx="11">
                  <c:v>0.32</c:v>
                </c:pt>
                <c:pt idx="12">
                  <c:v>0.34</c:v>
                </c:pt>
                <c:pt idx="13">
                  <c:v>0.32</c:v>
                </c:pt>
                <c:pt idx="14">
                  <c:v>0.28999999999999998</c:v>
                </c:pt>
                <c:pt idx="15">
                  <c:v>0.28000000000000003</c:v>
                </c:pt>
                <c:pt idx="16">
                  <c:v>0.26</c:v>
                </c:pt>
                <c:pt idx="17">
                  <c:v>0.26</c:v>
                </c:pt>
                <c:pt idx="18">
                  <c:v>0.25</c:v>
                </c:pt>
                <c:pt idx="19">
                  <c:v>0.28000000000000003</c:v>
                </c:pt>
                <c:pt idx="20">
                  <c:v>0.25</c:v>
                </c:pt>
              </c:numCache>
            </c:numRef>
          </c:val>
        </c:ser>
        <c:dLbls>
          <c:showLegendKey val="0"/>
          <c:showVal val="0"/>
          <c:showCatName val="0"/>
          <c:showSerName val="0"/>
          <c:showPercent val="0"/>
          <c:showBubbleSize val="0"/>
        </c:dLbls>
        <c:gapWidth val="93"/>
        <c:axId val="104671872"/>
        <c:axId val="104694144"/>
      </c:barChart>
      <c:catAx>
        <c:axId val="104671872"/>
        <c:scaling>
          <c:orientation val="minMax"/>
        </c:scaling>
        <c:delete val="0"/>
        <c:axPos val="b"/>
        <c:numFmt formatCode="General" sourceLinked="1"/>
        <c:majorTickMark val="out"/>
        <c:minorTickMark val="none"/>
        <c:tickLblPos val="nextTo"/>
        <c:spPr>
          <a:ln w="2978">
            <a:solidFill>
              <a:schemeClr val="tx1"/>
            </a:solidFill>
            <a:prstDash val="solid"/>
          </a:ln>
        </c:spPr>
        <c:txPr>
          <a:bodyPr rot="0" vert="horz"/>
          <a:lstStyle/>
          <a:p>
            <a:pPr>
              <a:defRPr sz="1200" b="1" i="0" u="none" strike="noStrike" baseline="0">
                <a:solidFill>
                  <a:schemeClr val="tx1"/>
                </a:solidFill>
                <a:latin typeface="Calibri" pitchFamily="34" charset="0"/>
                <a:ea typeface="Tahoma"/>
                <a:cs typeface="Tahoma"/>
              </a:defRPr>
            </a:pPr>
            <a:endParaRPr lang="en-US"/>
          </a:p>
        </c:txPr>
        <c:crossAx val="104694144"/>
        <c:crossesAt val="0"/>
        <c:auto val="1"/>
        <c:lblAlgn val="ctr"/>
        <c:lblOffset val="100"/>
        <c:tickLblSkip val="1"/>
        <c:tickMarkSkip val="1"/>
        <c:noMultiLvlLbl val="0"/>
      </c:catAx>
      <c:valAx>
        <c:axId val="104694144"/>
        <c:scaling>
          <c:orientation val="minMax"/>
          <c:max val="1"/>
          <c:min val="0"/>
        </c:scaling>
        <c:delete val="0"/>
        <c:axPos val="l"/>
        <c:numFmt formatCode="0%" sourceLinked="0"/>
        <c:majorTickMark val="out"/>
        <c:minorTickMark val="none"/>
        <c:tickLblPos val="nextTo"/>
        <c:spPr>
          <a:ln w="2978">
            <a:solidFill>
              <a:schemeClr val="tx1"/>
            </a:solidFill>
            <a:prstDash val="solid"/>
          </a:ln>
        </c:spPr>
        <c:txPr>
          <a:bodyPr rot="0" vert="horz"/>
          <a:lstStyle/>
          <a:p>
            <a:pPr>
              <a:defRPr sz="1200" b="0" i="0" u="none" strike="noStrike" baseline="0">
                <a:solidFill>
                  <a:schemeClr val="tx1"/>
                </a:solidFill>
                <a:latin typeface="Calibri" pitchFamily="34" charset="0"/>
                <a:ea typeface="Tahoma"/>
                <a:cs typeface="Tahoma"/>
              </a:defRPr>
            </a:pPr>
            <a:endParaRPr lang="en-US"/>
          </a:p>
        </c:txPr>
        <c:crossAx val="104671872"/>
        <c:crosses val="autoZero"/>
        <c:crossBetween val="between"/>
        <c:majorUnit val="0.1"/>
        <c:minorUnit val="5.0000000000000114E-2"/>
      </c:valAx>
      <c:spPr>
        <a:noFill/>
        <a:ln w="23830">
          <a:noFill/>
        </a:ln>
      </c:spPr>
    </c:plotArea>
    <c:plotVisOnly val="1"/>
    <c:dispBlanksAs val="gap"/>
    <c:showDLblsOverMax val="0"/>
  </c:chart>
  <c:spPr>
    <a:noFill/>
    <a:ln>
      <a:noFill/>
    </a:ln>
  </c:spPr>
  <c:txPr>
    <a:bodyPr/>
    <a:lstStyle/>
    <a:p>
      <a:pPr>
        <a:defRPr sz="1852" b="1" i="0" u="none" strike="noStrike" baseline="0">
          <a:solidFill>
            <a:schemeClr val="tx1"/>
          </a:solidFill>
          <a:latin typeface="Arial"/>
          <a:ea typeface="Arial"/>
          <a:cs typeface="Aria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190834552760549E-2"/>
          <c:y val="3.5418363652819251E-2"/>
          <c:w val="0.76421225001742032"/>
          <c:h val="0.89628631550366544"/>
        </c:manualLayout>
      </c:layout>
      <c:barChart>
        <c:barDir val="col"/>
        <c:grouping val="percentStacked"/>
        <c:varyColors val="0"/>
        <c:ser>
          <c:idx val="4"/>
          <c:order val="0"/>
          <c:tx>
            <c:strRef>
              <c:f>Sheet1!$B$1</c:f>
              <c:strCache>
                <c:ptCount val="1"/>
                <c:pt idx="0">
                  <c:v>Yes, Considering Changing</c:v>
                </c:pt>
              </c:strCache>
            </c:strRef>
          </c:tx>
          <c:spPr>
            <a:solidFill>
              <a:schemeClr val="accent6"/>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Sheet1!$B$2:$B$5</c:f>
              <c:numCache>
                <c:formatCode>0%</c:formatCode>
                <c:ptCount val="4"/>
                <c:pt idx="0">
                  <c:v>0.25</c:v>
                </c:pt>
                <c:pt idx="1">
                  <c:v>0.2</c:v>
                </c:pt>
                <c:pt idx="2">
                  <c:v>0.34</c:v>
                </c:pt>
                <c:pt idx="3">
                  <c:v>0.49</c:v>
                </c:pt>
              </c:numCache>
            </c:numRef>
          </c:val>
        </c:ser>
        <c:ser>
          <c:idx val="3"/>
          <c:order val="1"/>
          <c:tx>
            <c:strRef>
              <c:f>Sheet1!$C$1</c:f>
              <c:strCache>
                <c:ptCount val="1"/>
                <c:pt idx="0">
                  <c:v>No, Not Considering Changing</c:v>
                </c:pt>
              </c:strCache>
            </c:strRef>
          </c:tx>
          <c:spPr>
            <a:solidFill>
              <a:schemeClr val="accent4"/>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Sheet1!$C$2:$C$5</c:f>
              <c:numCache>
                <c:formatCode>0%</c:formatCode>
                <c:ptCount val="4"/>
                <c:pt idx="0">
                  <c:v>0.72</c:v>
                </c:pt>
                <c:pt idx="1">
                  <c:v>0.79</c:v>
                </c:pt>
                <c:pt idx="2">
                  <c:v>0.6</c:v>
                </c:pt>
                <c:pt idx="3">
                  <c:v>0.48</c:v>
                </c:pt>
              </c:numCache>
            </c:numRef>
          </c:val>
        </c:ser>
        <c:ser>
          <c:idx val="2"/>
          <c:order val="2"/>
          <c:tx>
            <c:strRef>
              <c:f>Sheet1!$D$1</c:f>
              <c:strCache>
                <c:ptCount val="1"/>
                <c:pt idx="0">
                  <c:v>Don't Know</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ALL LARGE FIRMS</c:v>
                </c:pt>
                <c:pt idx="1">
                  <c:v>200-999 Workers</c:v>
                </c:pt>
                <c:pt idx="2">
                  <c:v>1,000-4,999 Workers</c:v>
                </c:pt>
                <c:pt idx="3">
                  <c:v>5,000 or More Workers</c:v>
                </c:pt>
              </c:strCache>
            </c:strRef>
          </c:cat>
          <c:val>
            <c:numRef>
              <c:f>Sheet1!$D$2:$D$5</c:f>
              <c:numCache>
                <c:formatCode>0%</c:formatCode>
                <c:ptCount val="4"/>
                <c:pt idx="0">
                  <c:v>0.03</c:v>
                </c:pt>
                <c:pt idx="1">
                  <c:v>0.02</c:v>
                </c:pt>
                <c:pt idx="2">
                  <c:v>0.06</c:v>
                </c:pt>
                <c:pt idx="3">
                  <c:v>0.03</c:v>
                </c:pt>
              </c:numCache>
            </c:numRef>
          </c:val>
        </c:ser>
        <c:dLbls>
          <c:showLegendKey val="0"/>
          <c:showVal val="0"/>
          <c:showCatName val="0"/>
          <c:showSerName val="0"/>
          <c:showPercent val="0"/>
          <c:showBubbleSize val="0"/>
        </c:dLbls>
        <c:gapWidth val="120"/>
        <c:overlap val="100"/>
        <c:axId val="105644032"/>
        <c:axId val="105645568"/>
      </c:barChart>
      <c:catAx>
        <c:axId val="105644032"/>
        <c:scaling>
          <c:orientation val="minMax"/>
        </c:scaling>
        <c:delete val="0"/>
        <c:axPos val="b"/>
        <c:majorTickMark val="out"/>
        <c:minorTickMark val="none"/>
        <c:tickLblPos val="nextTo"/>
        <c:txPr>
          <a:bodyPr/>
          <a:lstStyle/>
          <a:p>
            <a:pPr>
              <a:defRPr sz="1200" b="1"/>
            </a:pPr>
            <a:endParaRPr lang="en-US"/>
          </a:p>
        </c:txPr>
        <c:crossAx val="105645568"/>
        <c:crosses val="autoZero"/>
        <c:auto val="1"/>
        <c:lblAlgn val="ctr"/>
        <c:lblOffset val="100"/>
        <c:noMultiLvlLbl val="0"/>
      </c:catAx>
      <c:valAx>
        <c:axId val="105645568"/>
        <c:scaling>
          <c:orientation val="minMax"/>
          <c:max val="1"/>
        </c:scaling>
        <c:delete val="0"/>
        <c:axPos val="l"/>
        <c:numFmt formatCode="0%" sourceLinked="1"/>
        <c:majorTickMark val="out"/>
        <c:minorTickMark val="none"/>
        <c:tickLblPos val="nextTo"/>
        <c:txPr>
          <a:bodyPr/>
          <a:lstStyle/>
          <a:p>
            <a:pPr>
              <a:defRPr sz="1200"/>
            </a:pPr>
            <a:endParaRPr lang="en-US"/>
          </a:p>
        </c:txPr>
        <c:crossAx val="105644032"/>
        <c:crosses val="autoZero"/>
        <c:crossBetween val="between"/>
        <c:majorUnit val="0.2"/>
      </c:valAx>
      <c:spPr>
        <a:noFill/>
        <a:ln w="25400">
          <a:noFill/>
        </a:ln>
      </c:spPr>
    </c:plotArea>
    <c:legend>
      <c:legendPos val="b"/>
      <c:layout>
        <c:manualLayout>
          <c:xMode val="edge"/>
          <c:yMode val="edge"/>
          <c:x val="0.80417276380275471"/>
          <c:y val="0.17335279210788307"/>
          <c:w val="0.18697767867512136"/>
          <c:h val="0.53287446827767215"/>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570790805649651E-2"/>
          <c:y val="2.7777777777777776E-2"/>
          <c:w val="0.88558638387364885"/>
          <c:h val="0.88110841913991522"/>
        </c:manualLayout>
      </c:layout>
      <c:barChart>
        <c:barDir val="bar"/>
        <c:grouping val="clustered"/>
        <c:varyColors val="0"/>
        <c:ser>
          <c:idx val="0"/>
          <c:order val="0"/>
          <c:tx>
            <c:strRef>
              <c:f>Sheet1!$A$2</c:f>
              <c:strCache>
                <c:ptCount val="1"/>
                <c:pt idx="0">
                  <c:v>Family Coverage</c:v>
                </c:pt>
              </c:strCache>
            </c:strRef>
          </c:tx>
          <c:spPr>
            <a:solidFill>
              <a:schemeClr val="accent1"/>
            </a:solidFill>
            <a:ln>
              <a:solidFill>
                <a:schemeClr val="tx1"/>
              </a:solidFill>
            </a:ln>
          </c:spPr>
          <c:invertIfNegative val="0"/>
          <c:dLbls>
            <c:dLbl>
              <c:idx val="0"/>
              <c:layout/>
              <c:tx>
                <c:rich>
                  <a:bodyPr/>
                  <a:lstStyle/>
                  <a:p>
                    <a:r>
                      <a:rPr lang="en-US" sz="1100"/>
                      <a:t>$</a:t>
                    </a:r>
                    <a:r>
                      <a:rPr lang="en-US" sz="1100" smtClean="0"/>
                      <a:t>16,834* </a:t>
                    </a:r>
                    <a:endParaRPr lang="en-US"/>
                  </a:p>
                </c:rich>
              </c:tx>
              <c:showLegendKey val="0"/>
              <c:showVal val="1"/>
              <c:showCatName val="0"/>
              <c:showSerName val="0"/>
              <c:showPercent val="0"/>
              <c:showBubbleSize val="0"/>
            </c:dLbl>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2014</c:v>
                </c:pt>
                <c:pt idx="1">
                  <c:v>2013</c:v>
                </c:pt>
                <c:pt idx="2">
                  <c:v>2012</c:v>
                </c:pt>
                <c:pt idx="3">
                  <c:v>2011</c:v>
                </c:pt>
                <c:pt idx="4">
                  <c:v>2010</c:v>
                </c:pt>
                <c:pt idx="5">
                  <c:v>2009</c:v>
                </c:pt>
                <c:pt idx="6">
                  <c:v>2008</c:v>
                </c:pt>
                <c:pt idx="7">
                  <c:v>2007</c:v>
                </c:pt>
                <c:pt idx="8">
                  <c:v>2006</c:v>
                </c:pt>
                <c:pt idx="9">
                  <c:v>2005</c:v>
                </c:pt>
                <c:pt idx="10">
                  <c:v>2004</c:v>
                </c:pt>
                <c:pt idx="11">
                  <c:v>2003</c:v>
                </c:pt>
                <c:pt idx="12">
                  <c:v>2002</c:v>
                </c:pt>
                <c:pt idx="13">
                  <c:v>2001</c:v>
                </c:pt>
                <c:pt idx="14">
                  <c:v>2000</c:v>
                </c:pt>
                <c:pt idx="15">
                  <c:v>1999</c:v>
                </c:pt>
              </c:strCache>
            </c:strRef>
          </c:cat>
          <c:val>
            <c:numRef>
              <c:f>Sheet1!$B$2:$Q$2</c:f>
              <c:numCache>
                <c:formatCode>"$"#,##0"*"</c:formatCode>
                <c:ptCount val="16"/>
                <c:pt idx="0" formatCode="&quot;$&quot;#,##0_);[Red]\(&quot;$&quot;#,##0\)">
                  <c:v>16834</c:v>
                </c:pt>
                <c:pt idx="1">
                  <c:v>16351</c:v>
                </c:pt>
                <c:pt idx="2">
                  <c:v>15745</c:v>
                </c:pt>
                <c:pt idx="3">
                  <c:v>15073</c:v>
                </c:pt>
                <c:pt idx="4">
                  <c:v>13770</c:v>
                </c:pt>
                <c:pt idx="5">
                  <c:v>13375</c:v>
                </c:pt>
                <c:pt idx="6">
                  <c:v>12680</c:v>
                </c:pt>
                <c:pt idx="7">
                  <c:v>12106</c:v>
                </c:pt>
                <c:pt idx="8">
                  <c:v>11480</c:v>
                </c:pt>
                <c:pt idx="9">
                  <c:v>10880</c:v>
                </c:pt>
                <c:pt idx="10">
                  <c:v>9950</c:v>
                </c:pt>
                <c:pt idx="11">
                  <c:v>9068</c:v>
                </c:pt>
                <c:pt idx="12">
                  <c:v>8003</c:v>
                </c:pt>
                <c:pt idx="13">
                  <c:v>7061</c:v>
                </c:pt>
                <c:pt idx="14">
                  <c:v>6438</c:v>
                </c:pt>
                <c:pt idx="15" formatCode="&quot;$&quot;#,##0">
                  <c:v>5791</c:v>
                </c:pt>
              </c:numCache>
            </c:numRef>
          </c:val>
        </c:ser>
        <c:ser>
          <c:idx val="1"/>
          <c:order val="1"/>
          <c:tx>
            <c:strRef>
              <c:f>Sheet1!$A$3</c:f>
              <c:strCache>
                <c:ptCount val="1"/>
                <c:pt idx="0">
                  <c:v>Single Coverage</c:v>
                </c:pt>
              </c:strCache>
            </c:strRef>
          </c:tx>
          <c:spPr>
            <a:solidFill>
              <a:schemeClr val="accent5"/>
            </a:solidFill>
            <a:ln>
              <a:solidFill>
                <a:schemeClr val="tx1"/>
              </a:solidFill>
            </a:ln>
          </c:spPr>
          <c:invertIfNegative val="0"/>
          <c:dLbls>
            <c:dLbl>
              <c:idx val="0"/>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dLbl>
            <c:dLbl>
              <c:idx val="3"/>
              <c:spPr>
                <a:noFill/>
              </c:spPr>
              <c:txPr>
                <a:bodyPr/>
                <a:lstStyle/>
                <a:p>
                  <a:pPr algn="ctr" rtl="0">
                    <a:lnSpc>
                      <a:spcPct val="85000"/>
                    </a:lnSpc>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dLbl>
            <c:dLbl>
              <c:idx val="4"/>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dLbl>
            <c:spPr>
              <a:noFill/>
              <a:ln>
                <a:noFill/>
              </a:ln>
              <a:effectLst/>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2014</c:v>
                </c:pt>
                <c:pt idx="1">
                  <c:v>2013</c:v>
                </c:pt>
                <c:pt idx="2">
                  <c:v>2012</c:v>
                </c:pt>
                <c:pt idx="3">
                  <c:v>2011</c:v>
                </c:pt>
                <c:pt idx="4">
                  <c:v>2010</c:v>
                </c:pt>
                <c:pt idx="5">
                  <c:v>2009</c:v>
                </c:pt>
                <c:pt idx="6">
                  <c:v>2008</c:v>
                </c:pt>
                <c:pt idx="7">
                  <c:v>2007</c:v>
                </c:pt>
                <c:pt idx="8">
                  <c:v>2006</c:v>
                </c:pt>
                <c:pt idx="9">
                  <c:v>2005</c:v>
                </c:pt>
                <c:pt idx="10">
                  <c:v>2004</c:v>
                </c:pt>
                <c:pt idx="11">
                  <c:v>2003</c:v>
                </c:pt>
                <c:pt idx="12">
                  <c:v>2002</c:v>
                </c:pt>
                <c:pt idx="13">
                  <c:v>2001</c:v>
                </c:pt>
                <c:pt idx="14">
                  <c:v>2000</c:v>
                </c:pt>
                <c:pt idx="15">
                  <c:v>1999</c:v>
                </c:pt>
              </c:strCache>
            </c:strRef>
          </c:cat>
          <c:val>
            <c:numRef>
              <c:f>Sheet1!$B$3:$Q$3</c:f>
              <c:numCache>
                <c:formatCode>"$"#,##0"*"</c:formatCode>
                <c:ptCount val="16"/>
                <c:pt idx="0" formatCode="&quot;$&quot;#,##0_);[Red]\(&quot;$&quot;#,##0\)">
                  <c:v>6025</c:v>
                </c:pt>
                <c:pt idx="1">
                  <c:v>5884</c:v>
                </c:pt>
                <c:pt idx="2">
                  <c:v>5615</c:v>
                </c:pt>
                <c:pt idx="3">
                  <c:v>5429</c:v>
                </c:pt>
                <c:pt idx="4">
                  <c:v>5049</c:v>
                </c:pt>
                <c:pt idx="5" formatCode="&quot;$&quot;#,##0">
                  <c:v>4824</c:v>
                </c:pt>
                <c:pt idx="6">
                  <c:v>4704</c:v>
                </c:pt>
                <c:pt idx="7">
                  <c:v>4479</c:v>
                </c:pt>
                <c:pt idx="8">
                  <c:v>4242</c:v>
                </c:pt>
                <c:pt idx="9">
                  <c:v>4024</c:v>
                </c:pt>
                <c:pt idx="10">
                  <c:v>3695</c:v>
                </c:pt>
                <c:pt idx="11">
                  <c:v>3383</c:v>
                </c:pt>
                <c:pt idx="12">
                  <c:v>3083</c:v>
                </c:pt>
                <c:pt idx="13">
                  <c:v>2689</c:v>
                </c:pt>
                <c:pt idx="14">
                  <c:v>2471</c:v>
                </c:pt>
                <c:pt idx="15" formatCode="&quot;$&quot;#,##0">
                  <c:v>2196</c:v>
                </c:pt>
              </c:numCache>
            </c:numRef>
          </c:val>
        </c:ser>
        <c:dLbls>
          <c:showLegendKey val="0"/>
          <c:showVal val="0"/>
          <c:showCatName val="0"/>
          <c:showSerName val="0"/>
          <c:showPercent val="0"/>
          <c:showBubbleSize val="0"/>
        </c:dLbls>
        <c:gapWidth val="96"/>
        <c:overlap val="-33"/>
        <c:axId val="99857920"/>
        <c:axId val="99859456"/>
      </c:barChart>
      <c:catAx>
        <c:axId val="99857920"/>
        <c:scaling>
          <c:orientation val="minMax"/>
        </c:scaling>
        <c:delete val="0"/>
        <c:axPos val="l"/>
        <c:numFmt formatCode="General" sourceLinked="0"/>
        <c:majorTickMark val="out"/>
        <c:minorTickMark val="none"/>
        <c:tickLblPos val="nextTo"/>
        <c:txPr>
          <a:bodyPr/>
          <a:lstStyle/>
          <a:p>
            <a:pPr>
              <a:defRPr sz="1200" b="0">
                <a:latin typeface="Calibri" pitchFamily="34" charset="0"/>
              </a:defRPr>
            </a:pPr>
            <a:endParaRPr lang="en-US"/>
          </a:p>
        </c:txPr>
        <c:crossAx val="99859456"/>
        <c:crosses val="autoZero"/>
        <c:auto val="1"/>
        <c:lblAlgn val="ctr"/>
        <c:lblOffset val="100"/>
        <c:noMultiLvlLbl val="0"/>
      </c:catAx>
      <c:valAx>
        <c:axId val="99859456"/>
        <c:scaling>
          <c:orientation val="minMax"/>
          <c:max val="18000"/>
        </c:scaling>
        <c:delete val="0"/>
        <c:axPos val="b"/>
        <c:numFmt formatCode="\$#,##0" sourceLinked="0"/>
        <c:majorTickMark val="out"/>
        <c:minorTickMark val="none"/>
        <c:tickLblPos val="nextTo"/>
        <c:txPr>
          <a:bodyPr/>
          <a:lstStyle/>
          <a:p>
            <a:pPr>
              <a:defRPr sz="1200" b="1">
                <a:latin typeface="Calibri" pitchFamily="34" charset="0"/>
              </a:defRPr>
            </a:pPr>
            <a:endParaRPr lang="en-US"/>
          </a:p>
        </c:txPr>
        <c:crossAx val="99857920"/>
        <c:crosses val="autoZero"/>
        <c:crossBetween val="between"/>
        <c:majorUnit val="2000"/>
        <c:minorUnit val="400"/>
      </c:valAx>
      <c:spPr>
        <a:noFill/>
        <a:ln w="25400">
          <a:noFill/>
        </a:ln>
      </c:spPr>
    </c:plotArea>
    <c:legend>
      <c:legendPos val="r"/>
      <c:layout>
        <c:manualLayout>
          <c:xMode val="edge"/>
          <c:yMode val="edge"/>
          <c:x val="0.75061817693779798"/>
          <c:y val="6.848763222778971E-2"/>
          <c:w val="0.17100905744101214"/>
          <c:h val="0.10168100141328487"/>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40813648293966E-2"/>
          <c:y val="3.2483701634069932E-2"/>
          <c:w val="0.9229814085739283"/>
          <c:h val="0.89260287020574036"/>
        </c:manualLayout>
      </c:layout>
      <c:barChart>
        <c:barDir val="col"/>
        <c:grouping val="clustered"/>
        <c:varyColors val="0"/>
        <c:ser>
          <c:idx val="1"/>
          <c:order val="0"/>
          <c:tx>
            <c:strRef>
              <c:f>Sheet1!$A$2</c:f>
              <c:strCache>
                <c:ptCount val="1"/>
                <c:pt idx="0">
                  <c:v>All Small Firms (3-199 Workers)</c:v>
                </c:pt>
              </c:strCache>
            </c:strRef>
          </c:tx>
          <c:spPr>
            <a:solidFill>
              <a:schemeClr val="tx2"/>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0.13</c:v>
                </c:pt>
                <c:pt idx="1">
                  <c:v>0.15</c:v>
                </c:pt>
                <c:pt idx="2">
                  <c:v>0.17</c:v>
                </c:pt>
                <c:pt idx="3">
                  <c:v>0.13</c:v>
                </c:pt>
                <c:pt idx="4">
                  <c:v>0.1</c:v>
                </c:pt>
                <c:pt idx="5">
                  <c:v>0.1</c:v>
                </c:pt>
                <c:pt idx="6">
                  <c:v>0.13</c:v>
                </c:pt>
                <c:pt idx="7">
                  <c:v>0.13</c:v>
                </c:pt>
                <c:pt idx="8">
                  <c:v>0.12</c:v>
                </c:pt>
                <c:pt idx="9">
                  <c:v>0.12</c:v>
                </c:pt>
                <c:pt idx="10">
                  <c:v>0.15</c:v>
                </c:pt>
                <c:pt idx="11">
                  <c:v>0.16</c:v>
                </c:pt>
                <c:pt idx="12">
                  <c:v>0.13</c:v>
                </c:pt>
                <c:pt idx="13">
                  <c:v>0.15</c:v>
                </c:pt>
                <c:pt idx="14">
                  <c:v>0.16</c:v>
                </c:pt>
                <c:pt idx="15">
                  <c:v>0.15</c:v>
                </c:pt>
              </c:numCache>
            </c:numRef>
          </c:val>
        </c:ser>
        <c:ser>
          <c:idx val="0"/>
          <c:order val="1"/>
          <c:tx>
            <c:strRef>
              <c:f>Sheet1!$A$3</c:f>
              <c:strCache>
                <c:ptCount val="1"/>
                <c:pt idx="0">
                  <c:v>All Large Firms (200 or more)</c:v>
                </c:pt>
              </c:strCache>
            </c:strRef>
          </c:tx>
          <c:spPr>
            <a:ln>
              <a:solidFill>
                <a:schemeClr val="tx1"/>
              </a:solidFill>
            </a:ln>
          </c:spPr>
          <c:invertIfNegative val="0"/>
          <c:dLbls>
            <c:dLbl>
              <c:idx val="1"/>
              <c:tx>
                <c:rich>
                  <a:bodyPr/>
                  <a:lstStyle/>
                  <a:p>
                    <a:r>
                      <a:rPr lang="en-US"/>
                      <a:t>67</a:t>
                    </a:r>
                    <a:r>
                      <a:rPr lang="en-US" smtClean="0"/>
                      <a:t>%*</a:t>
                    </a:r>
                    <a:endParaRPr lang="en-US"/>
                  </a:p>
                </c:rich>
              </c:tx>
              <c:showLegendKey val="0"/>
              <c:showVal val="1"/>
              <c:showCatName val="0"/>
              <c:showSerName val="0"/>
              <c:showPercent val="0"/>
              <c:showBubbleSize val="0"/>
            </c:dLbl>
            <c:dLbl>
              <c:idx val="11"/>
              <c:tx>
                <c:rich>
                  <a:bodyPr/>
                  <a:lstStyle/>
                  <a:p>
                    <a:r>
                      <a:rPr lang="en-US"/>
                      <a:t>83</a:t>
                    </a:r>
                    <a:r>
                      <a:rPr lang="en-US" smtClean="0"/>
                      <a:t>%*</a:t>
                    </a:r>
                    <a:endParaRPr lang="en-US"/>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0.6</c:v>
                </c:pt>
                <c:pt idx="1">
                  <c:v>0.67</c:v>
                </c:pt>
                <c:pt idx="2">
                  <c:v>0.66</c:v>
                </c:pt>
                <c:pt idx="3">
                  <c:v>0.66</c:v>
                </c:pt>
                <c:pt idx="4">
                  <c:v>0.72</c:v>
                </c:pt>
                <c:pt idx="5">
                  <c:v>0.73</c:v>
                </c:pt>
                <c:pt idx="6">
                  <c:v>0.75</c:v>
                </c:pt>
                <c:pt idx="7">
                  <c:v>0.78</c:v>
                </c:pt>
                <c:pt idx="8">
                  <c:v>0.77</c:v>
                </c:pt>
                <c:pt idx="9">
                  <c:v>0.77</c:v>
                </c:pt>
                <c:pt idx="10">
                  <c:v>0.77</c:v>
                </c:pt>
                <c:pt idx="11">
                  <c:v>0.83</c:v>
                </c:pt>
                <c:pt idx="12">
                  <c:v>0.82</c:v>
                </c:pt>
                <c:pt idx="13">
                  <c:v>0.81</c:v>
                </c:pt>
                <c:pt idx="14">
                  <c:v>0.83</c:v>
                </c:pt>
                <c:pt idx="15">
                  <c:v>0.81</c:v>
                </c:pt>
              </c:numCache>
            </c:numRef>
          </c:val>
        </c:ser>
        <c:dLbls>
          <c:showLegendKey val="0"/>
          <c:showVal val="1"/>
          <c:showCatName val="0"/>
          <c:showSerName val="0"/>
          <c:showPercent val="0"/>
          <c:showBubbleSize val="0"/>
        </c:dLbls>
        <c:gapWidth val="150"/>
        <c:overlap val="-25"/>
        <c:axId val="105338752"/>
        <c:axId val="105340288"/>
      </c:barChart>
      <c:catAx>
        <c:axId val="105338752"/>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lstStyle/>
          <a:p>
            <a:pPr>
              <a:defRPr sz="1200" b="1"/>
            </a:pPr>
            <a:endParaRPr lang="en-US"/>
          </a:p>
        </c:txPr>
        <c:crossAx val="105340288"/>
        <c:crossesAt val="0"/>
        <c:auto val="1"/>
        <c:lblAlgn val="ctr"/>
        <c:lblOffset val="100"/>
        <c:tickLblSkip val="1"/>
        <c:tickMarkSkip val="1"/>
        <c:noMultiLvlLbl val="0"/>
      </c:catAx>
      <c:valAx>
        <c:axId val="105340288"/>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105338752"/>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320209973753279"/>
          <c:y val="4.2966830233177385E-2"/>
          <c:w val="0.60229943132108488"/>
          <c:h val="0.89682661949864961"/>
        </c:manualLayout>
      </c:layout>
      <c:barChart>
        <c:barDir val="bar"/>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Sheet1!$B$1:$N$1</c:f>
              <c:strCache>
                <c:ptCount val="13"/>
                <c:pt idx="0">
                  <c:v>Other Wellness Program*</c:v>
                </c:pt>
                <c:pt idx="1">
                  <c:v>Gym Membership Discounts or 
On-Site Exercise Facilities*</c:v>
                </c:pt>
                <c:pt idx="2">
                  <c:v>Smoking Cessation Program*</c:v>
                </c:pt>
                <c:pt idx="3">
                  <c:v>Web-based Resources 
for Healthy Living*</c:v>
                </c:pt>
                <c:pt idx="4">
                  <c:v>Wellness Newsletter*</c:v>
                </c:pt>
                <c:pt idx="5">
                  <c:v>Lifestyle or Behavioral Coaching*</c:v>
                </c:pt>
                <c:pt idx="6">
                  <c:v>Biometric Screening*</c:v>
                </c:pt>
                <c:pt idx="7">
                  <c:v>Weight Loss Programs*</c:v>
                </c:pt>
                <c:pt idx="8">
                  <c:v>Employee Assistance Program*</c:v>
                </c:pt>
                <c:pt idx="9">
                  <c:v>Flu Shot*</c:v>
                </c:pt>
                <c:pt idx="10">
                  <c:v>Class in Nutrition/Healthy Living*</c:v>
                </c:pt>
                <c:pt idx="11">
                  <c:v> </c:v>
                </c:pt>
                <c:pt idx="12">
                  <c:v>Offer at Least One 
Specified Wellness Program*</c:v>
                </c:pt>
              </c:strCache>
            </c:strRef>
          </c:cat>
          <c:val>
            <c:numRef>
              <c:f>Sheet1!$B$2:$N$2</c:f>
              <c:numCache>
                <c:formatCode>0%</c:formatCode>
                <c:ptCount val="13"/>
                <c:pt idx="0">
                  <c:v>0.04</c:v>
                </c:pt>
                <c:pt idx="1">
                  <c:v>0.26</c:v>
                </c:pt>
                <c:pt idx="2">
                  <c:v>0.26</c:v>
                </c:pt>
                <c:pt idx="3">
                  <c:v>0.38</c:v>
                </c:pt>
                <c:pt idx="4">
                  <c:v>0.33</c:v>
                </c:pt>
                <c:pt idx="5">
                  <c:v>0.22</c:v>
                </c:pt>
                <c:pt idx="6">
                  <c:v>0.26</c:v>
                </c:pt>
                <c:pt idx="7">
                  <c:v>0.18</c:v>
                </c:pt>
                <c:pt idx="8">
                  <c:v>0.27</c:v>
                </c:pt>
                <c:pt idx="9">
                  <c:v>0.52</c:v>
                </c:pt>
                <c:pt idx="10">
                  <c:v>0.19</c:v>
                </c:pt>
                <c:pt idx="12">
                  <c:v>0.73</c:v>
                </c:pt>
              </c:numCache>
            </c:numRef>
          </c:val>
        </c:ser>
        <c:ser>
          <c:idx val="1"/>
          <c:order val="1"/>
          <c:tx>
            <c:strRef>
              <c:f>Sheet1!$A$3</c:f>
              <c:strCache>
                <c:ptCount val="1"/>
                <c:pt idx="0">
                  <c:v>All Large Firms (200 or More Workers) </c:v>
                </c:pt>
              </c:strCache>
            </c:strRef>
          </c:tx>
          <c:spPr>
            <a:solidFill>
              <a:schemeClr val="accent5"/>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Sheet1!$B$1:$N$1</c:f>
              <c:strCache>
                <c:ptCount val="13"/>
                <c:pt idx="0">
                  <c:v>Other Wellness Program*</c:v>
                </c:pt>
                <c:pt idx="1">
                  <c:v>Gym Membership Discounts or 
On-Site Exercise Facilities*</c:v>
                </c:pt>
                <c:pt idx="2">
                  <c:v>Smoking Cessation Program*</c:v>
                </c:pt>
                <c:pt idx="3">
                  <c:v>Web-based Resources 
for Healthy Living*</c:v>
                </c:pt>
                <c:pt idx="4">
                  <c:v>Wellness Newsletter*</c:v>
                </c:pt>
                <c:pt idx="5">
                  <c:v>Lifestyle or Behavioral Coaching*</c:v>
                </c:pt>
                <c:pt idx="6">
                  <c:v>Biometric Screening*</c:v>
                </c:pt>
                <c:pt idx="7">
                  <c:v>Weight Loss Programs*</c:v>
                </c:pt>
                <c:pt idx="8">
                  <c:v>Employee Assistance Program*</c:v>
                </c:pt>
                <c:pt idx="9">
                  <c:v>Flu Shot*</c:v>
                </c:pt>
                <c:pt idx="10">
                  <c:v>Class in Nutrition/Healthy Living*</c:v>
                </c:pt>
                <c:pt idx="11">
                  <c:v> </c:v>
                </c:pt>
                <c:pt idx="12">
                  <c:v>Offer at Least One 
Specified Wellness Program*</c:v>
                </c:pt>
              </c:strCache>
            </c:strRef>
          </c:cat>
          <c:val>
            <c:numRef>
              <c:f>Sheet1!$B$3:$N$3</c:f>
              <c:numCache>
                <c:formatCode>0%</c:formatCode>
                <c:ptCount val="13"/>
                <c:pt idx="0">
                  <c:v>0.15</c:v>
                </c:pt>
                <c:pt idx="1">
                  <c:v>0.64</c:v>
                </c:pt>
                <c:pt idx="2">
                  <c:v>0.64</c:v>
                </c:pt>
                <c:pt idx="3">
                  <c:v>0.77</c:v>
                </c:pt>
                <c:pt idx="4">
                  <c:v>0.6</c:v>
                </c:pt>
                <c:pt idx="5">
                  <c:v>0.57999999999999996</c:v>
                </c:pt>
                <c:pt idx="6">
                  <c:v>0.51</c:v>
                </c:pt>
                <c:pt idx="7">
                  <c:v>0.48</c:v>
                </c:pt>
                <c:pt idx="8">
                  <c:v>0.79</c:v>
                </c:pt>
                <c:pt idx="9">
                  <c:v>0.87</c:v>
                </c:pt>
                <c:pt idx="10">
                  <c:v>0.47</c:v>
                </c:pt>
                <c:pt idx="12">
                  <c:v>0.98</c:v>
                </c:pt>
              </c:numCache>
            </c:numRef>
          </c:val>
        </c:ser>
        <c:dLbls>
          <c:showLegendKey val="0"/>
          <c:showVal val="0"/>
          <c:showCatName val="0"/>
          <c:showSerName val="0"/>
          <c:showPercent val="0"/>
          <c:showBubbleSize val="0"/>
        </c:dLbls>
        <c:gapWidth val="150"/>
        <c:overlap val="-30"/>
        <c:axId val="105418112"/>
        <c:axId val="105419904"/>
      </c:barChart>
      <c:catAx>
        <c:axId val="105418112"/>
        <c:scaling>
          <c:orientation val="minMax"/>
        </c:scaling>
        <c:delete val="0"/>
        <c:axPos val="l"/>
        <c:majorTickMark val="out"/>
        <c:minorTickMark val="none"/>
        <c:tickLblPos val="nextTo"/>
        <c:txPr>
          <a:bodyPr/>
          <a:lstStyle/>
          <a:p>
            <a:pPr>
              <a:defRPr sz="1100"/>
            </a:pPr>
            <a:endParaRPr lang="en-US"/>
          </a:p>
        </c:txPr>
        <c:crossAx val="105419904"/>
        <c:crosses val="autoZero"/>
        <c:auto val="0"/>
        <c:lblAlgn val="ctr"/>
        <c:lblOffset val="100"/>
        <c:noMultiLvlLbl val="0"/>
      </c:catAx>
      <c:valAx>
        <c:axId val="105419904"/>
        <c:scaling>
          <c:orientation val="minMax"/>
          <c:max val="1"/>
        </c:scaling>
        <c:delete val="0"/>
        <c:axPos val="b"/>
        <c:numFmt formatCode="0%" sourceLinked="1"/>
        <c:majorTickMark val="out"/>
        <c:minorTickMark val="none"/>
        <c:tickLblPos val="nextTo"/>
        <c:txPr>
          <a:bodyPr/>
          <a:lstStyle/>
          <a:p>
            <a:pPr>
              <a:defRPr sz="1200" b="1"/>
            </a:pPr>
            <a:endParaRPr lang="en-US"/>
          </a:p>
        </c:txPr>
        <c:crossAx val="105418112"/>
        <c:crosses val="autoZero"/>
        <c:crossBetween val="between"/>
      </c:valAx>
    </c:plotArea>
    <c:legend>
      <c:legendPos val="b"/>
      <c:layout>
        <c:manualLayout>
          <c:xMode val="edge"/>
          <c:yMode val="edge"/>
          <c:x val="0.70694444444444449"/>
          <c:y val="0.83015424994952558"/>
          <c:w val="0.29166666666666669"/>
          <c:h val="9.30037277948952E-2"/>
        </c:manualLayout>
      </c:layout>
      <c:overlay val="0"/>
      <c:txPr>
        <a:bodyPr/>
        <a:lstStyle/>
        <a:p>
          <a:pPr>
            <a:defRPr sz="1200" b="1"/>
          </a:pPr>
          <a:endParaRPr lang="en-US"/>
        </a:p>
      </c:txPr>
    </c:legend>
    <c:plotVisOnly val="1"/>
    <c:dispBlanksAs val="gap"/>
    <c:showDLblsOverMax val="0"/>
  </c:chart>
  <c:txPr>
    <a:bodyPr/>
    <a:lstStyle/>
    <a:p>
      <a:pPr>
        <a:defRPr sz="1600">
          <a:latin typeface="Calibri" pitchFamily="34" charset="0"/>
        </a:defRPr>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538385826771656E-2"/>
          <c:y val="6.2748406449193855E-2"/>
          <c:w val="0.94146161417322838"/>
          <c:h val="0.61165863195671966"/>
        </c:manualLayout>
      </c:layout>
      <c:barChart>
        <c:barDir val="col"/>
        <c:grouping val="clustered"/>
        <c:varyColors val="0"/>
        <c:ser>
          <c:idx val="0"/>
          <c:order val="0"/>
          <c:tx>
            <c:strRef>
              <c:f>Sheet1!$B$1</c:f>
              <c:strCache>
                <c:ptCount val="1"/>
                <c:pt idx="0">
                  <c:v>Large Firms (200 or more Workers)</c:v>
                </c:pt>
              </c:strCache>
            </c:strRef>
          </c:tx>
          <c:spPr>
            <a:solidFill>
              <a:schemeClr val="accent1"/>
            </a:solidFill>
            <a:ln w="11867">
              <a:solidFill>
                <a:schemeClr val="tx1"/>
              </a:solidFill>
              <a:prstDash val="solid"/>
            </a:ln>
          </c:spPr>
          <c:invertIfNegative val="0"/>
          <c:dPt>
            <c:idx val="1"/>
            <c:invertIfNegative val="0"/>
            <c:bubble3D val="0"/>
            <c:spPr>
              <a:solidFill>
                <a:schemeClr val="accent3"/>
              </a:solidFill>
              <a:ln w="11867">
                <a:solidFill>
                  <a:schemeClr val="tx1"/>
                </a:solidFill>
                <a:prstDash val="solid"/>
              </a:ln>
            </c:spPr>
          </c:dPt>
          <c:dPt>
            <c:idx val="2"/>
            <c:invertIfNegative val="0"/>
            <c:bubble3D val="0"/>
            <c:spPr>
              <a:solidFill>
                <a:schemeClr val="accent5"/>
              </a:solidFill>
              <a:ln w="11867">
                <a:solidFill>
                  <a:schemeClr val="tx1"/>
                </a:solidFill>
                <a:prstDash val="solid"/>
              </a:ln>
            </c:spPr>
          </c:dPt>
          <c:dLbls>
            <c:dLbl>
              <c:idx val="0"/>
              <c:layout>
                <c:manualLayout>
                  <c:x val="-1.3888888888888889E-3"/>
                  <c:y val="0"/>
                </c:manualLayout>
              </c:layout>
              <c:showLegendKey val="0"/>
              <c:showVal val="1"/>
              <c:showCatName val="0"/>
              <c:showSerName val="0"/>
              <c:showPercent val="0"/>
              <c:showBubbleSize val="0"/>
            </c:dLbl>
            <c:numFmt formatCode="0%" sourceLinked="0"/>
            <c:spPr>
              <a:noFill/>
              <a:ln w="23735">
                <a:noFill/>
              </a:ln>
            </c:spPr>
            <c:txPr>
              <a:bodyPr/>
              <a:lstStyle/>
              <a:p>
                <a:pPr>
                  <a:defRPr sz="11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Sheet1!$B$2:$B$4</c:f>
              <c:numCache>
                <c:formatCode>0%</c:formatCode>
                <c:ptCount val="3"/>
                <c:pt idx="0">
                  <c:v>0.98</c:v>
                </c:pt>
                <c:pt idx="1">
                  <c:v>0.51</c:v>
                </c:pt>
                <c:pt idx="2">
                  <c:v>0.51</c:v>
                </c:pt>
              </c:numCache>
            </c:numRef>
          </c:val>
        </c:ser>
        <c:ser>
          <c:idx val="1"/>
          <c:order val="1"/>
          <c:tx>
            <c:strRef>
              <c:f>Sheet1!$C$1</c:f>
              <c:strCache>
                <c:ptCount val="1"/>
                <c:pt idx="0">
                  <c:v>Large Firms (200 or more Workers)</c:v>
                </c:pt>
              </c:strCache>
            </c:strRef>
          </c:tx>
          <c:spPr>
            <a:solidFill>
              <a:schemeClr val="accent1"/>
            </a:solidFill>
            <a:ln>
              <a:solidFill>
                <a:schemeClr val="tx1"/>
              </a:solidFill>
            </a:ln>
          </c:spPr>
          <c:invertIfNegative val="0"/>
          <c:dPt>
            <c:idx val="1"/>
            <c:invertIfNegative val="0"/>
            <c:bubble3D val="0"/>
            <c:spPr>
              <a:solidFill>
                <a:schemeClr val="accent3"/>
              </a:solidFill>
              <a:ln>
                <a:solidFill>
                  <a:schemeClr val="tx1"/>
                </a:solidFill>
              </a:ln>
            </c:spPr>
          </c:dPt>
          <c:dPt>
            <c:idx val="2"/>
            <c:invertIfNegative val="0"/>
            <c:bubble3D val="0"/>
            <c:spPr>
              <a:solidFill>
                <a:schemeClr val="accent5"/>
              </a:solidFill>
              <a:ln>
                <a:solidFill>
                  <a:schemeClr val="tx1"/>
                </a:solidFill>
              </a:ln>
            </c:spPr>
          </c:dPt>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Sheet1!$C$2:$C$4</c:f>
              <c:numCache>
                <c:formatCode>0%</c:formatCode>
                <c:ptCount val="3"/>
                <c:pt idx="0">
                  <c:v>0.36</c:v>
                </c:pt>
                <c:pt idx="1">
                  <c:v>0.01</c:v>
                </c:pt>
                <c:pt idx="2">
                  <c:v>0.51</c:v>
                </c:pt>
              </c:numCache>
            </c:numRef>
          </c:val>
        </c:ser>
        <c:ser>
          <c:idx val="2"/>
          <c:order val="2"/>
          <c:tx>
            <c:strRef>
              <c:f>Sheet1!$D$1</c:f>
              <c:strCache>
                <c:ptCount val="1"/>
                <c:pt idx="0">
                  <c:v>Large Firms (200 or more Workers)</c:v>
                </c:pt>
              </c:strCache>
            </c:strRef>
          </c:tx>
          <c:spPr>
            <a:solidFill>
              <a:schemeClr val="accent1"/>
            </a:solidFill>
            <a:ln>
              <a:solidFill>
                <a:schemeClr val="tx1"/>
              </a:solidFill>
            </a:ln>
          </c:spPr>
          <c:invertIfNegative val="0"/>
          <c:dPt>
            <c:idx val="1"/>
            <c:invertIfNegative val="0"/>
            <c:bubble3D val="0"/>
            <c:spPr>
              <a:solidFill>
                <a:schemeClr val="accent3"/>
              </a:solidFill>
              <a:ln>
                <a:solidFill>
                  <a:schemeClr val="tx1"/>
                </a:solidFill>
              </a:ln>
            </c:spPr>
          </c:dPt>
          <c:dPt>
            <c:idx val="2"/>
            <c:invertIfNegative val="0"/>
            <c:bubble3D val="0"/>
            <c:spPr>
              <a:solidFill>
                <a:schemeClr val="accent5"/>
              </a:solidFill>
              <a:ln>
                <a:solidFill>
                  <a:schemeClr val="tx1"/>
                </a:solidFill>
              </a:ln>
            </c:spPr>
          </c:dPt>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Sheet1!$A$2:$A$4</c:f>
              <c:strCache>
                <c:ptCount val="3"/>
                <c:pt idx="0">
                  <c:v>
Offers at least one Wellness Program~</c:v>
                </c:pt>
                <c:pt idx="1">
                  <c:v>
Biometric Screening``</c:v>
                </c:pt>
                <c:pt idx="2">
                  <c:v>
Opportunity for Health Risk Assessment‡</c:v>
                </c:pt>
              </c:strCache>
            </c:strRef>
          </c:cat>
          <c:val>
            <c:numRef>
              <c:f>Sheet1!$D$2:$D$4</c:f>
              <c:numCache>
                <c:formatCode>0%</c:formatCode>
                <c:ptCount val="3"/>
                <c:pt idx="0">
                  <c:v>0.12</c:v>
                </c:pt>
                <c:pt idx="1">
                  <c:v>0.08</c:v>
                </c:pt>
                <c:pt idx="2">
                  <c:v>7.0000000000000007E-2</c:v>
                </c:pt>
              </c:numCache>
            </c:numRef>
          </c:val>
        </c:ser>
        <c:dLbls>
          <c:showLegendKey val="0"/>
          <c:showVal val="1"/>
          <c:showCatName val="0"/>
          <c:showSerName val="0"/>
          <c:showPercent val="0"/>
          <c:showBubbleSize val="0"/>
        </c:dLbls>
        <c:gapWidth val="47"/>
        <c:overlap val="-30"/>
        <c:axId val="105505536"/>
        <c:axId val="105507072"/>
      </c:barChart>
      <c:catAx>
        <c:axId val="105505536"/>
        <c:scaling>
          <c:orientation val="minMax"/>
        </c:scaling>
        <c:delete val="0"/>
        <c:axPos val="b"/>
        <c:numFmt formatCode="General" sourceLinked="1"/>
        <c:majorTickMark val="out"/>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05507072"/>
        <c:crosses val="autoZero"/>
        <c:auto val="1"/>
        <c:lblAlgn val="ctr"/>
        <c:lblOffset val="1000"/>
        <c:tickLblSkip val="1"/>
        <c:tickMarkSkip val="1"/>
        <c:noMultiLvlLbl val="0"/>
      </c:catAx>
      <c:valAx>
        <c:axId val="105507072"/>
        <c:scaling>
          <c:orientation val="minMax"/>
          <c:max val="1"/>
        </c:scaling>
        <c:delete val="0"/>
        <c:axPos val="l"/>
        <c:numFmt formatCode="0%" sourceLinked="1"/>
        <c:majorTickMark val="out"/>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05505536"/>
        <c:crosses val="autoZero"/>
        <c:crossBetween val="between"/>
        <c:majorUnit val="0.2"/>
      </c:valAx>
      <c:spPr>
        <a:noFill/>
        <a:ln w="23735">
          <a:noFill/>
        </a:ln>
      </c:spPr>
    </c:plotArea>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62315236911174"/>
          <c:y val="4.8408532266799975E-2"/>
          <c:w val="0.82987544320117879"/>
          <c:h val="0.8717449902095572"/>
        </c:manualLayout>
      </c:layout>
      <c:barChart>
        <c:barDir val="bar"/>
        <c:grouping val="percentStacked"/>
        <c:varyColors val="0"/>
        <c:ser>
          <c:idx val="0"/>
          <c:order val="0"/>
          <c:tx>
            <c:strRef>
              <c:f>Sheet1!$B$1</c:f>
              <c:strCache>
                <c:ptCount val="1"/>
                <c:pt idx="0">
                  <c:v>Very Effective</c:v>
                </c:pt>
              </c:strCache>
            </c:strRef>
          </c:tx>
          <c:spPr>
            <a:solidFill>
              <a:schemeClr val="accent1"/>
            </a:solidFill>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Sheet1!$B$2:$B$4</c:f>
              <c:numCache>
                <c:formatCode>0%</c:formatCode>
                <c:ptCount val="3"/>
                <c:pt idx="0">
                  <c:v>0.14000000000000001</c:v>
                </c:pt>
                <c:pt idx="1">
                  <c:v>0.33</c:v>
                </c:pt>
                <c:pt idx="2">
                  <c:v>0.12</c:v>
                </c:pt>
              </c:numCache>
            </c:numRef>
          </c:val>
        </c:ser>
        <c:ser>
          <c:idx val="1"/>
          <c:order val="1"/>
          <c:tx>
            <c:strRef>
              <c:f>Sheet1!$C$1</c:f>
              <c:strCache>
                <c:ptCount val="1"/>
                <c:pt idx="0">
                  <c:v>Somewhat Effective</c:v>
                </c:pt>
              </c:strCache>
            </c:strRef>
          </c:tx>
          <c:spPr>
            <a:solidFill>
              <a:schemeClr val="accent3"/>
            </a:solidFill>
            <a:ln w="12700">
              <a:solidFill>
                <a:schemeClr val="tx1"/>
              </a:solidFill>
            </a:ln>
          </c:spPr>
          <c:invertIfNegative val="0"/>
          <c:dLbls>
            <c:txPr>
              <a:bodyPr/>
              <a:lstStyle/>
              <a:p>
                <a:pPr algn="ctr">
                  <a:defRPr lang="en-US" sz="12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Sheet1!$C$2:$C$4</c:f>
              <c:numCache>
                <c:formatCode>0%</c:formatCode>
                <c:ptCount val="3"/>
                <c:pt idx="0">
                  <c:v>0.36</c:v>
                </c:pt>
                <c:pt idx="1">
                  <c:v>0.57999999999999996</c:v>
                </c:pt>
                <c:pt idx="2">
                  <c:v>0.33</c:v>
                </c:pt>
              </c:numCache>
            </c:numRef>
          </c:val>
        </c:ser>
        <c:ser>
          <c:idx val="2"/>
          <c:order val="2"/>
          <c:tx>
            <c:strRef>
              <c:f>Sheet1!$D$1</c:f>
              <c:strCache>
                <c:ptCount val="1"/>
                <c:pt idx="0">
                  <c:v>Not At All Effective</c:v>
                </c:pt>
              </c:strCache>
            </c:strRef>
          </c:tx>
          <c:spPr>
            <a:solidFill>
              <a:schemeClr val="accent5"/>
            </a:solidFill>
            <a:ln>
              <a:solidFill>
                <a:schemeClr val="tx1"/>
              </a:solidFill>
            </a:ln>
          </c:spPr>
          <c:invertIfNegative val="0"/>
          <c:dLbls>
            <c:txPr>
              <a:bodyPr/>
              <a:lstStyle/>
              <a:p>
                <a:pPr algn="ctr">
                  <a:defRPr lang="en-US" sz="12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Sheet1!$D$2:$D$4</c:f>
              <c:numCache>
                <c:formatCode>0%</c:formatCode>
                <c:ptCount val="3"/>
                <c:pt idx="0">
                  <c:v>0.27</c:v>
                </c:pt>
                <c:pt idx="1">
                  <c:v>0.06</c:v>
                </c:pt>
                <c:pt idx="2">
                  <c:v>0.3</c:v>
                </c:pt>
              </c:numCache>
            </c:numRef>
          </c:val>
        </c:ser>
        <c:ser>
          <c:idx val="3"/>
          <c:order val="3"/>
          <c:tx>
            <c:strRef>
              <c:f>Sheet1!$E$1</c:f>
              <c:strCache>
                <c:ptCount val="1"/>
                <c:pt idx="0">
                  <c:v>Don't Know</c:v>
                </c:pt>
              </c:strCache>
            </c:strRef>
          </c:tx>
          <c:spPr>
            <a:solidFill>
              <a:schemeClr val="accent6"/>
            </a:solidFill>
            <a:ln>
              <a:solidFill>
                <a:schemeClr val="tx1"/>
              </a:solidFill>
            </a:ln>
          </c:spPr>
          <c:invertIfNegative val="0"/>
          <c:dLbls>
            <c:dLbl>
              <c:idx val="1"/>
              <c:layout>
                <c:manualLayout>
                  <c:x val="4.3859649122807015E-3"/>
                  <c:y val="-2.7958923717929245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Sheet1!$A$2:$A$4</c:f>
              <c:strCache>
                <c:ptCount val="3"/>
                <c:pt idx="0">
                  <c:v>ALL FIRMS</c:v>
                </c:pt>
                <c:pt idx="1">
                  <c:v>All Large Firms (200 or More Workers)</c:v>
                </c:pt>
                <c:pt idx="2">
                  <c:v>All Small Firms    (3-199 Workers)</c:v>
                </c:pt>
              </c:strCache>
            </c:strRef>
          </c:cat>
          <c:val>
            <c:numRef>
              <c:f>Sheet1!$E$2:$E$4</c:f>
              <c:numCache>
                <c:formatCode>0%</c:formatCode>
                <c:ptCount val="3"/>
                <c:pt idx="0">
                  <c:v>0.22</c:v>
                </c:pt>
                <c:pt idx="1">
                  <c:v>0.02</c:v>
                </c:pt>
                <c:pt idx="2">
                  <c:v>0.25</c:v>
                </c:pt>
              </c:numCache>
            </c:numRef>
          </c:val>
        </c:ser>
        <c:dLbls>
          <c:showLegendKey val="0"/>
          <c:showVal val="0"/>
          <c:showCatName val="0"/>
          <c:showSerName val="0"/>
          <c:showPercent val="0"/>
          <c:showBubbleSize val="0"/>
        </c:dLbls>
        <c:gapWidth val="150"/>
        <c:overlap val="100"/>
        <c:axId val="105810560"/>
        <c:axId val="105828736"/>
      </c:barChart>
      <c:catAx>
        <c:axId val="105810560"/>
        <c:scaling>
          <c:orientation val="minMax"/>
        </c:scaling>
        <c:delete val="0"/>
        <c:axPos val="l"/>
        <c:majorTickMark val="out"/>
        <c:minorTickMark val="none"/>
        <c:tickLblPos val="nextTo"/>
        <c:txPr>
          <a:bodyPr/>
          <a:lstStyle/>
          <a:p>
            <a:pPr>
              <a:defRPr sz="1200"/>
            </a:pPr>
            <a:endParaRPr lang="en-US"/>
          </a:p>
        </c:txPr>
        <c:crossAx val="105828736"/>
        <c:crosses val="autoZero"/>
        <c:auto val="1"/>
        <c:lblAlgn val="ctr"/>
        <c:lblOffset val="100"/>
        <c:noMultiLvlLbl val="0"/>
      </c:catAx>
      <c:valAx>
        <c:axId val="105828736"/>
        <c:scaling>
          <c:orientation val="minMax"/>
          <c:max val="1"/>
        </c:scaling>
        <c:delete val="0"/>
        <c:axPos val="b"/>
        <c:numFmt formatCode="0%" sourceLinked="1"/>
        <c:majorTickMark val="out"/>
        <c:minorTickMark val="none"/>
        <c:tickLblPos val="nextTo"/>
        <c:txPr>
          <a:bodyPr/>
          <a:lstStyle/>
          <a:p>
            <a:pPr>
              <a:defRPr sz="1200" b="1"/>
            </a:pPr>
            <a:endParaRPr lang="en-US"/>
          </a:p>
        </c:txPr>
        <c:crossAx val="105810560"/>
        <c:crosses val="autoZero"/>
        <c:crossBetween val="between"/>
      </c:valAx>
    </c:plotArea>
    <c:legend>
      <c:legendPos val="b"/>
      <c:layout>
        <c:manualLayout>
          <c:xMode val="edge"/>
          <c:yMode val="edge"/>
          <c:x val="0.15104697717870011"/>
          <c:y val="2.3726200891555053E-4"/>
          <c:w val="0.78896198830409359"/>
          <c:h val="7.0832942568848298E-2"/>
        </c:manualLayout>
      </c:layout>
      <c:overlay val="0"/>
      <c:txPr>
        <a:bodyPr/>
        <a:lstStyle/>
        <a:p>
          <a:pPr>
            <a:defRPr sz="1200" b="1"/>
          </a:pPr>
          <a:endParaRPr lang="en-US"/>
        </a:p>
      </c:txPr>
    </c:legend>
    <c:plotVisOnly val="1"/>
    <c:dispBlanksAs val="gap"/>
    <c:showDLblsOverMax val="0"/>
  </c:chart>
  <c:txPr>
    <a:bodyPr/>
    <a:lstStyle/>
    <a:p>
      <a:pPr>
        <a:defRPr sz="1600">
          <a:latin typeface="Calibri" pitchFamily="34" charset="0"/>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All Large Firms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Sheet1!$B$1:$E$1</c:f>
              <c:strCache>
                <c:ptCount val="4"/>
                <c:pt idx="0">
                  <c:v>Largest Plan Includes High Performance or Tiered Provider Network</c:v>
                </c:pt>
                <c:pt idx="1">
                  <c:v>Largest Plan Includes Reference Pricing for ANY Service</c:v>
                </c:pt>
                <c:pt idx="2">
                  <c:v>Offers a Plan Considered a Narrow Network Plan</c:v>
                </c:pt>
                <c:pt idx="3">
                  <c:v>Largest Plan Covers Care at a Retail Clinc</c:v>
                </c:pt>
              </c:strCache>
            </c:strRef>
          </c:cat>
          <c:val>
            <c:numRef>
              <c:f>Sheet1!$B$2:$E$2</c:f>
              <c:numCache>
                <c:formatCode>0%</c:formatCode>
                <c:ptCount val="4"/>
                <c:pt idx="0">
                  <c:v>0.18</c:v>
                </c:pt>
                <c:pt idx="1">
                  <c:v>0.12</c:v>
                </c:pt>
                <c:pt idx="2">
                  <c:v>0.08</c:v>
                </c:pt>
                <c:pt idx="3">
                  <c:v>0.67</c:v>
                </c:pt>
              </c:numCache>
            </c:numRef>
          </c:val>
        </c:ser>
        <c:dLbls>
          <c:showLegendKey val="0"/>
          <c:showVal val="0"/>
          <c:showCatName val="0"/>
          <c:showSerName val="0"/>
          <c:showPercent val="0"/>
          <c:showBubbleSize val="0"/>
        </c:dLbls>
        <c:gapWidth val="150"/>
        <c:axId val="105897344"/>
        <c:axId val="121898112"/>
      </c:barChart>
      <c:catAx>
        <c:axId val="105897344"/>
        <c:scaling>
          <c:orientation val="minMax"/>
        </c:scaling>
        <c:delete val="0"/>
        <c:axPos val="b"/>
        <c:majorTickMark val="out"/>
        <c:minorTickMark val="none"/>
        <c:tickLblPos val="nextTo"/>
        <c:txPr>
          <a:bodyPr/>
          <a:lstStyle/>
          <a:p>
            <a:pPr>
              <a:defRPr sz="1200" b="1"/>
            </a:pPr>
            <a:endParaRPr lang="en-US"/>
          </a:p>
        </c:txPr>
        <c:crossAx val="121898112"/>
        <c:crosses val="autoZero"/>
        <c:auto val="1"/>
        <c:lblAlgn val="ctr"/>
        <c:lblOffset val="100"/>
        <c:noMultiLvlLbl val="0"/>
      </c:catAx>
      <c:valAx>
        <c:axId val="121898112"/>
        <c:scaling>
          <c:orientation val="minMax"/>
          <c:max val="1"/>
        </c:scaling>
        <c:delete val="0"/>
        <c:axPos val="l"/>
        <c:numFmt formatCode="0%" sourceLinked="1"/>
        <c:majorTickMark val="out"/>
        <c:minorTickMark val="none"/>
        <c:tickLblPos val="nextTo"/>
        <c:txPr>
          <a:bodyPr/>
          <a:lstStyle/>
          <a:p>
            <a:pPr>
              <a:defRPr sz="1200"/>
            </a:pPr>
            <a:endParaRPr lang="en-US"/>
          </a:p>
        </c:txPr>
        <c:crossAx val="10589734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613602647495153E-2"/>
          <c:y val="2.0692201610391921E-2"/>
          <c:w val="0.92844436836699762"/>
          <c:h val="0.82940121891543217"/>
        </c:manualLayout>
      </c:layout>
      <c:barChart>
        <c:barDir val="col"/>
        <c:grouping val="clustered"/>
        <c:varyColors val="0"/>
        <c:ser>
          <c:idx val="0"/>
          <c:order val="0"/>
          <c:tx>
            <c:strRef>
              <c:f>Sheet1!$A$2</c:f>
              <c:strCache>
                <c:ptCount val="1"/>
                <c:pt idx="0">
                  <c:v>200-999 Workers</c:v>
                </c:pt>
              </c:strCache>
            </c:strRef>
          </c:tx>
          <c:spPr>
            <a:ln>
              <a:solidFill>
                <a:schemeClr val="tx1"/>
              </a:solidFill>
            </a:ln>
          </c:spPr>
          <c:invertIfNegative val="0"/>
          <c:dPt>
            <c:idx val="4"/>
            <c:invertIfNegative val="0"/>
            <c:bubble3D val="0"/>
            <c:spPr>
              <a:solidFill>
                <a:schemeClr val="accent5"/>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Sheet1!$B$2:$D$2</c:f>
              <c:numCache>
                <c:formatCode>0%</c:formatCode>
                <c:ptCount val="3"/>
                <c:pt idx="0">
                  <c:v>0.12</c:v>
                </c:pt>
                <c:pt idx="1">
                  <c:v>0.23</c:v>
                </c:pt>
                <c:pt idx="2">
                  <c:v>0.02</c:v>
                </c:pt>
              </c:numCache>
            </c:numRef>
          </c:val>
        </c:ser>
        <c:ser>
          <c:idx val="1"/>
          <c:order val="1"/>
          <c:tx>
            <c:strRef>
              <c:f>Sheet1!$A$3</c:f>
              <c:strCache>
                <c:ptCount val="1"/>
                <c:pt idx="0">
                  <c:v>1,000-4,999 Workers</c:v>
                </c:pt>
              </c:strCache>
            </c:strRef>
          </c:tx>
          <c:spPr>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Sheet1!$B$3:$D$3</c:f>
              <c:numCache>
                <c:formatCode>0%</c:formatCode>
                <c:ptCount val="3"/>
                <c:pt idx="0">
                  <c:v>0.18</c:v>
                </c:pt>
                <c:pt idx="1">
                  <c:v>0.24</c:v>
                </c:pt>
                <c:pt idx="2">
                  <c:v>0.03</c:v>
                </c:pt>
              </c:numCache>
            </c:numRef>
          </c:val>
        </c:ser>
        <c:ser>
          <c:idx val="2"/>
          <c:order val="2"/>
          <c:tx>
            <c:strRef>
              <c:f>Sheet1!$A$4</c:f>
              <c:strCache>
                <c:ptCount val="1"/>
                <c:pt idx="0">
                  <c:v>5,000 or More Workers</c:v>
                </c:pt>
              </c:strCache>
            </c:strRef>
          </c:tx>
          <c:spPr>
            <a:solidFill>
              <a:schemeClr val="accent3"/>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Sheet1!$B$4:$D$4</c:f>
              <c:numCache>
                <c:formatCode>0%</c:formatCode>
                <c:ptCount val="3"/>
                <c:pt idx="0">
                  <c:v>0.2</c:v>
                </c:pt>
                <c:pt idx="1">
                  <c:v>0.25</c:v>
                </c:pt>
                <c:pt idx="2">
                  <c:v>0.03</c:v>
                </c:pt>
              </c:numCache>
            </c:numRef>
          </c:val>
        </c:ser>
        <c:ser>
          <c:idx val="3"/>
          <c:order val="3"/>
          <c:tx>
            <c:strRef>
              <c:f>Sheet1!$A$5</c:f>
              <c:strCache>
                <c:ptCount val="1"/>
                <c:pt idx="0">
                  <c:v>ALL LARGE FIRMS (200 or More Workers)</c:v>
                </c:pt>
              </c:strCache>
            </c:strRef>
          </c:tx>
          <c:spPr>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Sheet1!$B$1:$D$1</c:f>
              <c:strCache>
                <c:ptCount val="3"/>
                <c:pt idx="0">
                  <c:v>Firm Considering Offering Benefits through a Private Exchange</c:v>
                </c:pt>
                <c:pt idx="1">
                  <c:v>Firm Considering a Defined Contribution Approach</c:v>
                </c:pt>
                <c:pt idx="2">
                  <c:v>Covered Workers Enrolled at a Firm Offering Benefits Through a Private or Corporate Exchange</c:v>
                </c:pt>
              </c:strCache>
            </c:strRef>
          </c:cat>
          <c:val>
            <c:numRef>
              <c:f>Sheet1!$B$5:$D$5</c:f>
              <c:numCache>
                <c:formatCode>0%</c:formatCode>
                <c:ptCount val="3"/>
                <c:pt idx="0">
                  <c:v>0.13</c:v>
                </c:pt>
                <c:pt idx="1">
                  <c:v>0.23</c:v>
                </c:pt>
                <c:pt idx="2">
                  <c:v>0.03</c:v>
                </c:pt>
              </c:numCache>
            </c:numRef>
          </c:val>
        </c:ser>
        <c:dLbls>
          <c:showLegendKey val="0"/>
          <c:showVal val="0"/>
          <c:showCatName val="0"/>
          <c:showSerName val="0"/>
          <c:showPercent val="0"/>
          <c:showBubbleSize val="0"/>
        </c:dLbls>
        <c:gapWidth val="150"/>
        <c:overlap val="-20"/>
        <c:axId val="122232192"/>
        <c:axId val="122242176"/>
      </c:barChart>
      <c:catAx>
        <c:axId val="122232192"/>
        <c:scaling>
          <c:orientation val="minMax"/>
        </c:scaling>
        <c:delete val="0"/>
        <c:axPos val="b"/>
        <c:majorTickMark val="out"/>
        <c:minorTickMark val="none"/>
        <c:tickLblPos val="nextTo"/>
        <c:txPr>
          <a:bodyPr/>
          <a:lstStyle/>
          <a:p>
            <a:pPr>
              <a:defRPr sz="1200" b="1"/>
            </a:pPr>
            <a:endParaRPr lang="en-US"/>
          </a:p>
        </c:txPr>
        <c:crossAx val="122242176"/>
        <c:crosses val="autoZero"/>
        <c:auto val="1"/>
        <c:lblAlgn val="ctr"/>
        <c:lblOffset val="100"/>
        <c:noMultiLvlLbl val="0"/>
      </c:catAx>
      <c:valAx>
        <c:axId val="122242176"/>
        <c:scaling>
          <c:orientation val="minMax"/>
        </c:scaling>
        <c:delete val="0"/>
        <c:axPos val="l"/>
        <c:numFmt formatCode="0%" sourceLinked="1"/>
        <c:majorTickMark val="out"/>
        <c:minorTickMark val="none"/>
        <c:tickLblPos val="nextTo"/>
        <c:txPr>
          <a:bodyPr/>
          <a:lstStyle/>
          <a:p>
            <a:pPr>
              <a:defRPr sz="1200"/>
            </a:pPr>
            <a:endParaRPr lang="en-US"/>
          </a:p>
        </c:txPr>
        <c:crossAx val="122232192"/>
        <c:crosses val="autoZero"/>
        <c:crossBetween val="between"/>
      </c:valAx>
    </c:plotArea>
    <c:legend>
      <c:legendPos val="r"/>
      <c:layout>
        <c:manualLayout>
          <c:xMode val="edge"/>
          <c:yMode val="edge"/>
          <c:x val="0.67661177678877094"/>
          <c:y val="3.3216780105876594E-2"/>
          <c:w val="0.32170603674540682"/>
          <c:h val="0.25595422394234618"/>
        </c:manualLayout>
      </c:layout>
      <c:overlay val="1"/>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21864594894579"/>
          <c:y val="0.11498973305954795"/>
          <c:w val="0.87125416204217565"/>
          <c:h val="0.7009148106565203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5875">
              <a:solidFill>
                <a:schemeClr val="tx1"/>
              </a:solidFill>
              <a:prstDash val="solid"/>
            </a:ln>
          </c:spPr>
          <c:invertIfNegative val="0"/>
          <c:dLbls>
            <c:dLbl>
              <c:idx val="2"/>
              <c:layout>
                <c:manualLayout>
                  <c:x val="-1.285140562248996E-2"/>
                  <c:y val="0"/>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Sheet1!$B$2:$E$2</c:f>
              <c:numCache>
                <c:formatCode>"$"#,##0</c:formatCode>
                <c:ptCount val="4"/>
                <c:pt idx="0" formatCode="&quot;$&quot;#,##0_);[Red]\(&quot;$&quot;#,##0\)">
                  <c:v>5788</c:v>
                </c:pt>
                <c:pt idx="1">
                  <c:v>902</c:v>
                </c:pt>
                <c:pt idx="2" formatCode="&quot;$&quot;#,##0_);[Red]\(&quot;$&quot;#,##0\)">
                  <c:v>15849</c:v>
                </c:pt>
                <c:pt idx="3">
                  <c:v>5508</c:v>
                </c:pt>
              </c:numCache>
            </c:numRef>
          </c:val>
        </c:ser>
        <c:ser>
          <c:idx val="1"/>
          <c:order val="1"/>
          <c:tx>
            <c:strRef>
              <c:f>Sheet1!$A$3</c:f>
              <c:strCache>
                <c:ptCount val="1"/>
                <c:pt idx="0">
                  <c:v>All Large Firms (200 or More Workers)</c:v>
                </c:pt>
              </c:strCache>
            </c:strRef>
          </c:tx>
          <c:spPr>
            <a:solidFill>
              <a:schemeClr val="accent5"/>
            </a:solidFill>
            <a:ln w="11652">
              <a:solidFill>
                <a:schemeClr val="tx1"/>
              </a:solidFill>
              <a:prstDash val="solid"/>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Sheet1!$B$3:$E$3</c:f>
              <c:numCache>
                <c:formatCode>"$"#,##0</c:formatCode>
                <c:ptCount val="4"/>
                <c:pt idx="0" formatCode="&quot;$&quot;#,##0_);[Red]\(&quot;$&quot;#,##0\)">
                  <c:v>6130</c:v>
                </c:pt>
                <c:pt idx="1">
                  <c:v>1160</c:v>
                </c:pt>
                <c:pt idx="2" formatCode="&quot;$&quot;#,##0_);[Red]\(&quot;$&quot;#,##0\)">
                  <c:v>17265</c:v>
                </c:pt>
                <c:pt idx="3">
                  <c:v>4523</c:v>
                </c:pt>
              </c:numCache>
            </c:numRef>
          </c:val>
        </c:ser>
        <c:dLbls>
          <c:showLegendKey val="0"/>
          <c:showVal val="0"/>
          <c:showCatName val="0"/>
          <c:showSerName val="0"/>
          <c:showPercent val="0"/>
          <c:showBubbleSize val="0"/>
        </c:dLbls>
        <c:gapWidth val="150"/>
        <c:overlap val="-30"/>
        <c:axId val="92011520"/>
        <c:axId val="92029696"/>
      </c:barChart>
      <c:catAx>
        <c:axId val="92011520"/>
        <c:scaling>
          <c:orientation val="minMax"/>
        </c:scaling>
        <c:delete val="0"/>
        <c:axPos val="b"/>
        <c:numFmt formatCode="General" sourceLinked="1"/>
        <c:majorTickMark val="out"/>
        <c:minorTickMark val="none"/>
        <c:tickLblPos val="nextTo"/>
        <c:spPr>
          <a:ln w="2913">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92029696"/>
        <c:crosses val="autoZero"/>
        <c:auto val="1"/>
        <c:lblAlgn val="ctr"/>
        <c:lblOffset val="100"/>
        <c:tickLblSkip val="1"/>
        <c:tickMarkSkip val="1"/>
        <c:noMultiLvlLbl val="0"/>
      </c:catAx>
      <c:valAx>
        <c:axId val="92029696"/>
        <c:scaling>
          <c:orientation val="minMax"/>
        </c:scaling>
        <c:delete val="0"/>
        <c:axPos val="l"/>
        <c:numFmt formatCode="&quot;$&quot;#,##0_);[Red]\(&quot;$&quot;#,##0\)" sourceLinked="1"/>
        <c:majorTickMark val="out"/>
        <c:minorTickMark val="none"/>
        <c:tickLblPos val="nextTo"/>
        <c:spPr>
          <a:ln w="2913">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92011520"/>
        <c:crosses val="autoZero"/>
        <c:crossBetween val="between"/>
      </c:valAx>
      <c:spPr>
        <a:noFill/>
        <a:ln w="25381">
          <a:noFill/>
        </a:ln>
      </c:spPr>
    </c:plotArea>
    <c:legend>
      <c:legendPos val="b"/>
      <c:layout>
        <c:manualLayout>
          <c:xMode val="edge"/>
          <c:yMode val="edge"/>
          <c:x val="0.13940224839151744"/>
          <c:y val="9.113421610495194E-2"/>
          <c:w val="0.35904550485406189"/>
          <c:h val="9.7300140005839766E-2"/>
        </c:manualLayout>
      </c:layout>
      <c:overlay val="0"/>
      <c:spPr>
        <a:ln>
          <a:noFill/>
        </a:ln>
      </c:spPr>
      <c:txPr>
        <a:bodyPr/>
        <a:lstStyle/>
        <a:p>
          <a:pPr>
            <a:defRPr sz="1200" b="1">
              <a:latin typeface="+mj-lt"/>
            </a:defRPr>
          </a:pPr>
          <a:endParaRPr lang="en-US"/>
        </a:p>
      </c:txPr>
    </c:legend>
    <c:plotVisOnly val="1"/>
    <c:dispBlanksAs val="gap"/>
    <c:showDLblsOverMax val="0"/>
  </c:chart>
  <c:spPr>
    <a:noFill/>
    <a:ln>
      <a:noFill/>
    </a:ln>
  </c:spPr>
  <c:txPr>
    <a:bodyPr/>
    <a:lstStyle/>
    <a:p>
      <a:pPr>
        <a:defRPr sz="1101" b="1" i="0" u="none" strike="noStrike" baseline="0">
          <a:solidFill>
            <a:schemeClr val="tx1"/>
          </a:solidFill>
          <a:latin typeface="Tahoma"/>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149005653139511"/>
        </c:manualLayout>
      </c:layout>
      <c:barChart>
        <c:barDir val="col"/>
        <c:grouping val="stacked"/>
        <c:varyColors val="0"/>
        <c:ser>
          <c:idx val="0"/>
          <c:order val="0"/>
          <c:tx>
            <c:strRef>
              <c:f>Sheet1!$C$1</c:f>
              <c:strCache>
                <c:ptCount val="1"/>
                <c:pt idx="0">
                  <c:v>Worker Premium Contribution</c:v>
                </c:pt>
              </c:strCache>
            </c:strRef>
          </c:tx>
          <c:spPr>
            <a:ln>
              <a:solidFill>
                <a:schemeClr val="tx1"/>
              </a:solidFill>
            </a:ln>
          </c:spPr>
          <c:invertIfNegative val="0"/>
          <c:dLbls>
            <c:dLbl>
              <c:idx val="0"/>
              <c:layout/>
              <c:tx>
                <c:rich>
                  <a:bodyPr/>
                  <a:lstStyle/>
                  <a:p>
                    <a:r>
                      <a:rPr lang="en-US" dirty="0"/>
                      <a:t> $</a:t>
                    </a:r>
                    <a:r>
                      <a:rPr lang="en-US" dirty="0" smtClean="0"/>
                      <a:t>6,472* </a:t>
                    </a:r>
                    <a:endParaRPr lang="en-US" dirty="0"/>
                  </a:p>
                </c:rich>
              </c:tx>
              <c:dLblPos val="ctr"/>
              <c:showLegendKey val="0"/>
              <c:showVal val="1"/>
              <c:showCatName val="0"/>
              <c:showSerName val="0"/>
              <c:showPercent val="0"/>
              <c:showBubbleSize val="0"/>
            </c:dLbl>
            <c:dLbl>
              <c:idx val="1"/>
              <c:layout/>
              <c:tx>
                <c:rich>
                  <a:bodyPr/>
                  <a:lstStyle/>
                  <a:p>
                    <a:r>
                      <a:rPr lang="en-US"/>
                      <a:t> $</a:t>
                    </a:r>
                    <a:r>
                      <a:rPr lang="en-US" smtClean="0"/>
                      <a:t>4,497* </a:t>
                    </a:r>
                    <a:endParaRPr lang="en-US"/>
                  </a:p>
                </c:rich>
              </c:tx>
              <c:dLblPos val="ctr"/>
              <c:showLegendKey val="0"/>
              <c:showVal val="1"/>
              <c:showCatName val="0"/>
              <c:showSerName val="0"/>
              <c:showPercent val="0"/>
              <c:showBubbleSize val="0"/>
            </c:dLbl>
            <c:txPr>
              <a:bodyPr/>
              <a:lstStyle/>
              <a:p>
                <a:pPr algn="ctr">
                  <a:defRPr lang="en-US" sz="1200" b="0" i="0" u="none" strike="noStrike" kern="1200" baseline="0">
                    <a:solidFill>
                      <a:srgbClr val="FFFFFF"/>
                    </a:solidFill>
                    <a:latin typeface="+mj-lt"/>
                    <a:ea typeface="Tahoma"/>
                    <a:cs typeface="Tahoma"/>
                  </a:defRPr>
                </a:pPr>
                <a:endParaRPr lang="en-US"/>
              </a:p>
            </c:txPr>
            <c:dLblPos val="ct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Sheet1!$C$2:$C$3</c:f>
              <c:numCache>
                <c:formatCode>_("$"* #,##0_);_("$"* \(#,##0\);_("$"* "-"??_);_(@_)</c:formatCode>
                <c:ptCount val="2"/>
                <c:pt idx="0">
                  <c:v>6472</c:v>
                </c:pt>
                <c:pt idx="1">
                  <c:v>4497</c:v>
                </c:pt>
              </c:numCache>
            </c:numRef>
          </c:val>
        </c:ser>
        <c:ser>
          <c:idx val="1"/>
          <c:order val="1"/>
          <c:tx>
            <c:strRef>
              <c:f>Sheet1!$D$1</c:f>
              <c:strCache>
                <c:ptCount val="1"/>
                <c:pt idx="0">
                  <c:v>Employer Premium Contribution</c:v>
                </c:pt>
              </c:strCache>
            </c:strRef>
          </c:tx>
          <c:spPr>
            <a:solidFill>
              <a:schemeClr val="accent5"/>
            </a:solidFill>
            <a:ln>
              <a:solidFill>
                <a:schemeClr val="tx1"/>
              </a:solidFill>
            </a:ln>
          </c:spPr>
          <c:invertIfNegative val="0"/>
          <c:dPt>
            <c:idx val="0"/>
            <c:invertIfNegative val="0"/>
            <c:bubble3D val="0"/>
          </c:dPt>
          <c:dPt>
            <c:idx val="1"/>
            <c:invertIfNegative val="0"/>
            <c:bubble3D val="0"/>
          </c:dPt>
          <c:dLbls>
            <c:dLbl>
              <c:idx val="0"/>
              <c:layout/>
              <c:tx>
                <c:rich>
                  <a:bodyPr/>
                  <a:lstStyle/>
                  <a:p>
                    <a:r>
                      <a:rPr lang="en-US"/>
                      <a:t> $</a:t>
                    </a:r>
                    <a:r>
                      <a:rPr lang="en-US" smtClean="0"/>
                      <a:t>7,706* </a:t>
                    </a:r>
                    <a:endParaRPr lang="en-US"/>
                  </a:p>
                </c:rich>
              </c:tx>
              <c:showLegendKey val="0"/>
              <c:showVal val="1"/>
              <c:showCatName val="0"/>
              <c:showSerName val="0"/>
              <c:showPercent val="0"/>
              <c:showBubbleSize val="0"/>
            </c:dLbl>
            <c:dLbl>
              <c:idx val="1"/>
              <c:layout/>
              <c:tx>
                <c:rich>
                  <a:bodyPr/>
                  <a:lstStyle/>
                  <a:p>
                    <a:r>
                      <a:rPr lang="en-US"/>
                      <a:t> $</a:t>
                    </a:r>
                    <a:r>
                      <a:rPr lang="en-US" smtClean="0"/>
                      <a:t>13,084* </a:t>
                    </a:r>
                    <a:endParaRPr lang="en-US"/>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Sheet1!$D$2:$D$3</c:f>
              <c:numCache>
                <c:formatCode>_("$"* #,##0_);_("$"* \(#,##0\);_("$"* "-"??_);_(@_)</c:formatCode>
                <c:ptCount val="2"/>
                <c:pt idx="0">
                  <c:v>7706</c:v>
                </c:pt>
                <c:pt idx="1">
                  <c:v>13084</c:v>
                </c:pt>
              </c:numCache>
            </c:numRef>
          </c:val>
        </c:ser>
        <c:dLbls>
          <c:showLegendKey val="0"/>
          <c:showVal val="0"/>
          <c:showCatName val="0"/>
          <c:showSerName val="0"/>
          <c:showPercent val="0"/>
          <c:showBubbleSize val="0"/>
        </c:dLbls>
        <c:gapWidth val="98"/>
        <c:overlap val="100"/>
        <c:axId val="99973376"/>
        <c:axId val="99983360"/>
      </c:barChart>
      <c:catAx>
        <c:axId val="99973376"/>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99983360"/>
        <c:crosses val="autoZero"/>
        <c:auto val="1"/>
        <c:lblAlgn val="ctr"/>
        <c:lblOffset val="100"/>
        <c:noMultiLvlLbl val="0"/>
      </c:catAx>
      <c:valAx>
        <c:axId val="99983360"/>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99973376"/>
        <c:crosses val="autoZero"/>
        <c:crossBetween val="between"/>
      </c:valAx>
      <c:spPr>
        <a:noFill/>
        <a:ln w="25400">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0528518069856652"/>
        </c:manualLayout>
      </c:layout>
      <c:barChart>
        <c:barDir val="col"/>
        <c:grouping val="stacked"/>
        <c:varyColors val="0"/>
        <c:ser>
          <c:idx val="0"/>
          <c:order val="0"/>
          <c:tx>
            <c:strRef>
              <c:f>Sheet1!$C$4</c:f>
              <c:strCache>
                <c:ptCount val="1"/>
                <c:pt idx="0">
                  <c:v>Worker Premium Contribution</c:v>
                </c:pt>
              </c:strCache>
            </c:strRef>
          </c:tx>
          <c:spPr>
            <a:ln>
              <a:solidFill>
                <a:schemeClr val="tx1"/>
              </a:solidFill>
            </a:ln>
          </c:spPr>
          <c:invertIfNegative val="0"/>
          <c:dLbls>
            <c:txPr>
              <a:bodyPr/>
              <a:lstStyle/>
              <a:p>
                <a:pPr algn="ctr">
                  <a:defRPr lang="en-US" sz="1200" b="0" i="0" u="none" strike="noStrike" kern="1200" baseline="0">
                    <a:solidFill>
                      <a:schemeClr val="bg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Sheet1!$C$5:$C$6</c:f>
              <c:numCache>
                <c:formatCode>_("$"* #,##0_);_("$"* \(#,##0\);_("$"* "-"??_);_(@_)</c:formatCode>
                <c:ptCount val="2"/>
                <c:pt idx="0">
                  <c:v>1304</c:v>
                </c:pt>
                <c:pt idx="1">
                  <c:v>1106</c:v>
                </c:pt>
              </c:numCache>
            </c:numRef>
          </c:val>
        </c:ser>
        <c:ser>
          <c:idx val="1"/>
          <c:order val="1"/>
          <c:tx>
            <c:strRef>
              <c:f>Sheet1!$D$4</c:f>
              <c:strCache>
                <c:ptCount val="1"/>
                <c:pt idx="0">
                  <c:v>Employer Premium Contribution</c:v>
                </c:pt>
              </c:strCache>
            </c:strRef>
          </c:tx>
          <c:spPr>
            <a:solidFill>
              <a:schemeClr val="accent5"/>
            </a:solidFill>
            <a:ln>
              <a:solidFill>
                <a:schemeClr val="tx1"/>
              </a:solidFill>
            </a:ln>
          </c:spPr>
          <c:invertIfNegative val="0"/>
          <c:dLbls>
            <c:dLbl>
              <c:idx val="0"/>
              <c:layout/>
              <c:tx>
                <c:rich>
                  <a:bodyPr/>
                  <a:lstStyle/>
                  <a:p>
                    <a:r>
                      <a:rPr lang="en-US"/>
                      <a:t> $</a:t>
                    </a:r>
                    <a:r>
                      <a:rPr lang="en-US" smtClean="0"/>
                      <a:t>3,871* </a:t>
                    </a:r>
                    <a:endParaRPr lang="en-US"/>
                  </a:p>
                </c:rich>
              </c:tx>
              <c:showLegendKey val="0"/>
              <c:showVal val="1"/>
              <c:showCatName val="0"/>
              <c:showSerName val="0"/>
              <c:showPercent val="0"/>
              <c:showBubbleSize val="0"/>
            </c:dLbl>
            <c:dLbl>
              <c:idx val="1"/>
              <c:layout/>
              <c:tx>
                <c:rich>
                  <a:bodyPr/>
                  <a:lstStyle/>
                  <a:p>
                    <a:r>
                      <a:rPr lang="en-US"/>
                      <a:t> $</a:t>
                    </a:r>
                    <a:r>
                      <a:rPr lang="en-US" smtClean="0"/>
                      <a:t>5,137* </a:t>
                    </a:r>
                    <a:endParaRPr lang="en-US"/>
                  </a:p>
                </c:rich>
              </c:tx>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Sheet1!$D$5:$D$6</c:f>
              <c:numCache>
                <c:formatCode>_("$"* #,##0_);_("$"* \(#,##0\);_("$"* "-"??_);_(@_)</c:formatCode>
                <c:ptCount val="2"/>
                <c:pt idx="0">
                  <c:v>3871</c:v>
                </c:pt>
                <c:pt idx="1">
                  <c:v>5137</c:v>
                </c:pt>
              </c:numCache>
            </c:numRef>
          </c:val>
        </c:ser>
        <c:dLbls>
          <c:showLegendKey val="0"/>
          <c:showVal val="0"/>
          <c:showCatName val="0"/>
          <c:showSerName val="0"/>
          <c:showPercent val="0"/>
          <c:showBubbleSize val="0"/>
        </c:dLbls>
        <c:gapWidth val="98"/>
        <c:overlap val="100"/>
        <c:axId val="101135872"/>
        <c:axId val="101137408"/>
      </c:barChart>
      <c:catAx>
        <c:axId val="101135872"/>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01137408"/>
        <c:crosses val="autoZero"/>
        <c:auto val="1"/>
        <c:lblAlgn val="ctr"/>
        <c:lblOffset val="100"/>
        <c:noMultiLvlLbl val="0"/>
      </c:catAx>
      <c:valAx>
        <c:axId val="101137408"/>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01135872"/>
        <c:crosses val="autoZero"/>
        <c:crossBetween val="between"/>
      </c:valAx>
      <c:spPr>
        <a:noFill/>
        <a:ln w="25018">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26264820345739E-2"/>
          <c:y val="3.3622936963388049E-2"/>
          <c:w val="0.90503235586930941"/>
          <c:h val="0.86051559233061969"/>
        </c:manualLayout>
      </c:layout>
      <c:lineChart>
        <c:grouping val="standard"/>
        <c:varyColors val="0"/>
        <c:ser>
          <c:idx val="0"/>
          <c:order val="0"/>
          <c:tx>
            <c:strRef>
              <c:f>Sheet1!$A$2</c:f>
              <c:strCache>
                <c:ptCount val="1"/>
                <c:pt idx="0">
                  <c:v>Single Coverage</c:v>
                </c:pt>
              </c:strCache>
            </c:strRef>
          </c:tx>
          <c:spPr>
            <a:ln>
              <a:solidFill>
                <a:schemeClr val="accent5"/>
              </a:solidFill>
            </a:ln>
          </c:spPr>
          <c:marker>
            <c:spPr>
              <a:solidFill>
                <a:schemeClr val="accent5"/>
              </a:solidFill>
              <a:ln>
                <a:solidFill>
                  <a:schemeClr val="accent5"/>
                </a:solidFill>
              </a:ln>
            </c:spPr>
          </c:marker>
          <c:dLbls>
            <c:dLbl>
              <c:idx val="11"/>
              <c:layout/>
              <c:tx>
                <c:rich>
                  <a:bodyPr/>
                  <a:lstStyle/>
                  <a:p>
                    <a:r>
                      <a:rPr lang="en-US" sz="1200"/>
                      <a:t>19</a:t>
                    </a:r>
                    <a:r>
                      <a:rPr lang="en-US" sz="1200" smtClean="0"/>
                      <a:t>%*</a:t>
                    </a:r>
                    <a:endParaRPr lang="en-US"/>
                  </a:p>
                </c:rich>
              </c:tx>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lgn="ctr">
                  <a:defRPr lang="en-US" sz="1200" b="0" i="0" u="none" strike="noStrike" kern="1200" baseline="0">
                    <a:solidFill>
                      <a:srgbClr val="0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strCache>
            </c:strRef>
          </c:cat>
          <c:val>
            <c:numRef>
              <c:f>Sheet1!$B$2:$Q$2</c:f>
              <c:numCache>
                <c:formatCode>0%</c:formatCode>
                <c:ptCount val="16"/>
                <c:pt idx="0">
                  <c:v>0.14000000000000001</c:v>
                </c:pt>
                <c:pt idx="1">
                  <c:v>0.14000000000000001</c:v>
                </c:pt>
                <c:pt idx="2">
                  <c:v>0.14000000000000001</c:v>
                </c:pt>
                <c:pt idx="3">
                  <c:v>0.16</c:v>
                </c:pt>
                <c:pt idx="4">
                  <c:v>0.16</c:v>
                </c:pt>
                <c:pt idx="5">
                  <c:v>0.16</c:v>
                </c:pt>
                <c:pt idx="6">
                  <c:v>0.16</c:v>
                </c:pt>
                <c:pt idx="7">
                  <c:v>0.16</c:v>
                </c:pt>
                <c:pt idx="8">
                  <c:v>0.16</c:v>
                </c:pt>
                <c:pt idx="9">
                  <c:v>0.16</c:v>
                </c:pt>
                <c:pt idx="10">
                  <c:v>0.17</c:v>
                </c:pt>
                <c:pt idx="11">
                  <c:v>0.19</c:v>
                </c:pt>
                <c:pt idx="12">
                  <c:v>0.18</c:v>
                </c:pt>
                <c:pt idx="13">
                  <c:v>0.18</c:v>
                </c:pt>
                <c:pt idx="14">
                  <c:v>0.18</c:v>
                </c:pt>
                <c:pt idx="15">
                  <c:v>0.18</c:v>
                </c:pt>
              </c:numCache>
            </c:numRef>
          </c:val>
          <c:smooth val="0"/>
        </c:ser>
        <c:ser>
          <c:idx val="1"/>
          <c:order val="1"/>
          <c:tx>
            <c:strRef>
              <c:f>Sheet1!$A$3</c:f>
              <c:strCache>
                <c:ptCount val="1"/>
                <c:pt idx="0">
                  <c:v>Family Coverage</c:v>
                </c:pt>
              </c:strCache>
            </c:strRef>
          </c:tx>
          <c:spPr>
            <a:ln>
              <a:solidFill>
                <a:schemeClr val="accent1"/>
              </a:solidFill>
            </a:ln>
          </c:spPr>
          <c:marker>
            <c:spPr>
              <a:solidFill>
                <a:schemeClr val="accent1"/>
              </a:solidFill>
              <a:ln>
                <a:solidFill>
                  <a:schemeClr val="accent1"/>
                </a:solidFill>
              </a:ln>
            </c:spPr>
          </c:marker>
          <c:dLbls>
            <c:dLbl>
              <c:idx val="11"/>
              <c:layout/>
              <c:tx>
                <c:rich>
                  <a:bodyPr/>
                  <a:lstStyle/>
                  <a:p>
                    <a:r>
                      <a:rPr lang="en-US" sz="1200"/>
                      <a:t>30</a:t>
                    </a:r>
                    <a:r>
                      <a:rPr lang="en-US" sz="1200" smtClean="0"/>
                      <a:t>%*</a:t>
                    </a:r>
                    <a:endParaRPr lang="en-US"/>
                  </a:p>
                </c:rich>
              </c:tx>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Sheet1!$B$1:$Q$1</c:f>
              <c:strCach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strCache>
            </c:strRef>
          </c:cat>
          <c:val>
            <c:numRef>
              <c:f>Sheet1!$B$3:$Q$3</c:f>
              <c:numCache>
                <c:formatCode>0%</c:formatCode>
                <c:ptCount val="16"/>
                <c:pt idx="0">
                  <c:v>0.27</c:v>
                </c:pt>
                <c:pt idx="1">
                  <c:v>0.26</c:v>
                </c:pt>
                <c:pt idx="2">
                  <c:v>0.26</c:v>
                </c:pt>
                <c:pt idx="3">
                  <c:v>0.28000000000000003</c:v>
                </c:pt>
                <c:pt idx="4">
                  <c:v>0.27</c:v>
                </c:pt>
                <c:pt idx="5">
                  <c:v>0.28000000000000003</c:v>
                </c:pt>
                <c:pt idx="6">
                  <c:v>0.26</c:v>
                </c:pt>
                <c:pt idx="7">
                  <c:v>0.27</c:v>
                </c:pt>
                <c:pt idx="8">
                  <c:v>0.28000000000000003</c:v>
                </c:pt>
                <c:pt idx="9">
                  <c:v>0.27</c:v>
                </c:pt>
                <c:pt idx="10">
                  <c:v>0.27</c:v>
                </c:pt>
                <c:pt idx="11">
                  <c:v>0.3</c:v>
                </c:pt>
                <c:pt idx="12">
                  <c:v>0.28000000000000003</c:v>
                </c:pt>
                <c:pt idx="13">
                  <c:v>0.28000000000000003</c:v>
                </c:pt>
                <c:pt idx="14">
                  <c:v>0.28999999999999998</c:v>
                </c:pt>
                <c:pt idx="15">
                  <c:v>0.28999999999999998</c:v>
                </c:pt>
              </c:numCache>
            </c:numRef>
          </c:val>
          <c:smooth val="0"/>
        </c:ser>
        <c:dLbls>
          <c:showLegendKey val="0"/>
          <c:showVal val="0"/>
          <c:showCatName val="0"/>
          <c:showSerName val="0"/>
          <c:showPercent val="0"/>
          <c:showBubbleSize val="0"/>
        </c:dLbls>
        <c:marker val="1"/>
        <c:smooth val="0"/>
        <c:axId val="101590528"/>
        <c:axId val="101592064"/>
      </c:lineChart>
      <c:catAx>
        <c:axId val="101590528"/>
        <c:scaling>
          <c:orientation val="minMax"/>
        </c:scaling>
        <c:delete val="0"/>
        <c:axPos val="b"/>
        <c:numFmt formatCode="General" sourceLinked="0"/>
        <c:majorTickMark val="out"/>
        <c:minorTickMark val="none"/>
        <c:tickLblPos val="nextTo"/>
        <c:txPr>
          <a:bodyPr/>
          <a:lstStyle/>
          <a:p>
            <a:pPr>
              <a:defRPr sz="1200" b="1"/>
            </a:pPr>
            <a:endParaRPr lang="en-US"/>
          </a:p>
        </c:txPr>
        <c:crossAx val="101592064"/>
        <c:crosses val="autoZero"/>
        <c:auto val="1"/>
        <c:lblAlgn val="ctr"/>
        <c:lblOffset val="100"/>
        <c:noMultiLvlLbl val="0"/>
      </c:catAx>
      <c:valAx>
        <c:axId val="101592064"/>
        <c:scaling>
          <c:orientation val="minMax"/>
          <c:max val="0.5"/>
        </c:scaling>
        <c:delete val="0"/>
        <c:axPos val="l"/>
        <c:numFmt formatCode="0%" sourceLinked="1"/>
        <c:majorTickMark val="out"/>
        <c:minorTickMark val="none"/>
        <c:tickLblPos val="nextTo"/>
        <c:txPr>
          <a:bodyPr/>
          <a:lstStyle/>
          <a:p>
            <a:pPr>
              <a:defRPr sz="1200" b="0"/>
            </a:pPr>
            <a:endParaRPr lang="en-US"/>
          </a:p>
        </c:txPr>
        <c:crossAx val="101590528"/>
        <c:crosses val="autoZero"/>
        <c:crossBetween val="between"/>
      </c:valAx>
    </c:plotArea>
    <c:legend>
      <c:legendPos val="t"/>
      <c:layout>
        <c:manualLayout>
          <c:xMode val="edge"/>
          <c:yMode val="edge"/>
          <c:x val="0.6798554167797991"/>
          <c:y val="5.934461550515141E-2"/>
          <c:w val="0.27534663770476964"/>
          <c:h val="0.1262774144757329"/>
        </c:manualLayout>
      </c:layout>
      <c:overlay val="1"/>
      <c:spPr>
        <a:ln>
          <a:noFill/>
        </a:ln>
      </c:spPr>
      <c:txPr>
        <a:bodyPr/>
        <a:lstStyle/>
        <a:p>
          <a:pPr>
            <a:defRPr sz="1200" b="1">
              <a:latin typeface="+mj-lt"/>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43366200846515"/>
          <c:y val="4.3196544276457886E-3"/>
          <c:w val="0.8094722852440055"/>
          <c:h val="0.86500764202697111"/>
        </c:manualLayout>
      </c:layout>
      <c:barChart>
        <c:barDir val="bar"/>
        <c:grouping val="percentStacked"/>
        <c:varyColors val="0"/>
        <c:ser>
          <c:idx val="0"/>
          <c:order val="0"/>
          <c:tx>
            <c:strRef>
              <c:f>Sheet1!$A$2</c:f>
              <c:strCache>
                <c:ptCount val="1"/>
                <c:pt idx="0">
                  <c:v>0%</c:v>
                </c:pt>
              </c:strCache>
            </c:strRef>
          </c:tx>
          <c:spPr>
            <a:solidFill>
              <a:schemeClr val="accent1"/>
            </a:solidFill>
            <a:ln w="9525">
              <a:solidFill>
                <a:schemeClr val="tx1"/>
              </a:solidFill>
              <a:prstDash val="solid"/>
            </a:ln>
          </c:spPr>
          <c:invertIfNegative val="0"/>
          <c:dLbls>
            <c:dLbl>
              <c:idx val="1"/>
              <c:layout>
                <c:manualLayout>
                  <c:x val="1.1299435028248588E-2"/>
                  <c:y val="4.8448143034177495E-3"/>
                </c:manualLayout>
              </c:layout>
              <c:showLegendKey val="0"/>
              <c:showVal val="1"/>
              <c:showCatName val="0"/>
              <c:showSerName val="0"/>
              <c:showPercent val="0"/>
              <c:showBubbleSize val="0"/>
            </c:dLbl>
            <c:dLbl>
              <c:idx val="20"/>
              <c:dLblPos val="ctr"/>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3.003003003003003E-3"/>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w="33371">
                <a:noFill/>
              </a:ln>
            </c:spPr>
            <c:txPr>
              <a:bodyPr/>
              <a:lstStyle/>
              <a:p>
                <a:pPr algn="ctr">
                  <a:defRPr lang="en-US" sz="1400" b="1" i="0" u="none" strike="noStrike" kern="1200" baseline="0">
                    <a:solidFill>
                      <a:srgbClr val="FFFFFF"/>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Sheet1!$B$2:$C$2</c:f>
              <c:numCache>
                <c:formatCode>0%</c:formatCode>
                <c:ptCount val="2"/>
                <c:pt idx="0">
                  <c:v>0.14000000000000001</c:v>
                </c:pt>
                <c:pt idx="1">
                  <c:v>0.02</c:v>
                </c:pt>
              </c:numCache>
            </c:numRef>
          </c:val>
        </c:ser>
        <c:ser>
          <c:idx val="1"/>
          <c:order val="1"/>
          <c:tx>
            <c:strRef>
              <c:f>Sheet1!$A$3</c:f>
              <c:strCache>
                <c:ptCount val="1"/>
                <c:pt idx="0">
                  <c:v>Greater Than 0%, Less Than Or Equal To 25%</c:v>
                </c:pt>
              </c:strCache>
            </c:strRef>
          </c:tx>
          <c:spPr>
            <a:solidFill>
              <a:schemeClr val="accent2"/>
            </a:solidFill>
            <a:ln w="9525">
              <a:solidFill>
                <a:schemeClr val="tx1"/>
              </a:solidFill>
              <a:prstDash val="solid"/>
            </a:ln>
          </c:spPr>
          <c:invertIfNegative val="0"/>
          <c:dLbls>
            <c:spPr>
              <a:noFill/>
              <a:ln w="33371">
                <a:noFill/>
              </a:ln>
            </c:spPr>
            <c:txPr>
              <a:bodyPr/>
              <a:lstStyle/>
              <a:p>
                <a:pPr algn="ctr">
                  <a:defRPr lang="en-US" sz="1400" b="1" i="0" u="none" strike="noStrike" kern="1200" baseline="0">
                    <a:solidFill>
                      <a:srgbClr val="FFFFFF"/>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Sheet1!$B$3:$C$3</c:f>
              <c:numCache>
                <c:formatCode>0%</c:formatCode>
                <c:ptCount val="2"/>
                <c:pt idx="0">
                  <c:v>0.27</c:v>
                </c:pt>
                <c:pt idx="1">
                  <c:v>0.48</c:v>
                </c:pt>
              </c:numCache>
            </c:numRef>
          </c:val>
        </c:ser>
        <c:ser>
          <c:idx val="2"/>
          <c:order val="2"/>
          <c:tx>
            <c:strRef>
              <c:f>Sheet1!$A$4</c:f>
              <c:strCache>
                <c:ptCount val="1"/>
                <c:pt idx="0">
                  <c:v>Greater Than 25%, Less Than Or Equal To 50%</c:v>
                </c:pt>
              </c:strCache>
            </c:strRef>
          </c:tx>
          <c:spPr>
            <a:solidFill>
              <a:schemeClr val="accent4"/>
            </a:solidFill>
            <a:ln w="9525">
              <a:solidFill>
                <a:schemeClr val="tx1"/>
              </a:solidFill>
              <a:prstDash val="solid"/>
            </a:ln>
          </c:spPr>
          <c:invertIfNegative val="0"/>
          <c:dLbls>
            <c:spPr>
              <a:noFill/>
              <a:ln w="33371">
                <a:noFill/>
              </a:ln>
            </c:spPr>
            <c:txPr>
              <a:bodyPr/>
              <a:lstStyle/>
              <a:p>
                <a:pPr>
                  <a:defRPr sz="1400" b="1" i="0" u="none" strike="noStrike" baseline="0">
                    <a:solidFill>
                      <a:schemeClr val="bg1"/>
                    </a:solidFill>
                    <a:latin typeface="+mn-lt"/>
                    <a:ea typeface="Tahoma"/>
                    <a:cs typeface="Tahom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Sheet1!$B$4:$C$4</c:f>
              <c:numCache>
                <c:formatCode>0%</c:formatCode>
                <c:ptCount val="2"/>
                <c:pt idx="0">
                  <c:v>0.28000000000000003</c:v>
                </c:pt>
                <c:pt idx="1">
                  <c:v>0.42</c:v>
                </c:pt>
              </c:numCache>
            </c:numRef>
          </c:val>
        </c:ser>
        <c:ser>
          <c:idx val="3"/>
          <c:order val="3"/>
          <c:tx>
            <c:strRef>
              <c:f>Sheet1!$A$5</c:f>
              <c:strCache>
                <c:ptCount val="1"/>
                <c:pt idx="0">
                  <c:v>Greater Than 50%</c:v>
                </c:pt>
              </c:strCache>
            </c:strRef>
          </c:tx>
          <c:spPr>
            <a:solidFill>
              <a:schemeClr val="accent5"/>
            </a:solidFill>
            <a:ln w="9525">
              <a:solidFill>
                <a:schemeClr val="tx1"/>
              </a:solidFill>
              <a:prstDash val="solid"/>
            </a:ln>
          </c:spPr>
          <c:invertIfNegative val="0"/>
          <c:dLbls>
            <c:spPr>
              <a:noFill/>
              <a:ln w="33371">
                <a:noFill/>
              </a:ln>
            </c:spPr>
            <c:txPr>
              <a:bodyPr/>
              <a:lstStyle/>
              <a:p>
                <a:pPr>
                  <a:defRPr sz="1400" b="1" i="0" u="none" strike="noStrike" baseline="0">
                    <a:solidFill>
                      <a:schemeClr val="tx1"/>
                    </a:solidFill>
                    <a:latin typeface="+mn-lt"/>
                    <a:ea typeface="Tahoma"/>
                    <a:cs typeface="Tahoma"/>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Sheet1!$B$1:$C$1</c:f>
              <c:strCache>
                <c:ptCount val="2"/>
                <c:pt idx="0">
                  <c:v>All Small Firms 
(3-199 Workers)</c:v>
                </c:pt>
                <c:pt idx="1">
                  <c:v>All Large Firms (200 or More Workers)</c:v>
                </c:pt>
              </c:strCache>
            </c:strRef>
          </c:cat>
          <c:val>
            <c:numRef>
              <c:f>Sheet1!$B$5:$C$5</c:f>
              <c:numCache>
                <c:formatCode>0%</c:formatCode>
                <c:ptCount val="2"/>
                <c:pt idx="0">
                  <c:v>0.31</c:v>
                </c:pt>
                <c:pt idx="1">
                  <c:v>0.09</c:v>
                </c:pt>
              </c:numCache>
            </c:numRef>
          </c:val>
        </c:ser>
        <c:dLbls>
          <c:showLegendKey val="0"/>
          <c:showVal val="1"/>
          <c:showCatName val="0"/>
          <c:showSerName val="0"/>
          <c:showPercent val="0"/>
          <c:showBubbleSize val="0"/>
        </c:dLbls>
        <c:gapWidth val="50"/>
        <c:overlap val="100"/>
        <c:axId val="101284864"/>
        <c:axId val="101298944"/>
      </c:barChart>
      <c:catAx>
        <c:axId val="101284864"/>
        <c:scaling>
          <c:orientation val="maxMin"/>
        </c:scaling>
        <c:delete val="0"/>
        <c:axPos val="l"/>
        <c:numFmt formatCode="General" sourceLinked="1"/>
        <c:majorTickMark val="out"/>
        <c:minorTickMark val="none"/>
        <c:tickLblPos val="nextTo"/>
        <c:spPr>
          <a:ln w="4171">
            <a:solidFill>
              <a:schemeClr val="tx1"/>
            </a:solidFill>
            <a:prstDash val="solid"/>
          </a:ln>
        </c:spPr>
        <c:txPr>
          <a:bodyPr rot="0" vert="horz" anchor="ctr" anchorCtr="0"/>
          <a:lstStyle/>
          <a:p>
            <a:pPr>
              <a:defRPr sz="1200" b="1" i="0" u="none" strike="noStrike" baseline="0">
                <a:solidFill>
                  <a:schemeClr val="tx1"/>
                </a:solidFill>
                <a:latin typeface="+mn-lt"/>
                <a:ea typeface="Tahoma"/>
                <a:cs typeface="Tahoma"/>
              </a:defRPr>
            </a:pPr>
            <a:endParaRPr lang="en-US"/>
          </a:p>
        </c:txPr>
        <c:crossAx val="101298944"/>
        <c:crosses val="autoZero"/>
        <c:auto val="1"/>
        <c:lblAlgn val="ctr"/>
        <c:lblOffset val="100"/>
        <c:tickLblSkip val="1"/>
        <c:tickMarkSkip val="1"/>
        <c:noMultiLvlLbl val="0"/>
      </c:catAx>
      <c:valAx>
        <c:axId val="101298944"/>
        <c:scaling>
          <c:orientation val="minMax"/>
        </c:scaling>
        <c:delete val="1"/>
        <c:axPos val="b"/>
        <c:numFmt formatCode="0%" sourceLinked="1"/>
        <c:majorTickMark val="out"/>
        <c:minorTickMark val="none"/>
        <c:tickLblPos val="nextTo"/>
        <c:crossAx val="101284864"/>
        <c:crosses val="max"/>
        <c:crossBetween val="between"/>
        <c:majorUnit val="0.2"/>
      </c:valAx>
      <c:spPr>
        <a:noFill/>
        <a:ln w="33371">
          <a:noFill/>
        </a:ln>
      </c:spPr>
    </c:plotArea>
    <c:legend>
      <c:legendPos val="b"/>
      <c:layout>
        <c:manualLayout>
          <c:xMode val="edge"/>
          <c:yMode val="edge"/>
          <c:x val="0"/>
          <c:y val="0.90467350123152146"/>
          <c:w val="0.99923210612186986"/>
          <c:h val="5.8568312406895071E-2"/>
        </c:manualLayout>
      </c:layout>
      <c:overlay val="0"/>
      <c:spPr>
        <a:solidFill>
          <a:schemeClr val="bg1"/>
        </a:solidFill>
        <a:ln w="4171">
          <a:noFill/>
          <a:prstDash val="solid"/>
        </a:ln>
      </c:spPr>
      <c:txPr>
        <a:bodyPr/>
        <a:lstStyle/>
        <a:p>
          <a:pPr>
            <a:defRPr sz="1200" b="1" i="0" u="none" strike="noStrike" baseline="0">
              <a:solidFill>
                <a:schemeClr val="tx1"/>
              </a:solidFill>
              <a:latin typeface="+mn-lt"/>
              <a:ea typeface="Tahoma"/>
              <a:cs typeface="Tahoma"/>
            </a:defRPr>
          </a:pPr>
          <a:endParaRPr lang="en-US"/>
        </a:p>
      </c:txPr>
    </c:legend>
    <c:plotVisOnly val="1"/>
    <c:dispBlanksAs val="gap"/>
    <c:showDLblsOverMax val="0"/>
  </c:chart>
  <c:spPr>
    <a:noFill/>
    <a:ln>
      <a:noFill/>
    </a:ln>
  </c:spPr>
  <c:txPr>
    <a:bodyPr/>
    <a:lstStyle/>
    <a:p>
      <a:pPr>
        <a:defRPr sz="1412" b="0" i="0" u="none" strike="noStrike" baseline="0">
          <a:solidFill>
            <a:schemeClr val="tx1"/>
          </a:solidFill>
          <a:latin typeface="Tahoma"/>
          <a:ea typeface="Tahoma"/>
          <a:cs typeface="Tahoma"/>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All Firms</c:v>
                </c:pt>
              </c:strCache>
            </c:strRef>
          </c:tx>
          <c:spPr>
            <a:ln w="22225">
              <a:solidFill>
                <a:schemeClr val="accent1"/>
              </a:solidFill>
              <a:prstDash val="solid"/>
            </a:ln>
          </c:spPr>
          <c:marker>
            <c:symbol val="triangle"/>
            <c:size val="5"/>
            <c:spPr>
              <a:solidFill>
                <a:schemeClr val="accent1"/>
              </a:solidFill>
              <a:ln w="9525">
                <a:solidFill>
                  <a:schemeClr val="accent1"/>
                </a:solidFill>
                <a:prstDash val="solid"/>
              </a:ln>
            </c:spPr>
          </c:marker>
          <c:dLbls>
            <c:dLbl>
              <c:idx val="11"/>
              <c:tx>
                <c:rich>
                  <a:bodyPr/>
                  <a:lstStyle/>
                  <a:p>
                    <a:r>
                      <a:rPr lang="en-US" sz="1200" b="0">
                        <a:latin typeface="+mj-lt"/>
                      </a:rPr>
                      <a:t>69</a:t>
                    </a:r>
                    <a:r>
                      <a:rPr lang="en-US" sz="1200" b="0" smtClean="0">
                        <a:latin typeface="+mj-lt"/>
                      </a:rPr>
                      <a:t>%*</a:t>
                    </a:r>
                    <a:endParaRPr lang="en-US" dirty="0"/>
                  </a:p>
                </c:rich>
              </c:tx>
              <c:dLblPos val="t"/>
              <c:showLegendKey val="0"/>
              <c:showVal val="0"/>
              <c:showCatName val="0"/>
              <c:showSerName val="0"/>
              <c:showPercent val="0"/>
              <c:showBubbleSize val="0"/>
            </c:dLbl>
            <c:dLbl>
              <c:idx val="12"/>
              <c:tx>
                <c:rich>
                  <a:bodyPr/>
                  <a:lstStyle/>
                  <a:p>
                    <a:r>
                      <a:rPr lang="en-US" sz="1200" b="0">
                        <a:latin typeface="+mj-lt"/>
                      </a:rPr>
                      <a:t>60</a:t>
                    </a:r>
                    <a:r>
                      <a:rPr lang="en-US" sz="1200" b="0" smtClean="0">
                        <a:latin typeface="+mj-lt"/>
                      </a:rPr>
                      <a:t>%*</a:t>
                    </a:r>
                    <a:endParaRPr lang="en-US"/>
                  </a:p>
                </c:rich>
              </c:tx>
              <c:dLblPos val="t"/>
              <c:showLegendKey val="0"/>
              <c:showVal val="0"/>
              <c:showCatName val="0"/>
              <c:showSerName val="0"/>
              <c:showPercent val="0"/>
              <c:showBubbleSize val="0"/>
            </c:dLbl>
            <c:spPr>
              <a:noFill/>
              <a:ln w="24389">
                <a:noFill/>
              </a:ln>
            </c:spPr>
            <c:txPr>
              <a:bodyPr/>
              <a:lstStyle/>
              <a:p>
                <a:pPr>
                  <a:defRPr sz="1200" b="0"/>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Sheet1!$B$2:$Q$2</c:f>
              <c:numCache>
                <c:formatCode>0%</c:formatCode>
                <c:ptCount val="16"/>
                <c:pt idx="0">
                  <c:v>0.65583157052651198</c:v>
                </c:pt>
                <c:pt idx="1">
                  <c:v>0.68</c:v>
                </c:pt>
                <c:pt idx="2">
                  <c:v>0.68</c:v>
                </c:pt>
                <c:pt idx="3">
                  <c:v>0.66</c:v>
                </c:pt>
                <c:pt idx="4">
                  <c:v>0.66</c:v>
                </c:pt>
                <c:pt idx="5">
                  <c:v>0.63</c:v>
                </c:pt>
                <c:pt idx="6">
                  <c:v>0.6</c:v>
                </c:pt>
                <c:pt idx="7">
                  <c:v>0.61</c:v>
                </c:pt>
                <c:pt idx="8">
                  <c:v>0.59</c:v>
                </c:pt>
                <c:pt idx="9">
                  <c:v>0.63</c:v>
                </c:pt>
                <c:pt idx="10">
                  <c:v>0.59</c:v>
                </c:pt>
                <c:pt idx="11">
                  <c:v>0.69</c:v>
                </c:pt>
                <c:pt idx="12">
                  <c:v>0.6</c:v>
                </c:pt>
                <c:pt idx="13">
                  <c:v>0.61</c:v>
                </c:pt>
                <c:pt idx="14">
                  <c:v>0.56999999999999995</c:v>
                </c:pt>
                <c:pt idx="15">
                  <c:v>0.55000000000000004</c:v>
                </c:pt>
              </c:numCache>
            </c:numRef>
          </c:val>
          <c:smooth val="0"/>
        </c:ser>
        <c:ser>
          <c:idx val="2"/>
          <c:order val="1"/>
          <c:tx>
            <c:strRef>
              <c:f>Sheet1!$A$3</c:f>
              <c:strCache>
                <c:ptCount val="1"/>
                <c:pt idx="0">
                  <c:v>Firms with 3-9 Workers</c:v>
                </c:pt>
              </c:strCache>
            </c:strRef>
          </c:tx>
          <c:spPr>
            <a:ln w="22225">
              <a:solidFill>
                <a:schemeClr val="accent4"/>
              </a:solidFill>
              <a:prstDash val="solid"/>
            </a:ln>
          </c:spPr>
          <c:marker>
            <c:symbol val="square"/>
            <c:size val="5"/>
            <c:spPr>
              <a:solidFill>
                <a:schemeClr val="accent4"/>
              </a:solidFill>
              <a:ln>
                <a:solidFill>
                  <a:schemeClr val="accent4"/>
                </a:solidFill>
                <a:prstDash val="solid"/>
              </a:ln>
            </c:spPr>
          </c:marker>
          <c:dLbls>
            <c:dLbl>
              <c:idx val="11"/>
              <c:layout>
                <c:manualLayout>
                  <c:x val="-3.839163242620626E-2"/>
                  <c:y val="5.832294971479296E-2"/>
                </c:manualLayout>
              </c:layout>
              <c:tx>
                <c:rich>
                  <a:bodyPr/>
                  <a:lstStyle/>
                  <a:p>
                    <a:r>
                      <a:rPr lang="en-US" sz="1200" b="0"/>
                      <a:t>59</a:t>
                    </a:r>
                    <a:r>
                      <a:rPr lang="en-US" sz="1200" b="0" smtClean="0"/>
                      <a:t>%*</a:t>
                    </a:r>
                    <a:endParaRPr lang="en-US"/>
                  </a:p>
                </c:rich>
              </c:tx>
              <c:dLblPos val="r"/>
              <c:showLegendKey val="0"/>
              <c:showVal val="0"/>
              <c:showCatName val="0"/>
              <c:showSerName val="0"/>
              <c:showPercent val="0"/>
              <c:showBubbleSize val="0"/>
            </c:dLbl>
            <c:dLbl>
              <c:idx val="12"/>
              <c:tx>
                <c:rich>
                  <a:bodyPr/>
                  <a:lstStyle/>
                  <a:p>
                    <a:r>
                      <a:rPr lang="en-US" sz="1200" b="0"/>
                      <a:t>48</a:t>
                    </a:r>
                    <a:r>
                      <a:rPr lang="en-US" sz="1200" b="0" smtClean="0"/>
                      <a:t>%*</a:t>
                    </a:r>
                    <a:endParaRPr lang="en-US"/>
                  </a:p>
                </c:rich>
              </c:tx>
              <c:dLblPos val="b"/>
              <c:showLegendKey val="0"/>
              <c:showVal val="0"/>
              <c:showCatName val="0"/>
              <c:showSerName val="0"/>
              <c:showPercent val="0"/>
              <c:showBubbleSize val="0"/>
            </c:dLbl>
            <c:spPr>
              <a:noFill/>
              <a:ln w="24389">
                <a:noFill/>
              </a:ln>
            </c:spPr>
            <c:txPr>
              <a:bodyPr/>
              <a:lstStyle/>
              <a:p>
                <a:pPr>
                  <a:defRPr sz="1200" b="0"/>
                </a:pPr>
                <a:endParaRPr lang="en-US"/>
              </a:p>
            </c:txPr>
            <c:dLblPos val="b"/>
            <c:showLegendKey val="0"/>
            <c:showVal val="1"/>
            <c:showCatName val="0"/>
            <c:showSerName val="0"/>
            <c:showPercent val="0"/>
            <c:showBubbleSize val="0"/>
            <c:showLeaderLines val="0"/>
          </c:dLbls>
          <c:cat>
            <c:numRef>
              <c:f>Sheet1!$B$1:$Q$1</c:f>
              <c:numCache>
                <c:formatCode>General</c:formatCode>
                <c:ptCount val="16"/>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Sheet1!$B$3:$Q$3</c:f>
              <c:numCache>
                <c:formatCode>0%</c:formatCode>
                <c:ptCount val="16"/>
                <c:pt idx="0">
                  <c:v>0.55446587555317295</c:v>
                </c:pt>
                <c:pt idx="1">
                  <c:v>0.56999999999999995</c:v>
                </c:pt>
                <c:pt idx="2">
                  <c:v>0.57999999999999996</c:v>
                </c:pt>
                <c:pt idx="3">
                  <c:v>0.57999999999999996</c:v>
                </c:pt>
                <c:pt idx="4">
                  <c:v>0.55000000000000004</c:v>
                </c:pt>
                <c:pt idx="5">
                  <c:v>0.52</c:v>
                </c:pt>
                <c:pt idx="6">
                  <c:v>0.47</c:v>
                </c:pt>
                <c:pt idx="7">
                  <c:v>0.49</c:v>
                </c:pt>
                <c:pt idx="8">
                  <c:v>0.45</c:v>
                </c:pt>
                <c:pt idx="9">
                  <c:v>0.5</c:v>
                </c:pt>
                <c:pt idx="10">
                  <c:v>0.47</c:v>
                </c:pt>
                <c:pt idx="11">
                  <c:v>0.59</c:v>
                </c:pt>
                <c:pt idx="12">
                  <c:v>0.48</c:v>
                </c:pt>
                <c:pt idx="13">
                  <c:v>0.5</c:v>
                </c:pt>
                <c:pt idx="14">
                  <c:v>0.45</c:v>
                </c:pt>
                <c:pt idx="15">
                  <c:v>0.44</c:v>
                </c:pt>
              </c:numCache>
            </c:numRef>
          </c:val>
          <c:smooth val="0"/>
        </c:ser>
        <c:dLbls>
          <c:showLegendKey val="0"/>
          <c:showVal val="0"/>
          <c:showCatName val="0"/>
          <c:showSerName val="0"/>
          <c:showPercent val="0"/>
          <c:showBubbleSize val="0"/>
        </c:dLbls>
        <c:marker val="1"/>
        <c:smooth val="0"/>
        <c:axId val="101717504"/>
        <c:axId val="101719040"/>
      </c:lineChart>
      <c:catAx>
        <c:axId val="10171750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101719040"/>
        <c:crosses val="autoZero"/>
        <c:auto val="1"/>
        <c:lblAlgn val="ctr"/>
        <c:lblOffset val="100"/>
        <c:tickLblSkip val="1"/>
        <c:tickMarkSkip val="1"/>
        <c:noMultiLvlLbl val="0"/>
      </c:catAx>
      <c:valAx>
        <c:axId val="101719040"/>
        <c:scaling>
          <c:orientation val="minMax"/>
          <c:max val="1"/>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101717504"/>
        <c:crosses val="autoZero"/>
        <c:crossBetween val="between"/>
      </c:valAx>
      <c:spPr>
        <a:noFill/>
        <a:ln w="25401">
          <a:noFill/>
        </a:ln>
      </c:spPr>
    </c:plotArea>
    <c:legend>
      <c:legendPos val="b"/>
      <c:layout>
        <c:manualLayout>
          <c:xMode val="edge"/>
          <c:yMode val="edge"/>
          <c:x val="0.71950863164029533"/>
          <c:y val="0.71049353391277148"/>
          <c:w val="0.25394657559271866"/>
          <c:h val="0.1175622297623769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Sales</c:v>
                </c:pt>
              </c:strCache>
            </c:strRef>
          </c:tx>
          <c:spPr>
            <a:ln>
              <a:solidFill>
                <a:schemeClr val="tx1"/>
              </a:solidFill>
            </a:ln>
          </c:spPr>
          <c:invertIfNegative val="0"/>
          <c:dPt>
            <c:idx val="1"/>
            <c:invertIfNegative val="0"/>
            <c:bubble3D val="0"/>
            <c:spPr>
              <a:solidFill>
                <a:schemeClr val="accent1"/>
              </a:solidFill>
              <a:ln>
                <a:solidFill>
                  <a:schemeClr val="tx1"/>
                </a:solidFill>
              </a:ln>
            </c:spPr>
          </c:dPt>
          <c:dLbls>
            <c:txPr>
              <a:bodyPr/>
              <a:lstStyle/>
              <a:p>
                <a:pPr>
                  <a:defRPr sz="1400"/>
                </a:pPr>
                <a:endParaRPr lang="en-US"/>
              </a:p>
            </c:txPr>
            <c:showLegendKey val="0"/>
            <c:showVal val="1"/>
            <c:showCatName val="0"/>
            <c:showSerName val="0"/>
            <c:showPercent val="0"/>
            <c:showBubbleSize val="0"/>
            <c:showLeaderLines val="0"/>
          </c:dLbls>
          <c:cat>
            <c:strRef>
              <c:f>Sheet1!$A$2:$A$4</c:f>
              <c:strCache>
                <c:ptCount val="3"/>
                <c:pt idx="0">
                  <c:v>3 to 49 Workers</c:v>
                </c:pt>
                <c:pt idx="1">
                  <c:v>50 to 99 Workers</c:v>
                </c:pt>
                <c:pt idx="2">
                  <c:v>100 or More Workers</c:v>
                </c:pt>
              </c:strCache>
            </c:strRef>
          </c:cat>
          <c:val>
            <c:numRef>
              <c:f>Sheet1!$B$2:$B$4</c:f>
              <c:numCache>
                <c:formatCode>0%</c:formatCode>
                <c:ptCount val="3"/>
                <c:pt idx="0">
                  <c:v>0.52</c:v>
                </c:pt>
                <c:pt idx="1">
                  <c:v>0.9</c:v>
                </c:pt>
                <c:pt idx="2">
                  <c:v>0.94</c:v>
                </c:pt>
              </c:numCache>
            </c:numRef>
          </c:val>
        </c:ser>
        <c:dLbls>
          <c:showLegendKey val="0"/>
          <c:showVal val="0"/>
          <c:showCatName val="0"/>
          <c:showSerName val="0"/>
          <c:showPercent val="0"/>
          <c:showBubbleSize val="0"/>
        </c:dLbls>
        <c:gapWidth val="100"/>
        <c:axId val="102973824"/>
        <c:axId val="101763712"/>
      </c:barChart>
      <c:valAx>
        <c:axId val="101763712"/>
        <c:scaling>
          <c:orientation val="minMax"/>
        </c:scaling>
        <c:delete val="0"/>
        <c:axPos val="l"/>
        <c:numFmt formatCode="0%" sourceLinked="1"/>
        <c:majorTickMark val="out"/>
        <c:minorTickMark val="none"/>
        <c:tickLblPos val="nextTo"/>
        <c:txPr>
          <a:bodyPr/>
          <a:lstStyle/>
          <a:p>
            <a:pPr>
              <a:defRPr sz="1200"/>
            </a:pPr>
            <a:endParaRPr lang="en-US"/>
          </a:p>
        </c:txPr>
        <c:crossAx val="102973824"/>
        <c:crosses val="autoZero"/>
        <c:crossBetween val="between"/>
      </c:valAx>
      <c:catAx>
        <c:axId val="102973824"/>
        <c:scaling>
          <c:orientation val="minMax"/>
        </c:scaling>
        <c:delete val="0"/>
        <c:axPos val="b"/>
        <c:majorTickMark val="out"/>
        <c:minorTickMark val="none"/>
        <c:tickLblPos val="nextTo"/>
        <c:txPr>
          <a:bodyPr/>
          <a:lstStyle/>
          <a:p>
            <a:pPr>
              <a:defRPr sz="1400" b="1"/>
            </a:pPr>
            <a:endParaRPr lang="en-US"/>
          </a:p>
        </c:txPr>
        <c:crossAx val="101763712"/>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0.27542</cdr:x>
      <cdr:y>0.17103</cdr:y>
    </cdr:from>
    <cdr:to>
      <cdr:x>0.48847</cdr:x>
      <cdr:y>0.24796</cdr:y>
    </cdr:to>
    <cdr:sp macro="" textlink="">
      <cdr:nvSpPr>
        <cdr:cNvPr id="4" name="TextBox 1"/>
        <cdr:cNvSpPr txBox="1"/>
      </cdr:nvSpPr>
      <cdr:spPr>
        <a:xfrm xmlns:a="http://schemas.openxmlformats.org/drawingml/2006/main">
          <a:off x="1182114" y="677691"/>
          <a:ext cx="914416"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$14,177*</a:t>
          </a:r>
          <a:endParaRPr lang="en-US" sz="1200" b="0" dirty="0">
            <a:latin typeface="+mj-lt"/>
          </a:endParaRPr>
        </a:p>
      </cdr:txBody>
    </cdr:sp>
  </cdr:relSizeAnchor>
  <cdr:relSizeAnchor xmlns:cdr="http://schemas.openxmlformats.org/drawingml/2006/chartDrawing">
    <cdr:from>
      <cdr:x>0.68216</cdr:x>
      <cdr:y>0.08449</cdr:y>
    </cdr:from>
    <cdr:to>
      <cdr:x>0.91296</cdr:x>
      <cdr:y>0.16142</cdr:y>
    </cdr:to>
    <cdr:sp macro="" textlink="">
      <cdr:nvSpPr>
        <cdr:cNvPr id="6" name="TextBox 1"/>
        <cdr:cNvSpPr txBox="1"/>
      </cdr:nvSpPr>
      <cdr:spPr>
        <a:xfrm xmlns:a="http://schemas.openxmlformats.org/drawingml/2006/main">
          <a:off x="2927847" y="334791"/>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$17,582*</a:t>
          </a:r>
          <a:endParaRPr lang="en-US" sz="1200" b="0" dirty="0">
            <a:latin typeface="+mj-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0.24406</cdr:x>
      <cdr:y>0.14831</cdr:y>
    </cdr:from>
    <cdr:to>
      <cdr:x>0.47246</cdr:x>
      <cdr:y>0.22524</cdr:y>
    </cdr:to>
    <cdr:sp macro="" textlink="">
      <cdr:nvSpPr>
        <cdr:cNvPr id="4" name="TextBox 1"/>
        <cdr:cNvSpPr txBox="1"/>
      </cdr:nvSpPr>
      <cdr:spPr>
        <a:xfrm xmlns:a="http://schemas.openxmlformats.org/drawingml/2006/main">
          <a:off x="1058493" y="587664"/>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$5,175*</a:t>
          </a:r>
          <a:endParaRPr lang="en-US" sz="1200" b="0" dirty="0">
            <a:latin typeface="+mj-lt"/>
          </a:endParaRPr>
        </a:p>
      </cdr:txBody>
    </cdr:sp>
  </cdr:relSizeAnchor>
  <cdr:relSizeAnchor xmlns:cdr="http://schemas.openxmlformats.org/drawingml/2006/chartDrawing">
    <cdr:from>
      <cdr:x>0.6747</cdr:x>
      <cdr:y>0.06181</cdr:y>
    </cdr:from>
    <cdr:to>
      <cdr:x>0.9031</cdr:x>
      <cdr:y>0.13874</cdr:y>
    </cdr:to>
    <cdr:sp macro="" textlink="">
      <cdr:nvSpPr>
        <cdr:cNvPr id="6" name="TextBox 1"/>
        <cdr:cNvSpPr txBox="1"/>
      </cdr:nvSpPr>
      <cdr:spPr>
        <a:xfrm xmlns:a="http://schemas.openxmlformats.org/drawingml/2006/main">
          <a:off x="2926198" y="244920"/>
          <a:ext cx="990599" cy="3048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a:t>
          </a:r>
          <a:r>
            <a:rPr lang="en-US" sz="1200" dirty="0" smtClean="0">
              <a:latin typeface="+mj-lt"/>
            </a:rPr>
            <a:t>6,244</a:t>
          </a:r>
          <a:r>
            <a:rPr lang="en-US" sz="1200" b="0" dirty="0" smtClean="0">
              <a:latin typeface="+mj-lt"/>
            </a:rPr>
            <a:t>*</a:t>
          </a:r>
          <a:endParaRPr lang="en-US" sz="1200" b="0" dirty="0">
            <a:latin typeface="+mj-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0.51695</cdr:x>
      <cdr:y>1.90194E-7</cdr:y>
    </cdr:from>
    <cdr:to>
      <cdr:x>0.51695</cdr:x>
      <cdr:y>0.72464</cdr:y>
    </cdr:to>
    <cdr:cxnSp macro="">
      <cdr:nvCxnSpPr>
        <cdr:cNvPr id="3" name="Straight Connector 2"/>
        <cdr:cNvCxnSpPr/>
      </cdr:nvCxnSpPr>
      <cdr:spPr>
        <a:xfrm xmlns:a="http://schemas.openxmlformats.org/drawingml/2006/main" flipV="1">
          <a:off x="4648200" y="1"/>
          <a:ext cx="0" cy="3809999"/>
        </a:xfrm>
        <a:prstGeom xmlns:a="http://schemas.openxmlformats.org/drawingml/2006/main" prst="line">
          <a:avLst/>
        </a:prstGeom>
        <a:ln xmlns:a="http://schemas.openxmlformats.org/drawingml/2006/main" w="12700"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0.26667</cdr:x>
      <cdr:y>0.14493</cdr:y>
    </cdr:from>
    <cdr:to>
      <cdr:x>0.95833</cdr:x>
      <cdr:y>0.14493</cdr:y>
    </cdr:to>
    <cdr:cxnSp macro="">
      <cdr:nvCxnSpPr>
        <cdr:cNvPr id="5" name="Straight Connector 4"/>
        <cdr:cNvCxnSpPr/>
      </cdr:nvCxnSpPr>
      <cdr:spPr>
        <a:xfrm xmlns:a="http://schemas.openxmlformats.org/drawingml/2006/main">
          <a:off x="2438400" y="762000"/>
          <a:ext cx="6324600" cy="0"/>
        </a:xfrm>
        <a:prstGeom xmlns:a="http://schemas.openxmlformats.org/drawingml/2006/main" prst="line">
          <a:avLst/>
        </a:prstGeom>
        <a:ln xmlns:a="http://schemas.openxmlformats.org/drawingml/2006/main" w="12700" cmpd="sng">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0.18547</cdr:x>
      <cdr:y>0.08163</cdr:y>
    </cdr:from>
    <cdr:to>
      <cdr:x>0.37422</cdr:x>
      <cdr:y>0.19703</cdr:y>
    </cdr:to>
    <cdr:sp macro="" textlink="">
      <cdr:nvSpPr>
        <cdr:cNvPr id="2" name="TextBox 1"/>
        <cdr:cNvSpPr txBox="1"/>
      </cdr:nvSpPr>
      <cdr:spPr>
        <a:xfrm xmlns:a="http://schemas.openxmlformats.org/drawingml/2006/main">
          <a:off x="1695896" y="304800"/>
          <a:ext cx="1725967"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100" dirty="0" smtClean="0">
              <a:latin typeface="Meta Offc Pro"/>
              <a:cs typeface="Meta Offc Pro"/>
            </a:rPr>
            <a:t>Of Firms Offering Wellness Programs…</a:t>
          </a:r>
        </a:p>
      </cdr:txBody>
    </cdr:sp>
  </cdr:relSizeAnchor>
  <cdr:relSizeAnchor xmlns:cdr="http://schemas.openxmlformats.org/drawingml/2006/chartDrawing">
    <cdr:from>
      <cdr:x>0.49458</cdr:x>
      <cdr:y>0.10204</cdr:y>
    </cdr:from>
    <cdr:to>
      <cdr:x>0.68333</cdr:x>
      <cdr:y>0.21744</cdr:y>
    </cdr:to>
    <cdr:sp macro="" textlink="">
      <cdr:nvSpPr>
        <cdr:cNvPr id="3" name="TextBox 1"/>
        <cdr:cNvSpPr txBox="1"/>
      </cdr:nvSpPr>
      <cdr:spPr>
        <a:xfrm xmlns:a="http://schemas.openxmlformats.org/drawingml/2006/main">
          <a:off x="4522433" y="381000"/>
          <a:ext cx="1725967"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smtClean="0">
              <a:latin typeface="Meta Offc Pro"/>
              <a:cs typeface="Meta Offc Pro"/>
            </a:rPr>
            <a:t>Of Firms Offering Biometric Screening…</a:t>
          </a:r>
        </a:p>
      </cdr:txBody>
    </cdr:sp>
  </cdr:relSizeAnchor>
  <cdr:relSizeAnchor xmlns:cdr="http://schemas.openxmlformats.org/drawingml/2006/chartDrawing">
    <cdr:from>
      <cdr:x>0.80562</cdr:x>
      <cdr:y>0.08163</cdr:y>
    </cdr:from>
    <cdr:to>
      <cdr:x>0.99438</cdr:x>
      <cdr:y>0.28771</cdr:y>
    </cdr:to>
    <cdr:sp macro="" textlink="">
      <cdr:nvSpPr>
        <cdr:cNvPr id="4" name="TextBox 1"/>
        <cdr:cNvSpPr txBox="1"/>
      </cdr:nvSpPr>
      <cdr:spPr>
        <a:xfrm xmlns:a="http://schemas.openxmlformats.org/drawingml/2006/main">
          <a:off x="7366616" y="304800"/>
          <a:ext cx="1725967" cy="76944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smtClean="0">
              <a:latin typeface="Meta Offc Pro"/>
              <a:cs typeface="Meta Offc Pro"/>
            </a:rPr>
            <a:t>Of Firms Offering Workers the </a:t>
          </a:r>
          <a:r>
            <a:rPr lang="en-US" dirty="0" smtClean="0">
              <a:latin typeface="Meta Offc Pro"/>
              <a:cs typeface="Meta Offc Pro"/>
            </a:rPr>
            <a:t>Opportunity</a:t>
          </a:r>
          <a:r>
            <a:rPr lang="en-US" sz="1100" dirty="0" smtClean="0">
              <a:latin typeface="Meta Offc Pro"/>
              <a:cs typeface="Meta Offc Pro"/>
            </a:rPr>
            <a:t> for a health risk assessments…</a:t>
          </a:r>
        </a:p>
      </cdr:txBody>
    </cdr:sp>
  </cdr:relSizeAnchor>
</c:userShapes>
</file>

<file path=ppt/drawings/drawing6.xml><?xml version="1.0" encoding="utf-8"?>
<c:userShapes xmlns:c="http://schemas.openxmlformats.org/drawingml/2006/chart">
  <cdr:relSizeAnchor xmlns:cdr="http://schemas.openxmlformats.org/drawingml/2006/chartDrawing">
    <cdr:from>
      <cdr:x>0.67826</cdr:x>
      <cdr:y>0</cdr:y>
    </cdr:from>
    <cdr:to>
      <cdr:x>0.67826</cdr:x>
      <cdr:y>0.84032</cdr:y>
    </cdr:to>
    <cdr:cxnSp macro="">
      <cdr:nvCxnSpPr>
        <cdr:cNvPr id="3" name="Straight Connector 2"/>
        <cdr:cNvCxnSpPr/>
      </cdr:nvCxnSpPr>
      <cdr:spPr>
        <a:xfrm xmlns:a="http://schemas.openxmlformats.org/drawingml/2006/main" flipV="1">
          <a:off x="5943600" y="-1752600"/>
          <a:ext cx="0" cy="3585814"/>
        </a:xfrm>
        <a:prstGeom xmlns:a="http://schemas.openxmlformats.org/drawingml/2006/main" prst="line">
          <a:avLst/>
        </a:prstGeom>
        <a:ln xmlns:a="http://schemas.openxmlformats.org/drawingml/2006/main" w="12700"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9/9/2014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0</a:t>
            </a:fld>
            <a:endParaRPr lang="en-US"/>
          </a:p>
        </p:txBody>
      </p:sp>
    </p:spTree>
    <p:extLst>
      <p:ext uri="{BB962C8B-B14F-4D97-AF65-F5344CB8AC3E}">
        <p14:creationId xmlns:p14="http://schemas.microsoft.com/office/powerpoint/2010/main" val="27411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9</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a:p>
        </p:txBody>
      </p:sp>
    </p:spTree>
    <p:extLst>
      <p:ext uri="{BB962C8B-B14F-4D97-AF65-F5344CB8AC3E}">
        <p14:creationId xmlns:p14="http://schemas.microsoft.com/office/powerpoint/2010/main" val="3780386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11</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12</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13</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14</a:t>
            </a:fld>
            <a:endParaRPr lang="en-US"/>
          </a:p>
        </p:txBody>
      </p:sp>
    </p:spTree>
    <p:extLst>
      <p:ext uri="{BB962C8B-B14F-4D97-AF65-F5344CB8AC3E}">
        <p14:creationId xmlns:p14="http://schemas.microsoft.com/office/powerpoint/2010/main" val="4090893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15</a:t>
            </a:fld>
            <a:endParaRPr lang="en-US"/>
          </a:p>
        </p:txBody>
      </p:sp>
    </p:spTree>
    <p:extLst>
      <p:ext uri="{BB962C8B-B14F-4D97-AF65-F5344CB8AC3E}">
        <p14:creationId xmlns:p14="http://schemas.microsoft.com/office/powerpoint/2010/main" val="3041609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16</a:t>
            </a:fld>
            <a:endParaRPr lang="en-US"/>
          </a:p>
        </p:txBody>
      </p:sp>
    </p:spTree>
    <p:extLst>
      <p:ext uri="{BB962C8B-B14F-4D97-AF65-F5344CB8AC3E}">
        <p14:creationId xmlns:p14="http://schemas.microsoft.com/office/powerpoint/2010/main" val="3967332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9E0A6A-F254-4D9B-8AB5-65D6785FAE17}" type="slidenum">
              <a:rPr lang="en-US" smtClean="0"/>
              <a:pPr>
                <a:defRPr/>
              </a:pPr>
              <a:t>17</a:t>
            </a:fld>
            <a:endParaRPr lang="en-US"/>
          </a:p>
        </p:txBody>
      </p:sp>
    </p:spTree>
    <p:extLst>
      <p:ext uri="{BB962C8B-B14F-4D97-AF65-F5344CB8AC3E}">
        <p14:creationId xmlns:p14="http://schemas.microsoft.com/office/powerpoint/2010/main" val="321281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941900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19</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20</a:t>
            </a:fld>
            <a:endParaRPr lang="en-US" dirty="0"/>
          </a:p>
        </p:txBody>
      </p:sp>
    </p:spTree>
    <p:extLst>
      <p:ext uri="{BB962C8B-B14F-4D97-AF65-F5344CB8AC3E}">
        <p14:creationId xmlns:p14="http://schemas.microsoft.com/office/powerpoint/2010/main" val="22885300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21</a:t>
            </a:fld>
            <a:endParaRPr lang="en-US" dirty="0"/>
          </a:p>
        </p:txBody>
      </p:sp>
    </p:spTree>
    <p:extLst>
      <p:ext uri="{BB962C8B-B14F-4D97-AF65-F5344CB8AC3E}">
        <p14:creationId xmlns:p14="http://schemas.microsoft.com/office/powerpoint/2010/main" val="3360269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22</a:t>
            </a:fld>
            <a:endParaRPr lang="en-US" dirty="0"/>
          </a:p>
        </p:txBody>
      </p:sp>
    </p:spTree>
    <p:extLst>
      <p:ext uri="{BB962C8B-B14F-4D97-AF65-F5344CB8AC3E}">
        <p14:creationId xmlns:p14="http://schemas.microsoft.com/office/powerpoint/2010/main" val="2288530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23</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24</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25</a:t>
            </a:fld>
            <a:endParaRPr lang="en-US"/>
          </a:p>
        </p:txBody>
      </p:sp>
    </p:spTree>
    <p:extLst>
      <p:ext uri="{BB962C8B-B14F-4D97-AF65-F5344CB8AC3E}">
        <p14:creationId xmlns:p14="http://schemas.microsoft.com/office/powerpoint/2010/main" val="139671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a:t>
            </a:fld>
            <a:endParaRPr lang="en-US"/>
          </a:p>
        </p:txBody>
      </p:sp>
    </p:spTree>
    <p:extLst>
      <p:ext uri="{BB962C8B-B14F-4D97-AF65-F5344CB8AC3E}">
        <p14:creationId xmlns:p14="http://schemas.microsoft.com/office/powerpoint/2010/main" val="3783613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1514DC96-F363-4336-8F5A-27B78295C39E}" type="slidenum">
              <a:rPr lang="en-US" smtClean="0">
                <a:latin typeface="Arial" charset="0"/>
              </a:rPr>
              <a:pPr eaLnBrk="1" hangingPunct="1">
                <a:defRPr/>
              </a:pPr>
              <a:t>3</a:t>
            </a:fld>
            <a:endParaRPr lang="en-US" smtClean="0">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50" fontAlgn="base">
              <a:spcBef>
                <a:spcPct val="30000"/>
              </a:spcBef>
              <a:spcAft>
                <a:spcPct val="0"/>
              </a:spcAft>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4</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gc</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5</a:t>
            </a:fld>
            <a:endParaRPr lang="en-US"/>
          </a:p>
        </p:txBody>
      </p:sp>
    </p:spTree>
    <p:extLst>
      <p:ext uri="{BB962C8B-B14F-4D97-AF65-F5344CB8AC3E}">
        <p14:creationId xmlns:p14="http://schemas.microsoft.com/office/powerpoint/2010/main" val="4198283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946C6-E8E0-4350-812E-550EA88147DD}" type="slidenum">
              <a:rPr lang="en-US"/>
              <a:pPr/>
              <a:t>6</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934113" y="4416099"/>
            <a:ext cx="5142177" cy="4182457"/>
          </a:xfrm>
        </p:spPr>
        <p:txBody>
          <a:bodyPr/>
          <a:lstStyle/>
          <a:p>
            <a:r>
              <a:rPr lang="en-US" dirty="0" err="1" smtClean="0"/>
              <a:t>gc</a:t>
            </a:r>
            <a:endParaRPr lang="en-US" dirty="0"/>
          </a:p>
        </p:txBody>
      </p:sp>
    </p:spTree>
    <p:extLst>
      <p:ext uri="{BB962C8B-B14F-4D97-AF65-F5344CB8AC3E}">
        <p14:creationId xmlns:p14="http://schemas.microsoft.com/office/powerpoint/2010/main" val="3988322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7</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t>8</a:t>
            </a:fld>
            <a:endParaRPr lang="en-US"/>
          </a:p>
        </p:txBody>
      </p:sp>
    </p:spTree>
    <p:extLst>
      <p:ext uri="{BB962C8B-B14F-4D97-AF65-F5344CB8AC3E}">
        <p14:creationId xmlns:p14="http://schemas.microsoft.com/office/powerpoint/2010/main" val="2692515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4"/>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3720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pPr>
                <a:defRPr/>
              </a:pPr>
              <a:t>‹#›</a:t>
            </a:fld>
            <a:endParaRPr lang="en-US"/>
          </a:p>
        </p:txBody>
      </p:sp>
    </p:spTree>
    <p:extLst>
      <p:ext uri="{BB962C8B-B14F-4D97-AF65-F5344CB8AC3E}">
        <p14:creationId xmlns:p14="http://schemas.microsoft.com/office/powerpoint/2010/main" val="38618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pic>
        <p:nvPicPr>
          <p:cNvPr id="6" name="Picture 5"/>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8752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pPr>
                <a:defRPr/>
              </a:pPr>
              <a:t>‹#›</a:t>
            </a:fld>
            <a:endParaRPr lang="en-US"/>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95608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pPr>
                <a:defRPr/>
              </a:pPr>
              <a:t>‹#›</a:t>
            </a:fld>
            <a:endParaRPr lang="en-US"/>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45634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34666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2"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68" r:id="rId5"/>
    <p:sldLayoutId id="2147483669" r:id="rId6"/>
    <p:sldLayoutId id="2147483670" r:id="rId7"/>
    <p:sldLayoutId id="2147483671" r:id="rId8"/>
    <p:sldLayoutId id="2147483672" r:id="rId9"/>
    <p:sldLayoutId id="2147483673"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3.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4.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Health Benefits Survey</a:t>
            </a:r>
            <a:endParaRPr lang="en-US" dirty="0"/>
          </a:p>
        </p:txBody>
      </p:sp>
      <p:sp>
        <p:nvSpPr>
          <p:cNvPr id="3" name="Text Placeholder 2"/>
          <p:cNvSpPr>
            <a:spLocks noGrp="1"/>
          </p:cNvSpPr>
          <p:nvPr>
            <p:ph type="body" sz="quarter" idx="10"/>
          </p:nvPr>
        </p:nvSpPr>
        <p:spPr/>
        <p:txBody>
          <a:bodyPr/>
          <a:lstStyle/>
          <a:p>
            <a:r>
              <a:rPr lang="en-US" dirty="0" smtClean="0"/>
              <a:t>Release Slides</a:t>
            </a:r>
          </a:p>
          <a:p>
            <a:r>
              <a:rPr lang="en-US" dirty="0" smtClean="0"/>
              <a:t>September 10, 2014</a:t>
            </a:r>
            <a:endParaRPr lang="en-US" dirty="0"/>
          </a:p>
        </p:txBody>
      </p:sp>
      <p:sp>
        <p:nvSpPr>
          <p:cNvPr id="9" name="Rectangle 8"/>
          <p:cNvSpPr/>
          <p:nvPr/>
        </p:nvSpPr>
        <p:spPr>
          <a:xfrm>
            <a:off x="76200" y="193963"/>
            <a:ext cx="1524000" cy="12538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304800" y="186458"/>
            <a:ext cx="3759200" cy="1155700"/>
          </a:xfrm>
          <a:prstGeom prst="rect">
            <a:avLst/>
          </a:prstGeom>
        </p:spPr>
      </p:pic>
    </p:spTree>
    <p:extLst>
      <p:ext uri="{BB962C8B-B14F-4D97-AF65-F5344CB8AC3E}">
        <p14:creationId xmlns:p14="http://schemas.microsoft.com/office/powerpoint/2010/main" val="275685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4059492534"/>
              </p:ext>
            </p:extLst>
          </p:nvPr>
        </p:nvGraphicFramePr>
        <p:xfrm>
          <a:off x="192087" y="990600"/>
          <a:ext cx="8723313"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r>
              <a:rPr lang="en-US" sz="2400" dirty="0">
                <a:latin typeface="+mj-lt"/>
                <a:cs typeface="Tahoma" pitchFamily="34" charset="0"/>
              </a:rPr>
              <a:t>Eligibility, Take-Up Rate, and Coverage for Workers in Firms Offering Health Benefits, </a:t>
            </a:r>
            <a:r>
              <a:rPr lang="en-US" sz="2400" dirty="0" smtClean="0">
                <a:latin typeface="+mj-lt"/>
                <a:cs typeface="Tahoma" pitchFamily="34" charset="0"/>
              </a:rPr>
              <a:t>1999-2014</a:t>
            </a:r>
            <a:endParaRPr lang="en-US" sz="2400" b="1" dirty="0" smtClean="0">
              <a:latin typeface="+mj-lt"/>
              <a:cs typeface="Tahoma" pitchFamily="34" charset="0"/>
            </a:endParaRPr>
          </a:p>
        </p:txBody>
      </p:sp>
      <p:sp>
        <p:nvSpPr>
          <p:cNvPr id="33796" name="Text Box 4"/>
          <p:cNvSpPr txBox="1">
            <a:spLocks noChangeArrowheads="1"/>
          </p:cNvSpPr>
          <p:nvPr/>
        </p:nvSpPr>
        <p:spPr bwMode="auto">
          <a:xfrm>
            <a:off x="0" y="6375817"/>
            <a:ext cx="8458200" cy="482183"/>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sp>
        <p:nvSpPr>
          <p:cNvPr id="7" name="&quot;No&quot; Symbol 6"/>
          <p:cNvSpPr/>
          <p:nvPr/>
        </p:nvSpPr>
        <p:spPr>
          <a:xfrm>
            <a:off x="-914400" y="36576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34075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0" y="6096000"/>
            <a:ext cx="7239000" cy="685800"/>
          </a:xfrm>
        </p:spPr>
        <p:txBody>
          <a:bodyPr/>
          <a:lstStyle/>
          <a:p>
            <a:pPr>
              <a:spcAft>
                <a:spcPts val="400"/>
              </a:spcAft>
            </a:pPr>
            <a:r>
              <a:rPr lang="en-US" sz="1100" dirty="0" smtClean="0">
                <a:latin typeface="Calibri" pitchFamily="34" charset="0"/>
              </a:rPr>
              <a:t>NOTE: “Not encountered” refers to firms where no workers requested domestic partner benefits and there is no </a:t>
            </a:r>
            <a:r>
              <a:rPr lang="en-US" sz="1100" dirty="0">
                <a:latin typeface="Calibri" pitchFamily="34" charset="0"/>
              </a:rPr>
              <a:t>corporate </a:t>
            </a:r>
            <a:r>
              <a:rPr lang="en-US" sz="1100" dirty="0" smtClean="0">
                <a:latin typeface="Calibri" pitchFamily="34" charset="0"/>
              </a:rPr>
              <a:t>policy on coverage for that classification of domestic partners. </a:t>
            </a:r>
          </a:p>
          <a:p>
            <a:pPr>
              <a:spcAft>
                <a:spcPts val="400"/>
              </a:spcAft>
            </a:pPr>
            <a:r>
              <a:rPr lang="en-US" sz="1100" dirty="0" smtClean="0">
                <a:latin typeface="Calibri" pitchFamily="34" charset="0"/>
              </a:rPr>
              <a:t>SOURCE: Kaiser/HRET Survey of Employer-Sponsored Health Benefits, 2014.</a:t>
            </a:r>
            <a:endParaRPr lang="en-US" sz="1100" dirty="0">
              <a:latin typeface="Calibri" pitchFamily="34" charset="0"/>
            </a:endParaRPr>
          </a:p>
        </p:txBody>
      </p:sp>
      <p:sp>
        <p:nvSpPr>
          <p:cNvPr id="4" name="Title 3"/>
          <p:cNvSpPr>
            <a:spLocks noGrp="1"/>
          </p:cNvSpPr>
          <p:nvPr>
            <p:ph type="title"/>
          </p:nvPr>
        </p:nvSpPr>
        <p:spPr>
          <a:xfrm>
            <a:off x="0" y="0"/>
            <a:ext cx="8961120" cy="914400"/>
          </a:xfrm>
        </p:spPr>
        <p:txBody>
          <a:bodyPr/>
          <a:lstStyle/>
          <a:p>
            <a:r>
              <a:rPr lang="en-US" sz="2400" dirty="0" smtClean="0">
                <a:latin typeface="Calibri" pitchFamily="34" charset="0"/>
              </a:rPr>
              <a:t>Among </a:t>
            </a:r>
            <a:r>
              <a:rPr lang="en-US" sz="2400" dirty="0">
                <a:latin typeface="Calibri" pitchFamily="34" charset="0"/>
              </a:rPr>
              <a:t>Firms Offering Benefits, Percent of Firms Which Offer Coverage to Spouses, Dependents and Partners, </a:t>
            </a:r>
            <a:r>
              <a:rPr lang="en-US" sz="2400" dirty="0" smtClean="0">
                <a:latin typeface="Calibri" pitchFamily="34" charset="0"/>
              </a:rPr>
              <a:t>2014</a:t>
            </a:r>
            <a:endParaRPr lang="en-US" sz="2400" dirty="0">
              <a:latin typeface="Calibri" pitchFamily="34"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3625933239"/>
              </p:ext>
            </p:extLst>
          </p:nvPr>
        </p:nvGraphicFramePr>
        <p:xfrm>
          <a:off x="228600" y="1202969"/>
          <a:ext cx="3581400" cy="4966933"/>
        </p:xfrm>
        <a:graphic>
          <a:graphicData uri="http://schemas.openxmlformats.org/drawingml/2006/table">
            <a:tbl>
              <a:tblPr firstRow="1" bandRow="1">
                <a:tableStyleId>{5C22544A-7EE6-4342-B048-85BDC9FD1C3A}</a:tableStyleId>
              </a:tblPr>
              <a:tblGrid>
                <a:gridCol w="1295400"/>
                <a:gridCol w="2286000"/>
              </a:tblGrid>
              <a:tr h="397231">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Only Offers</a:t>
                      </a:r>
                      <a:r>
                        <a:rPr lang="en-US" sz="1200" b="1" baseline="0" dirty="0" smtClean="0">
                          <a:solidFill>
                            <a:schemeClr val="tx1"/>
                          </a:solidFill>
                          <a:latin typeface="Calibri" pitchFamily="34" charset="0"/>
                        </a:rPr>
                        <a:t> Single Coverage</a:t>
                      </a:r>
                      <a:endParaRPr lang="en-US" sz="1200" b="1" dirty="0" smtClean="0">
                        <a:solidFill>
                          <a:schemeClr val="tx1"/>
                        </a:solidFill>
                        <a:latin typeface="Calibri"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1"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Spouses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a:t>
                      </a:r>
                      <a:r>
                        <a:rPr lang="en-US" sz="1200" b="1" baseline="0" dirty="0" smtClean="0">
                          <a:solidFill>
                            <a:schemeClr val="tx1"/>
                          </a:solidFill>
                          <a:latin typeface="Calibri" pitchFamily="34" charset="0"/>
                        </a:rPr>
                        <a:t> Other Dependents, such as Children</a:t>
                      </a:r>
                      <a:endParaRPr lang="en-US" sz="1200" b="1" dirty="0" smtClean="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4800">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72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Same-Sex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9261">
                <a:tc>
                  <a:txBody>
                    <a:bodyPr/>
                    <a:lstStyle/>
                    <a:p>
                      <a:pPr algn="ctr"/>
                      <a:endParaRPr lang="en-US" sz="12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397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Opposite-Sex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5318">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3" name="Content Placeholder 22"/>
          <p:cNvGraphicFramePr>
            <a:graphicFrameLocks noGrp="1"/>
          </p:cNvGraphicFramePr>
          <p:nvPr>
            <p:ph idx="1"/>
            <p:extLst>
              <p:ext uri="{D42A27DB-BD31-4B8C-83A1-F6EECF244321}">
                <p14:modId xmlns:p14="http://schemas.microsoft.com/office/powerpoint/2010/main" val="3003857831"/>
              </p:ext>
            </p:extLst>
          </p:nvPr>
        </p:nvGraphicFramePr>
        <p:xfrm>
          <a:off x="2286000" y="1066800"/>
          <a:ext cx="6858000" cy="48768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673559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400" dirty="0">
                <a:latin typeface="+mj-lt"/>
              </a:rPr>
              <a:t>Among Firms Offering Health Benefits, Eligibility and Incentives for Enrolling in Coverage, By Firm Size, 2014</a:t>
            </a:r>
            <a:endParaRPr lang="en-US" sz="24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r>
              <a:rPr lang="en-US" sz="1100" dirty="0">
                <a:cs typeface="Tahoma" pitchFamily="34" charset="0"/>
              </a:rPr>
              <a:t>* Estimates are statistically different between All Small Firms and All Large Firms (p&lt;.05). </a:t>
            </a: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4007494411"/>
              </p:ext>
            </p:extLst>
          </p:nvPr>
        </p:nvGraphicFramePr>
        <p:xfrm>
          <a:off x="25730" y="1076696"/>
          <a:ext cx="89916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724400" y="1379079"/>
            <a:ext cx="3352800" cy="646331"/>
          </a:xfrm>
          <a:prstGeom prst="rect">
            <a:avLst/>
          </a:prstGeom>
          <a:noFill/>
        </p:spPr>
        <p:txBody>
          <a:bodyPr wrap="square" rtlCol="0">
            <a:spAutoFit/>
          </a:bodyPr>
          <a:lstStyle/>
          <a:p>
            <a:r>
              <a:rPr lang="en-US" b="1" dirty="0" smtClean="0">
                <a:latin typeface="+mj-lt"/>
                <a:cs typeface="Meta Offc Pro"/>
              </a:rPr>
              <a:t>If Spouses Are Offered Coverage from Another Source…</a:t>
            </a:r>
          </a:p>
        </p:txBody>
      </p:sp>
      <p:sp>
        <p:nvSpPr>
          <p:cNvPr id="6" name="TextBox 5"/>
          <p:cNvSpPr txBox="1"/>
          <p:nvPr/>
        </p:nvSpPr>
        <p:spPr>
          <a:xfrm>
            <a:off x="457200" y="1317524"/>
            <a:ext cx="3810000" cy="646331"/>
          </a:xfrm>
          <a:prstGeom prst="rect">
            <a:avLst/>
          </a:prstGeom>
          <a:noFill/>
        </p:spPr>
        <p:txBody>
          <a:bodyPr wrap="square" rtlCol="0">
            <a:spAutoFit/>
          </a:bodyPr>
          <a:lstStyle/>
          <a:p>
            <a:r>
              <a:rPr lang="en-US" b="1" dirty="0" smtClean="0">
                <a:latin typeface="+mj-lt"/>
                <a:cs typeface="Meta Offc Pro"/>
              </a:rPr>
              <a:t>Firm Provides Additional </a:t>
            </a:r>
            <a:br>
              <a:rPr lang="en-US" b="1" dirty="0" smtClean="0">
                <a:latin typeface="+mj-lt"/>
                <a:cs typeface="Meta Offc Pro"/>
              </a:rPr>
            </a:br>
            <a:r>
              <a:rPr lang="en-US" b="1" dirty="0" smtClean="0">
                <a:latin typeface="+mj-lt"/>
                <a:cs typeface="Meta Offc Pro"/>
              </a:rPr>
              <a:t>Compensation If…</a:t>
            </a: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63751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792163"/>
          </a:xfrm>
          <a:noFill/>
          <a:ln/>
        </p:spPr>
        <p:txBody>
          <a:bodyPr/>
          <a:lstStyle/>
          <a:p>
            <a:r>
              <a:rPr lang="en-US" sz="2400" dirty="0">
                <a:latin typeface="+mj-lt"/>
              </a:rPr>
              <a:t>Among Firms with a Waiting Period the Percentage of Firms who Changed the Length of their Waiting Period During the Last Year, 2014</a:t>
            </a:r>
            <a:endParaRPr lang="en-US" sz="24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2297039426"/>
              </p:ext>
            </p:extLst>
          </p:nvPr>
        </p:nvGraphicFramePr>
        <p:xfrm>
          <a:off x="228600" y="1219200"/>
          <a:ext cx="8763000"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281669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78492575"/>
              </p:ext>
            </p:extLst>
          </p:nvPr>
        </p:nvGraphicFramePr>
        <p:xfrm>
          <a:off x="152400" y="1066800"/>
          <a:ext cx="88391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a:spcAft>
                <a:spcPts val="400"/>
              </a:spcAft>
            </a:pPr>
            <a:r>
              <a:rPr lang="en-US" sz="1100" dirty="0">
                <a:latin typeface="Calibri" pitchFamily="34" charset="0"/>
              </a:rPr>
              <a:t>* Estimate is statistically different from estimate for the previous year shown (p&lt;.05).  </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2006-2014.</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Percentage </a:t>
            </a:r>
            <a:r>
              <a:rPr lang="en-US" sz="2400" dirty="0">
                <a:latin typeface="Calibri" pitchFamily="34" charset="0"/>
              </a:rPr>
              <a:t>of Covered Workers Enrolled in </a:t>
            </a:r>
            <a:r>
              <a:rPr lang="en-US" sz="2400" dirty="0" smtClean="0">
                <a:latin typeface="Calibri" pitchFamily="34" charset="0"/>
              </a:rPr>
              <a:t>Either a HDHP/HRA </a:t>
            </a:r>
            <a:r>
              <a:rPr lang="en-US" sz="2400" dirty="0">
                <a:latin typeface="Calibri" pitchFamily="34" charset="0"/>
              </a:rPr>
              <a:t>or HSA-Qualified HDHP, </a:t>
            </a:r>
            <a:r>
              <a:rPr lang="en-US" sz="2400" dirty="0" smtClean="0">
                <a:latin typeface="Calibri" pitchFamily="34" charset="0"/>
              </a:rPr>
              <a:t>2006-2014</a:t>
            </a:r>
            <a:endParaRPr lang="en-US" sz="2400" dirty="0">
              <a:latin typeface="Calibri"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823959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20157335"/>
              </p:ext>
            </p:extLst>
          </p:nvPr>
        </p:nvGraphicFramePr>
        <p:xfrm>
          <a:off x="228600" y="1219200"/>
          <a:ext cx="8763001"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48400"/>
            <a:ext cx="7248144" cy="548640"/>
          </a:xfrm>
        </p:spPr>
        <p:txBody>
          <a:bodyPr/>
          <a:lstStyle/>
          <a:p>
            <a:pPr>
              <a:spcAft>
                <a:spcPts val="400"/>
              </a:spcAft>
            </a:pPr>
            <a:r>
              <a:rPr lang="en-US" sz="1100" dirty="0">
                <a:latin typeface="+mj-lt"/>
              </a:rPr>
              <a:t>* Estimate is statistically different from estimate for the previous year shown (p&lt;.05). </a:t>
            </a:r>
          </a:p>
          <a:p>
            <a:pPr>
              <a:spcAft>
                <a:spcPts val="400"/>
              </a:spcAft>
            </a:pPr>
            <a:r>
              <a:rPr lang="en-US" sz="1100" dirty="0">
                <a:latin typeface="+mj-lt"/>
              </a:rPr>
              <a:t>Note: These estimates include workers enrolled in HDHP/SO and other plan types. </a:t>
            </a:r>
            <a:r>
              <a:rPr lang="en-US" sz="1100" dirty="0" smtClean="0">
                <a:latin typeface="+mj-lt"/>
              </a:rPr>
              <a:t>  Average </a:t>
            </a:r>
            <a:r>
              <a:rPr lang="en-US" sz="1100" dirty="0">
                <a:latin typeface="+mj-lt"/>
              </a:rPr>
              <a:t>general annual health plan deductibles for PPOs, POS plans, and HDHP/SOs are for in-network services</a:t>
            </a:r>
            <a:r>
              <a:rPr lang="en-US" sz="1100" dirty="0" smtClean="0">
                <a:latin typeface="+mj-lt"/>
              </a:rPr>
              <a:t>.</a:t>
            </a:r>
            <a:endParaRPr lang="en-US" sz="1100" dirty="0">
              <a:latin typeface="+mj-lt"/>
            </a:endParaRP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2006-2014.</a:t>
            </a:r>
            <a:endParaRPr lang="en-US" sz="1100" dirty="0">
              <a:latin typeface="+mj-lt"/>
            </a:endParaRPr>
          </a:p>
        </p:txBody>
      </p:sp>
      <p:sp>
        <p:nvSpPr>
          <p:cNvPr id="4" name="Title 3"/>
          <p:cNvSpPr>
            <a:spLocks noGrp="1"/>
          </p:cNvSpPr>
          <p:nvPr>
            <p:ph type="title"/>
          </p:nvPr>
        </p:nvSpPr>
        <p:spPr>
          <a:xfrm>
            <a:off x="0" y="0"/>
            <a:ext cx="9144000" cy="1600200"/>
          </a:xfrm>
        </p:spPr>
        <p:txBody>
          <a:bodyPr/>
          <a:lstStyle/>
          <a:p>
            <a:r>
              <a:rPr lang="en-US" sz="2400" dirty="0" smtClean="0">
                <a:solidFill>
                  <a:schemeClr val="tx1"/>
                </a:solidFill>
                <a:latin typeface="+mj-lt"/>
              </a:rPr>
              <a:t>Percentage </a:t>
            </a:r>
            <a:r>
              <a:rPr lang="en-US" sz="2400" dirty="0">
                <a:solidFill>
                  <a:schemeClr val="tx1"/>
                </a:solidFill>
                <a:latin typeface="+mj-lt"/>
              </a:rPr>
              <a:t>of Covered Workers Enrolled in a Plan with a General Annual Deductible of $2,000 or More for Single Coverage, </a:t>
            </a:r>
            <a:r>
              <a:rPr lang="en-US" sz="2400" dirty="0" smtClean="0">
                <a:solidFill>
                  <a:schemeClr val="tx1"/>
                </a:solidFill>
                <a:latin typeface="+mj-lt"/>
              </a:rPr>
              <a:t/>
            </a:r>
            <a:br>
              <a:rPr lang="en-US" sz="2400" dirty="0" smtClean="0">
                <a:solidFill>
                  <a:schemeClr val="tx1"/>
                </a:solidFill>
                <a:latin typeface="+mj-lt"/>
              </a:rPr>
            </a:br>
            <a:r>
              <a:rPr lang="en-US" sz="2400" dirty="0" smtClean="0">
                <a:solidFill>
                  <a:schemeClr val="tx1"/>
                </a:solidFill>
                <a:latin typeface="+mj-lt"/>
              </a:rPr>
              <a:t>By </a:t>
            </a:r>
            <a:r>
              <a:rPr lang="en-US" sz="2400" dirty="0">
                <a:solidFill>
                  <a:schemeClr val="tx1"/>
                </a:solidFill>
                <a:latin typeface="+mj-lt"/>
              </a:rPr>
              <a:t>Firm Size, </a:t>
            </a:r>
            <a:r>
              <a:rPr lang="en-US" sz="2400" dirty="0" smtClean="0">
                <a:solidFill>
                  <a:schemeClr val="tx1"/>
                </a:solidFill>
                <a:latin typeface="+mj-lt"/>
              </a:rPr>
              <a:t>2006-2014</a:t>
            </a:r>
            <a:endParaRPr lang="en-US" sz="2400" dirty="0">
              <a:solidFill>
                <a:srgbClr val="FF0000"/>
              </a:solidFill>
              <a:latin typeface="+mj-lt"/>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41064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pPr lvl="0">
              <a:spcBef>
                <a:spcPct val="50000"/>
              </a:spcBef>
            </a:pPr>
            <a:r>
              <a:rPr lang="en-US" sz="2400" kern="1200" dirty="0">
                <a:latin typeface="+mn-lt"/>
                <a:ea typeface="+mn-ea"/>
                <a:cs typeface="+mn-cs"/>
              </a:rPr>
              <a:t>Percent of Covered Workers Enrolled in a Plan with an Out-Pocket-Maximum Above $6,350 or in a Plan without an Out-of-Pocket Limit, </a:t>
            </a:r>
            <a:r>
              <a:rPr lang="en-US" sz="2400" b="1" kern="1200" dirty="0" smtClean="0">
                <a:solidFill>
                  <a:srgbClr val="000000"/>
                </a:solidFill>
                <a:latin typeface="+mn-lt"/>
                <a:ea typeface="+mn-ea"/>
                <a:cs typeface="+mn-cs"/>
              </a:rPr>
              <a:t>2006-2014</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75009"/>
              </p:ext>
            </p:extLst>
          </p:nvPr>
        </p:nvGraphicFramePr>
        <p:xfrm>
          <a:off x="152400" y="1219200"/>
          <a:ext cx="8839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 y="6324600"/>
            <a:ext cx="8474413" cy="482183"/>
          </a:xfrm>
          <a:prstGeom prst="rect">
            <a:avLst/>
          </a:prstGeom>
        </p:spPr>
        <p:txBody>
          <a:bodyPr wrap="square">
            <a:spAutoFit/>
          </a:bodyPr>
          <a:lstStyle/>
          <a:p>
            <a:pPr>
              <a:spcAft>
                <a:spcPts val="400"/>
              </a:spcAft>
            </a:pPr>
            <a:r>
              <a:rPr lang="en-US" sz="1100" dirty="0" smtClean="0"/>
              <a:t>* Estimate </a:t>
            </a:r>
            <a:r>
              <a:rPr lang="en-US" sz="1100" dirty="0"/>
              <a:t>is statistically different from estimate for the previous year shown (p&lt;.05</a:t>
            </a:r>
            <a:r>
              <a:rPr lang="en-US" sz="1100" dirty="0" smtClean="0"/>
              <a:t>).</a:t>
            </a:r>
          </a:p>
          <a:p>
            <a:pPr>
              <a:spcAft>
                <a:spcPts val="400"/>
              </a:spcAft>
            </a:pPr>
            <a:r>
              <a:rPr lang="en-US" sz="1100" dirty="0" smtClean="0">
                <a:solidFill>
                  <a:srgbClr val="000000"/>
                </a:solidFill>
                <a:cs typeface="Arial" charset="0"/>
              </a:rPr>
              <a:t>SOURCE: </a:t>
            </a:r>
            <a:r>
              <a:rPr lang="en-US" sz="1100" dirty="0">
                <a:solidFill>
                  <a:srgbClr val="000000"/>
                </a:solidFill>
                <a:cs typeface="Arial" charset="0"/>
              </a:rPr>
              <a:t>Kaiser/HRET Survey of Employer-Sponsored Health Benefits, </a:t>
            </a:r>
            <a:r>
              <a:rPr lang="en-US" sz="1100" dirty="0" smtClean="0">
                <a:solidFill>
                  <a:srgbClr val="000000"/>
                </a:solidFill>
                <a:cs typeface="Arial" charset="0"/>
              </a:rPr>
              <a:t>2006-2014.</a:t>
            </a:r>
            <a:endParaRPr lang="en-US" sz="1100" dirty="0">
              <a:cs typeface="Arial" charset="0"/>
            </a:endParaRPr>
          </a:p>
        </p:txBody>
      </p:sp>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11597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6200"/>
            <a:ext cx="9067800" cy="647700"/>
          </a:xfrm>
          <a:prstGeom prst="rect">
            <a:avLst/>
          </a:prstGeom>
          <a:noFill/>
          <a:ln w="12700" algn="ctr">
            <a:noFill/>
            <a:miter lim="800000"/>
            <a:headEnd/>
            <a:tailEnd/>
          </a:ln>
          <a:effectLst/>
        </p:spPr>
        <p:txBody>
          <a:bodyPr anchor="ctr"/>
          <a:lstStyle/>
          <a:p>
            <a:r>
              <a:rPr lang="en-US" sz="2400" b="1" dirty="0">
                <a:latin typeface="Calibri" pitchFamily="34" charset="0"/>
              </a:rPr>
              <a:t>Percentage of Covered Workers Enrolled in Plans Grandfathered </a:t>
            </a:r>
            <a:r>
              <a:rPr lang="en-US" sz="2400" b="1" dirty="0" smtClean="0">
                <a:latin typeface="Calibri" pitchFamily="34" charset="0"/>
              </a:rPr>
              <a:t>Under </a:t>
            </a:r>
            <a:r>
              <a:rPr lang="en-US" sz="2400" b="1" dirty="0">
                <a:latin typeface="Calibri" pitchFamily="34" charset="0"/>
              </a:rPr>
              <a:t>the </a:t>
            </a:r>
            <a:r>
              <a:rPr lang="en-US" sz="2400" b="1" dirty="0" smtClean="0">
                <a:latin typeface="Calibri" pitchFamily="34" charset="0"/>
              </a:rPr>
              <a:t>Affordable </a:t>
            </a:r>
            <a:r>
              <a:rPr lang="en-US" sz="2400" b="1" dirty="0">
                <a:latin typeface="Calibri" pitchFamily="34" charset="0"/>
              </a:rPr>
              <a:t>Care Act (ACA), by Firm Size, </a:t>
            </a:r>
            <a:r>
              <a:rPr lang="en-US" sz="2400" b="1" dirty="0" smtClean="0">
                <a:latin typeface="Calibri" pitchFamily="34" charset="0"/>
              </a:rPr>
              <a:t>2011-2014</a:t>
            </a:r>
            <a:endParaRPr lang="en-US" sz="2400" b="1" dirty="0">
              <a:latin typeface="Calibri" pitchFamily="34" charset="0"/>
            </a:endParaRPr>
          </a:p>
        </p:txBody>
      </p:sp>
      <p:sp>
        <p:nvSpPr>
          <p:cNvPr id="8" name="Rectangle 7"/>
          <p:cNvSpPr/>
          <p:nvPr/>
        </p:nvSpPr>
        <p:spPr>
          <a:xfrm>
            <a:off x="4842329" y="5638800"/>
            <a:ext cx="38100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155244"/>
            <a:ext cx="7924800" cy="702756"/>
          </a:xfrm>
          <a:prstGeom prst="rect">
            <a:avLst/>
          </a:prstGeom>
        </p:spPr>
        <p:txBody>
          <a:bodyPr wrap="square">
            <a:spAutoFit/>
          </a:bodyPr>
          <a:lstStyle/>
          <a:p>
            <a:pPr>
              <a:spcAft>
                <a:spcPts val="400"/>
              </a:spcAft>
            </a:pPr>
            <a:r>
              <a:rPr lang="en-US" sz="1100" dirty="0"/>
              <a:t>* Estimate is statistically different from estimate for the previous year shown (p&lt;.05).</a:t>
            </a:r>
            <a:r>
              <a:rPr lang="en-US" sz="1100" dirty="0">
                <a:solidFill>
                  <a:srgbClr val="FF0000"/>
                </a:solidFill>
              </a:rPr>
              <a:t>	</a:t>
            </a:r>
            <a:r>
              <a:rPr lang="en-US" sz="1100" dirty="0"/>
              <a:t>		</a:t>
            </a:r>
          </a:p>
          <a:p>
            <a:pPr>
              <a:spcAft>
                <a:spcPts val="400"/>
              </a:spcAft>
            </a:pPr>
            <a:r>
              <a:rPr lang="en-US" sz="1100" dirty="0" smtClean="0"/>
              <a:t>NOTE: </a:t>
            </a:r>
            <a:r>
              <a:rPr lang="en-US" sz="1100" dirty="0"/>
              <a:t>For definitions of Grandfathered health plans, see the introduction to Section 13.  			</a:t>
            </a:r>
          </a:p>
          <a:p>
            <a:pPr>
              <a:spcAft>
                <a:spcPts val="400"/>
              </a:spcAft>
            </a:pPr>
            <a:r>
              <a:rPr lang="en-US" sz="1100" dirty="0" smtClean="0"/>
              <a:t>SOURCE: </a:t>
            </a:r>
            <a:r>
              <a:rPr lang="en-US" sz="1100" dirty="0"/>
              <a:t>Kaiser/HRET Survey of Employer-Sponsored Health Benefits, </a:t>
            </a:r>
            <a:r>
              <a:rPr lang="en-US" sz="1100" dirty="0" smtClean="0"/>
              <a:t>2011-2014.</a:t>
            </a:r>
            <a:r>
              <a:rPr lang="en-US" sz="1100" dirty="0"/>
              <a:t>			</a:t>
            </a: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7" name="Content Placeholder 4"/>
          <p:cNvGraphicFramePr>
            <a:graphicFrameLocks/>
          </p:cNvGraphicFramePr>
          <p:nvPr>
            <p:extLst>
              <p:ext uri="{D42A27DB-BD31-4B8C-83A1-F6EECF244321}">
                <p14:modId xmlns:p14="http://schemas.microsoft.com/office/powerpoint/2010/main" val="4126552926"/>
              </p:ext>
            </p:extLst>
          </p:nvPr>
        </p:nvGraphicFramePr>
        <p:xfrm>
          <a:off x="228599" y="1143000"/>
          <a:ext cx="8763001" cy="483870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546831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523999"/>
          </a:xfrm>
          <a:ln/>
        </p:spPr>
        <p:txBody>
          <a:bodyPr/>
          <a:lstStyle/>
          <a:p>
            <a:pPr eaLnBrk="1" hangingPunct="1"/>
            <a:r>
              <a:rPr lang="en-US" sz="2400" dirty="0" smtClean="0">
                <a:latin typeface="Calibri" pitchFamily="34" charset="0"/>
              </a:rPr>
              <a:t>Among </a:t>
            </a:r>
            <a:r>
              <a:rPr lang="en-US" sz="2400" dirty="0">
                <a:latin typeface="Calibri" pitchFamily="34" charset="0"/>
              </a:rPr>
              <a:t>All Large Firms (200 or More Workers) Offering Health Benefits to Active Workers, Percentage of Firms Offering Retiree Health Benefits, </a:t>
            </a:r>
            <a:r>
              <a:rPr lang="en-US" sz="2400" dirty="0" smtClean="0">
                <a:latin typeface="Calibri" pitchFamily="34" charset="0"/>
              </a:rPr>
              <a:t>1988-2014</a:t>
            </a:r>
            <a:endParaRPr sz="2400" dirty="0" smtClean="0">
              <a:latin typeface="Calibri" pitchFamily="34" charset="0"/>
              <a:cs typeface="Meta Offc Pro" pitchFamily="34" charset="0"/>
            </a:endParaRP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1103955691"/>
              </p:ext>
            </p:extLst>
          </p:nvPr>
        </p:nvGraphicFramePr>
        <p:xfrm>
          <a:off x="-76200" y="1371600"/>
          <a:ext cx="9144000" cy="4379913"/>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9"/>
          <p:cNvSpPr>
            <a:spLocks noChangeArrowheads="1"/>
          </p:cNvSpPr>
          <p:nvPr/>
        </p:nvSpPr>
        <p:spPr bwMode="auto">
          <a:xfrm>
            <a:off x="22746" y="5851780"/>
            <a:ext cx="7339584"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spcBef>
                <a:spcPts val="400"/>
              </a:spcBef>
            </a:pPr>
            <a:r>
              <a:rPr lang="en-US" sz="1100" dirty="0" smtClean="0">
                <a:latin typeface="Calibri" pitchFamily="34" charset="0"/>
              </a:rPr>
              <a:t>NOTE: Tests found no statistical difference from estimate for the previous year shown (p&lt;.05).  No statistical tests are conducted for years prior to 1999. </a:t>
            </a:r>
          </a:p>
          <a:p>
            <a:pPr eaLnBrk="0" hangingPunct="0">
              <a:spcBef>
                <a:spcPts val="400"/>
              </a:spcBef>
            </a:pPr>
            <a:r>
              <a:rPr lang="en-US" sz="1100" dirty="0" smtClean="0">
                <a:latin typeface="Calibri" pitchFamily="34" charset="0"/>
              </a:rPr>
              <a:t>SOURCE: Kaiser/HRET Survey of Employer-Sponsored Health Benefits, 1999-2014; KPMG Survey of Employer-Sponsored Health Benefits, 1991, 1993, 1995, 1998; The Health Insurance Association of America (HIAA), 1988.</a:t>
            </a:r>
            <a:endParaRPr lang="en-US" sz="1100" dirty="0">
              <a:latin typeface="Calibri"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467605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All Large Firms (200 or More Workers) Offering Health Benefits to Active Workers and Retirees, Percentage of Firms Considering Changing the way they Offer Retiree Coverage Because of Healthcare Exchanges, by Firm </a:t>
            </a:r>
            <a:r>
              <a:rPr lang="en-US" sz="2400" dirty="0" smtClean="0">
                <a:latin typeface="+mj-lt"/>
              </a:rPr>
              <a:t>Size, </a:t>
            </a:r>
            <a:r>
              <a:rPr lang="en-US" sz="2400" dirty="0">
                <a:latin typeface="+mj-lt"/>
              </a:rPr>
              <a:t>2014</a:t>
            </a:r>
            <a:endParaRPr lang="en-US" sz="2400" b="1" dirty="0">
              <a:latin typeface="+mj-lt"/>
            </a:endParaRPr>
          </a:p>
        </p:txBody>
      </p:sp>
      <p:sp>
        <p:nvSpPr>
          <p:cNvPr id="5124" name="Rectangle 4"/>
          <p:cNvSpPr>
            <a:spLocks noChangeArrowheads="1"/>
          </p:cNvSpPr>
          <p:nvPr/>
        </p:nvSpPr>
        <p:spPr bwMode="auto">
          <a:xfrm>
            <a:off x="0" y="6553200"/>
            <a:ext cx="8382000" cy="261610"/>
          </a:xfrm>
          <a:prstGeom prst="rect">
            <a:avLst/>
          </a:prstGeom>
          <a:noFill/>
          <a:ln w="9525">
            <a:noFill/>
            <a:miter lim="800000"/>
            <a:headEnd/>
            <a:tailEnd/>
          </a:ln>
          <a:effectLst/>
        </p:spPr>
        <p:txBody>
          <a:bodyPr wrap="square">
            <a:spAutoFit/>
          </a:bodyPr>
          <a:lstStyle/>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2014.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2107878145"/>
              </p:ext>
            </p:extLst>
          </p:nvPr>
        </p:nvGraphicFramePr>
        <p:xfrm>
          <a:off x="228600" y="1714500"/>
          <a:ext cx="8839200" cy="4381500"/>
        </p:xfrm>
        <a:graphic>
          <a:graphicData uri="http://schemas.openxmlformats.org/drawingml/2006/chart">
            <c:chart xmlns:c="http://schemas.openxmlformats.org/drawingml/2006/chart" xmlns:r="http://schemas.openxmlformats.org/officeDocument/2006/relationships" r:id="rId3"/>
          </a:graphicData>
        </a:graphic>
      </p:graphicFrame>
      <p:sp>
        <p:nvSpPr>
          <p:cNvPr id="5" name="Donut 4"/>
          <p:cNvSpPr/>
          <p:nvPr/>
        </p:nvSpPr>
        <p:spPr>
          <a:xfrm>
            <a:off x="-1307757" y="13716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cxnSp>
        <p:nvCxnSpPr>
          <p:cNvPr id="4" name="Straight Connector 3"/>
          <p:cNvCxnSpPr/>
          <p:nvPr/>
        </p:nvCxnSpPr>
        <p:spPr>
          <a:xfrm flipV="1">
            <a:off x="2438400" y="1828800"/>
            <a:ext cx="0" cy="396240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174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latin typeface="+mj-lt"/>
              </a:rPr>
              <a:t>Cumulative Increases in Health Insurance Premiums, Workers’ Contributions to Premiums, Inflation, and Workers’ Earnings, 1999-2014</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1406840740"/>
              </p:ext>
            </p:extLst>
          </p:nvPr>
        </p:nvGraphicFramePr>
        <p:xfrm>
          <a:off x="152400" y="1295401"/>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5867401"/>
            <a:ext cx="7339584" cy="754053"/>
          </a:xfrm>
          <a:prstGeom prst="rect">
            <a:avLst/>
          </a:prstGeom>
          <a:noFill/>
          <a:ln w="9525">
            <a:noFill/>
            <a:miter lim="800000"/>
            <a:headEnd/>
            <a:tailEnd/>
          </a:ln>
        </p:spPr>
        <p:txBody>
          <a:bodyPr wrap="square">
            <a:spAutoFit/>
          </a:bodyPr>
          <a:lstStyle/>
          <a:p>
            <a:pPr eaLnBrk="1" hangingPunct="1"/>
            <a:endParaRPr lang="en-US" sz="1000" dirty="0"/>
          </a:p>
          <a:p>
            <a:pPr eaLnBrk="1" hangingPunct="1"/>
            <a:r>
              <a:rPr lang="en-US" sz="1100" dirty="0" smtClean="0"/>
              <a:t>SOURCE:  </a:t>
            </a:r>
            <a:r>
              <a:rPr lang="en-US" sz="1100" dirty="0"/>
              <a:t>Kaiser/HRET Survey of Employer-Sponsored Health Benefits, </a:t>
            </a:r>
            <a:r>
              <a:rPr lang="en-US" sz="1100" dirty="0" smtClean="0"/>
              <a:t>1999-2014.  </a:t>
            </a:r>
            <a:r>
              <a:rPr lang="en-US" sz="1100" dirty="0"/>
              <a:t>Bureau of Labor Statistics, Consumer Price Index, U.S. City Average of Annual Inflation (April to April), </a:t>
            </a:r>
            <a:r>
              <a:rPr lang="en-US" sz="1100" dirty="0" smtClean="0"/>
              <a:t>1999-2014; </a:t>
            </a:r>
            <a:r>
              <a:rPr lang="en-US" sz="1100" dirty="0"/>
              <a:t>Bureau of Labor Statistics, Seasonally Adjusted Data from the Current Employment Statistics Survey, </a:t>
            </a:r>
            <a:r>
              <a:rPr lang="en-US" sz="1100" dirty="0" smtClean="0"/>
              <a:t>1999-2014 </a:t>
            </a:r>
            <a:r>
              <a:rPr lang="en-US" sz="1100" dirty="0"/>
              <a:t>(April to April). </a:t>
            </a:r>
          </a:p>
        </p:txBody>
      </p:sp>
      <p:sp>
        <p:nvSpPr>
          <p:cNvPr id="6" name="Donut 5"/>
          <p:cNvSpPr/>
          <p:nvPr/>
        </p:nvSpPr>
        <p:spPr>
          <a:xfrm rot="17151406">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506071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dirty="0" smtClean="0">
                <a:latin typeface="+mj-lt"/>
              </a:rPr>
              <a:t>Percentage </a:t>
            </a:r>
            <a:r>
              <a:rPr lang="en-US" sz="2400" dirty="0">
                <a:latin typeface="+mj-lt"/>
              </a:rPr>
              <a:t>of Covered Workers in Partially or Completely </a:t>
            </a:r>
            <a:r>
              <a:rPr lang="en-US" sz="2400" dirty="0" smtClean="0">
                <a:latin typeface="+mj-lt"/>
              </a:rPr>
              <a:t/>
            </a:r>
            <a:br>
              <a:rPr lang="en-US" sz="2400" dirty="0" smtClean="0">
                <a:latin typeface="+mj-lt"/>
              </a:rPr>
            </a:br>
            <a:r>
              <a:rPr lang="en-US" sz="2400" dirty="0" smtClean="0">
                <a:latin typeface="+mj-lt"/>
              </a:rPr>
              <a:t>Self-Funded </a:t>
            </a:r>
            <a:r>
              <a:rPr lang="en-US" sz="2400" dirty="0">
                <a:latin typeface="+mj-lt"/>
              </a:rPr>
              <a:t>Plans, by Firm Size, </a:t>
            </a:r>
            <a:r>
              <a:rPr lang="en-US" sz="2400" dirty="0" smtClean="0">
                <a:latin typeface="+mj-lt"/>
              </a:rPr>
              <a:t>1999-2014</a:t>
            </a:r>
            <a:endParaRPr lang="en-US" sz="2400" b="1" dirty="0">
              <a:latin typeface="+mj-lt"/>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1184576488"/>
              </p:ext>
            </p:extLst>
          </p:nvPr>
        </p:nvGraphicFramePr>
        <p:xfrm>
          <a:off x="0" y="1000930"/>
          <a:ext cx="9144000" cy="4485470"/>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46772" y="5622687"/>
            <a:ext cx="7311009" cy="1210588"/>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r>
              <a:rPr lang="en-US" sz="1100" dirty="0"/>
              <a:t>* Estimate is statistically different from estimate for the previous year shown (p&lt;.05).</a:t>
            </a:r>
          </a:p>
          <a:p>
            <a:pPr eaLnBrk="0" hangingPunct="0">
              <a:spcBef>
                <a:spcPts val="0"/>
              </a:spcBef>
              <a:spcAft>
                <a:spcPts val="400"/>
              </a:spcAft>
            </a:pPr>
            <a:r>
              <a:rPr lang="en-US" sz="1100" dirty="0" smtClean="0">
                <a:latin typeface="+mn-lt"/>
              </a:rPr>
              <a:t>NOTE: Sixty-one percent of covered workers are in a partially or completely self-funded plan in 2014</a:t>
            </a:r>
            <a:r>
              <a:rPr lang="en-US" sz="1100" dirty="0" smtClean="0"/>
              <a:t>. </a:t>
            </a:r>
            <a:r>
              <a:rPr lang="en-US" sz="1100" dirty="0"/>
              <a:t>Due to a change in the survey questionnaire, funding status was not asked of firms with conventional plans in 2006.  Therefore, conventional plan funding status is not included in the averages in this exhibit for 2006.  For definitions of Self-Funded and Fully Insured plans, see the introduction to Section 10. </a:t>
            </a:r>
            <a:endParaRPr lang="en-US" sz="1100" dirty="0" smtClean="0"/>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1999-2014.</a:t>
            </a:r>
            <a:endParaRPr lang="en-US" sz="1100" dirty="0">
              <a:latin typeface="+mn-lt"/>
            </a:endParaRPr>
          </a:p>
        </p:txBody>
      </p:sp>
      <p:sp>
        <p:nvSpPr>
          <p:cNvPr id="6" name="&quot;No&quot; Symbol 5"/>
          <p:cNvSpPr/>
          <p:nvPr/>
        </p:nvSpPr>
        <p:spPr>
          <a:xfrm rot="5187372">
            <a:off x="-1484581" y="15291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5018095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200" b="1" dirty="0" smtClean="0">
                <a:latin typeface="Calibri" pitchFamily="34" charset="0"/>
              </a:rPr>
              <a:t>Among </a:t>
            </a:r>
            <a:r>
              <a:rPr lang="en-US" sz="2200" b="1" dirty="0">
                <a:latin typeface="Calibri" pitchFamily="34" charset="0"/>
              </a:rPr>
              <a:t>Firms Offering Health </a:t>
            </a:r>
            <a:r>
              <a:rPr lang="en-US" sz="2200" b="1" dirty="0" smtClean="0">
                <a:latin typeface="Calibri" pitchFamily="34" charset="0"/>
              </a:rPr>
              <a:t>Benefits, </a:t>
            </a:r>
            <a:r>
              <a:rPr lang="en-US" sz="2200" b="1" dirty="0">
                <a:latin typeface="Calibri" pitchFamily="34" charset="0"/>
              </a:rPr>
              <a:t>Percentage </a:t>
            </a:r>
            <a:r>
              <a:rPr lang="en-US" sz="2200" b="1" dirty="0" smtClean="0">
                <a:latin typeface="Calibri" pitchFamily="34" charset="0"/>
              </a:rPr>
              <a:t>Offering a Particular Wellness Program to Their Employees, by Firm Size, 2014</a:t>
            </a:r>
            <a:endParaRPr lang="en-US" sz="2200" b="1" dirty="0">
              <a:latin typeface="Calibri" pitchFamily="34" charset="0"/>
            </a:endParaRPr>
          </a:p>
        </p:txBody>
      </p:sp>
      <p:sp>
        <p:nvSpPr>
          <p:cNvPr id="8198" name="Text Box 6"/>
          <p:cNvSpPr txBox="1">
            <a:spLocks noChangeArrowheads="1"/>
          </p:cNvSpPr>
          <p:nvPr/>
        </p:nvSpPr>
        <p:spPr bwMode="auto">
          <a:xfrm>
            <a:off x="0" y="6013365"/>
            <a:ext cx="7339584" cy="872034"/>
          </a:xfrm>
          <a:prstGeom prst="rect">
            <a:avLst/>
          </a:prstGeom>
          <a:noFill/>
          <a:ln w="12700" algn="ctr">
            <a:noFill/>
            <a:miter lim="800000"/>
            <a:headEnd/>
            <a:tailEnd/>
          </a:ln>
          <a:effectLst/>
        </p:spPr>
        <p:txBody>
          <a:bodyPr wrap="square">
            <a:spAutoFit/>
          </a:bodyPr>
          <a:lstStyle/>
          <a:p>
            <a:pPr eaLnBrk="1" hangingPunct="1">
              <a:spcAft>
                <a:spcPts val="400"/>
              </a:spcAft>
            </a:pPr>
            <a:r>
              <a:rPr lang="en-US" sz="1100" dirty="0" smtClean="0">
                <a:latin typeface="Calibri" pitchFamily="34" charset="0"/>
              </a:rPr>
              <a:t>* Estimate </a:t>
            </a:r>
            <a:r>
              <a:rPr lang="en-US" sz="1100" dirty="0">
                <a:latin typeface="Calibri" pitchFamily="34" charset="0"/>
              </a:rPr>
              <a:t>is statistically different between All Small Firms and All Large Firms within category (p&lt;.05). </a:t>
            </a:r>
            <a:endParaRPr lang="en-US" sz="1100" dirty="0" smtClean="0">
              <a:latin typeface="Calibri" pitchFamily="34" charset="0"/>
            </a:endParaRPr>
          </a:p>
          <a:p>
            <a:pPr>
              <a:spcAft>
                <a:spcPts val="400"/>
              </a:spcAft>
            </a:pPr>
            <a:r>
              <a:rPr lang="en-US" sz="1100" dirty="0" smtClean="0">
                <a:latin typeface="Calibri" pitchFamily="34" charset="0"/>
              </a:rPr>
              <a:t>^ Biometric </a:t>
            </a:r>
            <a:r>
              <a:rPr lang="en-US" sz="1100" dirty="0">
                <a:latin typeface="Calibri" pitchFamily="34" charset="0"/>
              </a:rPr>
              <a:t>screening is a health examination that measures an employee's risk factors such as cholesterol, blood pressure, stress, and nutrition. </a:t>
            </a:r>
            <a:endParaRPr lang="en-US" sz="1100" dirty="0" smtClean="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2014. </a:t>
            </a:r>
            <a:endParaRPr lang="en-US" sz="1100" dirty="0">
              <a:latin typeface="Calibri" pitchFamily="34" charset="0"/>
            </a:endParaRPr>
          </a:p>
        </p:txBody>
      </p:sp>
      <p:graphicFrame>
        <p:nvGraphicFramePr>
          <p:cNvPr id="2" name="Chart 1"/>
          <p:cNvGraphicFramePr/>
          <p:nvPr>
            <p:extLst>
              <p:ext uri="{D42A27DB-BD31-4B8C-83A1-F6EECF244321}">
                <p14:modId xmlns:p14="http://schemas.microsoft.com/office/powerpoint/2010/main" val="740845444"/>
              </p:ext>
            </p:extLst>
          </p:nvPr>
        </p:nvGraphicFramePr>
        <p:xfrm>
          <a:off x="0" y="914400"/>
          <a:ext cx="9144000"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757504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200" b="1" dirty="0" smtClean="0">
                <a:solidFill>
                  <a:srgbClr val="000000"/>
                </a:solidFill>
                <a:latin typeface="+mj-lt"/>
              </a:rPr>
              <a:t>Among Large Firms (200 or More Workers) </a:t>
            </a:r>
            <a:r>
              <a:rPr lang="en-US" sz="2200" b="1" dirty="0">
                <a:solidFill>
                  <a:srgbClr val="000000"/>
                </a:solidFill>
                <a:latin typeface="+mj-lt"/>
              </a:rPr>
              <a:t>Offering Health Benefits</a:t>
            </a:r>
            <a:r>
              <a:rPr lang="en-US" sz="2200" b="1" dirty="0" smtClean="0">
                <a:solidFill>
                  <a:srgbClr val="000000"/>
                </a:solidFill>
                <a:latin typeface="+mj-lt"/>
              </a:rPr>
              <a:t>, The Use of Financial Incentives for Participating in Various Health Programs, by Firm Size, 2014</a:t>
            </a:r>
            <a:endParaRPr lang="en-US" sz="2200" b="1" dirty="0">
              <a:solidFill>
                <a:srgbClr val="000000"/>
              </a:solidFill>
              <a:latin typeface="+mj-lt"/>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1103369621"/>
              </p:ext>
            </p:extLst>
          </p:nvPr>
        </p:nvGraphicFramePr>
        <p:xfrm>
          <a:off x="0" y="1066800"/>
          <a:ext cx="91440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8198" name="Text Box 6"/>
          <p:cNvSpPr txBox="1">
            <a:spLocks noChangeArrowheads="1"/>
          </p:cNvSpPr>
          <p:nvPr/>
        </p:nvSpPr>
        <p:spPr bwMode="auto">
          <a:xfrm>
            <a:off x="0" y="4800600"/>
            <a:ext cx="9067800" cy="1990288"/>
          </a:xfrm>
          <a:prstGeom prst="rect">
            <a:avLst/>
          </a:prstGeom>
          <a:noFill/>
          <a:ln w="12700" algn="ctr">
            <a:noFill/>
            <a:miter lim="800000"/>
            <a:headEnd/>
            <a:tailEnd/>
          </a:ln>
          <a:effectLst/>
        </p:spPr>
        <p:txBody>
          <a:bodyPr wrap="square">
            <a:spAutoFit/>
          </a:bodyPr>
          <a:lstStyle/>
          <a:p>
            <a:pPr>
              <a:spcAft>
                <a:spcPts val="400"/>
              </a:spcAft>
            </a:pPr>
            <a:r>
              <a:rPr lang="en-US" sz="1000" dirty="0" smtClean="0">
                <a:solidFill>
                  <a:srgbClr val="000000"/>
                </a:solidFill>
              </a:rPr>
              <a:t>*Percent of firms offering incentives is among firms offering health benefits who also offer the specified health program or activity. </a:t>
            </a:r>
          </a:p>
          <a:p>
            <a:pPr marL="55563" indent="-55563">
              <a:spcBef>
                <a:spcPts val="0"/>
              </a:spcBef>
              <a:spcAft>
                <a:spcPts val="400"/>
              </a:spcAft>
            </a:pPr>
            <a:r>
              <a:rPr lang="en-US" sz="1000" dirty="0"/>
              <a:t>~ Includes the following wellness programs: weight loss programs, biometric screenings, gym membership discounts or on-site exercise facilities, smoking cessation program, lifestyle or behavioral coaching, classes in nutrition or healthy living, web-based resources for healthy living</a:t>
            </a:r>
            <a:r>
              <a:rPr lang="en-US" sz="1000" dirty="0" smtClean="0"/>
              <a:t>, flu shots or vaccinations, or employee assistance programs (EAP) </a:t>
            </a:r>
            <a:r>
              <a:rPr lang="en-US" sz="1000" dirty="0"/>
              <a:t>or a wellness newsletter.</a:t>
            </a:r>
          </a:p>
          <a:p>
            <a:pPr marL="55563" indent="-55563">
              <a:spcBef>
                <a:spcPts val="0"/>
              </a:spcBef>
              <a:spcAft>
                <a:spcPts val="400"/>
              </a:spcAft>
            </a:pPr>
            <a:r>
              <a:rPr lang="en-US" sz="1000" dirty="0"/>
              <a:t>^Among Firms Offering Health and Wellness Benefits.  Any financial incentive indicates firms that offer employees who participate in wellness </a:t>
            </a:r>
            <a:br>
              <a:rPr lang="en-US" sz="1000" dirty="0"/>
            </a:br>
            <a:r>
              <a:rPr lang="en-US" sz="1000" dirty="0"/>
              <a:t>programs one of the following incentives: smaller premium contributions, smaller deductibles, higher HRA or HSA contributions, or gift cards, </a:t>
            </a:r>
            <a:br>
              <a:rPr lang="en-US" sz="1000" dirty="0"/>
            </a:br>
            <a:r>
              <a:rPr lang="en-US" sz="1000" dirty="0"/>
              <a:t>travel, merchandise, or cash. </a:t>
            </a:r>
            <a:endParaRPr lang="en-US" sz="1000" dirty="0" smtClean="0"/>
          </a:p>
          <a:p>
            <a:pPr marL="55563" indent="-55563">
              <a:spcBef>
                <a:spcPts val="0"/>
              </a:spcBef>
              <a:spcAft>
                <a:spcPts val="400"/>
              </a:spcAft>
            </a:pPr>
            <a:r>
              <a:rPr lang="en-US" sz="1000" dirty="0" smtClean="0"/>
              <a:t>``Biometric screening is </a:t>
            </a:r>
            <a:r>
              <a:rPr lang="en-US" sz="1000" dirty="0"/>
              <a:t>a health examination that measures an employee's risk factors such as cholesterol, blood pressure, stress, and nutrition.</a:t>
            </a:r>
          </a:p>
          <a:p>
            <a:r>
              <a:rPr lang="en-US" sz="1000" baseline="30000" dirty="0">
                <a:cs typeface="Tahoma" pitchFamily="34" charset="0"/>
              </a:rPr>
              <a:t>‡ </a:t>
            </a:r>
            <a:r>
              <a:rPr lang="en-US" sz="1000" dirty="0" smtClean="0"/>
              <a:t>A </a:t>
            </a:r>
            <a:r>
              <a:rPr lang="en-US" sz="1000" dirty="0"/>
              <a:t>health risk assessment includes questions about medical history, health status, and lifestyle and is designed to identify the </a:t>
            </a:r>
            <a:endParaRPr lang="en-US" sz="1000" dirty="0" smtClean="0"/>
          </a:p>
          <a:p>
            <a:r>
              <a:rPr lang="en-US" sz="1000" dirty="0" smtClean="0"/>
              <a:t>health </a:t>
            </a:r>
            <a:r>
              <a:rPr lang="en-US" sz="1000" dirty="0"/>
              <a:t>risks of the person being assessed. </a:t>
            </a:r>
            <a:endParaRPr lang="en-US" sz="1000" dirty="0" smtClean="0">
              <a:solidFill>
                <a:srgbClr val="000000"/>
              </a:solidFill>
            </a:endParaRPr>
          </a:p>
          <a:p>
            <a:pPr>
              <a:spcAft>
                <a:spcPts val="400"/>
              </a:spcAft>
            </a:pPr>
            <a:r>
              <a:rPr lang="en-US" sz="1000" dirty="0" smtClean="0">
                <a:solidFill>
                  <a:srgbClr val="000000"/>
                </a:solidFill>
              </a:rPr>
              <a:t>SOURCE: </a:t>
            </a:r>
            <a:r>
              <a:rPr lang="en-US" sz="1000" dirty="0">
                <a:solidFill>
                  <a:srgbClr val="000000"/>
                </a:solidFill>
              </a:rPr>
              <a:t>Kaiser/HRET Survey of Employer-Sponsored Health Benefits, </a:t>
            </a:r>
            <a:r>
              <a:rPr lang="en-US" sz="1000" dirty="0" smtClean="0">
                <a:solidFill>
                  <a:srgbClr val="000000"/>
                </a:solidFill>
              </a:rPr>
              <a:t>2014. </a:t>
            </a:r>
            <a:endParaRPr lang="en-US" sz="1000" dirty="0">
              <a:solidFill>
                <a:srgbClr val="000000"/>
              </a:solidFill>
            </a:endParaRPr>
          </a:p>
        </p:txBody>
      </p:sp>
      <p:sp>
        <p:nvSpPr>
          <p:cNvPr id="2" name="TextBox 1"/>
          <p:cNvSpPr txBox="1"/>
          <p:nvPr/>
        </p:nvSpPr>
        <p:spPr>
          <a:xfrm>
            <a:off x="636233" y="3581400"/>
            <a:ext cx="914400" cy="400110"/>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10" name="TextBox 9"/>
          <p:cNvSpPr txBox="1"/>
          <p:nvPr/>
        </p:nvSpPr>
        <p:spPr>
          <a:xfrm>
            <a:off x="8077200" y="3591697"/>
            <a:ext cx="1066800" cy="861774"/>
          </a:xfrm>
          <a:prstGeom prst="rect">
            <a:avLst/>
          </a:prstGeom>
          <a:noFill/>
        </p:spPr>
        <p:txBody>
          <a:bodyPr wrap="square" rtlCol="0">
            <a:spAutoFit/>
          </a:bodyPr>
          <a:lstStyle/>
          <a:p>
            <a:pPr algn="ctr"/>
            <a:r>
              <a:rPr lang="en-US" sz="1000" dirty="0">
                <a:latin typeface="+mj-lt"/>
                <a:cs typeface="Meta Offc Pro"/>
              </a:rPr>
              <a:t>Employees with </a:t>
            </a:r>
            <a:r>
              <a:rPr lang="en-US" sz="1000" dirty="0" smtClean="0">
                <a:latin typeface="+mj-lt"/>
                <a:cs typeface="Meta Offc Pro"/>
              </a:rPr>
              <a:t>Risk </a:t>
            </a:r>
            <a:r>
              <a:rPr lang="en-US" sz="1000" dirty="0">
                <a:latin typeface="+mj-lt"/>
                <a:cs typeface="Meta Offc Pro"/>
              </a:rPr>
              <a:t>Factor Must Complete Wellness </a:t>
            </a:r>
            <a:r>
              <a:rPr lang="en-US" sz="1000" dirty="0" smtClean="0">
                <a:latin typeface="+mj-lt"/>
                <a:cs typeface="Meta Offc Pro"/>
              </a:rPr>
              <a:t>Program~</a:t>
            </a:r>
          </a:p>
        </p:txBody>
      </p:sp>
      <p:sp>
        <p:nvSpPr>
          <p:cNvPr id="11" name="TextBox 10"/>
          <p:cNvSpPr txBox="1"/>
          <p:nvPr/>
        </p:nvSpPr>
        <p:spPr>
          <a:xfrm>
            <a:off x="7189433" y="3581400"/>
            <a:ext cx="1040167" cy="707886"/>
          </a:xfrm>
          <a:prstGeom prst="rect">
            <a:avLst/>
          </a:prstGeom>
          <a:noFill/>
        </p:spPr>
        <p:txBody>
          <a:bodyPr wrap="square" rtlCol="0">
            <a:spAutoFit/>
          </a:bodyPr>
          <a:lstStyle/>
          <a:p>
            <a:pPr algn="ctr"/>
            <a:r>
              <a:rPr lang="en-US" sz="1000" dirty="0" smtClean="0">
                <a:latin typeface="+mj-lt"/>
                <a:cs typeface="Meta Offc Pro"/>
              </a:rPr>
              <a:t>Financial Incentive For Employees Who Complete</a:t>
            </a:r>
          </a:p>
        </p:txBody>
      </p:sp>
      <p:sp>
        <p:nvSpPr>
          <p:cNvPr id="12" name="TextBox 11"/>
          <p:cNvSpPr txBox="1"/>
          <p:nvPr/>
        </p:nvSpPr>
        <p:spPr>
          <a:xfrm>
            <a:off x="1447800" y="3581400"/>
            <a:ext cx="963966" cy="861774"/>
          </a:xfrm>
          <a:prstGeom prst="rect">
            <a:avLst/>
          </a:prstGeom>
          <a:noFill/>
        </p:spPr>
        <p:txBody>
          <a:bodyPr wrap="square" rtlCol="0">
            <a:spAutoFit/>
          </a:bodyPr>
          <a:lstStyle/>
          <a:p>
            <a:pPr algn="ctr"/>
            <a:r>
              <a:rPr lang="en-US" sz="1000" dirty="0" smtClean="0">
                <a:latin typeface="+mj-lt"/>
                <a:cs typeface="Meta Offc Pro"/>
              </a:rPr>
              <a:t>Offers Incentive to Employees who Participate*^</a:t>
            </a:r>
          </a:p>
        </p:txBody>
      </p:sp>
      <p:cxnSp>
        <p:nvCxnSpPr>
          <p:cNvPr id="13" name="Straight Connector 12"/>
          <p:cNvCxnSpPr/>
          <p:nvPr/>
        </p:nvCxnSpPr>
        <p:spPr>
          <a:xfrm flipV="1">
            <a:off x="3410712" y="1263821"/>
            <a:ext cx="0" cy="2393779"/>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248400" y="1247782"/>
            <a:ext cx="0" cy="2377710"/>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 name="Donut 1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2438400" y="3581400"/>
            <a:ext cx="963966" cy="707886"/>
          </a:xfrm>
          <a:prstGeom prst="rect">
            <a:avLst/>
          </a:prstGeom>
          <a:noFill/>
        </p:spPr>
        <p:txBody>
          <a:bodyPr wrap="square" rtlCol="0">
            <a:spAutoFit/>
          </a:bodyPr>
          <a:lstStyle/>
          <a:p>
            <a:pPr algn="ctr"/>
            <a:r>
              <a:rPr lang="en-US" sz="1000" dirty="0" smtClean="0">
                <a:latin typeface="+mj-lt"/>
                <a:cs typeface="Meta Offc Pro"/>
              </a:rPr>
              <a:t>Offers Incentive to Employees who Complete</a:t>
            </a:r>
          </a:p>
        </p:txBody>
      </p:sp>
      <p:sp>
        <p:nvSpPr>
          <p:cNvPr id="16" name="TextBox 15"/>
          <p:cNvSpPr txBox="1"/>
          <p:nvPr/>
        </p:nvSpPr>
        <p:spPr>
          <a:xfrm>
            <a:off x="6260475" y="3581400"/>
            <a:ext cx="1040167" cy="246221"/>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17" name="TextBox 16"/>
          <p:cNvSpPr txBox="1"/>
          <p:nvPr/>
        </p:nvSpPr>
        <p:spPr>
          <a:xfrm>
            <a:off x="3505200" y="3625492"/>
            <a:ext cx="914400" cy="400110"/>
          </a:xfrm>
          <a:prstGeom prst="rect">
            <a:avLst/>
          </a:prstGeom>
          <a:noFill/>
        </p:spPr>
        <p:txBody>
          <a:bodyPr wrap="square" rtlCol="0">
            <a:spAutoFit/>
          </a:bodyPr>
          <a:lstStyle/>
          <a:p>
            <a:pPr algn="ctr"/>
            <a:r>
              <a:rPr lang="en-US" sz="1000" dirty="0" smtClean="0">
                <a:latin typeface="+mj-lt"/>
                <a:cs typeface="Meta Offc Pro"/>
              </a:rPr>
              <a:t>Offering Firms</a:t>
            </a:r>
          </a:p>
        </p:txBody>
      </p:sp>
      <p:sp>
        <p:nvSpPr>
          <p:cNvPr id="3" name="Rectangle 2"/>
          <p:cNvSpPr/>
          <p:nvPr/>
        </p:nvSpPr>
        <p:spPr>
          <a:xfrm>
            <a:off x="5257800" y="3581400"/>
            <a:ext cx="1002675" cy="1015663"/>
          </a:xfrm>
          <a:prstGeom prst="rect">
            <a:avLst/>
          </a:prstGeom>
          <a:noFill/>
        </p:spPr>
        <p:txBody>
          <a:bodyPr wrap="square" rtlCol="0">
            <a:spAutoFit/>
          </a:bodyPr>
          <a:lstStyle/>
          <a:p>
            <a:pPr algn="ctr"/>
            <a:r>
              <a:rPr lang="en-US" sz="1000" dirty="0" smtClean="0">
                <a:latin typeface="+mj-lt"/>
                <a:cs typeface="Meta Offc Pro"/>
              </a:rPr>
              <a:t>Employees rewarded </a:t>
            </a:r>
            <a:r>
              <a:rPr lang="en-US" sz="1000" dirty="0">
                <a:latin typeface="+mj-lt"/>
                <a:cs typeface="Meta Offc Pro"/>
              </a:rPr>
              <a:t>or </a:t>
            </a:r>
            <a:r>
              <a:rPr lang="en-US" sz="1000" dirty="0" smtClean="0">
                <a:latin typeface="+mj-lt"/>
                <a:cs typeface="Meta Offc Pro"/>
              </a:rPr>
              <a:t>penalized for </a:t>
            </a:r>
            <a:r>
              <a:rPr lang="en-US" sz="1000" dirty="0">
                <a:latin typeface="+mj-lt"/>
                <a:cs typeface="Meta Offc Pro"/>
              </a:rPr>
              <a:t>meeting biometric outcomes</a:t>
            </a:r>
          </a:p>
        </p:txBody>
      </p:sp>
      <p:sp>
        <p:nvSpPr>
          <p:cNvPr id="4" name="Rectangle 3"/>
          <p:cNvSpPr/>
          <p:nvPr/>
        </p:nvSpPr>
        <p:spPr>
          <a:xfrm>
            <a:off x="4419601" y="3581400"/>
            <a:ext cx="838200" cy="861774"/>
          </a:xfrm>
          <a:prstGeom prst="rect">
            <a:avLst/>
          </a:prstGeom>
          <a:noFill/>
        </p:spPr>
        <p:txBody>
          <a:bodyPr wrap="square" rtlCol="0">
            <a:spAutoFit/>
          </a:bodyPr>
          <a:lstStyle/>
          <a:p>
            <a:pPr algn="ctr"/>
            <a:r>
              <a:rPr lang="en-US" sz="1000" dirty="0">
                <a:latin typeface="+mj-lt"/>
                <a:cs typeface="Meta Offc Pro"/>
              </a:rPr>
              <a:t>E</a:t>
            </a:r>
            <a:r>
              <a:rPr lang="en-US" sz="1000" dirty="0" smtClean="0">
                <a:latin typeface="+mj-lt"/>
                <a:cs typeface="Meta Offc Pro"/>
              </a:rPr>
              <a:t>mployees required to </a:t>
            </a:r>
            <a:r>
              <a:rPr lang="en-US" sz="1000" dirty="0">
                <a:latin typeface="+mj-lt"/>
                <a:cs typeface="Meta Offc Pro"/>
              </a:rPr>
              <a:t>complete biometric screenings</a:t>
            </a:r>
          </a:p>
        </p:txBody>
      </p:sp>
      <p:pic>
        <p:nvPicPr>
          <p:cNvPr id="19" name="Picture 1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924681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6200"/>
            <a:ext cx="9144000" cy="990600"/>
          </a:xfrm>
          <a:prstGeom prst="rect">
            <a:avLst/>
          </a:prstGeom>
          <a:noFill/>
          <a:ln w="12700" algn="ctr">
            <a:noFill/>
            <a:miter lim="800000"/>
            <a:headEnd/>
            <a:tailEnd/>
          </a:ln>
          <a:effectLst/>
        </p:spPr>
        <p:txBody>
          <a:bodyPr anchor="ctr"/>
          <a:lstStyle/>
          <a:p>
            <a:r>
              <a:rPr lang="en-US" sz="2400" b="1" dirty="0" smtClean="0">
                <a:latin typeface="Calibri" pitchFamily="34" charset="0"/>
              </a:rPr>
              <a:t>Among Offering Firms that Provide Incentives </a:t>
            </a:r>
            <a:r>
              <a:rPr lang="en-US" sz="2400" b="1" dirty="0">
                <a:latin typeface="Calibri" pitchFamily="34" charset="0"/>
              </a:rPr>
              <a:t>to Employees Who </a:t>
            </a:r>
            <a:r>
              <a:rPr lang="en-US" sz="2400" b="1" dirty="0" smtClean="0">
                <a:latin typeface="Calibri" pitchFamily="34" charset="0"/>
              </a:rPr>
              <a:t>Participate </a:t>
            </a:r>
            <a:r>
              <a:rPr lang="en-US" sz="2400" b="1" dirty="0">
                <a:latin typeface="Calibri" pitchFamily="34" charset="0"/>
              </a:rPr>
              <a:t>in Wellness Programs, </a:t>
            </a:r>
            <a:r>
              <a:rPr lang="en-US" sz="2400" b="1" dirty="0" smtClean="0">
                <a:latin typeface="Calibri" pitchFamily="34" charset="0"/>
              </a:rPr>
              <a:t>Firms’ Opinions </a:t>
            </a:r>
            <a:r>
              <a:rPr lang="en-US" sz="2400" b="1" dirty="0">
                <a:latin typeface="Calibri" pitchFamily="34" charset="0"/>
              </a:rPr>
              <a:t>on How Effective Incentives are </a:t>
            </a:r>
            <a:r>
              <a:rPr lang="en-US" sz="2400" b="1" dirty="0" smtClean="0">
                <a:latin typeface="Calibri" pitchFamily="34" charset="0"/>
              </a:rPr>
              <a:t>for Employee Participation, </a:t>
            </a:r>
            <a:r>
              <a:rPr lang="en-US" sz="2400" b="1" dirty="0">
                <a:latin typeface="Calibri" pitchFamily="34" charset="0"/>
              </a:rPr>
              <a:t>by Firm Size, 2014</a:t>
            </a:r>
          </a:p>
        </p:txBody>
      </p:sp>
      <p:sp>
        <p:nvSpPr>
          <p:cNvPr id="8198" name="Text Box 6"/>
          <p:cNvSpPr txBox="1">
            <a:spLocks noChangeArrowheads="1"/>
          </p:cNvSpPr>
          <p:nvPr/>
        </p:nvSpPr>
        <p:spPr bwMode="auto">
          <a:xfrm>
            <a:off x="63500" y="6248400"/>
            <a:ext cx="8623300" cy="482183"/>
          </a:xfrm>
          <a:prstGeom prst="rect">
            <a:avLst/>
          </a:prstGeom>
          <a:noFill/>
          <a:ln w="12700" algn="ctr">
            <a:noFill/>
            <a:miter lim="800000"/>
            <a:headEnd/>
            <a:tailEnd/>
          </a:ln>
          <a:effectLst/>
        </p:spPr>
        <p:txBody>
          <a:bodyPr wrap="square">
            <a:spAutoFit/>
          </a:bodyPr>
          <a:lstStyle/>
          <a:p>
            <a:pPr>
              <a:spcAft>
                <a:spcPts val="400"/>
              </a:spcAft>
            </a:pPr>
            <a:endParaRPr lang="en-US" sz="1100" dirty="0" smtClean="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2014. </a:t>
            </a:r>
            <a:endParaRPr lang="en-US" sz="1100" dirty="0">
              <a:latin typeface="Calibri" pitchFamily="34" charset="0"/>
            </a:endParaRPr>
          </a:p>
        </p:txBody>
      </p:sp>
      <p:graphicFrame>
        <p:nvGraphicFramePr>
          <p:cNvPr id="2" name="Chart 1"/>
          <p:cNvGraphicFramePr/>
          <p:nvPr>
            <p:extLst>
              <p:ext uri="{D42A27DB-BD31-4B8C-83A1-F6EECF244321}">
                <p14:modId xmlns:p14="http://schemas.microsoft.com/office/powerpoint/2010/main" val="2452211551"/>
              </p:ext>
            </p:extLst>
          </p:nvPr>
        </p:nvGraphicFramePr>
        <p:xfrm>
          <a:off x="76200" y="1371600"/>
          <a:ext cx="8991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quot;No&quot; Symbol 4"/>
          <p:cNvSpPr/>
          <p:nvPr/>
        </p:nvSpPr>
        <p:spPr>
          <a:xfrm rot="5187372">
            <a:off x="-1103581" y="15291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0416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smtClean="0">
                <a:latin typeface="+mj-lt"/>
              </a:rPr>
              <a:t>Among </a:t>
            </a:r>
            <a:r>
              <a:rPr lang="en-US" sz="2200" dirty="0">
                <a:latin typeface="+mj-lt"/>
              </a:rPr>
              <a:t>Large (200 or More Employees), Offering Firms, Percentage of Firms whose Largest Plan has Various </a:t>
            </a:r>
            <a:r>
              <a:rPr lang="en-US" sz="2200" dirty="0" smtClean="0">
                <a:latin typeface="+mj-lt"/>
              </a:rPr>
              <a:t>Features, </a:t>
            </a:r>
            <a:r>
              <a:rPr lang="en-US" sz="2200" dirty="0">
                <a:latin typeface="+mj-lt"/>
              </a:rPr>
              <a:t>2014</a:t>
            </a:r>
            <a:endParaRPr lang="en-US" sz="2200" b="1" dirty="0">
              <a:latin typeface="+mj-lt"/>
            </a:endParaRPr>
          </a:p>
        </p:txBody>
      </p:sp>
      <p:sp>
        <p:nvSpPr>
          <p:cNvPr id="4099" name="Rectangle 3"/>
          <p:cNvSpPr>
            <a:spLocks noChangeArrowheads="1"/>
          </p:cNvSpPr>
          <p:nvPr/>
        </p:nvSpPr>
        <p:spPr bwMode="auto">
          <a:xfrm>
            <a:off x="-5316" y="6324600"/>
            <a:ext cx="8305800" cy="482183"/>
          </a:xfrm>
          <a:prstGeom prst="rect">
            <a:avLst/>
          </a:prstGeom>
          <a:noFill/>
          <a:ln w="9525">
            <a:noFill/>
            <a:miter lim="800000"/>
            <a:headEnd/>
            <a:tailEnd/>
          </a:ln>
          <a:effectLst/>
        </p:spPr>
        <p:txBody>
          <a:bodyPr>
            <a:spAutoFit/>
          </a:bodyPr>
          <a:lstStyle/>
          <a:p>
            <a:pPr>
              <a:spcBef>
                <a:spcPts val="400"/>
              </a:spcBef>
            </a:pP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3710687619"/>
              </p:ext>
            </p:extLst>
          </p:nvPr>
        </p:nvGraphicFramePr>
        <p:xfrm>
          <a:off x="228600" y="990600"/>
          <a:ext cx="87630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5" name="&quot;No&quot; Symbol 4"/>
          <p:cNvSpPr/>
          <p:nvPr/>
        </p:nvSpPr>
        <p:spPr>
          <a:xfrm rot="5187372">
            <a:off x="-1484581" y="1452964"/>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31553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mj-lt"/>
              </a:rPr>
              <a:t>Among Large (200 or More Employees) Offering Firms, Percentage </a:t>
            </a:r>
            <a:r>
              <a:rPr lang="en-US" sz="2200" dirty="0" smtClean="0">
                <a:latin typeface="+mj-lt"/>
              </a:rPr>
              <a:t>of Firms Considering </a:t>
            </a:r>
            <a:r>
              <a:rPr lang="en-US" sz="2200" dirty="0">
                <a:latin typeface="+mj-lt"/>
              </a:rPr>
              <a:t>Offering Benefits Through a Private </a:t>
            </a:r>
            <a:r>
              <a:rPr lang="en-US" sz="2200" dirty="0" smtClean="0">
                <a:latin typeface="+mj-lt"/>
              </a:rPr>
              <a:t>Exchange and the Percentage of Covered Workers Currently in a Private Exchange, </a:t>
            </a:r>
            <a:br>
              <a:rPr lang="en-US" sz="2200" dirty="0" smtClean="0">
                <a:latin typeface="+mj-lt"/>
              </a:rPr>
            </a:br>
            <a:r>
              <a:rPr lang="en-US" sz="2200" dirty="0" smtClean="0">
                <a:latin typeface="+mj-lt"/>
              </a:rPr>
              <a:t>by Firm Size, 2014</a:t>
            </a:r>
            <a:endParaRPr lang="en-US" sz="2200" b="1" dirty="0">
              <a:latin typeface="+mj-lt"/>
            </a:endParaRPr>
          </a:p>
        </p:txBody>
      </p:sp>
      <p:sp>
        <p:nvSpPr>
          <p:cNvPr id="4099" name="Rectangle 3"/>
          <p:cNvSpPr>
            <a:spLocks noChangeArrowheads="1"/>
          </p:cNvSpPr>
          <p:nvPr/>
        </p:nvSpPr>
        <p:spPr bwMode="auto">
          <a:xfrm>
            <a:off x="0" y="5851780"/>
            <a:ext cx="7391400" cy="990015"/>
          </a:xfrm>
          <a:prstGeom prst="rect">
            <a:avLst/>
          </a:prstGeom>
          <a:noFill/>
          <a:ln w="9525">
            <a:noFill/>
            <a:miter lim="800000"/>
            <a:headEnd/>
            <a:tailEnd/>
          </a:ln>
          <a:effectLst/>
        </p:spPr>
        <p:txBody>
          <a:bodyPr wrap="square">
            <a:spAutoFit/>
          </a:bodyPr>
          <a:lstStyle/>
          <a:p>
            <a:pPr>
              <a:spcBef>
                <a:spcPts val="400"/>
              </a:spcBef>
            </a:pPr>
            <a:r>
              <a:rPr lang="en-US" sz="1100" dirty="0" smtClean="0">
                <a:latin typeface="+mn-lt"/>
              </a:rPr>
              <a:t>NOTES: 2% of large firms </a:t>
            </a:r>
            <a:r>
              <a:rPr lang="en-US" sz="1100" dirty="0" smtClean="0"/>
              <a:t>did not know if they were considering a private exchange and 3% did not know if they were considering a defined contribution approach. </a:t>
            </a:r>
            <a:r>
              <a:rPr lang="en-US" sz="1100" dirty="0"/>
              <a:t>A private exchange is one created by a consulting company, not by either a federal or state government. Private exchanges allow employees to choose from several health benefit options offered on the exchange. </a:t>
            </a:r>
            <a:endParaRPr lang="en-US" sz="1100" dirty="0">
              <a:latin typeface="+mn-lt"/>
            </a:endParaRPr>
          </a:p>
          <a:p>
            <a:pPr>
              <a:spcBef>
                <a:spcPts val="400"/>
              </a:spcBef>
            </a:pPr>
            <a:r>
              <a:rPr lang="en-US" sz="1100" dirty="0" smtClean="0">
                <a:latin typeface="+mn-lt"/>
              </a:rPr>
              <a:t>SOURCE: </a:t>
            </a:r>
            <a:r>
              <a:rPr lang="en-US" sz="1100" dirty="0">
                <a:latin typeface="+mn-lt"/>
              </a:rPr>
              <a:t>Kaiser/HRET Survey of Employer-Sponsored Health Benefits, </a:t>
            </a:r>
            <a:r>
              <a:rPr lang="en-US" sz="1100" dirty="0" smtClean="0">
                <a:latin typeface="+mn-lt"/>
              </a:rPr>
              <a:t>2014.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1523356579"/>
              </p:ext>
            </p:extLst>
          </p:nvPr>
        </p:nvGraphicFramePr>
        <p:xfrm>
          <a:off x="152400" y="1752600"/>
          <a:ext cx="8763000" cy="4267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597745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1676400" y="2133600"/>
            <a:ext cx="5638800" cy="1733550"/>
          </a:xfrm>
          <a:prstGeom prst="rect">
            <a:avLst/>
          </a:prstGeom>
        </p:spPr>
      </p:pic>
    </p:spTree>
    <p:extLst>
      <p:ext uri="{BB962C8B-B14F-4D97-AF65-F5344CB8AC3E}">
        <p14:creationId xmlns:p14="http://schemas.microsoft.com/office/powerpoint/2010/main" val="3070759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p:txBody>
          <a:bodyPr/>
          <a:lstStyle/>
          <a:p>
            <a:pPr>
              <a:spcBef>
                <a:spcPct val="50000"/>
              </a:spcBef>
            </a:pPr>
            <a:r>
              <a:rPr lang="en-US" sz="1100" dirty="0">
                <a:latin typeface="Calibri" pitchFamily="34" charset="0"/>
              </a:rPr>
              <a:t>* Estimate is statistically different from estimate for the previous year shown (p&lt;.05).</a:t>
            </a:r>
          </a:p>
          <a:p>
            <a:pPr>
              <a:spcBef>
                <a:spcPct val="50000"/>
              </a:spcBef>
            </a:pPr>
            <a:r>
              <a:rPr lang="en-US" sz="1100" dirty="0">
                <a:latin typeface="Calibri" pitchFamily="34" charset="0"/>
              </a:rPr>
              <a:t>SOURCE:  Kaiser/HRET Survey of Employer-Sponsored Health Benefits, </a:t>
            </a:r>
            <a:r>
              <a:rPr lang="en-US" sz="1100" dirty="0" smtClean="0">
                <a:latin typeface="Calibri" pitchFamily="34" charset="0"/>
              </a:rPr>
              <a:t>1999-2014.</a:t>
            </a:r>
            <a:endParaRPr lang="en-US" sz="1100" dirty="0">
              <a:latin typeface="Calibri" pitchFamily="34" charset="0"/>
            </a:endParaRPr>
          </a:p>
        </p:txBody>
      </p:sp>
      <p:sp>
        <p:nvSpPr>
          <p:cNvPr id="6" name="Title 5"/>
          <p:cNvSpPr>
            <a:spLocks noGrp="1"/>
          </p:cNvSpPr>
          <p:nvPr>
            <p:ph type="title"/>
          </p:nvPr>
        </p:nvSpPr>
        <p:spPr/>
        <p:txBody>
          <a:bodyPr/>
          <a:lstStyle/>
          <a:p>
            <a:r>
              <a:rPr lang="en-US" sz="2400" dirty="0" smtClean="0">
                <a:latin typeface="Calibri" pitchFamily="34" charset="0"/>
              </a:rPr>
              <a:t>Average </a:t>
            </a:r>
            <a:r>
              <a:rPr lang="en-US" sz="2400" dirty="0">
                <a:latin typeface="Calibri" pitchFamily="34" charset="0"/>
              </a:rPr>
              <a:t>Annual Premiums for Single and </a:t>
            </a:r>
            <a:r>
              <a:rPr lang="en-US" sz="2400" dirty="0" smtClean="0">
                <a:latin typeface="Calibri" pitchFamily="34" charset="0"/>
              </a:rPr>
              <a:t>Family Coverage</a:t>
            </a:r>
            <a:r>
              <a:rPr lang="en-US" sz="2400" dirty="0">
                <a:latin typeface="Calibri" pitchFamily="34" charset="0"/>
              </a:rPr>
              <a:t>, </a:t>
            </a:r>
            <a:r>
              <a:rPr lang="en-US" sz="2400" dirty="0" smtClean="0">
                <a:latin typeface="Calibri" pitchFamily="34" charset="0"/>
              </a:rPr>
              <a:t/>
            </a:r>
            <a:br>
              <a:rPr lang="en-US" sz="2400" dirty="0" smtClean="0">
                <a:latin typeface="Calibri" pitchFamily="34" charset="0"/>
              </a:rPr>
            </a:br>
            <a:r>
              <a:rPr lang="en-US" sz="2400" dirty="0" smtClean="0">
                <a:latin typeface="Calibri" pitchFamily="34" charset="0"/>
              </a:rPr>
              <a:t>1999-2014</a:t>
            </a:r>
            <a:r>
              <a:rPr lang="en-US" sz="2400" dirty="0">
                <a:latin typeface="Calibri" pitchFamily="34" charset="0"/>
              </a:rPr>
              <a:t/>
            </a:r>
            <a:br>
              <a:rPr lang="en-US" sz="2400" dirty="0">
                <a:latin typeface="Calibri" pitchFamily="34" charset="0"/>
              </a:rPr>
            </a:br>
            <a:endParaRPr lang="en-US" sz="2400" dirty="0">
              <a:latin typeface="Calibri" pitchFamily="34" charset="0"/>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117928787"/>
              </p:ext>
            </p:extLst>
          </p:nvPr>
        </p:nvGraphicFramePr>
        <p:xfrm>
          <a:off x="76200" y="1295400"/>
          <a:ext cx="9030586" cy="4953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479549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3"/>
          <p:cNvGraphicFramePr>
            <a:graphicFrameLocks noGrp="1" noChangeAspect="1"/>
          </p:cNvGraphicFramePr>
          <p:nvPr>
            <p:ph idx="1"/>
            <p:extLst>
              <p:ext uri="{D42A27DB-BD31-4B8C-83A1-F6EECF244321}">
                <p14:modId xmlns:p14="http://schemas.microsoft.com/office/powerpoint/2010/main" val="936281810"/>
              </p:ext>
            </p:extLst>
          </p:nvPr>
        </p:nvGraphicFramePr>
        <p:xfrm>
          <a:off x="228600" y="1195979"/>
          <a:ext cx="8610600" cy="4976221"/>
        </p:xfrm>
        <a:graphic>
          <a:graphicData uri="http://schemas.openxmlformats.org/drawingml/2006/chart">
            <c:chart xmlns:c="http://schemas.openxmlformats.org/drawingml/2006/chart" xmlns:r="http://schemas.openxmlformats.org/officeDocument/2006/relationships" r:id="rId3"/>
          </a:graphicData>
        </a:graphic>
      </p:graphicFrame>
      <p:sp>
        <p:nvSpPr>
          <p:cNvPr id="4099" name="Text Box 4"/>
          <p:cNvSpPr txBox="1">
            <a:spLocks noChangeArrowheads="1"/>
          </p:cNvSpPr>
          <p:nvPr/>
        </p:nvSpPr>
        <p:spPr bwMode="auto">
          <a:xfrm>
            <a:off x="2133600" y="5635823"/>
            <a:ext cx="1981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a:spcBef>
                <a:spcPct val="50000"/>
              </a:spcBef>
            </a:pPr>
            <a:r>
              <a:rPr lang="en-US" sz="1400" b="1" dirty="0">
                <a:latin typeface="+mj-lt"/>
              </a:rPr>
              <a:t>Single Coverage</a:t>
            </a:r>
          </a:p>
        </p:txBody>
      </p:sp>
      <p:sp>
        <p:nvSpPr>
          <p:cNvPr id="4100" name="Text Box 5"/>
          <p:cNvSpPr txBox="1">
            <a:spLocks noChangeArrowheads="1"/>
          </p:cNvSpPr>
          <p:nvPr/>
        </p:nvSpPr>
        <p:spPr bwMode="auto">
          <a:xfrm>
            <a:off x="5410200" y="5635823"/>
            <a:ext cx="2286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ctr" eaLnBrk="0" hangingPunct="0">
              <a:spcBef>
                <a:spcPct val="50000"/>
              </a:spcBef>
              <a:defRPr sz="1200" b="1">
                <a:latin typeface="+mj-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sz="1400" dirty="0"/>
              <a:t>Family Coverage</a:t>
            </a:r>
          </a:p>
        </p:txBody>
      </p:sp>
      <p:sp>
        <p:nvSpPr>
          <p:cNvPr id="4101" name="Rectangle 6"/>
          <p:cNvSpPr>
            <a:spLocks noChangeArrowheads="1"/>
          </p:cNvSpPr>
          <p:nvPr/>
        </p:nvSpPr>
        <p:spPr bwMode="auto">
          <a:xfrm>
            <a:off x="0" y="0"/>
            <a:ext cx="8458200" cy="1066800"/>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2400" b="1" dirty="0" smtClean="0">
                <a:solidFill>
                  <a:srgbClr val="000000"/>
                </a:solidFill>
                <a:latin typeface="+mj-lt"/>
                <a:ea typeface="+mj-ea"/>
                <a:cs typeface="Meta Offc Pro"/>
              </a:rPr>
              <a:t>Average </a:t>
            </a:r>
            <a:r>
              <a:rPr lang="en-US" sz="2400" b="1" dirty="0">
                <a:solidFill>
                  <a:srgbClr val="000000"/>
                </a:solidFill>
                <a:latin typeface="+mj-lt"/>
                <a:ea typeface="+mj-ea"/>
                <a:cs typeface="Meta Offc Pro"/>
              </a:rPr>
              <a:t>Annual Worker Premium Contributions and Total Premiums for Covered Workers, Single and Family Coverage, </a:t>
            </a:r>
            <a:endParaRPr lang="en-US" sz="2400" b="1" dirty="0" smtClean="0">
              <a:solidFill>
                <a:srgbClr val="000000"/>
              </a:solidFill>
              <a:latin typeface="+mj-lt"/>
              <a:ea typeface="+mj-ea"/>
              <a:cs typeface="Meta Offc Pro"/>
            </a:endParaRPr>
          </a:p>
          <a:p>
            <a:pPr fontAlgn="base">
              <a:spcBef>
                <a:spcPct val="0"/>
              </a:spcBef>
              <a:spcAft>
                <a:spcPct val="0"/>
              </a:spcAft>
            </a:pPr>
            <a:r>
              <a:rPr lang="en-US" sz="2400" b="1" dirty="0" smtClean="0">
                <a:solidFill>
                  <a:srgbClr val="000000"/>
                </a:solidFill>
                <a:latin typeface="+mj-lt"/>
                <a:ea typeface="+mj-ea"/>
                <a:cs typeface="Meta Offc Pro"/>
              </a:rPr>
              <a:t>by </a:t>
            </a:r>
            <a:r>
              <a:rPr lang="en-US" sz="2400" b="1" dirty="0">
                <a:solidFill>
                  <a:srgbClr val="000000"/>
                </a:solidFill>
                <a:latin typeface="+mj-lt"/>
                <a:ea typeface="+mj-ea"/>
                <a:cs typeface="Meta Offc Pro"/>
              </a:rPr>
              <a:t>Firm Size, </a:t>
            </a:r>
            <a:r>
              <a:rPr lang="en-US" sz="2400" b="1" dirty="0" smtClean="0">
                <a:solidFill>
                  <a:srgbClr val="000000"/>
                </a:solidFill>
                <a:latin typeface="+mj-lt"/>
                <a:ea typeface="+mj-ea"/>
                <a:cs typeface="Meta Offc Pro"/>
              </a:rPr>
              <a:t>2014</a:t>
            </a:r>
            <a:endParaRPr lang="en-US" sz="2400" b="1" dirty="0">
              <a:solidFill>
                <a:srgbClr val="000000"/>
              </a:solidFill>
              <a:latin typeface="+mj-lt"/>
              <a:ea typeface="+mj-ea"/>
              <a:cs typeface="Meta Offc Pro"/>
            </a:endParaRPr>
          </a:p>
        </p:txBody>
      </p:sp>
      <p:sp>
        <p:nvSpPr>
          <p:cNvPr id="4103" name="Text Box 9"/>
          <p:cNvSpPr txBox="1">
            <a:spLocks noChangeArrowheads="1"/>
          </p:cNvSpPr>
          <p:nvPr/>
        </p:nvSpPr>
        <p:spPr bwMode="auto">
          <a:xfrm>
            <a:off x="76200" y="6324600"/>
            <a:ext cx="8305800"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nSpc>
                <a:spcPct val="85000"/>
              </a:lnSpc>
              <a:spcBef>
                <a:spcPct val="50000"/>
              </a:spcBef>
            </a:pPr>
            <a:r>
              <a:rPr lang="en-US" sz="1100" dirty="0">
                <a:latin typeface="+mj-lt"/>
                <a:cs typeface="Tahoma" pitchFamily="34" charset="0"/>
              </a:rPr>
              <a:t>* Estimates are statistically different between All Small Firms and All Large Firms (p&lt;.05). </a:t>
            </a:r>
          </a:p>
          <a:p>
            <a:pPr>
              <a:spcBef>
                <a:spcPct val="50000"/>
              </a:spcBef>
            </a:pPr>
            <a:r>
              <a:rPr lang="en-US" sz="1100" dirty="0" smtClean="0">
                <a:latin typeface="+mj-lt"/>
                <a:cs typeface="Tahoma" pitchFamily="34" charset="0"/>
              </a:rPr>
              <a:t>SOURCE: </a:t>
            </a:r>
            <a:r>
              <a:rPr lang="en-US" sz="1100" dirty="0">
                <a:latin typeface="+mj-lt"/>
                <a:cs typeface="Tahoma" pitchFamily="34" charset="0"/>
              </a:rPr>
              <a:t>Kaiser/HRET Survey of Employer-Sponsored Health Benefits, </a:t>
            </a:r>
            <a:r>
              <a:rPr lang="en-US" sz="1100" dirty="0" smtClean="0">
                <a:latin typeface="+mj-lt"/>
                <a:cs typeface="Tahoma" pitchFamily="34" charset="0"/>
              </a:rPr>
              <a:t>2014.</a:t>
            </a:r>
            <a:endParaRPr lang="en-US" sz="1100" dirty="0">
              <a:latin typeface="+mj-lt"/>
              <a:cs typeface="Tahoma" pitchFamily="34" charset="0"/>
            </a:endParaRPr>
          </a:p>
        </p:txBody>
      </p:sp>
      <p:sp>
        <p:nvSpPr>
          <p:cNvPr id="10" name="Line 7"/>
          <p:cNvSpPr>
            <a:spLocks noChangeShapeType="1"/>
          </p:cNvSpPr>
          <p:nvPr/>
        </p:nvSpPr>
        <p:spPr bwMode="auto">
          <a:xfrm flipV="1">
            <a:off x="4864608" y="1752600"/>
            <a:ext cx="0" cy="350520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Donut 10"/>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74883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3368959674"/>
              </p:ext>
            </p:extLst>
          </p:nvPr>
        </p:nvGraphicFramePr>
        <p:xfrm>
          <a:off x="4572000" y="1001569"/>
          <a:ext cx="4292023"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53500" cy="830997"/>
          </a:xfrm>
          <a:prstGeom prst="rect">
            <a:avLst/>
          </a:prstGeom>
          <a:noFill/>
          <a:ln w="9525" algn="ctr">
            <a:noFill/>
            <a:miter lim="800000"/>
            <a:headEnd/>
            <a:tailEnd/>
          </a:ln>
          <a:effectLst/>
        </p:spPr>
        <p:txBody>
          <a:bodyPr wrap="square">
            <a:spAutoFit/>
          </a:bodyPr>
          <a:lstStyle/>
          <a:p>
            <a:r>
              <a:rPr lang="en-US" sz="2400" b="1" dirty="0" smtClean="0"/>
              <a:t>Average Worker and Employer Premium Contributions For Covered Workers at Higher- and Lower-Wage Firms, 2014</a:t>
            </a:r>
            <a:endParaRPr lang="en-US" sz="2400" b="1" dirty="0"/>
          </a:p>
        </p:txBody>
      </p:sp>
      <p:sp>
        <p:nvSpPr>
          <p:cNvPr id="75780" name="Text Box 4"/>
          <p:cNvSpPr txBox="1">
            <a:spLocks noChangeArrowheads="1"/>
          </p:cNvSpPr>
          <p:nvPr/>
        </p:nvSpPr>
        <p:spPr bwMode="auto">
          <a:xfrm>
            <a:off x="36230" y="5142335"/>
            <a:ext cx="7339584" cy="1718419"/>
          </a:xfrm>
          <a:prstGeom prst="rect">
            <a:avLst/>
          </a:prstGeom>
          <a:noFill/>
          <a:ln w="9525" algn="ctr">
            <a:noFill/>
            <a:miter lim="800000"/>
            <a:headEnd/>
            <a:tailEnd/>
          </a:ln>
          <a:effectLst/>
        </p:spPr>
        <p:txBody>
          <a:bodyPr wrap="square">
            <a:spAutoFit/>
          </a:bodyPr>
          <a:lstStyle/>
          <a:p>
            <a:pPr algn="l">
              <a:spcAft>
                <a:spcPts val="400"/>
              </a:spcAft>
            </a:pPr>
            <a:r>
              <a:rPr lang="en-US" sz="1100" dirty="0" smtClean="0"/>
              <a:t>*Estimate for many workers are lower-wage is statistically </a:t>
            </a:r>
            <a:r>
              <a:rPr lang="en-US" sz="1100" dirty="0"/>
              <a:t>different from </a:t>
            </a:r>
            <a:r>
              <a:rPr lang="en-US" sz="1100" dirty="0" smtClean="0"/>
              <a:t>estimate for many workers are higher-wage, within coverage type </a:t>
            </a:r>
            <a:r>
              <a:rPr lang="en-US" sz="1100" dirty="0"/>
              <a:t>(p&lt;.05</a:t>
            </a:r>
            <a:r>
              <a:rPr lang="en-US" sz="1100" dirty="0" smtClean="0"/>
              <a:t>).</a:t>
            </a:r>
          </a:p>
          <a:p>
            <a:pPr>
              <a:spcAft>
                <a:spcPts val="400"/>
              </a:spcAft>
            </a:pPr>
            <a:r>
              <a:rPr lang="en-US" sz="1100" dirty="0" smtClean="0"/>
              <a:t>NOTE:  Firms with many lower-wage workers are ones where 35% or more of employees earn $23,000 or less.  Firms with many higher-wage workers are ones where 35% or more of employees earn $57,000 or more</a:t>
            </a:r>
            <a:r>
              <a:rPr lang="en-US" sz="1100" dirty="0"/>
              <a:t>. </a:t>
            </a:r>
            <a:r>
              <a:rPr lang="en-US" sz="1100" dirty="0" smtClean="0"/>
              <a:t>Wage cutoffs are the inflation adjusted- 25</a:t>
            </a:r>
            <a:r>
              <a:rPr lang="en-US" sz="1100" baseline="30000" dirty="0" smtClean="0"/>
              <a:t>th</a:t>
            </a:r>
            <a:r>
              <a:rPr lang="en-US" sz="1100" dirty="0" smtClean="0"/>
              <a:t> and 75</a:t>
            </a:r>
            <a:r>
              <a:rPr lang="en-US" sz="1100" baseline="30000" dirty="0" smtClean="0"/>
              <a:t>th</a:t>
            </a:r>
            <a:r>
              <a:rPr lang="en-US" sz="1100" dirty="0" smtClean="0"/>
              <a:t> percentile of national wages according to </a:t>
            </a:r>
            <a:r>
              <a:rPr lang="en-US" sz="1100" dirty="0"/>
              <a:t>Bureau of Labor Statistics using data from the Occupational Employment Statistics (OES) (</a:t>
            </a:r>
            <a:r>
              <a:rPr lang="en-US" sz="1100" dirty="0" smtClean="0"/>
              <a:t>2012).</a:t>
            </a:r>
          </a:p>
          <a:p>
            <a:pPr>
              <a:spcAft>
                <a:spcPts val="400"/>
              </a:spcAft>
            </a:pPr>
            <a:r>
              <a:rPr lang="en-US" sz="1100" dirty="0" smtClean="0"/>
              <a:t>SOURCE:  </a:t>
            </a:r>
            <a:r>
              <a:rPr lang="en-US" sz="1100" dirty="0"/>
              <a:t>Kaiser/HRET Survey of Employer-Sponsored Health Benefits, </a:t>
            </a:r>
            <a:r>
              <a:rPr lang="en-US" sz="1100" dirty="0" smtClean="0"/>
              <a:t>2014. National </a:t>
            </a:r>
            <a:r>
              <a:rPr lang="en-US" sz="1100" dirty="0"/>
              <a:t>Compensation Survey: </a:t>
            </a:r>
            <a:r>
              <a:rPr lang="en-US" sz="1100" dirty="0" smtClean="0"/>
              <a:t>Occupational </a:t>
            </a:r>
            <a:r>
              <a:rPr lang="en-US" sz="1100" dirty="0"/>
              <a:t>Earnings in </a:t>
            </a:r>
            <a:r>
              <a:rPr lang="en-US" sz="1100" dirty="0" smtClean="0"/>
              <a:t>the</a:t>
            </a:r>
            <a:br>
              <a:rPr lang="en-US" sz="1100" dirty="0" smtClean="0"/>
            </a:br>
            <a:r>
              <a:rPr lang="en-US" sz="1100" dirty="0" smtClean="0"/>
              <a:t>United </a:t>
            </a:r>
            <a:r>
              <a:rPr lang="en-US" sz="1100" dirty="0"/>
              <a:t>States, </a:t>
            </a:r>
            <a:r>
              <a:rPr lang="en-US" sz="1100" dirty="0" smtClean="0"/>
              <a:t>2012. http</a:t>
            </a:r>
            <a:r>
              <a:rPr lang="en-US" sz="1100" dirty="0"/>
              <a:t>://</a:t>
            </a:r>
            <a:r>
              <a:rPr lang="en-US" sz="1100" dirty="0" smtClean="0"/>
              <a:t>www.bls.gov/ncs/ocs/sp/nctb1489.pdf.</a:t>
            </a:r>
            <a:endParaRPr lang="en-US" sz="1100" dirty="0"/>
          </a:p>
        </p:txBody>
      </p:sp>
      <p:graphicFrame>
        <p:nvGraphicFramePr>
          <p:cNvPr id="8" name="Object 2"/>
          <p:cNvGraphicFramePr>
            <a:graphicFrameLocks noChangeAspect="1"/>
          </p:cNvGraphicFramePr>
          <p:nvPr>
            <p:extLst>
              <p:ext uri="{D42A27DB-BD31-4B8C-83A1-F6EECF244321}">
                <p14:modId xmlns:p14="http://schemas.microsoft.com/office/powerpoint/2010/main" val="3285630328"/>
              </p:ext>
            </p:extLst>
          </p:nvPr>
        </p:nvGraphicFramePr>
        <p:xfrm>
          <a:off x="117475" y="1036788"/>
          <a:ext cx="4337050" cy="3962400"/>
        </p:xfrm>
        <a:graphic>
          <a:graphicData uri="http://schemas.openxmlformats.org/drawingml/2006/chart">
            <c:chart xmlns:c="http://schemas.openxmlformats.org/drawingml/2006/chart" xmlns:r="http://schemas.openxmlformats.org/officeDocument/2006/relationships" r:id="rId4"/>
          </a:graphicData>
        </a:graphic>
      </p:graphicFrame>
      <p:cxnSp>
        <p:nvCxnSpPr>
          <p:cNvPr id="11" name="Straight Connector 10"/>
          <p:cNvCxnSpPr/>
          <p:nvPr/>
        </p:nvCxnSpPr>
        <p:spPr bwMode="auto">
          <a:xfrm flipV="1">
            <a:off x="2124547" y="1600200"/>
            <a:ext cx="923453" cy="4191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19"/>
          <p:cNvGrpSpPr/>
          <p:nvPr/>
        </p:nvGrpSpPr>
        <p:grpSpPr>
          <a:xfrm>
            <a:off x="2286000" y="4705128"/>
            <a:ext cx="5089814" cy="277000"/>
            <a:chOff x="255443" y="5020388"/>
            <a:chExt cx="4785014" cy="277000"/>
          </a:xfrm>
        </p:grpSpPr>
        <p:grpSp>
          <p:nvGrpSpPr>
            <p:cNvPr id="17" name="Group 16"/>
            <p:cNvGrpSpPr/>
            <p:nvPr/>
          </p:nvGrpSpPr>
          <p:grpSpPr>
            <a:xfrm>
              <a:off x="2781300" y="5020388"/>
              <a:ext cx="2259157" cy="276999"/>
              <a:chOff x="255443" y="4805295"/>
              <a:chExt cx="2259157" cy="276999"/>
            </a:xfrm>
          </p:grpSpPr>
          <p:sp>
            <p:nvSpPr>
              <p:cNvPr id="14" name="Rectangle 13"/>
              <p:cNvSpPr/>
              <p:nvPr/>
            </p:nvSpPr>
            <p:spPr bwMode="auto">
              <a:xfrm>
                <a:off x="255443" y="4876800"/>
                <a:ext cx="95250" cy="1143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16" name="Rectangle 15"/>
              <p:cNvSpPr/>
              <p:nvPr/>
            </p:nvSpPr>
            <p:spPr>
              <a:xfrm>
                <a:off x="350693" y="4805295"/>
                <a:ext cx="2163907" cy="276999"/>
              </a:xfrm>
              <a:prstGeom prst="rect">
                <a:avLst/>
              </a:prstGeom>
            </p:spPr>
            <p:txBody>
              <a:bodyPr wrap="square">
                <a:spAutoFit/>
              </a:bodyPr>
              <a:lstStyle/>
              <a:p>
                <a:r>
                  <a:rPr lang="en-US" sz="1200" b="1" dirty="0"/>
                  <a:t>Worker Premium Contribution</a:t>
                </a:r>
              </a:p>
            </p:txBody>
          </p:sp>
        </p:grpSp>
        <p:grpSp>
          <p:nvGrpSpPr>
            <p:cNvPr id="18" name="Group 17"/>
            <p:cNvGrpSpPr/>
            <p:nvPr/>
          </p:nvGrpSpPr>
          <p:grpSpPr>
            <a:xfrm>
              <a:off x="255443" y="5020389"/>
              <a:ext cx="2487757" cy="276999"/>
              <a:chOff x="255443" y="5020389"/>
              <a:chExt cx="2487757" cy="276999"/>
            </a:xfrm>
          </p:grpSpPr>
          <p:sp>
            <p:nvSpPr>
              <p:cNvPr id="19" name="Rectangle 18"/>
              <p:cNvSpPr/>
              <p:nvPr/>
            </p:nvSpPr>
            <p:spPr bwMode="auto">
              <a:xfrm>
                <a:off x="255443" y="5086350"/>
                <a:ext cx="95250" cy="114300"/>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21" name="Rectangle 20"/>
              <p:cNvSpPr/>
              <p:nvPr/>
            </p:nvSpPr>
            <p:spPr>
              <a:xfrm>
                <a:off x="350693" y="5020389"/>
                <a:ext cx="2392507" cy="276999"/>
              </a:xfrm>
              <a:prstGeom prst="rect">
                <a:avLst/>
              </a:prstGeom>
            </p:spPr>
            <p:txBody>
              <a:bodyPr wrap="square">
                <a:spAutoFit/>
              </a:bodyPr>
              <a:lstStyle/>
              <a:p>
                <a:r>
                  <a:rPr lang="en-US" sz="1200" b="1" dirty="0" smtClean="0"/>
                  <a:t>Employer </a:t>
                </a:r>
                <a:r>
                  <a:rPr lang="en-US" sz="1200" b="1" dirty="0"/>
                  <a:t>Premium Contribution</a:t>
                </a:r>
              </a:p>
            </p:txBody>
          </p:sp>
        </p:grpSp>
      </p:grpSp>
      <p:sp>
        <p:nvSpPr>
          <p:cNvPr id="22" name="&quot;No&quot; Symbol 21"/>
          <p:cNvSpPr/>
          <p:nvPr/>
        </p:nvSpPr>
        <p:spPr>
          <a:xfrm>
            <a:off x="-1676400" y="1515905"/>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Donut 2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 name="Straight Connector 2"/>
          <p:cNvCxnSpPr/>
          <p:nvPr/>
        </p:nvCxnSpPr>
        <p:spPr>
          <a:xfrm>
            <a:off x="5257800" y="3733800"/>
            <a:ext cx="34290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72817" y="3733800"/>
            <a:ext cx="34290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auto">
          <a:xfrm flipV="1">
            <a:off x="6629400" y="1600200"/>
            <a:ext cx="923453" cy="4191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2057400" y="3314700"/>
            <a:ext cx="990600" cy="381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6562253" y="2971800"/>
            <a:ext cx="9906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25" name="Picture 24"/>
          <p:cNvPicPr>
            <a:picLocks noChangeAspect="1"/>
          </p:cNvPicPr>
          <p:nvPr/>
        </p:nvPicPr>
        <p:blipFill>
          <a:blip r:embed="rId5">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619567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052560" cy="914400"/>
          </a:xfrm>
        </p:spPr>
        <p:txBody>
          <a:bodyPr/>
          <a:lstStyle/>
          <a:p>
            <a:r>
              <a:rPr lang="en-US" altLang="en-US" sz="2400" dirty="0" smtClean="0">
                <a:latin typeface="+mj-lt"/>
              </a:rPr>
              <a:t>Average </a:t>
            </a:r>
            <a:r>
              <a:rPr lang="en-US" altLang="en-US" sz="2400" dirty="0">
                <a:latin typeface="+mj-lt"/>
              </a:rPr>
              <a:t>Percentage of Premium Paid by Covered Workers for Single and Family Coverage, </a:t>
            </a:r>
            <a:r>
              <a:rPr lang="en-US" altLang="en-US" sz="2400" dirty="0" smtClean="0">
                <a:latin typeface="+mj-lt"/>
              </a:rPr>
              <a:t>1999-2014</a:t>
            </a:r>
            <a:endParaRPr lang="en-US" sz="2400" dirty="0">
              <a:latin typeface="+mj-lt"/>
            </a:endParaRPr>
          </a:p>
        </p:txBody>
      </p:sp>
      <p:sp>
        <p:nvSpPr>
          <p:cNvPr id="7" name="Text Placeholder 6"/>
          <p:cNvSpPr>
            <a:spLocks noGrp="1"/>
          </p:cNvSpPr>
          <p:nvPr>
            <p:ph type="body" sz="quarter" idx="11"/>
          </p:nvPr>
        </p:nvSpPr>
        <p:spPr>
          <a:xfrm>
            <a:off x="76200" y="6096000"/>
            <a:ext cx="8229600" cy="685800"/>
          </a:xfrm>
        </p:spPr>
        <p:txBody>
          <a:bodyPr anchor="b" anchorCtr="0"/>
          <a:lstStyle/>
          <a:p>
            <a:pPr>
              <a:lnSpc>
                <a:spcPct val="85000"/>
              </a:lnSpc>
              <a:spcBef>
                <a:spcPct val="50000"/>
              </a:spcBef>
              <a:tabLst>
                <a:tab pos="569913" algn="l"/>
              </a:tabLst>
            </a:pPr>
            <a:r>
              <a:rPr lang="en-US" altLang="en-US" sz="1100" dirty="0">
                <a:latin typeface="+mn-lt"/>
              </a:rPr>
              <a:t>* Estimate is statistically different from estimate for the previous year shown (p&lt;.05).</a:t>
            </a:r>
          </a:p>
          <a:p>
            <a:pPr>
              <a:lnSpc>
                <a:spcPct val="85000"/>
              </a:lnSpc>
              <a:spcBef>
                <a:spcPct val="50000"/>
              </a:spcBef>
              <a:tabLst>
                <a:tab pos="569913" algn="l"/>
              </a:tabLst>
            </a:pPr>
            <a:r>
              <a:rPr lang="en-US" sz="1100" dirty="0">
                <a:latin typeface="+mn-lt"/>
              </a:rPr>
              <a:t>SOURCE:  Kaiser/HRET Survey of Employer-Sponsored Health Benefits, </a:t>
            </a:r>
            <a:r>
              <a:rPr lang="en-US" sz="1100" dirty="0" smtClean="0">
                <a:latin typeface="+mn-lt"/>
              </a:rPr>
              <a:t>1999-2014.</a:t>
            </a:r>
            <a:endParaRPr lang="en-US" altLang="en-US" sz="1100" dirty="0">
              <a:latin typeface="+mn-lt"/>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770631343"/>
              </p:ext>
            </p:extLst>
          </p:nvPr>
        </p:nvGraphicFramePr>
        <p:xfrm>
          <a:off x="76200" y="990600"/>
          <a:ext cx="8839200" cy="51054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260191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Object 2"/>
          <p:cNvGraphicFramePr>
            <a:graphicFrameLocks noGrp="1" noChangeAspect="1"/>
          </p:cNvGraphicFramePr>
          <p:nvPr>
            <p:ph type="chart" idx="1"/>
            <p:extLst>
              <p:ext uri="{D42A27DB-BD31-4B8C-83A1-F6EECF244321}">
                <p14:modId xmlns:p14="http://schemas.microsoft.com/office/powerpoint/2010/main" val="4287692006"/>
              </p:ext>
            </p:extLst>
          </p:nvPr>
        </p:nvGraphicFramePr>
        <p:xfrm>
          <a:off x="76200" y="929481"/>
          <a:ext cx="8991600" cy="5242719"/>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Rectangle 3"/>
          <p:cNvSpPr>
            <a:spLocks noGrp="1" noChangeArrowheads="1"/>
          </p:cNvSpPr>
          <p:nvPr>
            <p:ph type="title"/>
          </p:nvPr>
        </p:nvSpPr>
        <p:spPr>
          <a:xfrm>
            <a:off x="0" y="0"/>
            <a:ext cx="9144000" cy="914400"/>
          </a:xfrm>
          <a:noFill/>
          <a:ln/>
        </p:spPr>
        <p:txBody>
          <a:bodyPr/>
          <a:lstStyle/>
          <a:p>
            <a:r>
              <a:rPr lang="en-US" sz="2400" dirty="0" smtClean="0">
                <a:latin typeface="+mj-lt"/>
              </a:rPr>
              <a:t>Distribution </a:t>
            </a:r>
            <a:r>
              <a:rPr lang="en-US" sz="2400" dirty="0">
                <a:latin typeface="+mj-lt"/>
              </a:rPr>
              <a:t>of Percentage of Premium Paid by Covered Workers for Family Coverage, by Firm </a:t>
            </a:r>
            <a:r>
              <a:rPr lang="en-US" sz="2400" dirty="0" smtClean="0">
                <a:latin typeface="+mj-lt"/>
              </a:rPr>
              <a:t>Size, 2014</a:t>
            </a:r>
            <a:endParaRPr lang="en-US" sz="2400" dirty="0">
              <a:latin typeface="+mj-lt"/>
            </a:endParaRPr>
          </a:p>
        </p:txBody>
      </p:sp>
      <p:sp>
        <p:nvSpPr>
          <p:cNvPr id="19460" name="Text Box 4"/>
          <p:cNvSpPr txBox="1">
            <a:spLocks noChangeArrowheads="1"/>
          </p:cNvSpPr>
          <p:nvPr/>
        </p:nvSpPr>
        <p:spPr bwMode="auto">
          <a:xfrm>
            <a:off x="76200" y="6324600"/>
            <a:ext cx="8382000" cy="482183"/>
          </a:xfrm>
          <a:prstGeom prst="rect">
            <a:avLst/>
          </a:prstGeom>
          <a:noFill/>
          <a:ln w="9525" cap="sq">
            <a:noFill/>
            <a:miter lim="800000"/>
            <a:headEnd type="none" w="sm" len="sm"/>
            <a:tailEnd type="none" w="sm" len="sm"/>
          </a:ln>
          <a:effectLst/>
        </p:spPr>
        <p:txBody>
          <a:bodyPr wrap="square">
            <a:spAutoFit/>
          </a:bodyPr>
          <a:lstStyle/>
          <a:p>
            <a:pPr>
              <a:spcAft>
                <a:spcPts val="400"/>
              </a:spcAft>
            </a:pPr>
            <a:r>
              <a:rPr lang="en-US" sz="1100" dirty="0"/>
              <a:t>* Distribution is statistically different within </a:t>
            </a:r>
            <a:r>
              <a:rPr lang="en-US" sz="1100" dirty="0" smtClean="0"/>
              <a:t>firm size </a:t>
            </a:r>
            <a:r>
              <a:rPr lang="en-US" sz="1100" dirty="0"/>
              <a:t>from distribution for the previous year shown (p&lt;.05).</a:t>
            </a:r>
          </a:p>
          <a:p>
            <a:pPr>
              <a:spcAft>
                <a:spcPts val="400"/>
              </a:spcAft>
            </a:pPr>
            <a:r>
              <a:rPr lang="en-US" sz="1100" dirty="0" smtClean="0"/>
              <a:t>SOURCE:  </a:t>
            </a:r>
            <a:r>
              <a:rPr lang="en-US" sz="1100" dirty="0"/>
              <a:t>Kaiser/HRET Survey of Employer-Sponsored Health Benefits, </a:t>
            </a:r>
            <a:r>
              <a:rPr lang="en-US" sz="1100" dirty="0" smtClean="0"/>
              <a:t>2014.</a:t>
            </a:r>
            <a:endParaRPr lang="en-US" sz="1100" dirty="0"/>
          </a:p>
        </p:txBody>
      </p:sp>
      <p:sp>
        <p:nvSpPr>
          <p:cNvPr id="19461" name="Text Box 5"/>
          <p:cNvSpPr txBox="1">
            <a:spLocks noChangeArrowheads="1"/>
          </p:cNvSpPr>
          <p:nvPr/>
        </p:nvSpPr>
        <p:spPr bwMode="auto">
          <a:xfrm>
            <a:off x="914400" y="3611563"/>
            <a:ext cx="381000" cy="274637"/>
          </a:xfrm>
          <a:prstGeom prst="rect">
            <a:avLst/>
          </a:prstGeom>
          <a:noFill/>
          <a:ln w="9525">
            <a:noFill/>
            <a:miter lim="800000"/>
            <a:headEnd/>
            <a:tailEnd/>
          </a:ln>
          <a:effectLst/>
        </p:spPr>
        <p:txBody>
          <a:bodyPr>
            <a:spAutoFit/>
          </a:bodyPr>
          <a:lstStyle/>
          <a:p>
            <a:pPr>
              <a:spcBef>
                <a:spcPct val="50000"/>
              </a:spcBef>
            </a:pPr>
            <a:r>
              <a:rPr lang="en-US" sz="1200" b="1" dirty="0">
                <a:solidFill>
                  <a:schemeClr val="tx2"/>
                </a:solidFill>
                <a:latin typeface="Tahoma" pitchFamily="34" charset="0"/>
              </a:rPr>
              <a:t> </a:t>
            </a:r>
          </a:p>
        </p:txBody>
      </p:sp>
      <p:sp>
        <p:nvSpPr>
          <p:cNvPr id="6" name="&quot;No&quot; Symbol 5"/>
          <p:cNvSpPr/>
          <p:nvPr/>
        </p:nvSpPr>
        <p:spPr>
          <a:xfrm rot="5187372">
            <a:off x="-1255980" y="2943342"/>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300516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2939253328"/>
              </p:ext>
            </p:extLst>
          </p:nvPr>
        </p:nvGraphicFramePr>
        <p:xfrm>
          <a:off x="192087" y="746383"/>
          <a:ext cx="8723313" cy="4435217"/>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pPr eaLnBrk="1" hangingPunct="1"/>
            <a:r>
              <a:rPr lang="en-US" sz="2400" b="1" dirty="0" smtClean="0">
                <a:latin typeface="+mj-lt"/>
                <a:cs typeface="Tahoma" pitchFamily="34" charset="0"/>
              </a:rPr>
              <a:t>Percentage of All Firms Offering Health Benefits, 1999-2014</a:t>
            </a:r>
          </a:p>
        </p:txBody>
      </p:sp>
      <p:sp>
        <p:nvSpPr>
          <p:cNvPr id="33796" name="Text Box 4"/>
          <p:cNvSpPr txBox="1">
            <a:spLocks noChangeArrowheads="1"/>
          </p:cNvSpPr>
          <p:nvPr/>
        </p:nvSpPr>
        <p:spPr bwMode="auto">
          <a:xfrm>
            <a:off x="0" y="5341365"/>
            <a:ext cx="7339584" cy="1549142"/>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a:spcAft>
                <a:spcPts val="400"/>
              </a:spcAft>
              <a:defRPr/>
            </a:pPr>
            <a:r>
              <a:rPr lang="en-US" sz="1100" dirty="0" smtClean="0">
                <a:cs typeface="Arial" charset="0"/>
              </a:rPr>
              <a:t>NOTE: </a:t>
            </a:r>
            <a:r>
              <a:rPr lang="en-US" sz="1100" dirty="0">
                <a:cs typeface="Arial" charset="0"/>
              </a:rPr>
              <a:t>Estimates presented in this exhibit are based on the sample of both firms that completed the entire survey and those that answered just one question about whether they offer health benefits. The percentage of firms offering health benefits is largely driven by small firms. The large increase in 2010 was primarily driven by a 12 percentage point increase in offering among firms with 3 to 9 workers. In 2011, 48% of firms with 3 to 9 employees offer health benefits, a level more consistent with levels from recent years other than 2010. The overall 2011 offer rate is consistent with the long term trend, indicating that the high 2010 offer rate may be an aberration.</a:t>
            </a: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sp>
        <p:nvSpPr>
          <p:cNvPr id="7" name="&quot;No&quot; Symbol 6"/>
          <p:cNvSpPr/>
          <p:nvPr/>
        </p:nvSpPr>
        <p:spPr>
          <a:xfrm>
            <a:off x="-914400" y="36576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992355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512918963"/>
              </p:ext>
            </p:extLst>
          </p:nvPr>
        </p:nvGraphicFramePr>
        <p:xfrm>
          <a:off x="152400" y="1143000"/>
          <a:ext cx="873125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p:cNvSpPr>
            <a:spLocks noGrp="1"/>
          </p:cNvSpPr>
          <p:nvPr>
            <p:ph type="body" sz="quarter" idx="11"/>
          </p:nvPr>
        </p:nvSpPr>
        <p:spPr>
          <a:xfrm>
            <a:off x="91440" y="5715000"/>
            <a:ext cx="7147560" cy="1051560"/>
          </a:xfrm>
        </p:spPr>
        <p:txBody>
          <a:bodyPr/>
          <a:lstStyle/>
          <a:p>
            <a:r>
              <a:rPr lang="en-US" sz="1100" dirty="0" smtClean="0">
                <a:latin typeface="+mj-lt"/>
              </a:rPr>
              <a:t>NOTE: </a:t>
            </a:r>
            <a:r>
              <a:rPr lang="en-US" sz="1100" dirty="0">
                <a:latin typeface="+mj-lt"/>
                <a:cs typeface="Arial" charset="0"/>
              </a:rPr>
              <a:t>Estimates presented in this exhibit are based on the sample of both firms that completed the entire survey and those that answered just one question about whether they offer health benefits. </a:t>
            </a:r>
            <a:r>
              <a:rPr lang="en-US" sz="1100" dirty="0" smtClean="0">
                <a:latin typeface="+mj-lt"/>
                <a:cs typeface="Arial" charset="0"/>
              </a:rPr>
              <a:t> Sixty-two percent </a:t>
            </a:r>
            <a:r>
              <a:rPr lang="en-US" sz="1100" dirty="0">
                <a:latin typeface="+mj-lt"/>
              </a:rPr>
              <a:t>of workers </a:t>
            </a:r>
            <a:r>
              <a:rPr lang="en-US" sz="1100" dirty="0" smtClean="0">
                <a:latin typeface="+mj-lt"/>
              </a:rPr>
              <a:t>at </a:t>
            </a:r>
            <a:r>
              <a:rPr lang="en-US" sz="1100" dirty="0">
                <a:latin typeface="+mj-lt"/>
              </a:rPr>
              <a:t>firms offering health </a:t>
            </a:r>
            <a:r>
              <a:rPr lang="en-US" sz="1100" dirty="0" smtClean="0">
                <a:latin typeface="+mj-lt"/>
              </a:rPr>
              <a:t>benefits with 50 or more workers </a:t>
            </a:r>
            <a:r>
              <a:rPr lang="en-US" sz="1100" dirty="0">
                <a:latin typeface="+mj-lt"/>
              </a:rPr>
              <a:t>are covered by the health benefits offered by their </a:t>
            </a:r>
            <a:r>
              <a:rPr lang="en-US" sz="1100" dirty="0" smtClean="0">
                <a:latin typeface="+mj-lt"/>
              </a:rPr>
              <a:t>firm.  Firm size categories are determined by the number of workers at a firm, which may include full-time and part-time employees.</a:t>
            </a:r>
          </a:p>
          <a:p>
            <a:endParaRPr lang="en-US" sz="1100" dirty="0" smtClean="0">
              <a:latin typeface="+mj-lt"/>
              <a:cs typeface="Arial" charset="0"/>
            </a:endParaRPr>
          </a:p>
          <a:p>
            <a:r>
              <a:rPr lang="en-US" sz="1100" dirty="0" smtClean="0">
                <a:latin typeface="+mj-lt"/>
              </a:rPr>
              <a:t>SOURCE</a:t>
            </a:r>
            <a:r>
              <a:rPr lang="en-US" sz="1100" dirty="0">
                <a:latin typeface="+mj-lt"/>
              </a:rPr>
              <a:t>:  Kaiser/HRET Survey of Employer-Sponsored Health Benefits, </a:t>
            </a:r>
            <a:r>
              <a:rPr lang="en-US" sz="1100" dirty="0" smtClean="0">
                <a:latin typeface="+mj-lt"/>
              </a:rPr>
              <a:t>2014.</a:t>
            </a:r>
            <a:endParaRPr lang="en-US" sz="1100" dirty="0">
              <a:latin typeface="+mj-lt"/>
            </a:endParaRPr>
          </a:p>
        </p:txBody>
      </p:sp>
      <p:sp>
        <p:nvSpPr>
          <p:cNvPr id="5" name="Title 4"/>
          <p:cNvSpPr>
            <a:spLocks noGrp="1"/>
          </p:cNvSpPr>
          <p:nvPr>
            <p:ph type="title"/>
          </p:nvPr>
        </p:nvSpPr>
        <p:spPr/>
        <p:txBody>
          <a:bodyPr/>
          <a:lstStyle/>
          <a:p>
            <a:r>
              <a:rPr lang="en-US" sz="2800" dirty="0">
                <a:latin typeface="+mj-lt"/>
                <a:cs typeface="Tahoma" pitchFamily="34" charset="0"/>
              </a:rPr>
              <a:t>Percentage of </a:t>
            </a:r>
            <a:r>
              <a:rPr lang="en-US" sz="2800" dirty="0" smtClean="0">
                <a:latin typeface="+mj-lt"/>
                <a:cs typeface="Tahoma" pitchFamily="34" charset="0"/>
              </a:rPr>
              <a:t>Firms </a:t>
            </a:r>
            <a:r>
              <a:rPr lang="en-US" sz="2800" dirty="0">
                <a:latin typeface="+mj-lt"/>
                <a:cs typeface="Tahoma" pitchFamily="34" charset="0"/>
              </a:rPr>
              <a:t>Offering Health </a:t>
            </a:r>
            <a:r>
              <a:rPr lang="en-US" sz="2800" dirty="0" smtClean="0">
                <a:latin typeface="+mj-lt"/>
                <a:cs typeface="Tahoma" pitchFamily="34" charset="0"/>
              </a:rPr>
              <a:t>Benefits</a:t>
            </a:r>
            <a:r>
              <a:rPr lang="en-US" dirty="0">
                <a:latin typeface="+mj-lt"/>
                <a:cs typeface="Tahoma" pitchFamily="34" charset="0"/>
              </a:rPr>
              <a:t> </a:t>
            </a:r>
            <a:r>
              <a:rPr lang="en-US" dirty="0" smtClean="0">
                <a:latin typeface="+mj-lt"/>
                <a:cs typeface="Tahoma" pitchFamily="34" charset="0"/>
              </a:rPr>
              <a:t>to At Least Some of their Workers, by Firm Size</a:t>
            </a:r>
            <a:r>
              <a:rPr lang="en-US" dirty="0" smtClean="0">
                <a:latin typeface="+mj-lt"/>
              </a:rPr>
              <a:t>, 2014</a:t>
            </a:r>
            <a:endParaRPr lang="en-US" dirty="0">
              <a:latin typeface="+mj-lt"/>
            </a:endParaRPr>
          </a:p>
        </p:txBody>
      </p:sp>
      <p:sp>
        <p:nvSpPr>
          <p:cNvPr id="8" name="Donut 7"/>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quot;No&quot; Symbol 8"/>
          <p:cNvSpPr/>
          <p:nvPr/>
        </p:nvSpPr>
        <p:spPr>
          <a:xfrm rot="5187372">
            <a:off x="-1027380" y="3461257"/>
            <a:ext cx="726618" cy="7620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106728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9816</TotalTime>
  <Words>2108</Words>
  <Application>Microsoft Office PowerPoint</Application>
  <PresentationFormat>On-screen Show (4:3)</PresentationFormat>
  <Paragraphs>205</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blank</vt:lpstr>
      <vt:lpstr>Custom Design</vt:lpstr>
      <vt:lpstr>Employer Health Benefits Survey</vt:lpstr>
      <vt:lpstr>Cumulative Increases in Health Insurance Premiums, Workers’ Contributions to Premiums, Inflation, and Workers’ Earnings, 1999-2014</vt:lpstr>
      <vt:lpstr>Average Annual Premiums for Single and Family Coverage,  1999-2014 </vt:lpstr>
      <vt:lpstr>PowerPoint Presentation</vt:lpstr>
      <vt:lpstr>PowerPoint Presentation</vt:lpstr>
      <vt:lpstr>Average Percentage of Premium Paid by Covered Workers for Single and Family Coverage, 1999-2014</vt:lpstr>
      <vt:lpstr>Distribution of Percentage of Premium Paid by Covered Workers for Family Coverage, by Firm Size, 2014</vt:lpstr>
      <vt:lpstr>Percentage of All Firms Offering Health Benefits, 1999-2014</vt:lpstr>
      <vt:lpstr>Percentage of Firms Offering Health Benefits to At Least Some of their Workers, by Firm Size, 2014</vt:lpstr>
      <vt:lpstr>Eligibility, Take-Up Rate, and Coverage for Workers in Firms Offering Health Benefits, 1999-2014</vt:lpstr>
      <vt:lpstr>Among Firms Offering Benefits, Percent of Firms Which Offer Coverage to Spouses, Dependents and Partners, 2014</vt:lpstr>
      <vt:lpstr>Among Firms Offering Health Benefits, Eligibility and Incentives for Enrolling in Coverage, By Firm Size, 2014</vt:lpstr>
      <vt:lpstr>Among Firms with a Waiting Period the Percentage of Firms who Changed the Length of their Waiting Period During the Last Year, 2014</vt:lpstr>
      <vt:lpstr>Percentage of Covered Workers Enrolled in Either a HDHP/HRA or HSA-Qualified HDHP, 2006-2014</vt:lpstr>
      <vt:lpstr>Percentage of Covered Workers Enrolled in a Plan with a General Annual Deductible of $2,000 or More for Single Coverage,  By Firm Size, 2006-2014</vt:lpstr>
      <vt:lpstr>Percent of Covered Workers Enrolled in a Plan with an Out-Pocket-Maximum Above $6,350 or in a Plan without an Out-of-Pocket Limit, 2006-2014</vt:lpstr>
      <vt:lpstr>PowerPoint Presentation</vt:lpstr>
      <vt:lpstr>Among All Large Firms (200 or More Workers) Offering Health Benefits to Active Workers, Percentage of Firms Offering Retiree Health Benefits, 1988-2014</vt:lpstr>
      <vt:lpstr>Among All Large Firms (200 or More Workers) Offering Health Benefits to Active Workers and Retirees, Percentage of Firms Considering Changing the way they Offer Retiree Coverage Because of Healthcare Exchanges, by Firm Size, 2014</vt:lpstr>
      <vt:lpstr>Percentage of Covered Workers in Partially or Completely  Self-Funded Plans, by Firm Size, 1999-2014</vt:lpstr>
      <vt:lpstr>PowerPoint Presentation</vt:lpstr>
      <vt:lpstr>PowerPoint Presentation</vt:lpstr>
      <vt:lpstr>PowerPoint Presentation</vt:lpstr>
      <vt:lpstr>Among Large (200 or More Employees), Offering Firms, Percentage of Firms whose Largest Plan has Various Features, 2014</vt:lpstr>
      <vt:lpstr>Among Large (200 or More Employees) Offering Firms, Percentage of Firms Considering Offering Benefits Through a Private Exchange and the Percentage of Covered Workers Currently in a Private Exchange,  by Firm Size, 2014</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Rae</dc:creator>
  <cp:lastModifiedBy>Kanani Kauka</cp:lastModifiedBy>
  <cp:revision>171</cp:revision>
  <cp:lastPrinted>2014-09-09T13:57:16Z</cp:lastPrinted>
  <dcterms:created xsi:type="dcterms:W3CDTF">2013-04-10T14:22:13Z</dcterms:created>
  <dcterms:modified xsi:type="dcterms:W3CDTF">2014-09-09T15:30:42Z</dcterms:modified>
</cp:coreProperties>
</file>