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8" r:id="rId1"/>
    <p:sldMasterId id="2147483673" r:id="rId2"/>
    <p:sldMasterId id="2147483666" r:id="rId3"/>
    <p:sldMasterId id="2147483678" r:id="rId4"/>
    <p:sldMasterId id="2147483681" r:id="rId5"/>
  </p:sldMasterIdLst>
  <p:notesMasterIdLst>
    <p:notesMasterId r:id="rId7"/>
  </p:notesMasterIdLst>
  <p:handoutMasterIdLst>
    <p:handoutMasterId r:id="rId8"/>
  </p:handoutMasterIdLst>
  <p:sldIdLst>
    <p:sldId id="308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7" autoAdjust="0"/>
    <p:restoredTop sz="94629" autoAdjust="0"/>
  </p:normalViewPr>
  <p:slideViewPr>
    <p:cSldViewPr>
      <p:cViewPr varScale="1">
        <p:scale>
          <a:sx n="78" d="100"/>
          <a:sy n="78" d="100"/>
        </p:scale>
        <p:origin x="-1050" y="-96"/>
      </p:cViewPr>
      <p:guideLst>
        <p:guide orient="horz" pos="326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6B7C8-29E1-4F28-8974-3932320F1508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F886B-8502-434C-B275-10B08E63F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47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8/2/2014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1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="1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spcAft>
                <a:spcPts val="1200"/>
              </a:spcAft>
              <a:defRPr sz="2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spcAft>
                <a:spcPts val="1200"/>
              </a:spcAft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spcAft>
                <a:spcPts val="1200"/>
              </a:spcAft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spcAft>
                <a:spcPts val="1200"/>
              </a:spcAft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spcAft>
                <a:spcPts val="1200"/>
              </a:spcAft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17920"/>
            <a:ext cx="8458200" cy="64008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defRPr sz="2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spcAft>
                <a:spcPts val="600"/>
              </a:spcAft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spcAft>
                <a:spcPts val="600"/>
              </a:spcAft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spcAft>
                <a:spcPts val="600"/>
              </a:spcAft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spcAft>
                <a:spcPts val="600"/>
              </a:spcAft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defRPr sz="2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spcAft>
                <a:spcPts val="600"/>
              </a:spcAft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spcAft>
                <a:spcPts val="600"/>
              </a:spcAft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spcAft>
                <a:spcPts val="600"/>
              </a:spcAft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spcAft>
                <a:spcPts val="600"/>
              </a:spcAft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17920"/>
            <a:ext cx="8458200" cy="64008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17920"/>
            <a:ext cx="8458200" cy="64008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217920"/>
            <a:ext cx="8458200" cy="64008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1440" y="0"/>
            <a:ext cx="8961120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sz="15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5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500" b="1" dirty="0" err="1" smtClean="0">
              <a:latin typeface="Calibri" pitchFamily="34" charset="0"/>
              <a:cs typeface="Meta Offc Pr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4800"/>
            <a:ext cx="9144000" cy="9875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4699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304800"/>
            <a:ext cx="9144000" cy="0"/>
          </a:xfrm>
          <a:prstGeom prst="line">
            <a:avLst/>
          </a:prstGeom>
          <a:ln w="4699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" y="304800"/>
            <a:ext cx="8961120" cy="914400"/>
          </a:xfrm>
        </p:spPr>
        <p:txBody>
          <a:bodyPr/>
          <a:lstStyle/>
          <a:p>
            <a:r>
              <a:rPr lang="en-US" sz="2200" dirty="0" smtClean="0">
                <a:latin typeface="+mj-lt"/>
              </a:rPr>
              <a:t>States Where the Supreme Court Expansion “Option” and a Plaintiff’s Win in </a:t>
            </a:r>
            <a:r>
              <a:rPr lang="en-US" sz="2200" dirty="0" err="1" smtClean="0">
                <a:latin typeface="+mj-lt"/>
              </a:rPr>
              <a:t>Halbig</a:t>
            </a:r>
            <a:r>
              <a:rPr lang="en-US" sz="2200" dirty="0" smtClean="0">
                <a:latin typeface="+mj-lt"/>
              </a:rPr>
              <a:t> Would Fully or Partially Eliminate the ACA Coverage Expansion</a:t>
            </a:r>
            <a:endParaRPr lang="en-US" sz="2200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86584" y="1282701"/>
            <a:ext cx="8400216" cy="3975099"/>
            <a:chOff x="205621" y="973956"/>
            <a:chExt cx="8530392" cy="3975099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latin typeface="+mj-lt"/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44" name="Shape - Hawaii"/>
            <p:cNvGrpSpPr/>
            <p:nvPr/>
          </p:nvGrpSpPr>
          <p:grpSpPr>
            <a:xfrm>
              <a:off x="2157414" y="4101330"/>
              <a:ext cx="622300" cy="477838"/>
              <a:chOff x="2184402" y="4672013"/>
              <a:chExt cx="622300" cy="477838"/>
            </a:xfrm>
            <a:solidFill>
              <a:srgbClr val="7BC7ED"/>
            </a:solidFill>
          </p:grpSpPr>
          <p:sp>
            <p:nvSpPr>
              <p:cNvPr id="117" name="Freeform 4"/>
              <p:cNvSpPr>
                <a:spLocks noChangeAspect="1"/>
              </p:cNvSpPr>
              <p:nvPr/>
            </p:nvSpPr>
            <p:spPr bwMode="auto">
              <a:xfrm>
                <a:off x="2184402" y="4731923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8" name="Freeform 5"/>
              <p:cNvSpPr>
                <a:spLocks noChangeAspect="1"/>
              </p:cNvSpPr>
              <p:nvPr/>
            </p:nvSpPr>
            <p:spPr bwMode="auto">
              <a:xfrm>
                <a:off x="2252421" y="4672013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9" name="Freeform 6"/>
              <p:cNvSpPr>
                <a:spLocks noChangeAspect="1"/>
              </p:cNvSpPr>
              <p:nvPr/>
            </p:nvSpPr>
            <p:spPr bwMode="auto">
              <a:xfrm>
                <a:off x="2336359" y="4731923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2473844" y="4806270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1" name="Freeform 8"/>
              <p:cNvSpPr>
                <a:spLocks noChangeAspect="1"/>
              </p:cNvSpPr>
              <p:nvPr/>
            </p:nvSpPr>
            <p:spPr bwMode="auto">
              <a:xfrm>
                <a:off x="2504959" y="4879894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2" name="Freeform 9"/>
              <p:cNvSpPr>
                <a:spLocks noChangeAspect="1"/>
              </p:cNvSpPr>
              <p:nvPr/>
            </p:nvSpPr>
            <p:spPr bwMode="auto">
              <a:xfrm>
                <a:off x="2551993" y="4920316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3" name="Freeform"/>
              <p:cNvSpPr>
                <a:spLocks noChangeAspect="1"/>
              </p:cNvSpPr>
              <p:nvPr/>
            </p:nvSpPr>
            <p:spPr bwMode="auto">
              <a:xfrm>
                <a:off x="2626524" y="4937639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4" name="Freeform"/>
              <p:cNvSpPr>
                <a:spLocks noChangeAspect="1"/>
              </p:cNvSpPr>
              <p:nvPr/>
            </p:nvSpPr>
            <p:spPr bwMode="auto">
              <a:xfrm>
                <a:off x="2562847" y="4838751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205621" y="3013098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latin typeface="+mj-lt"/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bg1">
                <a:lumMod val="5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latin typeface="+mj-lt"/>
                <a:cs typeface="+mn-cs"/>
              </a:endParaRPr>
            </a:p>
          </p:txBody>
        </p:sp>
        <p:sp>
          <p:nvSpPr>
            <p:cNvPr id="56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WY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7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8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WV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59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WA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0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VA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61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2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UT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63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TX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4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5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SD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66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SC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7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RI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8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PA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69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OR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0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OK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1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OH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72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ND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3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NC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4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NY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5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NM</a:t>
              </a:r>
              <a:endParaRPr lang="en-US" sz="1200" b="1" baseline="30000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6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NJ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7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NH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78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NV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NE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80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MT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81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MO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2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MS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83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MN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MI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5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6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7" name="Text - Maine"/>
            <p:cNvSpPr txBox="1">
              <a:spLocks noChangeArrowheads="1"/>
            </p:cNvSpPr>
            <p:nvPr/>
          </p:nvSpPr>
          <p:spPr bwMode="auto">
            <a:xfrm>
              <a:off x="7150101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ME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88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LA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9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0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KS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91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IA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2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IN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3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IL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4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ID</a:t>
              </a:r>
              <a:endParaRPr lang="en-US" sz="1200" b="1" baseline="30000" dirty="0">
                <a:latin typeface="+mj-lt"/>
                <a:cs typeface="Times New Roman" charset="0"/>
              </a:endParaRPr>
            </a:p>
          </p:txBody>
        </p:sp>
        <p:sp>
          <p:nvSpPr>
            <p:cNvPr id="95" name="Text - Hawaii"/>
            <p:cNvSpPr txBox="1">
              <a:spLocks noChangeArrowheads="1"/>
            </p:cNvSpPr>
            <p:nvPr/>
          </p:nvSpPr>
          <p:spPr bwMode="auto">
            <a:xfrm>
              <a:off x="2654302" y="439978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HI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6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GA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7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FL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latin typeface="+mj-lt"/>
                  <a:cs typeface="Times New Roman" charset="0"/>
                </a:rPr>
                <a:t>  DC  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9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DE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0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CT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1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CO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2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CA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AR</a:t>
              </a:r>
              <a:endParaRPr lang="en-US" sz="1200" b="1" baseline="30000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4" name="Text - Arizona"/>
            <p:cNvSpPr txBox="1">
              <a:spLocks noChangeArrowheads="1"/>
            </p:cNvSpPr>
            <p:nvPr/>
          </p:nvSpPr>
          <p:spPr bwMode="auto">
            <a:xfrm>
              <a:off x="1946273" y="3290595"/>
              <a:ext cx="1219200" cy="343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AZ</a:t>
              </a:r>
            </a:p>
          </p:txBody>
        </p:sp>
        <p:sp>
          <p:nvSpPr>
            <p:cNvPr id="105" name="Text - Alaska"/>
            <p:cNvSpPr txBox="1">
              <a:spLocks noChangeArrowheads="1"/>
            </p:cNvSpPr>
            <p:nvPr/>
          </p:nvSpPr>
          <p:spPr bwMode="auto">
            <a:xfrm>
              <a:off x="373896" y="3254399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AK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6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AL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7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8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9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0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1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2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3" name="Line - Hawaii"/>
            <p:cNvSpPr>
              <a:spLocks noChangeShapeType="1"/>
            </p:cNvSpPr>
            <p:nvPr/>
          </p:nvSpPr>
          <p:spPr bwMode="auto">
            <a:xfrm flipH="1" flipV="1">
              <a:off x="2690813" y="4455344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5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6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</p:grp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4910670" y="5538003"/>
            <a:ext cx="152400" cy="1524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7" name="Text Box 136"/>
          <p:cNvSpPr txBox="1">
            <a:spLocks noChangeArrowheads="1"/>
          </p:cNvSpPr>
          <p:nvPr/>
        </p:nvSpPr>
        <p:spPr bwMode="auto">
          <a:xfrm>
            <a:off x="5114475" y="5193792"/>
            <a:ext cx="40295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Federally-Run or Partnership Exchange and Not Moving Forward with the Medicaid </a:t>
            </a:r>
            <a:r>
              <a:rPr lang="en-US" sz="12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Expansion, Where the ACA Coverage Expansion Would be Eliminated by a </a:t>
            </a:r>
            <a:r>
              <a:rPr lang="en-US" sz="1200" b="1" dirty="0" err="1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Halbig</a:t>
            </a:r>
            <a:r>
              <a:rPr lang="en-US" sz="12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 Plaintiff’s Win </a:t>
            </a:r>
            <a:r>
              <a:rPr lang="en-US" sz="12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(24 States)</a:t>
            </a:r>
            <a:endParaRPr lang="en-US" sz="12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533400" y="5536361"/>
            <a:ext cx="152400" cy="152400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9" name="Text Box 136"/>
          <p:cNvSpPr txBox="1">
            <a:spLocks noChangeArrowheads="1"/>
          </p:cNvSpPr>
          <p:nvPr/>
        </p:nvSpPr>
        <p:spPr bwMode="auto">
          <a:xfrm>
            <a:off x="734260" y="5193792"/>
            <a:ext cx="39026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Federally-Run or Partnership Exchange and Moving </a:t>
            </a:r>
            <a:r>
              <a:rPr lang="en-US" sz="1200" b="1" dirty="0">
                <a:solidFill>
                  <a:srgbClr val="000000"/>
                </a:solidFill>
                <a:cs typeface="Calibri" pitchFamily="34" charset="0"/>
              </a:rPr>
              <a:t>Forward with the </a:t>
            </a:r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Medicaid </a:t>
            </a:r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Expansion, Where  the ACA Coverage Expansion Would be Partially Eliminated by a </a:t>
            </a:r>
            <a:r>
              <a:rPr lang="en-US" sz="1200" b="1" dirty="0" err="1" smtClean="0">
                <a:solidFill>
                  <a:srgbClr val="000000"/>
                </a:solidFill>
                <a:cs typeface="Calibri" pitchFamily="34" charset="0"/>
              </a:rPr>
              <a:t>Halbig</a:t>
            </a:r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 Plaintiff’s Win </a:t>
            </a:r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(12 </a:t>
            </a:r>
            <a:r>
              <a:rPr lang="en-US" sz="1200" b="1" dirty="0">
                <a:solidFill>
                  <a:srgbClr val="000000"/>
                </a:solidFill>
                <a:cs typeface="Calibri" pitchFamily="34" charset="0"/>
              </a:rPr>
              <a:t>States</a:t>
            </a:r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)</a:t>
            </a:r>
            <a:endParaRPr lang="en-US" sz="12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2667000" y="6324600"/>
            <a:ext cx="152400" cy="15240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0" name="Text Box 136"/>
          <p:cNvSpPr txBox="1">
            <a:spLocks noChangeArrowheads="1"/>
          </p:cNvSpPr>
          <p:nvPr/>
        </p:nvSpPr>
        <p:spPr bwMode="auto">
          <a:xfrm>
            <a:off x="2875962" y="6167735"/>
            <a:ext cx="38296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  <a:cs typeface="Calibri" pitchFamily="34" charset="0"/>
              </a:rPr>
              <a:t>States that Have Expanded Medicaid and Operate Their Own Exchanges</a:t>
            </a:r>
            <a:endParaRPr lang="en-US" sz="1200" b="1" dirty="0">
              <a:solidFill>
                <a:srgbClr val="000000"/>
              </a:solidFill>
              <a:cs typeface="Calibri" pitchFamily="34" charset="0"/>
            </a:endParaRPr>
          </a:p>
        </p:txBody>
      </p:sp>
      <p:pic>
        <p:nvPicPr>
          <p:cNvPr id="141" name="Picture 13" descr="kfflogo-color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3221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1_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1_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3280</TotalTime>
  <Words>166</Words>
  <Application>Microsoft Office PowerPoint</Application>
  <PresentationFormat>On-screen Show (4:3)</PresentationFormat>
  <Paragraphs>56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Default with exhibit #</vt:lpstr>
      <vt:lpstr>Default with figure #</vt:lpstr>
      <vt:lpstr>Title page</vt:lpstr>
      <vt:lpstr>1_Title page</vt:lpstr>
      <vt:lpstr>1_Default with figure #</vt:lpstr>
      <vt:lpstr>States Where the Supreme Court Expansion “Option” and a Plaintiff’s Win in Halbig Would Fully or Partially Eliminate the ACA Coverage Expansion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Examining the Implementation of the Affordable Care Act</dc:title>
  <dc:creator>Jessica Stephens</dc:creator>
  <cp:lastModifiedBy>Larry Levitt</cp:lastModifiedBy>
  <cp:revision>135</cp:revision>
  <cp:lastPrinted>2013-10-24T15:06:55Z</cp:lastPrinted>
  <dcterms:created xsi:type="dcterms:W3CDTF">2013-10-23T21:30:28Z</dcterms:created>
  <dcterms:modified xsi:type="dcterms:W3CDTF">2014-08-02T16:11:10Z</dcterms:modified>
</cp:coreProperties>
</file>