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  <p:sldMasterId id="2147483666" r:id="rId2"/>
  </p:sldMasterIdLst>
  <p:notesMasterIdLst>
    <p:notesMasterId r:id="rId4"/>
  </p:notesMasterIdLst>
  <p:handoutMasterIdLst>
    <p:handoutMasterId r:id="rId5"/>
  </p:handoutMasterIdLst>
  <p:sldIdLst>
    <p:sldId id="412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ryq" initials="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39" autoAdjust="0"/>
    <p:restoredTop sz="94786" autoAdjust="0"/>
  </p:normalViewPr>
  <p:slideViewPr>
    <p:cSldViewPr snapToGrid="0">
      <p:cViewPr>
        <p:scale>
          <a:sx n="102" d="100"/>
          <a:sy n="102" d="100"/>
        </p:scale>
        <p:origin x="-1074" y="198"/>
      </p:cViewPr>
      <p:guideLst>
        <p:guide orient="horz" pos="215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040500145815106"/>
          <c:y val="0.18573480582822258"/>
          <c:w val="0.71076528628365898"/>
          <c:h val="0.7948063862676271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SHOULD be required to cover birth control, even if it violates owners’ personal religious beliefs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Sheet1!$A$2:$A$16</c:f>
              <c:strCache>
                <c:ptCount val="15"/>
                <c:pt idx="0">
                  <c:v>TOTAL WOMEN</c:v>
                </c:pt>
                <c:pt idx="2">
                  <c:v>Democrats</c:v>
                </c:pt>
                <c:pt idx="3">
                  <c:v>Independents</c:v>
                </c:pt>
                <c:pt idx="4">
                  <c:v>Republicans</c:v>
                </c:pt>
                <c:pt idx="6">
                  <c:v>Liberal</c:v>
                </c:pt>
                <c:pt idx="7">
                  <c:v>Moderate</c:v>
                </c:pt>
                <c:pt idx="8">
                  <c:v>Conservative</c:v>
                </c:pt>
                <c:pt idx="10">
                  <c:v>White Evangelical Protestant</c:v>
                </c:pt>
                <c:pt idx="11">
                  <c:v>White Mainline Protestant</c:v>
                </c:pt>
                <c:pt idx="12">
                  <c:v>Non-white Protestant</c:v>
                </c:pt>
                <c:pt idx="13">
                  <c:v>Catholic</c:v>
                </c:pt>
                <c:pt idx="14">
                  <c:v>Other/No religion</c:v>
                </c:pt>
              </c:strCache>
            </c:strRef>
          </c:cat>
          <c:val>
            <c:numRef>
              <c:f>Sheet1!$B$2:$B$16</c:f>
              <c:numCache>
                <c:formatCode>0%</c:formatCode>
                <c:ptCount val="15"/>
                <c:pt idx="0">
                  <c:v>0.59</c:v>
                </c:pt>
                <c:pt idx="2">
                  <c:v>0.76</c:v>
                </c:pt>
                <c:pt idx="3">
                  <c:v>0.56999999999999995</c:v>
                </c:pt>
                <c:pt idx="4">
                  <c:v>0.39</c:v>
                </c:pt>
                <c:pt idx="6">
                  <c:v>0.74</c:v>
                </c:pt>
                <c:pt idx="7">
                  <c:v>0.67</c:v>
                </c:pt>
                <c:pt idx="8">
                  <c:v>0.37</c:v>
                </c:pt>
                <c:pt idx="10">
                  <c:v>0.34</c:v>
                </c:pt>
                <c:pt idx="11">
                  <c:v>0.66</c:v>
                </c:pt>
                <c:pt idx="12">
                  <c:v>0.63</c:v>
                </c:pt>
                <c:pt idx="13">
                  <c:v>0.66</c:v>
                </c:pt>
                <c:pt idx="14">
                  <c:v>0.66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SHOULD NOT be required to cover birth control, even if it means employees will have to pay themselves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Sheet1!$A$2:$A$16</c:f>
              <c:strCache>
                <c:ptCount val="15"/>
                <c:pt idx="0">
                  <c:v>TOTAL WOMEN</c:v>
                </c:pt>
                <c:pt idx="2">
                  <c:v>Democrats</c:v>
                </c:pt>
                <c:pt idx="3">
                  <c:v>Independents</c:v>
                </c:pt>
                <c:pt idx="4">
                  <c:v>Republicans</c:v>
                </c:pt>
                <c:pt idx="6">
                  <c:v>Liberal</c:v>
                </c:pt>
                <c:pt idx="7">
                  <c:v>Moderate</c:v>
                </c:pt>
                <c:pt idx="8">
                  <c:v>Conservative</c:v>
                </c:pt>
                <c:pt idx="10">
                  <c:v>White Evangelical Protestant</c:v>
                </c:pt>
                <c:pt idx="11">
                  <c:v>White Mainline Protestant</c:v>
                </c:pt>
                <c:pt idx="12">
                  <c:v>Non-white Protestant</c:v>
                </c:pt>
                <c:pt idx="13">
                  <c:v>Catholic</c:v>
                </c:pt>
                <c:pt idx="14">
                  <c:v>Other/No religion</c:v>
                </c:pt>
              </c:strCache>
            </c:strRef>
          </c:cat>
          <c:val>
            <c:numRef>
              <c:f>Sheet1!$C$2:$C$16</c:f>
              <c:numCache>
                <c:formatCode>0%</c:formatCode>
                <c:ptCount val="15"/>
                <c:pt idx="0">
                  <c:v>0.35</c:v>
                </c:pt>
                <c:pt idx="2">
                  <c:v>0.18</c:v>
                </c:pt>
                <c:pt idx="3">
                  <c:v>0.36</c:v>
                </c:pt>
                <c:pt idx="4">
                  <c:v>0.59</c:v>
                </c:pt>
                <c:pt idx="6">
                  <c:v>0.2</c:v>
                </c:pt>
                <c:pt idx="7">
                  <c:v>0.27</c:v>
                </c:pt>
                <c:pt idx="8">
                  <c:v>0.56999999999999995</c:v>
                </c:pt>
                <c:pt idx="10">
                  <c:v>0.63</c:v>
                </c:pt>
                <c:pt idx="11">
                  <c:v>0.23</c:v>
                </c:pt>
                <c:pt idx="12">
                  <c:v>0.34</c:v>
                </c:pt>
                <c:pt idx="13">
                  <c:v>0.28000000000000003</c:v>
                </c:pt>
                <c:pt idx="14">
                  <c:v>0.25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67337600"/>
        <c:axId val="67336064"/>
      </c:barChart>
      <c:valAx>
        <c:axId val="67336064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67337600"/>
        <c:crosses val="autoZero"/>
        <c:crossBetween val="between"/>
      </c:valAx>
      <c:catAx>
        <c:axId val="67337600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67336064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7.6530612244897961E-2"/>
          <c:y val="4.127479961174909E-2"/>
          <c:w val="0.92214299105468955"/>
          <c:h val="0.1049328331022113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D7CC677F-937E-4FEA-B0CD-227F1DF64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56253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5" tIns="46583" rIns="93165" bIns="46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1439" y="1178560"/>
            <a:ext cx="8961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AMONG WOMEN</a:t>
            </a:r>
            <a:r>
              <a:rPr lang="en-US" sz="1400" dirty="0" smtClean="0"/>
              <a:t>: Which comes closer to your view about how this law should apply to for-profit companies whose owners object to birth control on religious grounds? For-profit companies…</a:t>
            </a:r>
            <a:endParaRPr lang="en-US" sz="1400" dirty="0">
              <a:latin typeface="Calibri" pitchFamily="34" charset="0"/>
              <a:cs typeface="Meta Offc Pro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sz="1100" dirty="0" smtClean="0"/>
          </a:p>
          <a:p>
            <a:r>
              <a:rPr lang="en-US" sz="1100" dirty="0" smtClean="0"/>
              <a:t>NOTE: Neither/ other (VOL.) and Don’t know/Refused answers not shown. For full question wording see topline.</a:t>
            </a:r>
          </a:p>
          <a:p>
            <a:r>
              <a:rPr lang="en-US" sz="1100" dirty="0" smtClean="0"/>
              <a:t>SOURCE</a:t>
            </a:r>
            <a:r>
              <a:rPr lang="en-US" sz="1100" dirty="0"/>
              <a:t>: </a:t>
            </a:r>
            <a:r>
              <a:rPr lang="en-US" dirty="0"/>
              <a:t>Kaiser Family Foundation Health Tracking Poll (conducted </a:t>
            </a:r>
            <a:r>
              <a:rPr lang="en-US" dirty="0"/>
              <a:t>May 13-19, 2014)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" y="91440"/>
            <a:ext cx="8961120" cy="1087120"/>
          </a:xfrm>
        </p:spPr>
        <p:txBody>
          <a:bodyPr anchor="ctr"/>
          <a:lstStyle/>
          <a:p>
            <a:r>
              <a:rPr lang="en-US" sz="2600" dirty="0" smtClean="0">
                <a:solidFill>
                  <a:schemeClr val="tx1"/>
                </a:solidFill>
              </a:rPr>
              <a:t>Women’s Views on Whether Contraception Mandate Should Apply to For-Profit Companies Whose Owners Object</a:t>
            </a:r>
            <a:endParaRPr lang="en-US" sz="2600" dirty="0">
              <a:solidFill>
                <a:schemeClr val="tx1"/>
              </a:solidFill>
            </a:endParaRPr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96673807"/>
              </p:ext>
            </p:extLst>
          </p:nvPr>
        </p:nvGraphicFramePr>
        <p:xfrm>
          <a:off x="91439" y="1616150"/>
          <a:ext cx="8961120" cy="4710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993" y="2702565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Women by party</a:t>
            </a:r>
            <a:endParaRPr lang="en-US" sz="1400" dirty="0">
              <a:latin typeface="Calibri" pitchFamily="34" charset="0"/>
              <a:cs typeface="Meta Offc Pr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097" y="3704086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Women by ideology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01" y="4714938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Women by religious identification</a:t>
            </a:r>
          </a:p>
        </p:txBody>
      </p:sp>
    </p:spTree>
    <p:extLst>
      <p:ext uri="{BB962C8B-B14F-4D97-AF65-F5344CB8AC3E}">
        <p14:creationId xmlns:p14="http://schemas.microsoft.com/office/powerpoint/2010/main" val="208277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ustom 2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10059</TotalTime>
  <Words>92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blank</vt:lpstr>
      <vt:lpstr>Title page</vt:lpstr>
      <vt:lpstr>Women’s Views on Whether Contraception Mandate Should Apply to For-Profit Companies Whose Owners Object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 Three Years, Opinion On ACA Remains Divided</dc:title>
  <dc:creator>SarahC</dc:creator>
  <cp:lastModifiedBy>Jamie Firth</cp:lastModifiedBy>
  <cp:revision>799</cp:revision>
  <cp:lastPrinted>2014-06-30T19:30:37Z</cp:lastPrinted>
  <dcterms:created xsi:type="dcterms:W3CDTF">2013-04-18T17:49:38Z</dcterms:created>
  <dcterms:modified xsi:type="dcterms:W3CDTF">2014-06-30T19:48:49Z</dcterms:modified>
</cp:coreProperties>
</file>