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6" r:id="rId2"/>
  </p:sldMasterIdLst>
  <p:notesMasterIdLst>
    <p:notesMasterId r:id="rId9"/>
  </p:notesMasterIdLst>
  <p:handoutMasterIdLst>
    <p:handoutMasterId r:id="rId10"/>
  </p:handoutMasterIdLst>
  <p:sldIdLst>
    <p:sldId id="334" r:id="rId3"/>
    <p:sldId id="333" r:id="rId4"/>
    <p:sldId id="357" r:id="rId5"/>
    <p:sldId id="335" r:id="rId6"/>
    <p:sldId id="364" r:id="rId7"/>
    <p:sldId id="3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8" autoAdjust="0"/>
    <p:restoredTop sz="94786" autoAdjust="0"/>
  </p:normalViewPr>
  <p:slideViewPr>
    <p:cSldViewPr snapToGrid="0">
      <p:cViewPr varScale="1">
        <p:scale>
          <a:sx n="61" d="100"/>
          <a:sy n="61" d="100"/>
        </p:scale>
        <p:origin x="-726" y="-96"/>
      </p:cViewPr>
      <p:guideLst>
        <p:guide orient="horz" pos="21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>
        <p:scale>
          <a:sx n="106" d="100"/>
          <a:sy n="106" d="100"/>
        </p:scale>
        <p:origin x="-206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100294240941146"/>
          <c:y val="0.10053684796732876"/>
          <c:w val="0.69954526602282541"/>
          <c:h val="0.862555342808007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Sheet1!$A$2:$A$8</c:f>
              <c:strCache>
                <c:ptCount val="7"/>
                <c:pt idx="0">
                  <c:v>Total</c:v>
                </c:pt>
                <c:pt idx="1">
                  <c:v>Combat arms</c:v>
                </c:pt>
                <c:pt idx="2">
                  <c:v>Combat support</c:v>
                </c:pt>
                <c:pt idx="3">
                  <c:v>Mental and emotional</c:v>
                </c:pt>
                <c:pt idx="4">
                  <c:v>Total</c:v>
                </c:pt>
                <c:pt idx="5">
                  <c:v>Combat arms</c:v>
                </c:pt>
                <c:pt idx="6">
                  <c:v>Combat support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0.12</c:v>
                </c:pt>
                <c:pt idx="1">
                  <c:v>0.11</c:v>
                </c:pt>
                <c:pt idx="2">
                  <c:v>0.12</c:v>
                </c:pt>
                <c:pt idx="4">
                  <c:v>0.12</c:v>
                </c:pt>
                <c:pt idx="5">
                  <c:v>0.12</c:v>
                </c:pt>
                <c:pt idx="6">
                  <c:v>0.12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Worse 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Total</c:v>
                </c:pt>
                <c:pt idx="1">
                  <c:v>Combat arms</c:v>
                </c:pt>
                <c:pt idx="2">
                  <c:v>Combat support</c:v>
                </c:pt>
                <c:pt idx="3">
                  <c:v>Mental and emotional</c:v>
                </c:pt>
                <c:pt idx="4">
                  <c:v>Total</c:v>
                </c:pt>
                <c:pt idx="5">
                  <c:v>Combat arms</c:v>
                </c:pt>
                <c:pt idx="6">
                  <c:v>Combat support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0.43</c:v>
                </c:pt>
                <c:pt idx="1">
                  <c:v>0.56000000000000005</c:v>
                </c:pt>
                <c:pt idx="2">
                  <c:v>0.37</c:v>
                </c:pt>
                <c:pt idx="4">
                  <c:v>0.31</c:v>
                </c:pt>
                <c:pt idx="5">
                  <c:v>0.39</c:v>
                </c:pt>
                <c:pt idx="6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About the same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1"/>
              <c:layout>
                <c:manualLayout>
                  <c:x val="3.3070274332957533E-2"/>
                  <c:y val="2.121509453976504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057497181510709E-2"/>
                  <c:y val="2.121509453976504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0574971815107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Total</c:v>
                </c:pt>
                <c:pt idx="1">
                  <c:v>Combat arms</c:v>
                </c:pt>
                <c:pt idx="2">
                  <c:v>Combat support</c:v>
                </c:pt>
                <c:pt idx="3">
                  <c:v>Mental and emotional</c:v>
                </c:pt>
                <c:pt idx="4">
                  <c:v>Total</c:v>
                </c:pt>
                <c:pt idx="5">
                  <c:v>Combat arms</c:v>
                </c:pt>
                <c:pt idx="6">
                  <c:v>Combat support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0.45</c:v>
                </c:pt>
                <c:pt idx="1">
                  <c:v>0.34</c:v>
                </c:pt>
                <c:pt idx="2">
                  <c:v>0.5</c:v>
                </c:pt>
                <c:pt idx="4">
                  <c:v>0.56000000000000005</c:v>
                </c:pt>
                <c:pt idx="5">
                  <c:v>0.49</c:v>
                </c:pt>
                <c:pt idx="6">
                  <c:v>0.59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75634944"/>
        <c:axId val="75633408"/>
      </c:barChart>
      <c:valAx>
        <c:axId val="7563340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75634944"/>
        <c:crosses val="autoZero"/>
        <c:crossBetween val="between"/>
      </c:valAx>
      <c:catAx>
        <c:axId val="75634944"/>
        <c:scaling>
          <c:orientation val="maxMin"/>
        </c:scaling>
        <c:delete val="1"/>
        <c:axPos val="l"/>
        <c:majorTickMark val="out"/>
        <c:minorTickMark val="none"/>
        <c:tickLblPos val="nextTo"/>
        <c:crossAx val="75633408"/>
        <c:crosses val="autoZero"/>
        <c:auto val="1"/>
        <c:lblAlgn val="l"/>
        <c:lblOffset val="100"/>
        <c:noMultiLvlLbl val="0"/>
      </c:catAx>
    </c:plotArea>
    <c:legend>
      <c:legendPos val="t"/>
      <c:layout>
        <c:manualLayout>
          <c:xMode val="edge"/>
          <c:yMode val="edge"/>
          <c:x val="0.43204411567068862"/>
          <c:y val="1.6165902039300961E-2"/>
          <c:w val="0.31393810704994529"/>
          <c:h val="5.52430454268211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176380525963667"/>
          <c:y val="2.6595744680851064E-2"/>
          <c:w val="0.56680638658230476"/>
          <c:h val="0.93498817966903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10"/>
              <c:layout>
                <c:manualLayout>
                  <c:x val="-3.0046060418918224E-3"/>
                  <c:y val="-5.910165484633461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Combat arms</c:v>
                </c:pt>
                <c:pt idx="2">
                  <c:v>Combat support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0.51</c:v>
                </c:pt>
                <c:pt idx="1">
                  <c:v>0.66</c:v>
                </c:pt>
                <c:pt idx="2">
                  <c:v>0.42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64400384"/>
        <c:axId val="64398848"/>
      </c:barChart>
      <c:valAx>
        <c:axId val="64398848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64400384"/>
        <c:crosses val="autoZero"/>
        <c:crossBetween val="between"/>
      </c:valAx>
      <c:catAx>
        <c:axId val="6440038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643988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03118908382065E-2"/>
          <c:y val="3.2505910165484632E-2"/>
          <c:w val="0.85064780505378013"/>
          <c:h val="0.93498817966903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Combat arms</c:v>
                </c:pt>
                <c:pt idx="2">
                  <c:v>Combat support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</c:v>
                </c:pt>
                <c:pt idx="1">
                  <c:v>0.26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76277248"/>
        <c:axId val="64419328"/>
      </c:barChart>
      <c:valAx>
        <c:axId val="64419328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76277248"/>
        <c:crosses val="autoZero"/>
        <c:crossBetween val="between"/>
      </c:valAx>
      <c:catAx>
        <c:axId val="76277248"/>
        <c:scaling>
          <c:orientation val="maxMin"/>
        </c:scaling>
        <c:delete val="1"/>
        <c:axPos val="l"/>
        <c:majorTickMark val="none"/>
        <c:minorTickMark val="none"/>
        <c:tickLblPos val="nextTo"/>
        <c:crossAx val="64419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78756883349331"/>
          <c:y val="0.19157414810173085"/>
          <c:w val="0.75496787469597793"/>
          <c:h val="0.807592974895071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3203856299482531"/>
                  <c:y val="9.933014974394433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22363690738241473"/>
                  <c:y val="-6.803733874975691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1703543255941512"/>
                  <c:y val="0.1770941463730849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6676244415736258"/>
                  <c:y val="0.179891959636120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Easy</c:v>
                </c:pt>
                <c:pt idx="1">
                  <c:v>Was Difficult</c:v>
                </c:pt>
                <c:pt idx="2">
                  <c:v>Will Be Difficult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</c:v>
                </c:pt>
                <c:pt idx="1">
                  <c:v>0.39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8028145507543"/>
          <c:y val="0.22321403386962038"/>
          <c:w val="0.75496804496821868"/>
          <c:h val="0.807592974895071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Your State Government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3907611989209468"/>
                  <c:y val="1.7820497521073588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627704088985579"/>
                  <c:y val="1.120952081321804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Is doing enough</c:v>
                </c:pt>
                <c:pt idx="1">
                  <c:v>Is NOT doing enough</c:v>
                </c:pt>
                <c:pt idx="2">
                  <c:v>No opinion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0.46</c:v>
                </c:pt>
                <c:pt idx="1">
                  <c:v>0.51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100290874012787"/>
          <c:y val="0.13556303933715771"/>
          <c:w val="0.6345692530621172"/>
          <c:h val="0.749708141951005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Often/Sometimes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Feeling the average American didn't understand your experience</c:v>
                </c:pt>
                <c:pt idx="1">
                  <c:v>Feeling disconnected from civilian life</c:v>
                </c:pt>
                <c:pt idx="2">
                  <c:v>Relationship problems with your spouse or partner</c:v>
                </c:pt>
                <c:pt idx="3">
                  <c:v>Outbursts of anger</c:v>
                </c:pt>
                <c:pt idx="4">
                  <c:v>Relationship problems with your children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0.69</c:v>
                </c:pt>
                <c:pt idx="1">
                  <c:v>0.55000000000000004</c:v>
                </c:pt>
                <c:pt idx="2">
                  <c:v>0.45</c:v>
                </c:pt>
                <c:pt idx="3">
                  <c:v>0.41</c:v>
                </c:pt>
                <c:pt idx="4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Rarely/Not at all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layout>
                <c:manualLayout>
                  <c:x val="1.5589569160997732E-2"/>
                  <c:y val="1.06094453400166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Feeling the average American didn't understand your experience</c:v>
                </c:pt>
                <c:pt idx="1">
                  <c:v>Feeling disconnected from civilian life</c:v>
                </c:pt>
                <c:pt idx="2">
                  <c:v>Relationship problems with your spouse or partner</c:v>
                </c:pt>
                <c:pt idx="3">
                  <c:v>Outbursts of anger</c:v>
                </c:pt>
                <c:pt idx="4">
                  <c:v>Relationship problems with your children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0.44</c:v>
                </c:pt>
                <c:pt idx="2">
                  <c:v>0.52</c:v>
                </c:pt>
                <c:pt idx="3">
                  <c:v>0.59</c:v>
                </c:pt>
                <c:pt idx="4">
                  <c:v>0.66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2"/>
              <c:layout>
                <c:manualLayout>
                  <c:x val="2.409297052154195E-2"/>
                  <c:y val="-2.89306284631087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430839002267574E-2"/>
                  <c:y val="-2.8932906824146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Feeling the average American didn't understand your experience</c:v>
                </c:pt>
                <c:pt idx="1">
                  <c:v>Feeling disconnected from civilian life</c:v>
                </c:pt>
                <c:pt idx="2">
                  <c:v>Relationship problems with your spouse or partner</c:v>
                </c:pt>
                <c:pt idx="3">
                  <c:v>Outbursts of anger</c:v>
                </c:pt>
                <c:pt idx="4">
                  <c:v>Relationship problems with your children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2" formatCode="0%">
                  <c:v>0.02</c:v>
                </c:pt>
                <c:pt idx="4" formatCode="0%">
                  <c:v>0.15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76312960"/>
        <c:axId val="76290688"/>
      </c:barChart>
      <c:valAx>
        <c:axId val="7629068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76312960"/>
        <c:crosses val="autoZero"/>
        <c:crossBetween val="between"/>
        <c:majorUnit val="0.1"/>
      </c:valAx>
      <c:catAx>
        <c:axId val="7631296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 anchor="ctr" anchorCtr="0"/>
          <a:lstStyle/>
          <a:p>
            <a:pPr>
              <a:defRPr sz="1200">
                <a:latin typeface="Calibri" pitchFamily="34" charset="0"/>
              </a:defRPr>
            </a:pPr>
            <a:endParaRPr lang="en-US"/>
          </a:p>
        </c:txPr>
        <c:crossAx val="76290688"/>
        <c:crosses val="autoZero"/>
        <c:auto val="1"/>
        <c:lblAlgn val="ctr"/>
        <c:lblOffset val="0"/>
        <c:noMultiLvlLbl val="0"/>
      </c:catAx>
    </c:plotArea>
    <c:legend>
      <c:legendPos val="t"/>
      <c:layout/>
      <c:overlay val="0"/>
      <c:txPr>
        <a:bodyPr/>
        <a:lstStyle/>
        <a:p>
          <a:pPr>
            <a:defRPr sz="1400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Worth fighting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133559"/>
              </a:solidFill>
            </a:ln>
          </c:spPr>
          <c:invertIfNegative val="0"/>
          <c:dLbls>
            <c:dLbl>
              <c:idx val="0"/>
              <c:layout>
                <c:manualLayout>
                  <c:x val="-1.3617629904105124E-3"/>
                  <c:y val="6.4596802126422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General Public</c:v>
                </c:pt>
                <c:pt idx="1">
                  <c:v>Post-9/11 Service Members</c:v>
                </c:pt>
                <c:pt idx="3">
                  <c:v>General Public</c:v>
                </c:pt>
                <c:pt idx="4">
                  <c:v>Post-9/11 Service Members</c:v>
                </c:pt>
              </c:strCache>
            </c:strRef>
          </c:cat>
          <c:val>
            <c:numRef>
              <c:f>Sheet1!$B$2:$B$7</c:f>
              <c:numCache>
                <c:formatCode>0%;0%</c:formatCode>
                <c:ptCount val="6"/>
                <c:pt idx="0">
                  <c:v>-0.38</c:v>
                </c:pt>
                <c:pt idx="1">
                  <c:v>-0.44</c:v>
                </c:pt>
                <c:pt idx="3">
                  <c:v>-0.3</c:v>
                </c:pt>
                <c:pt idx="4">
                  <c:v>-0.53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worth fighting</c:v>
                </c:pt>
              </c:strCache>
            </c:strRef>
          </c:tx>
          <c:spPr>
            <a:solidFill>
              <a:srgbClr val="000000">
                <a:lumMod val="50000"/>
                <a:lumOff val="50000"/>
              </a:srgbClr>
            </a:solidFill>
            <a:ln w="9525">
              <a:solidFill>
                <a:srgbClr val="133559"/>
              </a:solidFill>
            </a:ln>
          </c:spPr>
          <c:invertIfNegative val="0"/>
          <c:dLbls>
            <c:dLbl>
              <c:idx val="0"/>
              <c:layout>
                <c:manualLayout>
                  <c:x val="-2.17864923747277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General Public</c:v>
                </c:pt>
                <c:pt idx="1">
                  <c:v>Post-9/11 Service Members</c:v>
                </c:pt>
                <c:pt idx="3">
                  <c:v>General Public</c:v>
                </c:pt>
                <c:pt idx="4">
                  <c:v>Post-9/11 Service Members</c:v>
                </c:pt>
              </c:strCache>
            </c:strRef>
          </c:cat>
          <c:val>
            <c:numRef>
              <c:f>Sheet1!$C$2:$C$7</c:f>
              <c:numCache>
                <c:formatCode>0%;0%</c:formatCode>
                <c:ptCount val="6"/>
                <c:pt idx="0">
                  <c:v>0.57999999999999996</c:v>
                </c:pt>
                <c:pt idx="1">
                  <c:v>0.5</c:v>
                </c:pt>
                <c:pt idx="3">
                  <c:v>0.66</c:v>
                </c:pt>
                <c:pt idx="4">
                  <c:v>0.41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opinion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0"/>
              <c:layout>
                <c:manualLayout>
                  <c:x val="2.3148148148148147E-2"/>
                  <c:y val="-3.22971295226789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165577342047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38450585833634E-3"/>
                  <c:y val="6.45942590453578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509803921568627E-2"/>
                  <c:y val="-6.4594259045357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5"/>
                <c:pt idx="0">
                  <c:v>General Public</c:v>
                </c:pt>
                <c:pt idx="1">
                  <c:v>Post-9/11 Service Members</c:v>
                </c:pt>
                <c:pt idx="3">
                  <c:v>General Public</c:v>
                </c:pt>
                <c:pt idx="4">
                  <c:v>Post-9/11 Service Members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0.04</c:v>
                </c:pt>
                <c:pt idx="1">
                  <c:v>0.06</c:v>
                </c:pt>
                <c:pt idx="3">
                  <c:v>0.04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77503104"/>
        <c:axId val="77521280"/>
      </c:barChart>
      <c:catAx>
        <c:axId val="77503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7521280"/>
        <c:crosses val="autoZero"/>
        <c:auto val="1"/>
        <c:lblAlgn val="ctr"/>
        <c:lblOffset val="100"/>
        <c:noMultiLvlLbl val="0"/>
      </c:catAx>
      <c:valAx>
        <c:axId val="77521280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77503104"/>
        <c:crosses val="autoZero"/>
        <c:crossBetween val="between"/>
        <c:majorUnit val="0.1"/>
      </c:valAx>
    </c:plotArea>
    <c:legend>
      <c:legendPos val="t"/>
      <c:layout/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/>
          </c:spPr>
          <c:dPt>
            <c:idx val="0"/>
            <c:bubble3D val="0"/>
            <c:explosion val="3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6.5200226076978035E-2"/>
                  <c:y val="-0.2561928779581386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Yes </a:t>
                    </a:r>
                  </a:p>
                  <a:p>
                    <a:r>
                      <a:rPr lang="en-US" dirty="0" smtClean="0"/>
                      <a:t>89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3.2148759734120486E-2"/>
                  <c:y val="1.900185840018354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  <a:latin typeface="+mn-lt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4838520954972255E-2"/>
                  <c:y val="0.1700497688399148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No</a:t>
                    </a:r>
                  </a:p>
                  <a:p>
                    <a:r>
                      <a:rPr lang="en-US" smtClean="0"/>
                      <a:t>10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Dk/Ref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0.89</c:v>
                </c:pt>
                <c:pt idx="1">
                  <c:v>0.01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0.04492</cdr:y>
    </cdr:from>
    <cdr:to>
      <cdr:x>0.27276</cdr:x>
      <cdr:y>0.11022</cdr:y>
    </cdr:to>
    <cdr:sp macro="" textlink="">
      <cdr:nvSpPr>
        <cdr:cNvPr id="2" name="TextBox 18"/>
        <cdr:cNvSpPr txBox="1"/>
      </cdr:nvSpPr>
      <cdr:spPr>
        <a:xfrm xmlns:a="http://schemas.openxmlformats.org/drawingml/2006/main">
          <a:off x="0" y="211751"/>
          <a:ext cx="2451736" cy="3077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b="1" dirty="0" smtClean="0">
              <a:latin typeface="Calibri" pitchFamily="34" charset="0"/>
            </a:rPr>
            <a:t>Physical health</a:t>
          </a:r>
          <a:endParaRPr lang="en-US" sz="1400" b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0.61609</cdr:y>
    </cdr:from>
    <cdr:to>
      <cdr:x>0.24577</cdr:x>
      <cdr:y>0.68413</cdr:y>
    </cdr:to>
    <cdr:sp macro="" textlink="">
      <cdr:nvSpPr>
        <cdr:cNvPr id="4" name="TextBox 18"/>
        <cdr:cNvSpPr txBox="1"/>
      </cdr:nvSpPr>
      <cdr:spPr>
        <a:xfrm xmlns:a="http://schemas.openxmlformats.org/drawingml/2006/main">
          <a:off x="0" y="2786709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All</a:t>
          </a:r>
          <a:endParaRPr lang="en-US" sz="14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0.51037</cdr:y>
    </cdr:from>
    <cdr:to>
      <cdr:x>0.27382</cdr:x>
      <cdr:y>0.57566</cdr:y>
    </cdr:to>
    <cdr:sp macro="" textlink="">
      <cdr:nvSpPr>
        <cdr:cNvPr id="7" name="TextBox 18"/>
        <cdr:cNvSpPr txBox="1"/>
      </cdr:nvSpPr>
      <cdr:spPr>
        <a:xfrm xmlns:a="http://schemas.openxmlformats.org/drawingml/2006/main">
          <a:off x="0" y="2405687"/>
          <a:ext cx="246126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b="1" dirty="0" smtClean="0">
              <a:latin typeface="Calibri" pitchFamily="34" charset="0"/>
            </a:rPr>
            <a:t>Mental and emotional health</a:t>
          </a:r>
        </a:p>
      </cdr:txBody>
    </cdr:sp>
  </cdr:relSizeAnchor>
  <cdr:relSizeAnchor xmlns:cdr="http://schemas.openxmlformats.org/drawingml/2006/chartDrawing">
    <cdr:from>
      <cdr:x>0</cdr:x>
      <cdr:y>0.74609</cdr:y>
    </cdr:from>
    <cdr:to>
      <cdr:x>0.24577</cdr:x>
      <cdr:y>0.81414</cdr:y>
    </cdr:to>
    <cdr:sp macro="" textlink="">
      <cdr:nvSpPr>
        <cdr:cNvPr id="8" name="TextBox 18"/>
        <cdr:cNvSpPr txBox="1"/>
      </cdr:nvSpPr>
      <cdr:spPr>
        <a:xfrm xmlns:a="http://schemas.openxmlformats.org/drawingml/2006/main">
          <a:off x="0" y="3374752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Combat arms</a:t>
          </a:r>
          <a:endParaRPr lang="en-US" sz="14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0.86599</cdr:y>
    </cdr:from>
    <cdr:to>
      <cdr:x>0.24577</cdr:x>
      <cdr:y>0.93403</cdr:y>
    </cdr:to>
    <cdr:sp macro="" textlink="">
      <cdr:nvSpPr>
        <cdr:cNvPr id="9" name="TextBox 18"/>
        <cdr:cNvSpPr txBox="1"/>
      </cdr:nvSpPr>
      <cdr:spPr>
        <a:xfrm xmlns:a="http://schemas.openxmlformats.org/drawingml/2006/main">
          <a:off x="0" y="3917065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Combat support</a:t>
          </a:r>
          <a:endParaRPr lang="en-US" sz="14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0.12572</cdr:y>
    </cdr:from>
    <cdr:to>
      <cdr:x>0.24577</cdr:x>
      <cdr:y>0.19377</cdr:y>
    </cdr:to>
    <cdr:sp macro="" textlink="">
      <cdr:nvSpPr>
        <cdr:cNvPr id="10" name="TextBox 18"/>
        <cdr:cNvSpPr txBox="1"/>
      </cdr:nvSpPr>
      <cdr:spPr>
        <a:xfrm xmlns:a="http://schemas.openxmlformats.org/drawingml/2006/main">
          <a:off x="0" y="568675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All</a:t>
          </a:r>
          <a:endParaRPr lang="en-US" sz="14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0.25572</cdr:y>
    </cdr:from>
    <cdr:to>
      <cdr:x>0.24577</cdr:x>
      <cdr:y>0.32377</cdr:y>
    </cdr:to>
    <cdr:sp macro="" textlink="">
      <cdr:nvSpPr>
        <cdr:cNvPr id="11" name="TextBox 18"/>
        <cdr:cNvSpPr txBox="1"/>
      </cdr:nvSpPr>
      <cdr:spPr>
        <a:xfrm xmlns:a="http://schemas.openxmlformats.org/drawingml/2006/main">
          <a:off x="0" y="1156695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Combat arms</a:t>
          </a:r>
          <a:endParaRPr lang="en-US" sz="1400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0.37562</cdr:y>
    </cdr:from>
    <cdr:to>
      <cdr:x>0.24577</cdr:x>
      <cdr:y>0.44367</cdr:y>
    </cdr:to>
    <cdr:sp macro="" textlink="">
      <cdr:nvSpPr>
        <cdr:cNvPr id="12" name="TextBox 18"/>
        <cdr:cNvSpPr txBox="1"/>
      </cdr:nvSpPr>
      <cdr:spPr>
        <a:xfrm xmlns:a="http://schemas.openxmlformats.org/drawingml/2006/main">
          <a:off x="0" y="1699031"/>
          <a:ext cx="22091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400" dirty="0" smtClean="0"/>
            <a:t>Combat support</a:t>
          </a:r>
          <a:endParaRPr lang="en-US" sz="1400" dirty="0"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0.55102</cdr:x>
      <cdr:y>0.12199</cdr:y>
    </cdr:from>
    <cdr:to>
      <cdr:x>0.55102</cdr:x>
      <cdr:y>0.90324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4937762" y="535432"/>
          <a:ext cx="0" cy="342900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bg1">
              <a:lumMod val="75000"/>
              <a:alpha val="99000"/>
            </a:schemeClr>
          </a:solidFill>
          <a:prstDash val="sysDash"/>
        </a:ln>
        <a:effectLst xmlns:a="http://schemas.openxmlformats.org/drawingml/2006/main">
          <a:outerShdw blurRad="50800" dist="50800" dir="5400000" algn="ctr" rotWithShape="0">
            <a:srgbClr val="000000">
              <a:alpha val="0"/>
            </a:srgbClr>
          </a:outerShdw>
        </a:effectLst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0.50153</cdr:x>
      <cdr:y>0.9183</cdr:y>
    </cdr:from>
    <cdr:to>
      <cdr:x>0.60357</cdr:x>
      <cdr:y>0.98843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4494278" y="4030543"/>
          <a:ext cx="9144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50%</a:t>
          </a:r>
          <a:endParaRPr lang="en-US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7CC677F-937E-4FEA-B0CD-227F1DF64D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62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20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92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22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52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45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9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99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7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15" y="0"/>
            <a:ext cx="8208085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6191026" cy="548640"/>
          </a:xfrm>
        </p:spPr>
        <p:txBody>
          <a:bodyPr/>
          <a:lstStyle/>
          <a:p>
            <a:r>
              <a:rPr lang="en-US" sz="1100" dirty="0" smtClean="0"/>
              <a:t>NOTE: Don’t know/Refused responses not shown.</a:t>
            </a:r>
          </a:p>
          <a:p>
            <a:r>
              <a:rPr lang="en-US" dirty="0"/>
              <a:t>SOURCE: 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S</a:t>
            </a:r>
            <a:r>
              <a:rPr lang="en-US" dirty="0"/>
              <a:t>urvey of Iraq and Afghanistan Active Duty Soldiers and Veterans </a:t>
            </a:r>
            <a:r>
              <a:rPr lang="en-US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conducted August 1 – December 15,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4856" y="91440"/>
            <a:ext cx="7939144" cy="914400"/>
          </a:xfrm>
        </p:spPr>
        <p:txBody>
          <a:bodyPr anchor="ctr"/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Many Report Worse Physical Or Emotional Health</a:t>
            </a:r>
            <a:br>
              <a:rPr lang="en-US" sz="2600" dirty="0" smtClean="0">
                <a:solidFill>
                  <a:schemeClr val="bg1"/>
                </a:solidFill>
              </a:rPr>
            </a:br>
            <a:r>
              <a:rPr lang="en-US" sz="2600" dirty="0" smtClean="0">
                <a:solidFill>
                  <a:schemeClr val="bg1"/>
                </a:solidFill>
              </a:rPr>
              <a:t>After War</a:t>
            </a:r>
            <a:endParaRPr lang="en-US" sz="2600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96454986"/>
              </p:ext>
            </p:extLst>
          </p:nvPr>
        </p:nvGraphicFramePr>
        <p:xfrm>
          <a:off x="91439" y="1801368"/>
          <a:ext cx="8988552" cy="452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39" y="1109990"/>
            <a:ext cx="8988552" cy="52322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400" dirty="0"/>
              <a:t>Thinking about your </a:t>
            </a:r>
            <a:r>
              <a:rPr lang="en-US" sz="1400" dirty="0" smtClean="0"/>
              <a:t>physical/mental and emotiona</a:t>
            </a:r>
            <a:r>
              <a:rPr lang="en-US" sz="1400" dirty="0"/>
              <a:t>l</a:t>
            </a:r>
            <a:r>
              <a:rPr lang="en-US" sz="1400" dirty="0" smtClean="0"/>
              <a:t> </a:t>
            </a:r>
            <a:r>
              <a:rPr lang="en-US" sz="1400" dirty="0"/>
              <a:t>health now compared to before your involvement in the Iraq and/or Afghanistan war(s) </a:t>
            </a:r>
            <a:r>
              <a:rPr lang="en-US" sz="1400" dirty="0" smtClean="0"/>
              <a:t>would you </a:t>
            </a:r>
            <a:r>
              <a:rPr lang="en-US" sz="1400" dirty="0"/>
              <a:t>say your </a:t>
            </a:r>
            <a:r>
              <a:rPr lang="en-US" sz="1400" dirty="0" smtClean="0"/>
              <a:t>physical/mental and emotional </a:t>
            </a:r>
            <a:r>
              <a:rPr lang="en-US" sz="1400" dirty="0"/>
              <a:t>health now is better, worse, or about the same?</a:t>
            </a:r>
          </a:p>
        </p:txBody>
      </p:sp>
      <p:sp>
        <p:nvSpPr>
          <p:cNvPr id="2" name="Oval 1"/>
          <p:cNvSpPr/>
          <p:nvPr/>
        </p:nvSpPr>
        <p:spPr>
          <a:xfrm>
            <a:off x="2764465" y="2679404"/>
            <a:ext cx="3817088" cy="8187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908004" y="4890977"/>
            <a:ext cx="2732568" cy="7868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4856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39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15" y="0"/>
            <a:ext cx="8208085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9646"/>
              </p:ext>
            </p:extLst>
          </p:nvPr>
        </p:nvGraphicFramePr>
        <p:xfrm>
          <a:off x="-123825" y="2229889"/>
          <a:ext cx="6981825" cy="3906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6187439" cy="548640"/>
          </a:xfrm>
        </p:spPr>
        <p:txBody>
          <a:bodyPr/>
          <a:lstStyle/>
          <a:p>
            <a:r>
              <a:rPr lang="en-US" sz="1100" dirty="0" smtClean="0"/>
              <a:t>SOURCE: </a:t>
            </a:r>
            <a:r>
              <a:rPr lang="en-US" sz="110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</a:t>
            </a:r>
            <a:r>
              <a:rPr lang="en-US" sz="11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S</a:t>
            </a:r>
            <a:r>
              <a:rPr lang="en-US" sz="1100" dirty="0"/>
              <a:t>urvey of Iraq and Afghanistan Active Duty Soldiers and Veterans</a:t>
            </a:r>
            <a:r>
              <a:rPr lang="en-US" sz="110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 (conducted August 1 – December 15, 2013)</a:t>
            </a:r>
            <a:endParaRPr lang="en-US" sz="1100" dirty="0">
              <a:solidFill>
                <a:srgbClr val="000000"/>
              </a:solidFill>
              <a:ea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4856" y="91440"/>
            <a:ext cx="7939144" cy="914400"/>
          </a:xfrm>
        </p:spPr>
        <p:txBody>
          <a:bodyPr anchor="ctr"/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Widespread Awareness Of Suicide Attempts </a:t>
            </a:r>
            <a:br>
              <a:rPr lang="en-US" sz="2600" dirty="0" smtClean="0">
                <a:solidFill>
                  <a:schemeClr val="bg1"/>
                </a:solidFill>
              </a:rPr>
            </a:br>
            <a:r>
              <a:rPr lang="en-US" sz="2600" dirty="0" smtClean="0">
                <a:solidFill>
                  <a:schemeClr val="bg1"/>
                </a:solidFill>
              </a:rPr>
              <a:t>And Homelessness</a:t>
            </a:r>
            <a:endParaRPr lang="en-US" sz="2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 bwMode="auto">
          <a:xfrm>
            <a:off x="5524499" y="1943100"/>
            <a:ext cx="3443336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…become </a:t>
            </a:r>
            <a:r>
              <a:rPr lang="en-US" sz="1400" b="0" dirty="0"/>
              <a:t>homeless</a:t>
            </a:r>
            <a:r>
              <a:rPr lang="en-US" sz="1400" b="0" dirty="0" smtClean="0"/>
              <a:t>, or </a:t>
            </a:r>
            <a:r>
              <a:rPr lang="en-US" sz="1400" b="0" dirty="0"/>
              <a:t>not?</a:t>
            </a:r>
            <a:endParaRPr lang="en-US" sz="1400" b="0" dirty="0">
              <a:latin typeface="+mn-lt"/>
            </a:endParaRPr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800222" y="1948815"/>
            <a:ext cx="3400428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400" b="0" dirty="0" smtClean="0"/>
              <a:t>…attempted </a:t>
            </a:r>
            <a:r>
              <a:rPr lang="en-US" sz="1400" b="0" dirty="0"/>
              <a:t>or </a:t>
            </a:r>
            <a:r>
              <a:rPr lang="en-US" sz="1400" b="0" dirty="0" smtClean="0"/>
              <a:t>died by </a:t>
            </a:r>
            <a:r>
              <a:rPr lang="en-US" sz="1400" b="0" dirty="0"/>
              <a:t>suicide, or not?</a:t>
            </a:r>
            <a:endParaRPr lang="en-US" sz="1400" b="0" dirty="0">
              <a:latin typeface="+mn-lt"/>
            </a:endParaRP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868779"/>
              </p:ext>
            </p:extLst>
          </p:nvPr>
        </p:nvGraphicFramePr>
        <p:xfrm>
          <a:off x="5714999" y="2205124"/>
          <a:ext cx="4663440" cy="3906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2875" y="1171575"/>
            <a:ext cx="8429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Do you personally know a service member or veteran from the Iraq or Afghanistan wars who </a:t>
            </a:r>
            <a:r>
              <a:rPr lang="en-US" sz="1400" dirty="0" smtClean="0"/>
              <a:t>has…</a:t>
            </a:r>
            <a:endParaRPr lang="en-US" sz="1400" dirty="0" smtClean="0">
              <a:cs typeface="Meta Offc Pro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44"/>
            <a:ext cx="975537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1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/>
          <p:cNvSpPr txBox="1">
            <a:spLocks/>
          </p:cNvSpPr>
          <p:nvPr/>
        </p:nvSpPr>
        <p:spPr bwMode="auto">
          <a:xfrm>
            <a:off x="74427" y="1300480"/>
            <a:ext cx="43318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After </a:t>
            </a:r>
            <a:r>
              <a:rPr lang="en-US" sz="1400" b="0" dirty="0"/>
              <a:t>your </a:t>
            </a:r>
            <a:r>
              <a:rPr lang="en-US" sz="1400" b="0" dirty="0" smtClean="0"/>
              <a:t>active duty military service/</a:t>
            </a:r>
            <a:r>
              <a:rPr lang="en-US" sz="1400" b="0" dirty="0"/>
              <a:t>Thinking ahead to when you decide to leave the military, </a:t>
            </a:r>
            <a:r>
              <a:rPr lang="en-US" sz="1400" b="0" dirty="0" smtClean="0"/>
              <a:t>would </a:t>
            </a:r>
            <a:r>
              <a:rPr lang="en-US" sz="1400" b="0" dirty="0"/>
              <a:t>you say </a:t>
            </a:r>
            <a:r>
              <a:rPr lang="en-US" sz="1400" b="0" dirty="0" smtClean="0"/>
              <a:t>your/do </a:t>
            </a:r>
            <a:r>
              <a:rPr lang="en-US" sz="1400" b="0" dirty="0"/>
              <a:t>you think </a:t>
            </a:r>
            <a:r>
              <a:rPr lang="en-US" sz="1400" b="0" dirty="0" smtClean="0"/>
              <a:t>your re-adjustment </a:t>
            </a:r>
            <a:r>
              <a:rPr lang="en-US" sz="1400" b="0" dirty="0"/>
              <a:t>to civilian life </a:t>
            </a:r>
            <a:r>
              <a:rPr lang="en-US" sz="1400" b="0" dirty="0" smtClean="0"/>
              <a:t>was/will be easy </a:t>
            </a:r>
            <a:r>
              <a:rPr lang="en-US" sz="1400" b="0" dirty="0"/>
              <a:t>or </a:t>
            </a:r>
            <a:r>
              <a:rPr lang="en-US" sz="1400" b="0" dirty="0" smtClean="0"/>
              <a:t>difficult</a:t>
            </a:r>
            <a:r>
              <a:rPr lang="en-US" sz="1400" b="0" dirty="0"/>
              <a:t>? </a:t>
            </a: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51" y="0"/>
            <a:ext cx="8071649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Transitioning To Civilian Life</a:t>
            </a:r>
          </a:p>
        </p:txBody>
      </p:sp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258810"/>
              </p:ext>
            </p:extLst>
          </p:nvPr>
        </p:nvGraphicFramePr>
        <p:xfrm>
          <a:off x="92075" y="1430001"/>
          <a:ext cx="4433888" cy="46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555779"/>
              </p:ext>
            </p:extLst>
          </p:nvPr>
        </p:nvGraphicFramePr>
        <p:xfrm>
          <a:off x="4618672" y="1430001"/>
          <a:ext cx="4433887" cy="460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1" y="6217920"/>
            <a:ext cx="6191026" cy="54864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S</a:t>
            </a:r>
            <a:r>
              <a:rPr lang="en-US" dirty="0"/>
              <a:t>urvey of Iraq and Afghanistan Active Duty Soldiers and Veterans </a:t>
            </a:r>
            <a:r>
              <a:rPr lang="en-US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conducted August 1 – December 15, 2013)</a:t>
            </a:r>
          </a:p>
        </p:txBody>
      </p:sp>
      <p:sp>
        <p:nvSpPr>
          <p:cNvPr id="10" name="Title 5"/>
          <p:cNvSpPr txBox="1">
            <a:spLocks/>
          </p:cNvSpPr>
          <p:nvPr/>
        </p:nvSpPr>
        <p:spPr bwMode="auto">
          <a:xfrm>
            <a:off x="4684527" y="1334612"/>
            <a:ext cx="43318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Overall, do you think the military is or is not doing enough to help veterans transition back to civilian life?</a:t>
            </a:r>
            <a:endParaRPr lang="en-US" sz="1400" b="0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072350" cy="992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" y="0"/>
            <a:ext cx="8304904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6191026" cy="548640"/>
          </a:xfrm>
        </p:spPr>
        <p:txBody>
          <a:bodyPr/>
          <a:lstStyle/>
          <a:p>
            <a:r>
              <a:rPr lang="en-US" dirty="0" smtClean="0"/>
              <a:t>NOTE: Don’t know/Refused responses not shown. </a:t>
            </a:r>
          </a:p>
          <a:p>
            <a:r>
              <a:rPr lang="en-US" dirty="0" smtClean="0"/>
              <a:t>SOURCE</a:t>
            </a:r>
            <a:r>
              <a:rPr lang="en-US" dirty="0"/>
              <a:t>: 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S</a:t>
            </a:r>
            <a:r>
              <a:rPr lang="en-US" dirty="0"/>
              <a:t>urvey of Iraq and Afghanistan Active Duty Soldiers and Veterans </a:t>
            </a:r>
            <a:r>
              <a:rPr lang="en-US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conducted August 1 – December 15, 2013)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39" y="91440"/>
            <a:ext cx="8961120" cy="914400"/>
          </a:xfrm>
        </p:spPr>
        <p:txBody>
          <a:bodyPr anchor="ctr" anchorCtr="0"/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Majority Feel Disconnected, Not Understood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" y="1097279"/>
            <a:ext cx="898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Now I am going to read to you things that some service members have experienced and others have not. For each, tell me how often, if at all, </a:t>
            </a:r>
            <a:r>
              <a:rPr lang="en-US" sz="1400" dirty="0" smtClean="0"/>
              <a:t>you personally </a:t>
            </a:r>
            <a:r>
              <a:rPr lang="en-US" sz="1400" dirty="0"/>
              <a:t>have experienced the following as a result of your military service</a:t>
            </a:r>
            <a:r>
              <a:rPr lang="en-US" sz="1400" dirty="0" smtClean="0"/>
              <a:t>. </a:t>
            </a:r>
            <a:endParaRPr lang="en-US" sz="1400" dirty="0">
              <a:latin typeface="Calibri" pitchFamily="34" charset="0"/>
              <a:cs typeface="Meta Offc Pro"/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40731200"/>
              </p:ext>
            </p:extLst>
          </p:nvPr>
        </p:nvGraphicFramePr>
        <p:xfrm>
          <a:off x="91438" y="1801368"/>
          <a:ext cx="896112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7"/>
            <a:ext cx="935914" cy="98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1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71" y="0"/>
            <a:ext cx="8349429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258509736"/>
              </p:ext>
            </p:extLst>
          </p:nvPr>
        </p:nvGraphicFramePr>
        <p:xfrm>
          <a:off x="357719" y="1843551"/>
          <a:ext cx="9326880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4" y="91440"/>
            <a:ext cx="8882129" cy="914400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Attitudes Toward The Wars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1159" y="2391397"/>
            <a:ext cx="64008" cy="35661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10"/>
          </p:nvPr>
        </p:nvSpPr>
        <p:spPr>
          <a:xfrm>
            <a:off x="91440" y="1097280"/>
            <a:ext cx="894238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dirty="0"/>
              <a:t>All in all, considering the costs to the United States versus the benefits to the United States, do you think the war in </a:t>
            </a:r>
            <a:r>
              <a:rPr lang="en-US" sz="1400" b="0" dirty="0" smtClean="0"/>
              <a:t>Iraq was worth fighting/Afghanistan has been worth fighting, </a:t>
            </a:r>
            <a:r>
              <a:rPr lang="en-US" sz="1400" b="0" dirty="0"/>
              <a:t>or not? 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797" y="2072672"/>
            <a:ext cx="1279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Afghanistan</a:t>
            </a:r>
            <a:endParaRPr lang="en-US" sz="1400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365812" y="2979999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Post-9/11 Service Members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305158"/>
            <a:ext cx="6282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S</a:t>
            </a:r>
            <a:r>
              <a:rPr lang="en-US" sz="1000" dirty="0"/>
              <a:t>urvey of Iraq and Afghanistan Active Duty Soldiers and Veterans </a:t>
            </a:r>
            <a:r>
              <a:rPr lang="en-US" sz="1000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(conducted August 1 – December 15, 2013</a:t>
            </a:r>
            <a:r>
              <a:rPr lang="en-US" sz="1000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) and </a:t>
            </a:r>
            <a:r>
              <a:rPr lang="en-US" sz="1000" dirty="0"/>
              <a:t>Kaiser Family Foundation Health Tracking Poll (conducted December 10-15, 2013)</a:t>
            </a:r>
            <a:endParaRPr lang="en-US" sz="1000" dirty="0">
              <a:solidFill>
                <a:prstClr val="black"/>
              </a:solidFill>
            </a:endParaRPr>
          </a:p>
          <a:p>
            <a:endParaRPr lang="en-US" sz="1000" dirty="0">
              <a:solidFill>
                <a:srgbClr val="000000"/>
              </a:solidFill>
              <a:ea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5811" y="3576282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General Public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23329" y="3982146"/>
            <a:ext cx="1342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Iraq</a:t>
            </a:r>
            <a:endParaRPr lang="en-US" sz="1400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391550" y="4592000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Post-9/11 Service Members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91550" y="5178283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General Public</a:t>
            </a:r>
            <a:endParaRPr lang="en-US" sz="1400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04856" cy="99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5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7" y="0"/>
            <a:ext cx="8309113" cy="98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6191026" cy="54864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The Washington Post/Kaiser Family Foundation S</a:t>
            </a:r>
            <a:r>
              <a:rPr lang="en-US" dirty="0"/>
              <a:t>urvey of Iraq and Afghanistan Active Duty Soldiers and Veterans </a:t>
            </a:r>
            <a:r>
              <a:rPr lang="en-US" dirty="0" smtClean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(</a:t>
            </a:r>
            <a:r>
              <a:rPr lang="en-US" dirty="0">
                <a:solidFill>
                  <a:srgbClr val="000000"/>
                </a:solidFill>
                <a:ea typeface="Tahoma" pitchFamily="34" charset="0"/>
                <a:cs typeface="Tahoma" pitchFamily="34" charset="0"/>
                <a:sym typeface="Tahoma" pitchFamily="34" charset="0"/>
              </a:rPr>
              <a:t>conducted August 1 – December 15, 2013)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dirty="0" smtClean="0">
                <a:solidFill>
                  <a:schemeClr val="bg1"/>
                </a:solidFill>
              </a:rPr>
              <a:t>Nine In Ten Say They Would Do It Again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39" y="1109990"/>
            <a:ext cx="8988552" cy="52322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400" dirty="0"/>
              <a:t>Considering everything you now know about military service, if you had the chance to make the decision again, would you choose to join </a:t>
            </a:r>
            <a:r>
              <a:rPr lang="en-US" sz="1400" dirty="0" smtClean="0"/>
              <a:t>the </a:t>
            </a:r>
            <a:r>
              <a:rPr lang="en-US" sz="1400" dirty="0"/>
              <a:t>military, or not? 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466" y="6468090"/>
            <a:ext cx="2134620" cy="32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45" y="6156924"/>
            <a:ext cx="757641" cy="296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45698"/>
              </p:ext>
            </p:extLst>
          </p:nvPr>
        </p:nvGraphicFramePr>
        <p:xfrm>
          <a:off x="2260417" y="2081487"/>
          <a:ext cx="4433888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4856" cy="99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2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7425</TotalTime>
  <Words>555</Words>
  <Application>Microsoft Office PowerPoint</Application>
  <PresentationFormat>On-screen Show (4:3)</PresentationFormat>
  <Paragraphs>61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blank</vt:lpstr>
      <vt:lpstr>Title page</vt:lpstr>
      <vt:lpstr>Many Report Worse Physical Or Emotional Health After War</vt:lpstr>
      <vt:lpstr>Widespread Awareness Of Suicide Attempts  And Homelessness</vt:lpstr>
      <vt:lpstr>Transitioning To Civilian Life</vt:lpstr>
      <vt:lpstr>Majority Feel Disconnected, Not Understood</vt:lpstr>
      <vt:lpstr>Attitudes Toward The Wars</vt:lpstr>
      <vt:lpstr>Nine In Ten Say They Would Do It Again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Three Years, Opinion On ACA Remains Divided</dc:title>
  <dc:creator>SarahC</dc:creator>
  <cp:lastModifiedBy>Kananik</cp:lastModifiedBy>
  <cp:revision>686</cp:revision>
  <cp:lastPrinted>2014-05-09T21:27:48Z</cp:lastPrinted>
  <dcterms:created xsi:type="dcterms:W3CDTF">2013-04-18T17:49:38Z</dcterms:created>
  <dcterms:modified xsi:type="dcterms:W3CDTF">2014-07-07T22:41:10Z</dcterms:modified>
</cp:coreProperties>
</file>