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8" r:id="rId1"/>
    <p:sldMasterId id="2147483673" r:id="rId2"/>
    <p:sldMasterId id="2147483666" r:id="rId3"/>
    <p:sldMasterId id="2147483679" r:id="rId4"/>
    <p:sldMasterId id="2147483682" r:id="rId5"/>
  </p:sldMasterIdLst>
  <p:notesMasterIdLst>
    <p:notesMasterId r:id="rId29"/>
  </p:notesMasterIdLst>
  <p:sldIdLst>
    <p:sldId id="277" r:id="rId6"/>
    <p:sldId id="289" r:id="rId7"/>
    <p:sldId id="300" r:id="rId8"/>
    <p:sldId id="305" r:id="rId9"/>
    <p:sldId id="290" r:id="rId10"/>
    <p:sldId id="291" r:id="rId11"/>
    <p:sldId id="292" r:id="rId12"/>
    <p:sldId id="293" r:id="rId13"/>
    <p:sldId id="294" r:id="rId14"/>
    <p:sldId id="282" r:id="rId15"/>
    <p:sldId id="288" r:id="rId16"/>
    <p:sldId id="283" r:id="rId17"/>
    <p:sldId id="284" r:id="rId18"/>
    <p:sldId id="285" r:id="rId19"/>
    <p:sldId id="286" r:id="rId20"/>
    <p:sldId id="287" r:id="rId21"/>
    <p:sldId id="296" r:id="rId22"/>
    <p:sldId id="297" r:id="rId23"/>
    <p:sldId id="298" r:id="rId24"/>
    <p:sldId id="301" r:id="rId25"/>
    <p:sldId id="302" r:id="rId26"/>
    <p:sldId id="306" r:id="rId27"/>
    <p:sldId id="29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>
        <p:scale>
          <a:sx n="90" d="100"/>
          <a:sy n="90" d="100"/>
        </p:scale>
        <p:origin x="-318" y="-5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D92E5-9FFA-458A-9BEA-BDF5C2EF3530}" type="datetimeFigureOut">
              <a:rPr lang="en-US" smtClean="0"/>
              <a:t>7/28/2014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76084-7007-4F9A-9BF5-85CA96B02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093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1371600"/>
            <a:ext cx="896112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3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37511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91440" y="1371600"/>
            <a:ext cx="443484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2"/>
          </p:nvPr>
        </p:nvSpPr>
        <p:spPr>
          <a:xfrm>
            <a:off x="4617720" y="1371600"/>
            <a:ext cx="443484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65323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91440" y="1371600"/>
            <a:ext cx="292608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3108960" y="1371600"/>
            <a:ext cx="292608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126480" y="1371600"/>
            <a:ext cx="292608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70889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24075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2347" y="1817601"/>
            <a:ext cx="8223439" cy="1000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="1" i="0">
                <a:latin typeface="Calibri" pitchFamily="34" charset="0"/>
                <a:cs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44467" y="2946400"/>
            <a:ext cx="6391275" cy="88423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i="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SUBTITLE STYLE</a:t>
            </a:r>
            <a:endParaRPr lang="en-US" dirty="0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3" hasCustomPrompt="1"/>
          </p:nvPr>
        </p:nvSpPr>
        <p:spPr>
          <a:xfrm>
            <a:off x="444467" y="4238484"/>
            <a:ext cx="3352800" cy="28436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600" b="0" i="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Authors</a:t>
            </a:r>
            <a:endParaRPr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14" hasCustomPrompt="1"/>
          </p:nvPr>
        </p:nvSpPr>
        <p:spPr>
          <a:xfrm>
            <a:off x="4480280" y="6174160"/>
            <a:ext cx="4416425" cy="531440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200" b="0" i="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Date: January 23, 2013</a:t>
            </a:r>
          </a:p>
          <a:p>
            <a:pPr lvl="0"/>
            <a:r>
              <a:rPr lang="en-US" dirty="0" smtClean="0"/>
              <a:t>Location: Washington D.C.</a:t>
            </a:r>
            <a:endParaRPr lang="en-US" dirty="0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16" hasCustomPrompt="1"/>
          </p:nvPr>
        </p:nvSpPr>
        <p:spPr>
          <a:xfrm>
            <a:off x="444467" y="4644232"/>
            <a:ext cx="5984875" cy="84931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Multiple Author Names, Name Last Name, Name </a:t>
            </a:r>
            <a:r>
              <a:rPr lang="en-US" dirty="0" err="1" smtClean="0"/>
              <a:t>lastname</a:t>
            </a:r>
            <a:r>
              <a:rPr lang="en-US" dirty="0" smtClean="0"/>
              <a:t> &amp; name </a:t>
            </a:r>
            <a:r>
              <a:rPr lang="en-US" dirty="0" err="1" smtClean="0"/>
              <a:t>lastname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794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1371600"/>
            <a:ext cx="896112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3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37511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2347" y="1817601"/>
            <a:ext cx="8223439" cy="1000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="1" i="0">
                <a:latin typeface="Calibri" pitchFamily="34" charset="0"/>
                <a:cs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44467" y="2946400"/>
            <a:ext cx="6391275" cy="88423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i="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SUBTITLE STYLE</a:t>
            </a:r>
            <a:endParaRPr lang="en-US" dirty="0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3" hasCustomPrompt="1"/>
          </p:nvPr>
        </p:nvSpPr>
        <p:spPr>
          <a:xfrm>
            <a:off x="444467" y="4238484"/>
            <a:ext cx="3352800" cy="28436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600" b="1" i="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Group</a:t>
            </a:r>
            <a:endParaRPr lang="en-US" dirty="0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16" hasCustomPrompt="1"/>
          </p:nvPr>
        </p:nvSpPr>
        <p:spPr>
          <a:xfrm>
            <a:off x="444467" y="4644232"/>
            <a:ext cx="5984875" cy="84931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 b="1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794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2347" y="1817601"/>
            <a:ext cx="8223439" cy="1000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="1" i="0">
                <a:latin typeface="Calibri" pitchFamily="34" charset="0"/>
                <a:cs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44467" y="2946400"/>
            <a:ext cx="6391275" cy="88423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i="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SUBTITLE STYLE</a:t>
            </a:r>
            <a:endParaRPr lang="en-US" dirty="0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3" hasCustomPrompt="1"/>
          </p:nvPr>
        </p:nvSpPr>
        <p:spPr>
          <a:xfrm>
            <a:off x="444467" y="4238484"/>
            <a:ext cx="3352800" cy="28436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600" b="0" i="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Authors</a:t>
            </a:r>
            <a:endParaRPr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14" hasCustomPrompt="1"/>
          </p:nvPr>
        </p:nvSpPr>
        <p:spPr>
          <a:xfrm>
            <a:off x="4480280" y="6174160"/>
            <a:ext cx="4416425" cy="531440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200" b="0" i="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Date: January 23, 2013</a:t>
            </a:r>
          </a:p>
          <a:p>
            <a:pPr lvl="0"/>
            <a:r>
              <a:rPr lang="en-US" dirty="0" smtClean="0"/>
              <a:t>Location: Washington D.C.</a:t>
            </a:r>
            <a:endParaRPr lang="en-US" dirty="0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16" hasCustomPrompt="1"/>
          </p:nvPr>
        </p:nvSpPr>
        <p:spPr>
          <a:xfrm>
            <a:off x="444467" y="4644232"/>
            <a:ext cx="5984875" cy="84931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 dirty="0" smtClean="0"/>
              <a:t>Multiple Author Names, Name Last Name, Name </a:t>
            </a:r>
            <a:r>
              <a:rPr lang="en-US" dirty="0" err="1" smtClean="0"/>
              <a:t>lastname</a:t>
            </a:r>
            <a:r>
              <a:rPr lang="en-US" dirty="0" smtClean="0"/>
              <a:t> &amp; name </a:t>
            </a:r>
            <a:r>
              <a:rPr lang="en-US" dirty="0" err="1" smtClean="0"/>
              <a:t>lastname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794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1371600"/>
            <a:ext cx="8961120" cy="4754880"/>
          </a:xfrm>
          <a:prstGeom prst="rect">
            <a:avLst/>
          </a:prstGeom>
        </p:spPr>
        <p:txBody>
          <a:bodyPr/>
          <a:lstStyle>
            <a:lvl1pPr>
              <a:spcAft>
                <a:spcPts val="1200"/>
              </a:spcAft>
              <a:defRPr sz="2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spcAft>
                <a:spcPts val="1200"/>
              </a:spcAft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spcAft>
                <a:spcPts val="1200"/>
              </a:spcAft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spcAft>
                <a:spcPts val="1200"/>
              </a:spcAft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spcAft>
                <a:spcPts val="1200"/>
              </a:spcAft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217920"/>
            <a:ext cx="6172200" cy="64008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1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3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5772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91440" y="1371600"/>
            <a:ext cx="4434840" cy="4754880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2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spcAft>
                <a:spcPts val="600"/>
              </a:spcAft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spcAft>
                <a:spcPts val="600"/>
              </a:spcAft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spcAft>
                <a:spcPts val="600"/>
              </a:spcAft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spcAft>
                <a:spcPts val="600"/>
              </a:spcAft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217920"/>
            <a:ext cx="6172200" cy="64008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1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2"/>
          </p:nvPr>
        </p:nvSpPr>
        <p:spPr>
          <a:xfrm>
            <a:off x="4617720" y="1371600"/>
            <a:ext cx="4434840" cy="4754880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2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spcAft>
                <a:spcPts val="600"/>
              </a:spcAft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spcAft>
                <a:spcPts val="600"/>
              </a:spcAft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spcAft>
                <a:spcPts val="600"/>
              </a:spcAft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spcAft>
                <a:spcPts val="600"/>
              </a:spcAft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65323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91440" y="1371600"/>
            <a:ext cx="292608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217920"/>
            <a:ext cx="6172200" cy="64008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1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3108960" y="1371600"/>
            <a:ext cx="292608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126480" y="1371600"/>
            <a:ext cx="292608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70889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91440" y="1371600"/>
            <a:ext cx="443484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2"/>
          </p:nvPr>
        </p:nvSpPr>
        <p:spPr>
          <a:xfrm>
            <a:off x="4617720" y="1371600"/>
            <a:ext cx="443484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4979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217920"/>
            <a:ext cx="6172200" cy="64008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1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24075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91440" y="1371600"/>
            <a:ext cx="292608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3108960" y="1371600"/>
            <a:ext cx="292608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126480" y="1371600"/>
            <a:ext cx="292608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8816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14711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1097280"/>
            <a:ext cx="8961120" cy="50292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9144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07868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91440" y="1097280"/>
            <a:ext cx="4434840" cy="50292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1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9144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9" name="Content Placeholder 2"/>
          <p:cNvSpPr>
            <a:spLocks noGrp="1"/>
          </p:cNvSpPr>
          <p:nvPr>
            <p:ph idx="12"/>
          </p:nvPr>
        </p:nvSpPr>
        <p:spPr>
          <a:xfrm>
            <a:off x="4617720" y="1097280"/>
            <a:ext cx="4434840" cy="50292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599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91440" y="1097280"/>
            <a:ext cx="2926080" cy="50292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9144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3108960" y="1097280"/>
            <a:ext cx="2926080" cy="50292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126480" y="1097280"/>
            <a:ext cx="2926080" cy="50292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341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6" name="Tit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9144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23123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1371600"/>
            <a:ext cx="8961120" cy="475488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3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15772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.tiff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2.tiff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503920" y="6217920"/>
            <a:ext cx="548640" cy="5514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8246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61" r:id="rId5"/>
    <p:sldLayoutId id="2147483664" r:id="rId6"/>
    <p:sldLayoutId id="2147483665" r:id="rId7"/>
    <p:sldLayoutId id="2147483663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2800" b="1" i="0" dirty="0" smtClean="0">
          <a:solidFill>
            <a:srgbClr val="000000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03920" y="6217920"/>
            <a:ext cx="548640" cy="5514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2789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2800" b="1" i="0" dirty="0" smtClean="0">
          <a:solidFill>
            <a:srgbClr val="000000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0541" y="1554480"/>
            <a:ext cx="8682918" cy="4481320"/>
          </a:xfrm>
          <a:prstGeom prst="rect">
            <a:avLst/>
          </a:prstGeom>
          <a:solidFill>
            <a:srgbClr val="0B78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0541" y="228600"/>
            <a:ext cx="1087719" cy="1093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5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8" r:id="rId2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MetaSerif-Book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0541" y="1554480"/>
            <a:ext cx="8682918" cy="448132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0541" y="228600"/>
            <a:ext cx="1087719" cy="1093258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8" t="28742"/>
          <a:stretch/>
        </p:blipFill>
        <p:spPr>
          <a:xfrm>
            <a:off x="1371600" y="533400"/>
            <a:ext cx="4549140" cy="56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MetaSerif-Book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36576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6192332" y="6335625"/>
            <a:ext cx="2928598" cy="421114"/>
            <a:chOff x="1944255" y="3373785"/>
            <a:chExt cx="2475345" cy="355939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44255" y="3373785"/>
              <a:ext cx="354136" cy="355939"/>
            </a:xfrm>
            <a:prstGeom prst="rect">
              <a:avLst/>
            </a:prstGeom>
            <a:noFill/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18" t="28742"/>
            <a:stretch/>
          </p:blipFill>
          <p:spPr>
            <a:xfrm>
              <a:off x="2298391" y="3418919"/>
              <a:ext cx="2121209" cy="265670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0" y="304800"/>
            <a:ext cx="9144000" cy="9875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46990" cmpd="sng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304800"/>
            <a:ext cx="9144000" cy="0"/>
          </a:xfrm>
          <a:prstGeom prst="line">
            <a:avLst/>
          </a:prstGeom>
          <a:ln w="46990" cmpd="sng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2789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2800" b="1" i="0" dirty="0" smtClean="0">
          <a:solidFill>
            <a:srgbClr val="000000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347" y="2199889"/>
            <a:ext cx="8223439" cy="1000511"/>
          </a:xfrm>
        </p:spPr>
        <p:txBody>
          <a:bodyPr/>
          <a:lstStyle/>
          <a:p>
            <a:r>
              <a:rPr lang="en-US" dirty="0" smtClean="0"/>
              <a:t>Web Briefing: </a:t>
            </a:r>
            <a:br>
              <a:rPr lang="en-US" dirty="0" smtClean="0"/>
            </a:br>
            <a:r>
              <a:rPr lang="en-US" dirty="0" smtClean="0"/>
              <a:t>What Worked and What’s Next? Strategies from Four States Leading ACA Enrollment Efforts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42925" y="4724400"/>
            <a:ext cx="3352800" cy="304800"/>
          </a:xfrm>
        </p:spPr>
        <p:txBody>
          <a:bodyPr/>
          <a:lstStyle/>
          <a:p>
            <a:r>
              <a:rPr lang="en-US" b="1" dirty="0" smtClean="0"/>
              <a:t>Monday, July 28, 2014</a:t>
            </a:r>
          </a:p>
          <a:p>
            <a:r>
              <a:rPr lang="en-US" b="1" dirty="0" smtClean="0"/>
              <a:t>1:00 p.m. ET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42925" y="3916362"/>
            <a:ext cx="6391275" cy="884238"/>
          </a:xfrm>
        </p:spPr>
        <p:txBody>
          <a:bodyPr/>
          <a:lstStyle/>
          <a:p>
            <a:r>
              <a:rPr lang="en-US" b="1" dirty="0" smtClean="0"/>
              <a:t>Presented by the Henry </a:t>
            </a:r>
            <a:r>
              <a:rPr lang="en-US" b="1" dirty="0"/>
              <a:t>J. Kaiser Family Foundation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624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 smtClean="0"/>
              <a:t>Identify key strategies contributing to success during previous open enrollment period and priorities looking forward</a:t>
            </a:r>
          </a:p>
          <a:p>
            <a:pPr>
              <a:spcAft>
                <a:spcPts val="0"/>
              </a:spcAft>
            </a:pPr>
            <a:r>
              <a:rPr lang="en-US" sz="2000" b="1" dirty="0" smtClean="0"/>
              <a:t>Four study states: Connecticut, Colorado, Kentucky and Washington 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Established a State-Based Marketplace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Implemented Medicaid expansion</a:t>
            </a:r>
          </a:p>
          <a:p>
            <a:pPr lvl="1"/>
            <a:r>
              <a:rPr lang="en-US" dirty="0" smtClean="0"/>
              <a:t>Achieved success reaching and enrolling eligible individuals into coverage</a:t>
            </a:r>
          </a:p>
          <a:p>
            <a:pPr>
              <a:spcAft>
                <a:spcPts val="0"/>
              </a:spcAft>
            </a:pPr>
            <a:r>
              <a:rPr lang="en-US" sz="2000" b="1" dirty="0" smtClean="0"/>
              <a:t>In-person interviews conducted in May 2014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Medicaid and Marketplace officials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Enrollment assisters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Consumer advocates</a:t>
            </a:r>
          </a:p>
          <a:p>
            <a:pPr lvl="1"/>
            <a:r>
              <a:rPr lang="en-US" dirty="0" smtClean="0"/>
              <a:t>Providers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15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5033282"/>
              </p:ext>
            </p:extLst>
          </p:nvPr>
        </p:nvGraphicFramePr>
        <p:xfrm>
          <a:off x="609600" y="1752600"/>
          <a:ext cx="784860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300"/>
                <a:gridCol w="3924300"/>
              </a:tblGrid>
              <a:tr h="1981200">
                <a:tc>
                  <a:txBody>
                    <a:bodyPr/>
                    <a:lstStyle/>
                    <a:p>
                      <a:pPr algn="ctr"/>
                      <a:endParaRPr lang="en-US" b="1" dirty="0" smtClean="0">
                        <a:ln w="6350">
                          <a:noFill/>
                        </a:ln>
                        <a:solidFill>
                          <a:schemeClr val="accent1"/>
                        </a:solidFill>
                      </a:endParaRPr>
                    </a:p>
                    <a:p>
                      <a:pPr algn="ctr"/>
                      <a:endParaRPr lang="en-US" b="1" dirty="0" smtClean="0">
                        <a:ln w="6350">
                          <a:noFill/>
                        </a:ln>
                        <a:solidFill>
                          <a:schemeClr val="accent1"/>
                        </a:solidFill>
                      </a:endParaRPr>
                    </a:p>
                    <a:p>
                      <a:pPr algn="ctr"/>
                      <a:endParaRPr lang="en-US" b="1" dirty="0" smtClean="0">
                        <a:ln w="6350">
                          <a:noFill/>
                        </a:ln>
                        <a:solidFill>
                          <a:schemeClr val="accent1"/>
                        </a:solidFill>
                      </a:endParaRPr>
                    </a:p>
                    <a:p>
                      <a:pPr algn="ctr"/>
                      <a:r>
                        <a:rPr lang="en-US" b="1" dirty="0" smtClean="0">
                          <a:ln w="6350">
                            <a:noFill/>
                          </a:ln>
                          <a:solidFill>
                            <a:schemeClr val="accent1"/>
                          </a:solidFill>
                        </a:rPr>
                        <a:t>Marketing and Branding</a:t>
                      </a:r>
                    </a:p>
                    <a:p>
                      <a:pPr algn="ctr"/>
                      <a:endParaRPr lang="en-US" b="1" dirty="0" smtClean="0">
                        <a:ln w="6350">
                          <a:noFill/>
                        </a:ln>
                        <a:solidFill>
                          <a:schemeClr val="accent1"/>
                        </a:solidFill>
                      </a:endParaRPr>
                    </a:p>
                    <a:p>
                      <a:pPr algn="ctr"/>
                      <a:endParaRPr lang="en-US" b="1" dirty="0">
                        <a:ln w="6350">
                          <a:noFill/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>
                        <a:ln w="6350">
                          <a:noFill/>
                        </a:ln>
                        <a:solidFill>
                          <a:schemeClr val="accent1"/>
                        </a:solidFill>
                      </a:endParaRPr>
                    </a:p>
                    <a:p>
                      <a:pPr algn="ctr"/>
                      <a:endParaRPr lang="en-US" b="1" dirty="0" smtClean="0">
                        <a:ln w="6350">
                          <a:noFill/>
                        </a:ln>
                        <a:solidFill>
                          <a:schemeClr val="accent1"/>
                        </a:solidFill>
                      </a:endParaRPr>
                    </a:p>
                    <a:p>
                      <a:pPr algn="ctr"/>
                      <a:endParaRPr lang="en-US" b="1" dirty="0" smtClean="0">
                        <a:ln w="6350">
                          <a:noFill/>
                        </a:ln>
                        <a:solidFill>
                          <a:schemeClr val="accent1"/>
                        </a:solidFill>
                      </a:endParaRPr>
                    </a:p>
                    <a:p>
                      <a:pPr algn="ctr"/>
                      <a:r>
                        <a:rPr lang="en-US" b="1" dirty="0" smtClean="0">
                          <a:ln w="6350">
                            <a:noFill/>
                          </a:ln>
                          <a:solidFill>
                            <a:schemeClr val="accent1"/>
                          </a:solidFill>
                        </a:rPr>
                        <a:t>Outreach</a:t>
                      </a:r>
                      <a:r>
                        <a:rPr lang="en-US" b="1" baseline="0" dirty="0" smtClean="0">
                          <a:ln w="6350">
                            <a:noFill/>
                          </a:ln>
                          <a:solidFill>
                            <a:schemeClr val="accent1"/>
                          </a:solidFill>
                        </a:rPr>
                        <a:t> and Enrollment</a:t>
                      </a:r>
                      <a:endParaRPr lang="en-US" b="1" dirty="0">
                        <a:ln w="6350">
                          <a:noFill/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  <a:tr h="1981200">
                <a:tc>
                  <a:txBody>
                    <a:bodyPr/>
                    <a:lstStyle/>
                    <a:p>
                      <a:pPr algn="ctr"/>
                      <a:endParaRPr lang="en-US" b="1" dirty="0" smtClean="0">
                        <a:ln w="6350">
                          <a:noFill/>
                        </a:ln>
                        <a:solidFill>
                          <a:schemeClr val="accent1"/>
                        </a:solidFill>
                      </a:endParaRPr>
                    </a:p>
                    <a:p>
                      <a:pPr algn="ctr"/>
                      <a:endParaRPr lang="en-US" b="1" dirty="0" smtClean="0">
                        <a:ln w="6350">
                          <a:noFill/>
                        </a:ln>
                        <a:solidFill>
                          <a:schemeClr val="accent1"/>
                        </a:solidFill>
                      </a:endParaRPr>
                    </a:p>
                    <a:p>
                      <a:pPr algn="ctr"/>
                      <a:endParaRPr lang="en-US" b="1" dirty="0" smtClean="0">
                        <a:ln w="6350">
                          <a:noFill/>
                        </a:ln>
                        <a:solidFill>
                          <a:schemeClr val="accent1"/>
                        </a:solidFill>
                      </a:endParaRPr>
                    </a:p>
                    <a:p>
                      <a:pPr algn="ctr"/>
                      <a:r>
                        <a:rPr lang="en-US" b="1" dirty="0" smtClean="0">
                          <a:ln w="6350">
                            <a:noFill/>
                          </a:ln>
                          <a:solidFill>
                            <a:schemeClr val="accent1"/>
                          </a:solidFill>
                        </a:rPr>
                        <a:t>Consumer Assistance</a:t>
                      </a:r>
                      <a:endParaRPr lang="en-US" b="1" dirty="0">
                        <a:ln w="6350">
                          <a:noFill/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>
                        <a:ln w="6350">
                          <a:noFill/>
                        </a:ln>
                        <a:solidFill>
                          <a:schemeClr val="accent1"/>
                        </a:solidFill>
                      </a:endParaRPr>
                    </a:p>
                    <a:p>
                      <a:pPr algn="ctr"/>
                      <a:endParaRPr lang="en-US" b="1" dirty="0" smtClean="0">
                        <a:ln w="6350">
                          <a:noFill/>
                        </a:ln>
                        <a:solidFill>
                          <a:schemeClr val="accent1"/>
                        </a:solidFill>
                      </a:endParaRPr>
                    </a:p>
                    <a:p>
                      <a:pPr algn="ctr"/>
                      <a:endParaRPr lang="en-US" b="1" dirty="0" smtClean="0">
                        <a:ln w="6350">
                          <a:noFill/>
                        </a:ln>
                        <a:solidFill>
                          <a:schemeClr val="accent1"/>
                        </a:solidFill>
                      </a:endParaRPr>
                    </a:p>
                    <a:p>
                      <a:pPr algn="ctr"/>
                      <a:r>
                        <a:rPr lang="en-US" b="1" dirty="0" smtClean="0">
                          <a:ln w="6350">
                            <a:noFill/>
                          </a:ln>
                          <a:solidFill>
                            <a:schemeClr val="accent1"/>
                          </a:solidFill>
                        </a:rPr>
                        <a:t>Systems and Operations</a:t>
                      </a:r>
                      <a:endParaRPr lang="en-US" b="1" dirty="0">
                        <a:ln w="6350">
                          <a:noFill/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Worked?: Combination of Successful Strategies 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3352800" y="3124200"/>
            <a:ext cx="2362200" cy="12954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Leadership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2075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Branding the coverage expansions as state initiatives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Conducting statewide marketing across diverse channels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Adapting messaging over time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Providing consumer giveaways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Worked?: Marketing and Branding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761"/>
          <a:stretch/>
        </p:blipFill>
        <p:spPr bwMode="auto">
          <a:xfrm>
            <a:off x="606476" y="3658432"/>
            <a:ext cx="3584524" cy="121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56" r="4562"/>
          <a:stretch/>
        </p:blipFill>
        <p:spPr bwMode="auto">
          <a:xfrm>
            <a:off x="4191000" y="3685968"/>
            <a:ext cx="3841260" cy="1190832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9" name="Picture 8" descr="http://governor.ky.gov/healthierky/kynect/PublishingImages/kynect-contactinfo_400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8" r="11159" b="26667"/>
          <a:stretch/>
        </p:blipFill>
        <p:spPr bwMode="auto">
          <a:xfrm>
            <a:off x="1235189" y="4928870"/>
            <a:ext cx="2386670" cy="124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00" y="4928870"/>
            <a:ext cx="4396460" cy="124333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419350"/>
            <a:ext cx="26574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710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" y="1371600"/>
            <a:ext cx="5623560" cy="475488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000" dirty="0" smtClean="0"/>
              <a:t>Conducting extensive outreach through numerous local avenues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Developing customized materials and resources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Reaching large groups through events and local media outlets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Going mobile with outreach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Establishing walk-in enrollment sites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Utilizing existing data to facilitate enrollment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Engaging providers in outreach and enrollment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Worked?: Outreach and Enrollment Initiatives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326" y="1524000"/>
            <a:ext cx="3358274" cy="251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99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" y="1341120"/>
            <a:ext cx="5547360" cy="475488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000" dirty="0" smtClean="0"/>
              <a:t>Recognizing that enrollment requires time and education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Recruiting a diverse group of assisters with ties to local communities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Developing strong relationships between assisters and brokers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Coordinating assistance through a regional hub and spoke structure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Providing readily available support to assisters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Expanding call center capacity and creating tiered assistance levels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Worked?: Consumer Assistance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162" y="1447800"/>
            <a:ext cx="3197936" cy="2133600"/>
          </a:xfrm>
          <a:prstGeom prst="rect">
            <a:avLst/>
          </a:prstGeom>
        </p:spPr>
      </p:pic>
      <p:pic>
        <p:nvPicPr>
          <p:cNvPr id="7" name="Picture 2" descr="Navigator Map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0" t="6223" r="8814" b="2533"/>
          <a:stretch/>
        </p:blipFill>
        <p:spPr bwMode="auto">
          <a:xfrm>
            <a:off x="5798162" y="3733800"/>
            <a:ext cx="3269638" cy="240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04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" y="1371600"/>
            <a:ext cx="5775960" cy="475488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000" dirty="0" smtClean="0"/>
              <a:t>Building effective enrollment systems with consumer-friendly features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Implementing workarounds and incremental fixes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Using data and feedback loops to identify and respond to needs as they arose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Collaborating with stakeholders early and often</a:t>
            </a:r>
          </a:p>
          <a:p>
            <a:r>
              <a:rPr lang="en-US" sz="2000" dirty="0"/>
              <a:t>Promoting coverage efforts through strong leadership</a:t>
            </a:r>
          </a:p>
          <a:p>
            <a:pPr>
              <a:spcAft>
                <a:spcPts val="1200"/>
              </a:spcAft>
            </a:pPr>
            <a:endParaRPr lang="en-US" sz="2000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Worked?: Systems and Operations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371600"/>
            <a:ext cx="2225040" cy="3708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267200"/>
            <a:ext cx="1905000" cy="1905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8393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880981"/>
            <a:ext cx="3067492" cy="230061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" y="1417320"/>
            <a:ext cx="5090160" cy="475488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2000" b="1" dirty="0" smtClean="0"/>
              <a:t>Enrollment and Renewal</a:t>
            </a:r>
          </a:p>
          <a:p>
            <a:pPr lvl="1">
              <a:spcAft>
                <a:spcPts val="0"/>
              </a:spcAft>
            </a:pPr>
            <a:r>
              <a:rPr lang="en-US" sz="1600" dirty="0" smtClean="0"/>
              <a:t>Educating about continued Medicaid enrollment and special enrollment periods</a:t>
            </a:r>
          </a:p>
          <a:p>
            <a:pPr lvl="1">
              <a:spcAft>
                <a:spcPts val="0"/>
              </a:spcAft>
            </a:pPr>
            <a:r>
              <a:rPr lang="en-US" sz="1600" dirty="0" smtClean="0"/>
              <a:t>Reaching remaining eligible but uninsured</a:t>
            </a:r>
          </a:p>
          <a:p>
            <a:pPr lvl="1">
              <a:spcAft>
                <a:spcPts val="0"/>
              </a:spcAft>
            </a:pPr>
            <a:r>
              <a:rPr lang="en-US" sz="1600" dirty="0" smtClean="0"/>
              <a:t>Supporting continuity of coverage</a:t>
            </a:r>
          </a:p>
          <a:p>
            <a:pPr lvl="1">
              <a:spcAft>
                <a:spcPts val="1200"/>
              </a:spcAft>
            </a:pPr>
            <a:r>
              <a:rPr lang="en-US" sz="1600" dirty="0" smtClean="0"/>
              <a:t>Continuing enrollment system upgrades</a:t>
            </a:r>
          </a:p>
          <a:p>
            <a:pPr>
              <a:spcAft>
                <a:spcPts val="0"/>
              </a:spcAft>
            </a:pPr>
            <a:r>
              <a:rPr lang="en-US" sz="2000" b="1" dirty="0" smtClean="0"/>
              <a:t>Consumer Assistance</a:t>
            </a:r>
          </a:p>
          <a:p>
            <a:pPr lvl="1">
              <a:spcAft>
                <a:spcPts val="0"/>
              </a:spcAft>
            </a:pPr>
            <a:r>
              <a:rPr lang="en-US" sz="1600" dirty="0" smtClean="0"/>
              <a:t>Enhancing training and support for assisters</a:t>
            </a:r>
          </a:p>
          <a:p>
            <a:pPr lvl="1">
              <a:spcAft>
                <a:spcPts val="1200"/>
              </a:spcAft>
            </a:pPr>
            <a:r>
              <a:rPr lang="en-US" sz="1600" dirty="0" smtClean="0"/>
              <a:t>Ensuring adequate consumer assistance</a:t>
            </a:r>
          </a:p>
          <a:p>
            <a:pPr>
              <a:spcAft>
                <a:spcPts val="0"/>
              </a:spcAft>
            </a:pPr>
            <a:r>
              <a:rPr lang="en-US" sz="2000" b="1" dirty="0" smtClean="0"/>
              <a:t>Access and Utilization of Care</a:t>
            </a:r>
          </a:p>
          <a:p>
            <a:pPr lvl="1">
              <a:spcAft>
                <a:spcPts val="0"/>
              </a:spcAft>
            </a:pPr>
            <a:r>
              <a:rPr lang="en-US" sz="1600" dirty="0" smtClean="0"/>
              <a:t>Increasing health insurance and health care literacy</a:t>
            </a:r>
          </a:p>
          <a:p>
            <a:pPr lvl="1">
              <a:spcAft>
                <a:spcPts val="0"/>
              </a:spcAft>
            </a:pPr>
            <a:r>
              <a:rPr lang="en-US" sz="1600" dirty="0" smtClean="0"/>
              <a:t>Supporting access to care for the newly uninsured</a:t>
            </a:r>
          </a:p>
          <a:p>
            <a:pPr lvl="1">
              <a:spcAft>
                <a:spcPts val="1200"/>
              </a:spcAft>
            </a:pPr>
            <a:r>
              <a:rPr lang="en-US" sz="1600" dirty="0" smtClean="0"/>
              <a:t>Maintaining safety-net provider capacity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Next?: Current and Future Priorities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600200"/>
            <a:ext cx="4117217" cy="152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657600"/>
            <a:ext cx="2362200" cy="2362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2219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will now take questions via chat (see bottom left hand corner of your screen).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You can type </a:t>
            </a:r>
            <a:r>
              <a:rPr lang="en-US" dirty="0" smtClean="0"/>
              <a:t>and send us your </a:t>
            </a:r>
            <a:r>
              <a:rPr lang="en-US" dirty="0"/>
              <a:t>questions via chat at any time.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A transcript will be available after the briefing.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for Q&amp;A – Ask Questions At Any Time Via Chat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04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0070C0"/>
                </a:solidFill>
              </a:rPr>
              <a:t>kff.org/uninsured/event/web-briefing-what-worked-and-whats-next-strategies-in-four-states-leading-aca-enrollment-efforts</a:t>
            </a:r>
            <a:r>
              <a:rPr lang="en-US" b="1" dirty="0">
                <a:solidFill>
                  <a:srgbClr val="0070C0"/>
                </a:solidFill>
              </a:rPr>
              <a:t>/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full web briefing presentation and PowerPoint slides will be posted </a:t>
            </a:r>
            <a:r>
              <a:rPr lang="en-US" dirty="0" smtClean="0"/>
              <a:t>later today. You will receive an email from KFF via </a:t>
            </a:r>
            <a:r>
              <a:rPr lang="en-US" dirty="0" err="1" smtClean="0"/>
              <a:t>ReadyTalk</a:t>
            </a:r>
            <a:r>
              <a:rPr lang="en-US" dirty="0" smtClean="0"/>
              <a:t> once they are posted. </a:t>
            </a:r>
          </a:p>
          <a:p>
            <a:endParaRPr lang="en-US" dirty="0"/>
          </a:p>
          <a:p>
            <a:r>
              <a:rPr lang="en-US" dirty="0" smtClean="0"/>
              <a:t>The transcript of today’s webinar will be posted in the coming week.</a:t>
            </a:r>
            <a:endParaRPr lang="en-US" dirty="0"/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Web Briefing Will Be Archived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94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800" b="1" dirty="0" smtClean="0">
                <a:solidFill>
                  <a:srgbClr val="0070C0"/>
                </a:solidFill>
              </a:rPr>
              <a:t>kff.org/health-reform/issue-brief/what-worked-and-whats-next-strategies-in-four-states-leading-aca-enrollment-efforts</a:t>
            </a:r>
            <a:r>
              <a:rPr lang="en-US" sz="1800" b="1" dirty="0">
                <a:solidFill>
                  <a:srgbClr val="0070C0"/>
                </a:solidFill>
              </a:rPr>
              <a:t>/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 More About Each State’s Enrollment Experiences</a:t>
            </a:r>
            <a:endParaRPr lang="en-US" dirty="0"/>
          </a:p>
        </p:txBody>
      </p:sp>
      <p:pic>
        <p:nvPicPr>
          <p:cNvPr id="4098" name="Picture 2" descr="L:\COMMUNICATIONS\Online Communications\Kff.org Webcasts &amp; Multimedia\Webinars\7.28.14 KCMU webinar\what work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52956"/>
            <a:ext cx="6209664" cy="245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L:\COMMUNICATIONS\Online Communications\Kff.org Webcasts &amp; Multimedia\Webinars\7.28.14 KCMU webinar\lessons learn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1971">
            <a:off x="5601870" y="5034951"/>
            <a:ext cx="281940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:\COMMUNICATIONS\Online Communications\Kff.org Webcasts &amp; Multimedia\Webinars\7.28.14 KCMU webinar\outreac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8325">
            <a:off x="4796559" y="2018447"/>
            <a:ext cx="4314826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L:\COMMUNICATIONS\Online Communications\Kff.org Webcasts &amp; Multimedia\Webinars\7.28.14 KCMU webinar\consum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9799">
            <a:off x="6249277" y="4201928"/>
            <a:ext cx="25908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L:\COMMUNICATIONS\Online Communications\Kff.org Webcasts &amp; Multimedia\Webinars\7.28.14 KCMU webinar\systems and operatio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134">
            <a:off x="93176" y="4437270"/>
            <a:ext cx="288607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L:\COMMUNICATIONS\Online Communications\Kff.org Webcasts &amp; Multimedia\Webinars\7.28.14 KCMU webinar\collaboratio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0145">
            <a:off x="231681" y="1602803"/>
            <a:ext cx="3505200" cy="22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L:\COMMUNICATIONS\Online Communications\Kff.org Webcasts &amp; Multimedia\Webinars\7.28.14 KCMU webinar\current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4463">
            <a:off x="725783" y="5102600"/>
            <a:ext cx="45243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31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483102" y="1437167"/>
            <a:ext cx="2926080" cy="428847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smtClean="0"/>
              <a:t>Samantha Artiga</a:t>
            </a:r>
          </a:p>
          <a:p>
            <a:pPr marL="0" indent="0">
              <a:buNone/>
            </a:pPr>
            <a:r>
              <a:rPr lang="en-US" sz="1800" dirty="0" smtClean="0"/>
              <a:t>Kaiser Family Foundation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2"/>
          </p:nvPr>
        </p:nvSpPr>
        <p:spPr>
          <a:xfrm>
            <a:off x="7246121" y="3465374"/>
            <a:ext cx="1736651" cy="929301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smtClean="0"/>
              <a:t>Taylor Roddy</a:t>
            </a:r>
          </a:p>
          <a:p>
            <a:pPr marL="0" indent="0">
              <a:buNone/>
            </a:pPr>
            <a:r>
              <a:rPr lang="en-US" sz="1800" dirty="0" smtClean="0"/>
              <a:t>Connect for Health Colorado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3"/>
          </p:nvPr>
        </p:nvSpPr>
        <p:spPr>
          <a:xfrm>
            <a:off x="1783080" y="4737694"/>
            <a:ext cx="1717298" cy="1166200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smtClean="0"/>
              <a:t>Rudy Vasquez</a:t>
            </a:r>
          </a:p>
          <a:p>
            <a:pPr marL="0" indent="0">
              <a:buNone/>
            </a:pPr>
            <a:r>
              <a:rPr lang="en-US" sz="1800" dirty="0" smtClean="0"/>
              <a:t>Sea Mar Community Health Centers (Tacoma, WA) </a:t>
            </a:r>
            <a:endParaRPr lang="en-US" sz="18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Speakers</a:t>
            </a:r>
            <a:endParaRPr lang="en-US" dirty="0"/>
          </a:p>
        </p:txBody>
      </p:sp>
      <p:pic>
        <p:nvPicPr>
          <p:cNvPr id="3074" name="Picture 2" descr="L:\COMMUNICATIONS\Online Communications\Kff.org Webcasts &amp; Multimedia\Webinars\7.28.14 KCMU webinar\Samantha Artiga - 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28" y="1453633"/>
            <a:ext cx="1143246" cy="182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L:\COMMUNICATIONS\Online Communications\Kff.org Webcasts &amp; Multimedia\Webinars\7.28.14 KCMU webinar\Rudy Vasquez - photo - sm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04806"/>
            <a:ext cx="140208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L:\COMMUNICATIONS\Online Communications\Kff.org Webcasts &amp; Multimedia\Webinars\7.28.14 KCMU webinar\Taylor Roddy - photo - sm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998" y="1385777"/>
            <a:ext cx="1373404" cy="206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L:\COMMUNICATIONS\Online Communications\Kff.org Webcasts &amp; Multimedia\Webinars\7.28.14 KCMU webinar\Lisa Lee - photo - smal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700" y="2365273"/>
            <a:ext cx="1565702" cy="195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L:\COMMUNICATIONS\Online Communications\Kff.org Webcasts &amp; Multimedia\Webinars\7.28.14 KCMU webinar\Kevin Counihan - phot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494" y="4404806"/>
            <a:ext cx="1307134" cy="183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ontent Placeholder 11"/>
          <p:cNvSpPr txBox="1">
            <a:spLocks/>
          </p:cNvSpPr>
          <p:nvPr/>
        </p:nvSpPr>
        <p:spPr>
          <a:xfrm>
            <a:off x="6668628" y="4841102"/>
            <a:ext cx="2314144" cy="80886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b="0" i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1800" b="1" kern="0" dirty="0" smtClean="0"/>
              <a:t>Kevin </a:t>
            </a:r>
            <a:r>
              <a:rPr lang="en-US" sz="1800" b="1" kern="0" dirty="0" err="1" smtClean="0"/>
              <a:t>Counihan</a:t>
            </a:r>
            <a:endParaRPr lang="en-US" sz="1800" b="1" kern="0" dirty="0" smtClean="0"/>
          </a:p>
          <a:p>
            <a:pPr marL="0" indent="0">
              <a:buFontTx/>
              <a:buNone/>
            </a:pPr>
            <a:r>
              <a:rPr lang="en-US" sz="1800" kern="0" dirty="0" smtClean="0"/>
              <a:t>Access Health CT </a:t>
            </a:r>
            <a:endParaRPr lang="en-US" sz="1800" kern="0" dirty="0"/>
          </a:p>
        </p:txBody>
      </p:sp>
      <p:sp>
        <p:nvSpPr>
          <p:cNvPr id="23" name="Content Placeholder 11"/>
          <p:cNvSpPr txBox="1">
            <a:spLocks/>
          </p:cNvSpPr>
          <p:nvPr/>
        </p:nvSpPr>
        <p:spPr>
          <a:xfrm>
            <a:off x="4584402" y="2415828"/>
            <a:ext cx="2011857" cy="124029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b="0" i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00" b="0" i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1800" b="1" kern="0" dirty="0" smtClean="0"/>
              <a:t>Lisa Lee</a:t>
            </a:r>
          </a:p>
          <a:p>
            <a:pPr marL="0" indent="0">
              <a:buFontTx/>
              <a:buNone/>
            </a:pPr>
            <a:r>
              <a:rPr lang="en-US" sz="1800" kern="0" dirty="0" smtClean="0"/>
              <a:t>Kentucky Department of Medicaid Services</a:t>
            </a:r>
            <a:endParaRPr 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305269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" y="4572000"/>
            <a:ext cx="8961120" cy="155448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Learn how the Affordable Care Act could expand coverage to the uninsured in </a:t>
            </a:r>
            <a:r>
              <a:rPr lang="en-US" dirty="0"/>
              <a:t>your state: </a:t>
            </a:r>
            <a:r>
              <a:rPr lang="en-US" b="1" dirty="0" smtClean="0">
                <a:solidFill>
                  <a:srgbClr val="0070C0"/>
                </a:solidFill>
              </a:rPr>
              <a:t>kff.org/state-profiles-uninsured-under-</a:t>
            </a:r>
            <a:r>
              <a:rPr lang="en-US" b="1" dirty="0" err="1" smtClean="0">
                <a:solidFill>
                  <a:srgbClr val="0070C0"/>
                </a:solidFill>
              </a:rPr>
              <a:t>aca</a:t>
            </a:r>
            <a:r>
              <a:rPr lang="en-US" b="1" dirty="0">
                <a:solidFill>
                  <a:srgbClr val="0070C0"/>
                </a:solidFill>
              </a:rPr>
              <a:t>/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Will the Uninsured Fare Under the Affordable Care Act?</a:t>
            </a:r>
            <a:endParaRPr lang="en-US" dirty="0"/>
          </a:p>
        </p:txBody>
      </p:sp>
      <p:pic>
        <p:nvPicPr>
          <p:cNvPr id="5122" name="Picture 2" descr="L:\COMMUNICATIONS\Online Communications\Kff.org Webcasts &amp; Multimedia\Webinars\7.28.14 KCMU webinar\state profi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58" y="1600200"/>
            <a:ext cx="6098404" cy="28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26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5" y="2086174"/>
            <a:ext cx="4433888" cy="3325415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800" b="1" dirty="0" smtClean="0">
                <a:solidFill>
                  <a:srgbClr val="0070C0"/>
                </a:solidFill>
              </a:rPr>
              <a:t>kff.org/health-reform/report/survey-of-health-insurance-marketplace-assister-programs</a:t>
            </a:r>
            <a:r>
              <a:rPr lang="en-US" sz="1800" b="1" dirty="0">
                <a:solidFill>
                  <a:srgbClr val="0070C0"/>
                </a:solidFill>
              </a:rPr>
              <a:t>/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 smtClean="0"/>
              <a:t>First nationwide assessment of the number and type of Assister Programs, and the number of people they helped</a:t>
            </a:r>
          </a:p>
          <a:p>
            <a:r>
              <a:rPr lang="en-US" sz="2000" dirty="0" smtClean="0"/>
              <a:t>Examines nature of help consumers needed, both pre- and post-enrollment, and if Assister Programs could meet consumer needs</a:t>
            </a:r>
          </a:p>
          <a:p>
            <a:r>
              <a:rPr lang="en-US" sz="2000" dirty="0" smtClean="0"/>
              <a:t>Discusses key factors that impacted effectiveness of Assister Programs and outlook for consumer assistance in the future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of Health Insurance Marketplace Assister Programs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31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00100" lvl="2" indent="0">
              <a:buNone/>
            </a:pPr>
            <a:endParaRPr lang="en-US" sz="2600" b="1" dirty="0" smtClean="0"/>
          </a:p>
          <a:p>
            <a:pPr marL="800100" lvl="2" indent="0">
              <a:buNone/>
            </a:pPr>
            <a:r>
              <a:rPr lang="en-US" sz="3000" b="1" dirty="0" smtClean="0"/>
              <a:t>Chris Lee</a:t>
            </a:r>
            <a:r>
              <a:rPr lang="en-US" sz="3000" dirty="0" smtClean="0"/>
              <a:t>, Communications Officer</a:t>
            </a:r>
            <a:endParaRPr lang="en-US" sz="3000" dirty="0"/>
          </a:p>
          <a:p>
            <a:pPr marL="800100" lvl="2" indent="0">
              <a:buNone/>
            </a:pPr>
            <a:r>
              <a:rPr lang="en-US" sz="2800" dirty="0" smtClean="0"/>
              <a:t>Kaiser Family Foundation| Washington, D.C.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Email</a:t>
            </a:r>
            <a:r>
              <a:rPr lang="en-US" sz="2800" dirty="0" smtClean="0"/>
              <a:t>: </a:t>
            </a:r>
            <a:r>
              <a:rPr lang="en-US" sz="2800" b="1" dirty="0" smtClean="0">
                <a:solidFill>
                  <a:srgbClr val="0070C0"/>
                </a:solidFill>
              </a:rPr>
              <a:t>CLee@KFF.org</a:t>
            </a:r>
          </a:p>
          <a:p>
            <a:pPr marL="800100" lvl="2" indent="0">
              <a:buNone/>
            </a:pPr>
            <a:endParaRPr lang="en-US" sz="2800" b="1" dirty="0">
              <a:solidFill>
                <a:srgbClr val="0070C0"/>
              </a:solidFill>
            </a:endParaRPr>
          </a:p>
          <a:p>
            <a:pPr marL="800100" lvl="2" indent="0">
              <a:buNone/>
            </a:pPr>
            <a:r>
              <a:rPr lang="en-US" sz="3000" b="1" dirty="0" smtClean="0"/>
              <a:t>Tiffany Ford Fields</a:t>
            </a:r>
            <a:r>
              <a:rPr lang="en-US" sz="3000" dirty="0" smtClean="0"/>
              <a:t>, Communications Associate</a:t>
            </a:r>
            <a:endParaRPr lang="en-US" sz="3000" dirty="0"/>
          </a:p>
          <a:p>
            <a:pPr marL="800100" lvl="2" indent="0">
              <a:buNone/>
            </a:pPr>
            <a:r>
              <a:rPr lang="en-US" sz="2800" dirty="0"/>
              <a:t>Kaiser Family Foundation | Washington, D.C.</a:t>
            </a:r>
            <a:br>
              <a:rPr lang="en-US" sz="2800" dirty="0"/>
            </a:br>
            <a:r>
              <a:rPr lang="en-US" sz="2800" dirty="0"/>
              <a:t>Email: </a:t>
            </a:r>
            <a:r>
              <a:rPr lang="en-US" sz="2800" b="1" dirty="0" smtClean="0">
                <a:solidFill>
                  <a:srgbClr val="0070C0"/>
                </a:solidFill>
              </a:rPr>
              <a:t>TFordFields@kff.org</a:t>
            </a:r>
            <a:endParaRPr lang="en-US" sz="2800" b="1" dirty="0">
              <a:solidFill>
                <a:srgbClr val="0070C0"/>
              </a:solidFill>
            </a:endParaRPr>
          </a:p>
          <a:p>
            <a:pPr marL="800100" lvl="2" indent="0">
              <a:buNone/>
            </a:pPr>
            <a:endParaRPr lang="en-US" sz="2800" b="1" dirty="0" smtClean="0">
              <a:solidFill>
                <a:srgbClr val="0070C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75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Until the next event, keep up with the Kaiser Family Foundation online: </a:t>
            </a:r>
          </a:p>
          <a:p>
            <a:pPr marL="0" indent="0">
              <a:buNone/>
            </a:pPr>
            <a:r>
              <a:rPr lang="en-US" sz="2400" b="1" dirty="0" smtClean="0"/>
              <a:t>Facebook</a:t>
            </a:r>
            <a:r>
              <a:rPr lang="en-US" sz="2400" dirty="0" smtClean="0"/>
              <a:t>: 	</a:t>
            </a:r>
            <a:r>
              <a:rPr lang="en-US" sz="2400" b="1" dirty="0" smtClean="0">
                <a:solidFill>
                  <a:srgbClr val="0070C0"/>
                </a:solidFill>
              </a:rPr>
              <a:t>/</a:t>
            </a:r>
            <a:r>
              <a:rPr lang="en-US" sz="2400" b="1" dirty="0" err="1" smtClean="0">
                <a:solidFill>
                  <a:srgbClr val="0070C0"/>
                </a:solidFill>
              </a:rPr>
              <a:t>KaiserFamilyFoundation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endParaRPr lang="en-US" sz="2400" dirty="0"/>
          </a:p>
          <a:p>
            <a:pPr marL="0" indent="0">
              <a:buNone/>
            </a:pPr>
            <a:r>
              <a:rPr lang="en-US" sz="2400" b="1" dirty="0" smtClean="0"/>
              <a:t>Twitter</a:t>
            </a:r>
            <a:r>
              <a:rPr lang="en-US" sz="2400" dirty="0" smtClean="0"/>
              <a:t>:	</a:t>
            </a:r>
            <a:r>
              <a:rPr lang="en-US" sz="2400" b="1" dirty="0" smtClean="0">
                <a:solidFill>
                  <a:srgbClr val="0070C0"/>
                </a:solidFill>
              </a:rPr>
              <a:t>@</a:t>
            </a:r>
            <a:r>
              <a:rPr lang="en-US" sz="2400" b="1" dirty="0" err="1" smtClean="0">
                <a:solidFill>
                  <a:srgbClr val="0070C0"/>
                </a:solidFill>
              </a:rPr>
              <a:t>KaiserFamFound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LinkedIn</a:t>
            </a:r>
            <a:r>
              <a:rPr lang="en-US" sz="2400" dirty="0" smtClean="0"/>
              <a:t>:	</a:t>
            </a:r>
            <a:r>
              <a:rPr lang="en-US" sz="2400" b="1" dirty="0" smtClean="0">
                <a:solidFill>
                  <a:srgbClr val="0070C0"/>
                </a:solidFill>
              </a:rPr>
              <a:t>/</a:t>
            </a:r>
            <a:r>
              <a:rPr lang="en-US" sz="2400" b="1" dirty="0">
                <a:solidFill>
                  <a:srgbClr val="0070C0"/>
                </a:solidFill>
              </a:rPr>
              <a:t>company/</a:t>
            </a:r>
            <a:r>
              <a:rPr lang="en-US" sz="2400" b="1" dirty="0" err="1">
                <a:solidFill>
                  <a:srgbClr val="0070C0"/>
                </a:solidFill>
              </a:rPr>
              <a:t>kaiser</a:t>
            </a:r>
            <a:r>
              <a:rPr lang="en-US" sz="2400" b="1" dirty="0">
                <a:solidFill>
                  <a:srgbClr val="0070C0"/>
                </a:solidFill>
              </a:rPr>
              <a:t>-family-foundation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endParaRPr lang="en-US" sz="2400" dirty="0"/>
          </a:p>
          <a:p>
            <a:pPr marL="0" indent="0">
              <a:buNone/>
            </a:pPr>
            <a:r>
              <a:rPr lang="en-US" sz="2400" b="1" dirty="0" smtClean="0"/>
              <a:t>Email Alerts</a:t>
            </a:r>
            <a:r>
              <a:rPr lang="en-US" sz="2400" dirty="0" smtClean="0"/>
              <a:t>:	</a:t>
            </a:r>
            <a:r>
              <a:rPr lang="en-US" sz="2400" b="1" dirty="0" smtClean="0">
                <a:solidFill>
                  <a:srgbClr val="0070C0"/>
                </a:solidFill>
              </a:rPr>
              <a:t>kff.org/email</a:t>
            </a:r>
            <a:endParaRPr lang="en-US" sz="2400" b="1" dirty="0">
              <a:solidFill>
                <a:srgbClr val="0070C0"/>
              </a:solidFill>
            </a:endParaRPr>
          </a:p>
          <a:p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9928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0070C0"/>
                </a:solidFill>
              </a:rPr>
              <a:t>kff.org/uninsured/event/web-briefing-what-worked-and-whats-next-strategies-in-four-states-leading-aca-enrollment-efforts</a:t>
            </a:r>
            <a:r>
              <a:rPr lang="en-US" b="1" dirty="0">
                <a:solidFill>
                  <a:srgbClr val="0070C0"/>
                </a:solidFill>
              </a:rPr>
              <a:t>/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full web briefing presentation and PowerPoint slides will be posted </a:t>
            </a:r>
            <a:r>
              <a:rPr lang="en-US" dirty="0" smtClean="0"/>
              <a:t>later today. You will receive an email from KFF via </a:t>
            </a:r>
            <a:r>
              <a:rPr lang="en-US" dirty="0" err="1" smtClean="0"/>
              <a:t>ReadyTalk</a:t>
            </a:r>
            <a:r>
              <a:rPr lang="en-US" dirty="0" smtClean="0"/>
              <a:t> once they are posted. </a:t>
            </a:r>
          </a:p>
          <a:p>
            <a:endParaRPr lang="en-US" dirty="0"/>
          </a:p>
          <a:p>
            <a:r>
              <a:rPr lang="en-US" dirty="0" smtClean="0"/>
              <a:t>The transcript of today’s webinar will be posted in the coming week.</a:t>
            </a:r>
            <a:endParaRPr lang="en-US" dirty="0"/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Web Briefing Will Be Archived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After the presentation, our experts will take questions from the audience via chat. </a:t>
            </a:r>
          </a:p>
          <a:p>
            <a:endParaRPr lang="en-US" sz="4000" dirty="0"/>
          </a:p>
          <a:p>
            <a:r>
              <a:rPr lang="en-US" sz="4000" dirty="0" smtClean="0"/>
              <a:t>You can send your questions to us at any time during the presentation. </a:t>
            </a:r>
          </a:p>
          <a:p>
            <a:endParaRPr lang="en-US" sz="3000" dirty="0"/>
          </a:p>
          <a:p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Q&amp;A – Ask Questions </a:t>
            </a:r>
            <a:r>
              <a:rPr lang="en-US" dirty="0"/>
              <a:t>At Any Time Via Chat </a:t>
            </a:r>
          </a:p>
        </p:txBody>
      </p:sp>
    </p:spTree>
    <p:extLst>
      <p:ext uri="{BB962C8B-B14F-4D97-AF65-F5344CB8AC3E}">
        <p14:creationId xmlns:p14="http://schemas.microsoft.com/office/powerpoint/2010/main" val="245180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225" y="2468562"/>
            <a:ext cx="1605588" cy="2560638"/>
          </a:xfrm>
        </p:spPr>
      </p:pic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dirty="0" smtClean="0"/>
              <a:t>Associate Director, Kaiser Commission on Medicaid and the Uninsured (KCMU)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 smtClean="0"/>
              <a:t>Kaiser Family Foundation</a:t>
            </a:r>
            <a:endParaRPr lang="en-US" i="1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Samantha Artiga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67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CEO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 smtClean="0"/>
              <a:t>Access Health CT</a:t>
            </a:r>
            <a:endParaRPr lang="en-US" i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Kevin </a:t>
            </a:r>
            <a:r>
              <a:rPr lang="en-US" dirty="0" err="1" smtClean="0"/>
              <a:t>Counihan</a:t>
            </a:r>
            <a:endParaRPr lang="en-US" dirty="0"/>
          </a:p>
        </p:txBody>
      </p:sp>
      <p:pic>
        <p:nvPicPr>
          <p:cNvPr id="2050" name="Picture 2" descr="L:\COMMUNICATIONS\Online Communications\Kff.org Webcasts &amp; Multimedia\Webinars\7.28.14 KCMU webinar\Kevin Counihan - phot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601" y="2087564"/>
            <a:ext cx="2370836" cy="332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55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19" y="2226405"/>
            <a:ext cx="2438400" cy="3044952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Deputy Commissioner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 smtClean="0"/>
              <a:t>Department of Medicaid Services, Kentucky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Lisa Lee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44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74" y="1935163"/>
            <a:ext cx="2418290" cy="3627438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Marketing and Communications Manager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 smtClean="0"/>
              <a:t>Connect for Health Colorado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Taylor Roddy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95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19" y="1843881"/>
            <a:ext cx="3048000" cy="3810000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Managed Care Operations Director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 smtClean="0"/>
              <a:t>Sea Mar Community Health Centers of Washington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Rudy Vasquez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73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with exhibit #">
  <a:themeElements>
    <a:clrScheme name="Custom 1">
      <a:dk1>
        <a:srgbClr val="000000"/>
      </a:dk1>
      <a:lt1>
        <a:srgbClr val="FFFFFF"/>
      </a:lt1>
      <a:dk2>
        <a:srgbClr val="FF8811"/>
      </a:dk2>
      <a:lt2>
        <a:srgbClr val="FFD204"/>
      </a:lt2>
      <a:accent1>
        <a:srgbClr val="133559"/>
      </a:accent1>
      <a:accent2>
        <a:srgbClr val="025189"/>
      </a:accent2>
      <a:accent3>
        <a:srgbClr val="0072C0"/>
      </a:accent3>
      <a:accent4>
        <a:srgbClr val="31A3E3"/>
      </a:accent4>
      <a:accent5>
        <a:srgbClr val="7BC7ED"/>
      </a:accent5>
      <a:accent6>
        <a:srgbClr val="B0DDF4"/>
      </a:accent6>
      <a:hlink>
        <a:srgbClr val="0072C0"/>
      </a:hlink>
      <a:folHlink>
        <a:srgbClr val="0072C0"/>
      </a:folHlink>
    </a:clrScheme>
    <a:fontScheme name="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dirty="0" err="1" smtClean="0">
            <a:latin typeface="Calibri" pitchFamily="34" charset="0"/>
            <a:cs typeface="Meta Offc Pro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6244D"/>
        </a:accent1>
        <a:accent2>
          <a:srgbClr val="F7871B"/>
        </a:accent2>
        <a:accent3>
          <a:srgbClr val="FFFFFF"/>
        </a:accent3>
        <a:accent4>
          <a:srgbClr val="000000"/>
        </a:accent4>
        <a:accent5>
          <a:srgbClr val="AAACB2"/>
        </a:accent5>
        <a:accent6>
          <a:srgbClr val="E07A17"/>
        </a:accent6>
        <a:hlink>
          <a:srgbClr val="747894"/>
        </a:hlink>
        <a:folHlink>
          <a:srgbClr val="FCB4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6244D"/>
        </a:accent1>
        <a:accent2>
          <a:srgbClr val="465274"/>
        </a:accent2>
        <a:accent3>
          <a:srgbClr val="FFFFFF"/>
        </a:accent3>
        <a:accent4>
          <a:srgbClr val="000000"/>
        </a:accent4>
        <a:accent5>
          <a:srgbClr val="AAACB2"/>
        </a:accent5>
        <a:accent6>
          <a:srgbClr val="3F4968"/>
        </a:accent6>
        <a:hlink>
          <a:srgbClr val="F7871B"/>
        </a:hlink>
        <a:folHlink>
          <a:srgbClr val="FCB4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5">
        <a:dk1>
          <a:srgbClr val="000000"/>
        </a:dk1>
        <a:lt1>
          <a:srgbClr val="FFFFFF"/>
        </a:lt1>
        <a:dk2>
          <a:srgbClr val="000000"/>
        </a:dk2>
        <a:lt2>
          <a:srgbClr val="B5B8C9"/>
        </a:lt2>
        <a:accent1>
          <a:srgbClr val="465274"/>
        </a:accent1>
        <a:accent2>
          <a:srgbClr val="06244D"/>
        </a:accent2>
        <a:accent3>
          <a:srgbClr val="FFFFFF"/>
        </a:accent3>
        <a:accent4>
          <a:srgbClr val="000000"/>
        </a:accent4>
        <a:accent5>
          <a:srgbClr val="B0B3BC"/>
        </a:accent5>
        <a:accent6>
          <a:srgbClr val="052045"/>
        </a:accent6>
        <a:hlink>
          <a:srgbClr val="FCB460"/>
        </a:hlink>
        <a:folHlink>
          <a:srgbClr val="F7871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6">
        <a:dk1>
          <a:srgbClr val="06244D"/>
        </a:dk1>
        <a:lt1>
          <a:srgbClr val="FFFFFF"/>
        </a:lt1>
        <a:dk2>
          <a:srgbClr val="06244D"/>
        </a:dk2>
        <a:lt2>
          <a:srgbClr val="B5B8C9"/>
        </a:lt2>
        <a:accent1>
          <a:srgbClr val="465274"/>
        </a:accent1>
        <a:accent2>
          <a:srgbClr val="06244D"/>
        </a:accent2>
        <a:accent3>
          <a:srgbClr val="FFFFFF"/>
        </a:accent3>
        <a:accent4>
          <a:srgbClr val="041D40"/>
        </a:accent4>
        <a:accent5>
          <a:srgbClr val="B0B3BC"/>
        </a:accent5>
        <a:accent6>
          <a:srgbClr val="052045"/>
        </a:accent6>
        <a:hlink>
          <a:srgbClr val="FCB460"/>
        </a:hlink>
        <a:folHlink>
          <a:srgbClr val="F7871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with figure #">
  <a:themeElements>
    <a:clrScheme name="Custom 1">
      <a:dk1>
        <a:srgbClr val="000000"/>
      </a:dk1>
      <a:lt1>
        <a:srgbClr val="FFFFFF"/>
      </a:lt1>
      <a:dk2>
        <a:srgbClr val="FF8811"/>
      </a:dk2>
      <a:lt2>
        <a:srgbClr val="FFD204"/>
      </a:lt2>
      <a:accent1>
        <a:srgbClr val="133559"/>
      </a:accent1>
      <a:accent2>
        <a:srgbClr val="025189"/>
      </a:accent2>
      <a:accent3>
        <a:srgbClr val="0072C0"/>
      </a:accent3>
      <a:accent4>
        <a:srgbClr val="31A3E3"/>
      </a:accent4>
      <a:accent5>
        <a:srgbClr val="7BC7ED"/>
      </a:accent5>
      <a:accent6>
        <a:srgbClr val="B0DDF4"/>
      </a:accent6>
      <a:hlink>
        <a:srgbClr val="0072C0"/>
      </a:hlink>
      <a:folHlink>
        <a:srgbClr val="0072C0"/>
      </a:folHlink>
    </a:clrScheme>
    <a:fontScheme name="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dirty="0" err="1" smtClean="0">
            <a:latin typeface="Calibri" pitchFamily="34" charset="0"/>
            <a:cs typeface="Meta Offc Pro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6244D"/>
        </a:accent1>
        <a:accent2>
          <a:srgbClr val="F7871B"/>
        </a:accent2>
        <a:accent3>
          <a:srgbClr val="FFFFFF"/>
        </a:accent3>
        <a:accent4>
          <a:srgbClr val="000000"/>
        </a:accent4>
        <a:accent5>
          <a:srgbClr val="AAACB2"/>
        </a:accent5>
        <a:accent6>
          <a:srgbClr val="E07A17"/>
        </a:accent6>
        <a:hlink>
          <a:srgbClr val="747894"/>
        </a:hlink>
        <a:folHlink>
          <a:srgbClr val="FCB4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6244D"/>
        </a:accent1>
        <a:accent2>
          <a:srgbClr val="465274"/>
        </a:accent2>
        <a:accent3>
          <a:srgbClr val="FFFFFF"/>
        </a:accent3>
        <a:accent4>
          <a:srgbClr val="000000"/>
        </a:accent4>
        <a:accent5>
          <a:srgbClr val="AAACB2"/>
        </a:accent5>
        <a:accent6>
          <a:srgbClr val="3F4968"/>
        </a:accent6>
        <a:hlink>
          <a:srgbClr val="F7871B"/>
        </a:hlink>
        <a:folHlink>
          <a:srgbClr val="FCB4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5">
        <a:dk1>
          <a:srgbClr val="000000"/>
        </a:dk1>
        <a:lt1>
          <a:srgbClr val="FFFFFF"/>
        </a:lt1>
        <a:dk2>
          <a:srgbClr val="000000"/>
        </a:dk2>
        <a:lt2>
          <a:srgbClr val="B5B8C9"/>
        </a:lt2>
        <a:accent1>
          <a:srgbClr val="465274"/>
        </a:accent1>
        <a:accent2>
          <a:srgbClr val="06244D"/>
        </a:accent2>
        <a:accent3>
          <a:srgbClr val="FFFFFF"/>
        </a:accent3>
        <a:accent4>
          <a:srgbClr val="000000"/>
        </a:accent4>
        <a:accent5>
          <a:srgbClr val="B0B3BC"/>
        </a:accent5>
        <a:accent6>
          <a:srgbClr val="052045"/>
        </a:accent6>
        <a:hlink>
          <a:srgbClr val="FCB460"/>
        </a:hlink>
        <a:folHlink>
          <a:srgbClr val="F7871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6">
        <a:dk1>
          <a:srgbClr val="06244D"/>
        </a:dk1>
        <a:lt1>
          <a:srgbClr val="FFFFFF"/>
        </a:lt1>
        <a:dk2>
          <a:srgbClr val="06244D"/>
        </a:dk2>
        <a:lt2>
          <a:srgbClr val="B5B8C9"/>
        </a:lt2>
        <a:accent1>
          <a:srgbClr val="465274"/>
        </a:accent1>
        <a:accent2>
          <a:srgbClr val="06244D"/>
        </a:accent2>
        <a:accent3>
          <a:srgbClr val="FFFFFF"/>
        </a:accent3>
        <a:accent4>
          <a:srgbClr val="041D40"/>
        </a:accent4>
        <a:accent5>
          <a:srgbClr val="B0B3BC"/>
        </a:accent5>
        <a:accent6>
          <a:srgbClr val="052045"/>
        </a:accent6>
        <a:hlink>
          <a:srgbClr val="FCB460"/>
        </a:hlink>
        <a:folHlink>
          <a:srgbClr val="F7871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page">
  <a:themeElements>
    <a:clrScheme name="Default KFF theme colors">
      <a:dk1>
        <a:srgbClr val="000000"/>
      </a:dk1>
      <a:lt1>
        <a:srgbClr val="FFFFFF"/>
      </a:lt1>
      <a:dk2>
        <a:srgbClr val="FF8811"/>
      </a:dk2>
      <a:lt2>
        <a:srgbClr val="FFD204"/>
      </a:lt2>
      <a:accent1>
        <a:srgbClr val="133559"/>
      </a:accent1>
      <a:accent2>
        <a:srgbClr val="025189"/>
      </a:accent2>
      <a:accent3>
        <a:srgbClr val="0072C0"/>
      </a:accent3>
      <a:accent4>
        <a:srgbClr val="31A3E3"/>
      </a:accent4>
      <a:accent5>
        <a:srgbClr val="7BC7ED"/>
      </a:accent5>
      <a:accent6>
        <a:srgbClr val="B0DDF4"/>
      </a:accent6>
      <a:hlink>
        <a:srgbClr val="ADA07A"/>
      </a:hlink>
      <a:folHlink>
        <a:srgbClr val="CDC6AF"/>
      </a:folHlink>
    </a:clrScheme>
    <a:fontScheme name="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dirty="0" err="1" smtClean="0">
            <a:latin typeface="Calibri" pitchFamily="34" charset="0"/>
            <a:cs typeface="Meta Offc Pro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_Title page">
  <a:themeElements>
    <a:clrScheme name="Default KFF theme colors">
      <a:dk1>
        <a:srgbClr val="000000"/>
      </a:dk1>
      <a:lt1>
        <a:srgbClr val="FFFFFF"/>
      </a:lt1>
      <a:dk2>
        <a:srgbClr val="FF8811"/>
      </a:dk2>
      <a:lt2>
        <a:srgbClr val="FFD204"/>
      </a:lt2>
      <a:accent1>
        <a:srgbClr val="133559"/>
      </a:accent1>
      <a:accent2>
        <a:srgbClr val="025189"/>
      </a:accent2>
      <a:accent3>
        <a:srgbClr val="0072C0"/>
      </a:accent3>
      <a:accent4>
        <a:srgbClr val="31A3E3"/>
      </a:accent4>
      <a:accent5>
        <a:srgbClr val="7BC7ED"/>
      </a:accent5>
      <a:accent6>
        <a:srgbClr val="B0DDF4"/>
      </a:accent6>
      <a:hlink>
        <a:srgbClr val="ADA07A"/>
      </a:hlink>
      <a:folHlink>
        <a:srgbClr val="CDC6AF"/>
      </a:folHlink>
    </a:clrScheme>
    <a:fontScheme name="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dirty="0" err="1" smtClean="0">
            <a:latin typeface="Calibri" pitchFamily="34" charset="0"/>
            <a:cs typeface="Meta Offc Pro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1_Default with figure #">
  <a:themeElements>
    <a:clrScheme name="Custom 1">
      <a:dk1>
        <a:srgbClr val="000000"/>
      </a:dk1>
      <a:lt1>
        <a:srgbClr val="FFFFFF"/>
      </a:lt1>
      <a:dk2>
        <a:srgbClr val="FF8811"/>
      </a:dk2>
      <a:lt2>
        <a:srgbClr val="FFD204"/>
      </a:lt2>
      <a:accent1>
        <a:srgbClr val="133559"/>
      </a:accent1>
      <a:accent2>
        <a:srgbClr val="025189"/>
      </a:accent2>
      <a:accent3>
        <a:srgbClr val="0072C0"/>
      </a:accent3>
      <a:accent4>
        <a:srgbClr val="31A3E3"/>
      </a:accent4>
      <a:accent5>
        <a:srgbClr val="7BC7ED"/>
      </a:accent5>
      <a:accent6>
        <a:srgbClr val="B0DDF4"/>
      </a:accent6>
      <a:hlink>
        <a:srgbClr val="0072C0"/>
      </a:hlink>
      <a:folHlink>
        <a:srgbClr val="0072C0"/>
      </a:folHlink>
    </a:clrScheme>
    <a:fontScheme name="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dirty="0" err="1" smtClean="0">
            <a:latin typeface="Calibri" pitchFamily="34" charset="0"/>
            <a:cs typeface="Meta Offc Pro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6244D"/>
        </a:accent1>
        <a:accent2>
          <a:srgbClr val="F7871B"/>
        </a:accent2>
        <a:accent3>
          <a:srgbClr val="FFFFFF"/>
        </a:accent3>
        <a:accent4>
          <a:srgbClr val="000000"/>
        </a:accent4>
        <a:accent5>
          <a:srgbClr val="AAACB2"/>
        </a:accent5>
        <a:accent6>
          <a:srgbClr val="E07A17"/>
        </a:accent6>
        <a:hlink>
          <a:srgbClr val="747894"/>
        </a:hlink>
        <a:folHlink>
          <a:srgbClr val="FCB4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6244D"/>
        </a:accent1>
        <a:accent2>
          <a:srgbClr val="465274"/>
        </a:accent2>
        <a:accent3>
          <a:srgbClr val="FFFFFF"/>
        </a:accent3>
        <a:accent4>
          <a:srgbClr val="000000"/>
        </a:accent4>
        <a:accent5>
          <a:srgbClr val="AAACB2"/>
        </a:accent5>
        <a:accent6>
          <a:srgbClr val="3F4968"/>
        </a:accent6>
        <a:hlink>
          <a:srgbClr val="F7871B"/>
        </a:hlink>
        <a:folHlink>
          <a:srgbClr val="FCB4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5">
        <a:dk1>
          <a:srgbClr val="000000"/>
        </a:dk1>
        <a:lt1>
          <a:srgbClr val="FFFFFF"/>
        </a:lt1>
        <a:dk2>
          <a:srgbClr val="000000"/>
        </a:dk2>
        <a:lt2>
          <a:srgbClr val="B5B8C9"/>
        </a:lt2>
        <a:accent1>
          <a:srgbClr val="465274"/>
        </a:accent1>
        <a:accent2>
          <a:srgbClr val="06244D"/>
        </a:accent2>
        <a:accent3>
          <a:srgbClr val="FFFFFF"/>
        </a:accent3>
        <a:accent4>
          <a:srgbClr val="000000"/>
        </a:accent4>
        <a:accent5>
          <a:srgbClr val="B0B3BC"/>
        </a:accent5>
        <a:accent6>
          <a:srgbClr val="052045"/>
        </a:accent6>
        <a:hlink>
          <a:srgbClr val="FCB460"/>
        </a:hlink>
        <a:folHlink>
          <a:srgbClr val="F7871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6">
        <a:dk1>
          <a:srgbClr val="06244D"/>
        </a:dk1>
        <a:lt1>
          <a:srgbClr val="FFFFFF"/>
        </a:lt1>
        <a:dk2>
          <a:srgbClr val="06244D"/>
        </a:dk2>
        <a:lt2>
          <a:srgbClr val="B5B8C9"/>
        </a:lt2>
        <a:accent1>
          <a:srgbClr val="465274"/>
        </a:accent1>
        <a:accent2>
          <a:srgbClr val="06244D"/>
        </a:accent2>
        <a:accent3>
          <a:srgbClr val="FFFFFF"/>
        </a:accent3>
        <a:accent4>
          <a:srgbClr val="041D40"/>
        </a:accent4>
        <a:accent5>
          <a:srgbClr val="B0B3BC"/>
        </a:accent5>
        <a:accent6>
          <a:srgbClr val="052045"/>
        </a:accent6>
        <a:hlink>
          <a:srgbClr val="FCB460"/>
        </a:hlink>
        <a:folHlink>
          <a:srgbClr val="F7871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467</TotalTime>
  <Words>759</Words>
  <Application>Microsoft Office PowerPoint</Application>
  <PresentationFormat>On-screen Show (4:3)</PresentationFormat>
  <Paragraphs>163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Default with exhibit #</vt:lpstr>
      <vt:lpstr>Default with figure #</vt:lpstr>
      <vt:lpstr>Title page</vt:lpstr>
      <vt:lpstr>1_Title page</vt:lpstr>
      <vt:lpstr>1_Default with figure #</vt:lpstr>
      <vt:lpstr>Web Briefing:  What Worked and What’s Next? Strategies from Four States Leading ACA Enrollment Efforts</vt:lpstr>
      <vt:lpstr>Today’s Speakers</vt:lpstr>
      <vt:lpstr>Today’s Web Briefing Will Be Archived</vt:lpstr>
      <vt:lpstr>Q&amp;A – Ask Questions At Any Time Via Chat </vt:lpstr>
      <vt:lpstr>Samantha Artiga</vt:lpstr>
      <vt:lpstr>Kevin Counihan</vt:lpstr>
      <vt:lpstr>Lisa Lee</vt:lpstr>
      <vt:lpstr>Taylor Roddy</vt:lpstr>
      <vt:lpstr>Rudy Vasquez</vt:lpstr>
      <vt:lpstr>Study Overview</vt:lpstr>
      <vt:lpstr>What Worked?: Combination of Successful Strategies </vt:lpstr>
      <vt:lpstr>What Worked?: Marketing and Branding</vt:lpstr>
      <vt:lpstr>What Worked?: Outreach and Enrollment Initiatives</vt:lpstr>
      <vt:lpstr>What Worked?: Consumer Assistance</vt:lpstr>
      <vt:lpstr>What Worked?: Systems and Operations</vt:lpstr>
      <vt:lpstr>What’s Next?: Current and Future Priorities</vt:lpstr>
      <vt:lpstr>Time for Q&amp;A – Ask Questions At Any Time Via Chat</vt:lpstr>
      <vt:lpstr>Today’s Web Briefing Will Be Archived</vt:lpstr>
      <vt:lpstr>Learn More About Each State’s Enrollment Experiences</vt:lpstr>
      <vt:lpstr>How Will the Uninsured Fare Under the Affordable Care Act?</vt:lpstr>
      <vt:lpstr>Survey of Health Insurance Marketplace Assister Programs</vt:lpstr>
      <vt:lpstr>Contact Information </vt:lpstr>
      <vt:lpstr>Thank you!</vt:lpstr>
    </vt:vector>
  </TitlesOfParts>
  <Company>Kaiser Family Foundation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Samantha Artiga</dc:creator>
  <cp:lastModifiedBy>Amanda Keammerer</cp:lastModifiedBy>
  <cp:revision>52</cp:revision>
  <dcterms:created xsi:type="dcterms:W3CDTF">2014-06-23T14:29:38Z</dcterms:created>
  <dcterms:modified xsi:type="dcterms:W3CDTF">2014-07-28T21:19:09Z</dcterms:modified>
</cp:coreProperties>
</file>