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2"/>
  </p:notesMasterIdLst>
  <p:sldIdLst>
    <p:sldId id="282" r:id="rId5"/>
    <p:sldId id="283" r:id="rId6"/>
    <p:sldId id="278" r:id="rId7"/>
    <p:sldId id="280" r:id="rId8"/>
    <p:sldId id="284" r:id="rId9"/>
    <p:sldId id="281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61" d="100"/>
          <a:sy n="61" d="100"/>
        </p:scale>
        <p:origin x="-3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25135862701086E-2"/>
          <c:y val="5.2334190207346899E-2"/>
          <c:w val="0.95300602992227135"/>
          <c:h val="0.8978074325653062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All POC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chemeClr val="accent1"/>
                </a:solidFill>
              </a:ln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solidFill>
                  <a:schemeClr val="accent1"/>
                </a:solidFill>
              </a:ln>
            </c:spPr>
          </c:dPt>
          <c:dPt>
            <c:idx val="3"/>
            <c:bubble3D val="0"/>
            <c:spPr>
              <a:solidFill>
                <a:schemeClr val="accent3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0.12731828138193838"/>
                  <c:y val="9.189868141347067E-2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5.7846637577509741E-2"/>
                  <c:y val="-0.12342235283952363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5918376828643394"/>
                  <c:y val="1.0309579985891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7825551750517829"/>
                  <c:y val="0.20187779747270729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South</c:v>
                </c:pt>
                <c:pt idx="1">
                  <c:v>Midwest</c:v>
                </c:pt>
                <c:pt idx="2">
                  <c:v>Northeast</c:v>
                </c:pt>
                <c:pt idx="3">
                  <c:v>West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0.37248004237112015</c:v>
                </c:pt>
                <c:pt idx="1">
                  <c:v>0.21403672669600854</c:v>
                </c:pt>
                <c:pt idx="2">
                  <c:v>0.17801971578291545</c:v>
                </c:pt>
                <c:pt idx="3">
                  <c:v>0.23546351514995595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6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507343331032119E-2"/>
          <c:y val="3.4069123984541351E-2"/>
          <c:w val="0.93698531333793578"/>
          <c:h val="0.8403679227596551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Texas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cat>
            <c:strRef>
              <c:f>Sheet1!$B$1</c:f>
              <c:strCache>
                <c:ptCount val="1"/>
                <c:pt idx="0">
                  <c:v>Total: 115 Million Southerners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0.22390040110966894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Florida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>
                <a:solidFill>
                  <a:schemeClr val="accent1"/>
                </a:solidFill>
              </a:ln>
            </c:spPr>
          </c:dPt>
          <c:cat>
            <c:strRef>
              <c:f>Sheet1!$B$1</c:f>
              <c:strCache>
                <c:ptCount val="1"/>
                <c:pt idx="0">
                  <c:v>Total: 115 Million Southerners</c:v>
                </c:pt>
              </c:strCache>
            </c:strRef>
          </c:cat>
          <c:val>
            <c:numRef>
              <c:f>Sheet1!$B$3</c:f>
              <c:numCache>
                <c:formatCode>0%</c:formatCode>
                <c:ptCount val="1"/>
                <c:pt idx="0">
                  <c:v>0.1654432651991046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Georgia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cat>
            <c:strRef>
              <c:f>Sheet1!$B$1</c:f>
              <c:strCache>
                <c:ptCount val="1"/>
                <c:pt idx="0">
                  <c:v>Total: 115 Million Southerners</c:v>
                </c:pt>
              </c:strCache>
            </c:strRef>
          </c:cat>
          <c:val>
            <c:numRef>
              <c:f>Sheet1!$B$4</c:f>
              <c:numCache>
                <c:formatCode>0%</c:formatCode>
                <c:ptCount val="1"/>
                <c:pt idx="0">
                  <c:v>8.3568138360891123E-2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North Carolina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cat>
            <c:strRef>
              <c:f>Sheet1!$B$1</c:f>
              <c:strCache>
                <c:ptCount val="1"/>
                <c:pt idx="0">
                  <c:v>Total: 115 Million Southerners</c:v>
                </c:pt>
              </c:strCache>
            </c:strRef>
          </c:cat>
          <c:val>
            <c:numRef>
              <c:f>Sheet1!$B$5</c:f>
              <c:numCache>
                <c:formatCode>0%</c:formatCode>
                <c:ptCount val="1"/>
                <c:pt idx="0">
                  <c:v>8.2726998852647921E-2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Other Southern States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>
                <c:manualLayout>
                  <c:x val="-2.8643039391847377E-3"/>
                  <c:y val="0.12202380952380952"/>
                </c:manualLayout>
              </c:layout>
              <c:spPr/>
              <c:txPr>
                <a:bodyPr/>
                <a:lstStyle/>
                <a:p>
                  <a:pPr>
                    <a:defRPr sz="17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</c:dLbls>
          <c:cat>
            <c:strRef>
              <c:f>Sheet1!$B$1</c:f>
              <c:strCache>
                <c:ptCount val="1"/>
                <c:pt idx="0">
                  <c:v>Total: 115 Million Southerners</c:v>
                </c:pt>
              </c:strCache>
            </c:strRef>
          </c:cat>
          <c:val>
            <c:numRef>
              <c:f>Sheet1!$B$6</c:f>
              <c:numCache>
                <c:formatCode>0%</c:formatCode>
                <c:ptCount val="1"/>
                <c:pt idx="0">
                  <c:v>0.44436119647768735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overlap val="100"/>
        <c:axId val="76874496"/>
        <c:axId val="76876032"/>
      </c:barChart>
      <c:catAx>
        <c:axId val="76874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6876032"/>
        <c:crosses val="autoZero"/>
        <c:auto val="1"/>
        <c:lblAlgn val="ctr"/>
        <c:lblOffset val="100"/>
        <c:noMultiLvlLbl val="0"/>
      </c:catAx>
      <c:valAx>
        <c:axId val="768760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6874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037305312030893E-2"/>
          <c:y val="0.12842820675633071"/>
          <c:w val="0.70553067294653371"/>
          <c:h val="0.73004374955174645"/>
        </c:manualLayout>
      </c:layout>
      <c:barChart>
        <c:barDir val="col"/>
        <c:grouping val="percentStacked"/>
        <c:varyColors val="0"/>
        <c:ser>
          <c:idx val="4"/>
          <c:order val="0"/>
          <c:tx>
            <c:strRef>
              <c:f>Sheet1!$C$1</c:f>
              <c:strCache>
                <c:ptCount val="1"/>
                <c:pt idx="0">
                  <c:v>Employer/Other Private</c:v>
                </c:pt>
              </c:strCache>
            </c:strRef>
          </c:tx>
          <c:spPr>
            <a:solidFill>
              <a:srgbClr val="001B36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66</a:t>
                    </a:r>
                    <a:r>
                      <a:rPr lang="en-US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66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8516">
                <a:noFill/>
              </a:ln>
            </c:spPr>
            <c:txPr>
              <a:bodyPr/>
              <a:lstStyle/>
              <a:p>
                <a:pPr>
                  <a:defRPr sz="1796" b="1" i="0" u="none" strike="noStrike" baseline="0">
                    <a:solidFill>
                      <a:schemeClr val="bg1"/>
                    </a:solidFill>
                    <a:latin typeface="Calibri" pitchFamily="34" charset="0"/>
                    <a:ea typeface="Arial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Sheet1!$A$2:$B$5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West</c:v>
                </c:pt>
                <c:pt idx="3">
                  <c:v>South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0.65964635242814496</c:v>
                </c:pt>
                <c:pt idx="1">
                  <c:v>0.65766172670592704</c:v>
                </c:pt>
                <c:pt idx="2">
                  <c:v>0.59284727462182329</c:v>
                </c:pt>
                <c:pt idx="3">
                  <c:v>0.58341323105231868</c:v>
                </c:pt>
              </c:numCache>
            </c:numRef>
          </c:val>
        </c:ser>
        <c:ser>
          <c:idx val="3"/>
          <c:order val="1"/>
          <c:tx>
            <c:strRef>
              <c:f>Sheet1!$D$1</c:f>
              <c:strCache>
                <c:ptCount val="1"/>
                <c:pt idx="0">
                  <c:v>Medicaid/Other Public</c:v>
                </c:pt>
              </c:strCache>
            </c:strRef>
          </c:tx>
          <c:spPr>
            <a:solidFill>
              <a:schemeClr val="accent5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22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7786088257292954E-2"/>
                  <c:y val="5.7285781623894038E-3"/>
                </c:manualLayout>
              </c:layout>
              <c:spPr>
                <a:noFill/>
                <a:ln w="28516">
                  <a:noFill/>
                </a:ln>
              </c:spPr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000000"/>
                      </a:solidFill>
                      <a:latin typeface="Calibri" pitchFamily="34" charset="0"/>
                      <a:ea typeface="Arial"/>
                      <a:cs typeface="Calibri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8516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 pitchFamily="34" charset="0"/>
                    <a:ea typeface="Arial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Sheet1!$A$2:$B$5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West</c:v>
                </c:pt>
                <c:pt idx="3">
                  <c:v>South</c:v>
                </c:pt>
              </c:strCache>
            </c:strRef>
          </c:cat>
          <c:val>
            <c:numRef>
              <c:f>Sheet1!$D$2:$D$5</c:f>
              <c:numCache>
                <c:formatCode>0.00%</c:formatCode>
                <c:ptCount val="4"/>
                <c:pt idx="0">
                  <c:v>0.21503335165743181</c:v>
                </c:pt>
                <c:pt idx="1">
                  <c:v>0.19943714565329912</c:v>
                </c:pt>
                <c:pt idx="2">
                  <c:v>0.20950642767135716</c:v>
                </c:pt>
                <c:pt idx="3">
                  <c:v>0.20471698679000805</c:v>
                </c:pt>
              </c:numCache>
            </c:numRef>
          </c:val>
        </c:ser>
        <c:ser>
          <c:idx val="0"/>
          <c:order val="2"/>
          <c:tx>
            <c:strRef>
              <c:f>Sheet1!$E$1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bg1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13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14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20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7786088257292954E-2"/>
                  <c:y val="-8.5928672435841048E-3"/>
                </c:manualLayout>
              </c:layout>
              <c:tx>
                <c:rich>
                  <a:bodyPr/>
                  <a:lstStyle/>
                  <a:p>
                    <a:pPr>
                      <a:defRPr sz="1347" b="1" i="0" u="none" strike="noStrike" baseline="0">
                        <a:solidFill>
                          <a:srgbClr val="000000"/>
                        </a:solidFill>
                        <a:latin typeface="Calibri" pitchFamily="34" charset="0"/>
                        <a:ea typeface="Arial"/>
                        <a:cs typeface="Calibri" pitchFamily="34" charset="0"/>
                      </a:defRPr>
                    </a:pPr>
                    <a:r>
                      <a:rPr lang="en-US" sz="1400" dirty="0">
                        <a:latin typeface="Calibri" pitchFamily="34" charset="0"/>
                        <a:cs typeface="Calibri" pitchFamily="34" charset="0"/>
                      </a:rPr>
                      <a:t>5%</a:t>
                    </a:r>
                  </a:p>
                </c:rich>
              </c:tx>
              <c:spPr>
                <a:noFill/>
                <a:ln w="28516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8516">
                <a:noFill/>
              </a:ln>
            </c:spPr>
            <c:txPr>
              <a:bodyPr/>
              <a:lstStyle/>
              <a:p>
                <a:pPr>
                  <a:defRPr sz="1796" b="1" i="0" u="none" strike="noStrike" baseline="0">
                    <a:solidFill>
                      <a:srgbClr val="000000"/>
                    </a:solidFill>
                    <a:latin typeface="Calibri" pitchFamily="34" charset="0"/>
                    <a:ea typeface="Arial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Sheet1!$A$2:$B$5</c:f>
              <c:strCache>
                <c:ptCount val="4"/>
                <c:pt idx="0">
                  <c:v>Northeast</c:v>
                </c:pt>
                <c:pt idx="1">
                  <c:v>Midwest</c:v>
                </c:pt>
                <c:pt idx="2">
                  <c:v>West</c:v>
                </c:pt>
                <c:pt idx="3">
                  <c:v>South</c:v>
                </c:pt>
              </c:strCache>
            </c:strRef>
          </c:cat>
          <c:val>
            <c:numRef>
              <c:f>Sheet1!$E$2:$E$5</c:f>
              <c:numCache>
                <c:formatCode>0.00%</c:formatCode>
                <c:ptCount val="4"/>
                <c:pt idx="0">
                  <c:v>0.12532029591442329</c:v>
                </c:pt>
                <c:pt idx="1">
                  <c:v>0.14290112764077384</c:v>
                </c:pt>
                <c:pt idx="2">
                  <c:v>0.19764629770681949</c:v>
                </c:pt>
                <c:pt idx="3">
                  <c:v>0.21186978215767333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"/>
        <c:overlap val="100"/>
        <c:axId val="75613312"/>
        <c:axId val="75614848"/>
      </c:barChart>
      <c:catAx>
        <c:axId val="756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5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defRPr>
            </a:pPr>
            <a:endParaRPr lang="en-US"/>
          </a:p>
        </c:txPr>
        <c:crossAx val="75614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6148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75613312"/>
        <c:crosses val="autoZero"/>
        <c:crossBetween val="between"/>
        <c:majorUnit val="1"/>
      </c:valAx>
      <c:spPr>
        <a:noFill/>
        <a:ln w="28516">
          <a:noFill/>
        </a:ln>
      </c:spPr>
    </c:plotArea>
    <c:legend>
      <c:legendPos val="r"/>
      <c:layout/>
      <c:overlay val="0"/>
      <c:spPr>
        <a:solidFill>
          <a:schemeClr val="bg1"/>
        </a:solidFill>
        <a:ln w="28516">
          <a:noFill/>
        </a:ln>
      </c:spPr>
      <c:txPr>
        <a:bodyPr/>
        <a:lstStyle/>
        <a:p>
          <a:pPr>
            <a:defRPr sz="1650" b="1" i="0" u="none" strike="noStrike" baseline="0">
              <a:solidFill>
                <a:schemeClr val="tx1">
                  <a:lumMod val="50000"/>
                </a:schemeClr>
              </a:solidFill>
              <a:latin typeface="Calibri" pitchFamily="34" charset="0"/>
              <a:ea typeface="Arial"/>
              <a:cs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2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13564959234808E-3"/>
          <c:y val="0.24168740639255384"/>
          <c:w val="0.99355156615345119"/>
          <c:h val="0.67586106231003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 Uninsured Rate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dPt>
            <c:idx val="14"/>
            <c:invertIfNegative val="0"/>
            <c:bubble3D val="0"/>
            <c:spPr>
              <a:solidFill>
                <a:schemeClr val="accent4"/>
              </a:solidFill>
              <a:ln w="12700"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Sheet1!$A$2:$A$19</c:f>
              <c:strCache>
                <c:ptCount val="18"/>
                <c:pt idx="0">
                  <c:v>LA</c:v>
                </c:pt>
                <c:pt idx="1">
                  <c:v>MS</c:v>
                </c:pt>
                <c:pt idx="2">
                  <c:v>AR</c:v>
                </c:pt>
                <c:pt idx="3">
                  <c:v>DC</c:v>
                </c:pt>
                <c:pt idx="4">
                  <c:v>SC</c:v>
                </c:pt>
                <c:pt idx="5">
                  <c:v>AL</c:v>
                </c:pt>
                <c:pt idx="6">
                  <c:v>GA</c:v>
                </c:pt>
                <c:pt idx="7">
                  <c:v>KY</c:v>
                </c:pt>
                <c:pt idx="8">
                  <c:v>TN</c:v>
                </c:pt>
                <c:pt idx="9">
                  <c:v>TX</c:v>
                </c:pt>
                <c:pt idx="10">
                  <c:v>WV</c:v>
                </c:pt>
                <c:pt idx="11">
                  <c:v>FL</c:v>
                </c:pt>
                <c:pt idx="12">
                  <c:v>NC</c:v>
                </c:pt>
                <c:pt idx="13">
                  <c:v>OK</c:v>
                </c:pt>
                <c:pt idx="14">
                  <c:v>US</c:v>
                </c:pt>
                <c:pt idx="15">
                  <c:v>DE</c:v>
                </c:pt>
                <c:pt idx="16">
                  <c:v>VA</c:v>
                </c:pt>
                <c:pt idx="17">
                  <c:v>MD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8"/>
                <c:pt idx="0">
                  <c:v>0.28079999999999999</c:v>
                </c:pt>
                <c:pt idx="1">
                  <c:v>0.27879999999999999</c:v>
                </c:pt>
                <c:pt idx="2">
                  <c:v>0.2641</c:v>
                </c:pt>
                <c:pt idx="3">
                  <c:v>0.2495</c:v>
                </c:pt>
                <c:pt idx="4">
                  <c:v>0.23960000000000001</c:v>
                </c:pt>
                <c:pt idx="5">
                  <c:v>0.23810000000000001</c:v>
                </c:pt>
                <c:pt idx="6">
                  <c:v>0.23749999999999999</c:v>
                </c:pt>
                <c:pt idx="7">
                  <c:v>0.2351</c:v>
                </c:pt>
                <c:pt idx="8">
                  <c:v>0.2331</c:v>
                </c:pt>
                <c:pt idx="9">
                  <c:v>0.23</c:v>
                </c:pt>
                <c:pt idx="10">
                  <c:v>0.22420000000000001</c:v>
                </c:pt>
                <c:pt idx="11">
                  <c:v>0.2195</c:v>
                </c:pt>
                <c:pt idx="12">
                  <c:v>0.21829999999999999</c:v>
                </c:pt>
                <c:pt idx="13">
                  <c:v>0.21299999999999999</c:v>
                </c:pt>
                <c:pt idx="14">
                  <c:v>0.21</c:v>
                </c:pt>
                <c:pt idx="15">
                  <c:v>0.2039</c:v>
                </c:pt>
                <c:pt idx="16">
                  <c:v>0.1603</c:v>
                </c:pt>
                <c:pt idx="17">
                  <c:v>0.153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75644288"/>
        <c:axId val="75658368"/>
      </c:barChart>
      <c:catAx>
        <c:axId val="7564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75658368"/>
        <c:crosses val="autoZero"/>
        <c:auto val="1"/>
        <c:lblAlgn val="ctr"/>
        <c:lblOffset val="0"/>
        <c:noMultiLvlLbl val="0"/>
      </c:catAx>
      <c:valAx>
        <c:axId val="756583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56442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2237463253720689"/>
          <c:w val="1"/>
          <c:h val="0.6733131940832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Children</c:v>
                </c:pt>
                <c:pt idx="1">
                  <c:v>Pregnant Women</c:v>
                </c:pt>
                <c:pt idx="2">
                  <c:v>Parents</c:v>
                </c:pt>
                <c:pt idx="3">
                  <c:v>Childless Adults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3.19</c:v>
                </c:pt>
                <c:pt idx="1">
                  <c:v>2.14</c:v>
                </c:pt>
                <c:pt idx="2">
                  <c:v>1.38</c:v>
                </c:pt>
                <c:pt idx="3">
                  <c:v>1.38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Children</c:v>
                </c:pt>
                <c:pt idx="1">
                  <c:v>Pregnant Women</c:v>
                </c:pt>
                <c:pt idx="2">
                  <c:v>Parents</c:v>
                </c:pt>
                <c:pt idx="3">
                  <c:v>Childless Adults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2.66</c:v>
                </c:pt>
                <c:pt idx="1">
                  <c:v>2</c:v>
                </c:pt>
                <c:pt idx="2">
                  <c:v>1.38</c:v>
                </c:pt>
                <c:pt idx="3">
                  <c:v>1.38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Midwest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Children</c:v>
                </c:pt>
                <c:pt idx="1">
                  <c:v>Pregnant Women</c:v>
                </c:pt>
                <c:pt idx="2">
                  <c:v>Parents</c:v>
                </c:pt>
                <c:pt idx="3">
                  <c:v>Childless Adults</c:v>
                </c:pt>
              </c:strCache>
            </c:strRef>
          </c:cat>
          <c:val>
            <c:numRef>
              <c:f>Sheet1!$B$4:$E$4</c:f>
              <c:numCache>
                <c:formatCode>0%</c:formatCode>
                <c:ptCount val="4"/>
                <c:pt idx="0">
                  <c:v>2.5299999999999998</c:v>
                </c:pt>
                <c:pt idx="1">
                  <c:v>2.08</c:v>
                </c:pt>
                <c:pt idx="2">
                  <c:v>1.19</c:v>
                </c:pt>
                <c:pt idx="3">
                  <c:v>1.19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South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Children</c:v>
                </c:pt>
                <c:pt idx="1">
                  <c:v>Pregnant Women</c:v>
                </c:pt>
                <c:pt idx="2">
                  <c:v>Parents</c:v>
                </c:pt>
                <c:pt idx="3">
                  <c:v>Childless Adults</c:v>
                </c:pt>
              </c:strCache>
            </c:strRef>
          </c:cat>
          <c:val>
            <c:numRef>
              <c:f>Sheet1!$B$5:$E$5</c:f>
              <c:numCache>
                <c:formatCode>0%</c:formatCode>
                <c:ptCount val="4"/>
                <c:pt idx="0">
                  <c:v>2.15</c:v>
                </c:pt>
                <c:pt idx="1">
                  <c:v>1.9</c:v>
                </c:pt>
                <c:pt idx="2">
                  <c:v>0.52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axId val="78883072"/>
        <c:axId val="78893056"/>
      </c:barChart>
      <c:catAx>
        <c:axId val="7888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78893056"/>
        <c:crosses val="autoZero"/>
        <c:auto val="1"/>
        <c:lblAlgn val="ctr"/>
        <c:lblOffset val="100"/>
        <c:noMultiLvlLbl val="0"/>
      </c:catAx>
      <c:valAx>
        <c:axId val="7889305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8883072"/>
        <c:crosses val="autoZero"/>
        <c:crossBetween val="between"/>
        <c:majorUnit val="0.5"/>
      </c:valAx>
    </c:plotArea>
    <c:legend>
      <c:legendPos val="t"/>
      <c:layout>
        <c:manualLayout>
          <c:xMode val="edge"/>
          <c:yMode val="edge"/>
          <c:x val="0.26139165276204401"/>
          <c:y val="0.14424038549915102"/>
          <c:w val="0.50556538334905166"/>
          <c:h val="7.4137412838992778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36828741552592"/>
          <c:y val="5.4756270802547033E-3"/>
          <c:w val="0.4527403918592387"/>
          <c:h val="0.9275014444744479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All POC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chemeClr val="tx2"/>
              </a:solidFill>
              <a:ln w="12700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</c:spPr>
          </c:dPt>
          <c:dPt>
            <c:idx val="6"/>
            <c:bubble3D val="0"/>
            <c:spPr>
              <a:solidFill>
                <a:schemeClr val="tx2"/>
              </a:solidFill>
              <a:ln>
                <a:solidFill>
                  <a:schemeClr val="bg1"/>
                </a:solidFill>
              </a:ln>
            </c:spPr>
          </c:dPt>
          <c:dPt>
            <c:idx val="7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</c:spPr>
          </c:dPt>
          <c:dPt>
            <c:idx val="8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</c:spPr>
          </c:dPt>
          <c:dPt>
            <c:idx val="9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7.2529116000825913E-2"/>
                  <c:y val="0.1335559124992139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0.11927113735162977"/>
                  <c:y val="0.1772030363253152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0859065720966311"/>
                  <c:y val="-1.328849780726430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5.9011813813847333E-2"/>
                  <c:y val="-7.166468163371603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5.0886119745308239E-2"/>
                  <c:y val="-0.1316955992173886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3.585439488384292E-2"/>
                  <c:y val="-0.1105270462549642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6.6541515761982625E-2"/>
                  <c:y val="-0.1383887690654050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0.11322544462239878"/>
                  <c:y val="-9.3101931765337848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8"/>
              <c:layout>
                <c:manualLayout>
                  <c:x val="0.12318018716831197"/>
                  <c:y val="3.6963226550069131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2594463076948835E-3"/>
                  <c:y val="-1.183863134016818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Sheet1!$A$2:$A$11</c:f>
              <c:strCache>
                <c:ptCount val="10"/>
                <c:pt idx="0">
                  <c:v>Texas</c:v>
                </c:pt>
                <c:pt idx="1">
                  <c:v>Florida</c:v>
                </c:pt>
                <c:pt idx="2">
                  <c:v>Georgia</c:v>
                </c:pt>
                <c:pt idx="3">
                  <c:v>NC</c:v>
                </c:pt>
                <c:pt idx="4">
                  <c:v>LA</c:v>
                </c:pt>
                <c:pt idx="5">
                  <c:v>SC</c:v>
                </c:pt>
                <c:pt idx="6">
                  <c:v>Other 
Southern
 States</c:v>
                </c:pt>
                <c:pt idx="7">
                  <c:v>Midwest</c:v>
                </c:pt>
                <c:pt idx="8">
                  <c:v>Northeast</c:v>
                </c:pt>
                <c:pt idx="9">
                  <c:v>West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0.21658128319021522</c:v>
                </c:pt>
                <c:pt idx="1">
                  <c:v>0.15810337715351627</c:v>
                </c:pt>
                <c:pt idx="2">
                  <c:v>8.4723604638134414E-2</c:v>
                </c:pt>
                <c:pt idx="3">
                  <c:v>0.06</c:v>
                </c:pt>
                <c:pt idx="4">
                  <c:v>5.0118179243416168E-2</c:v>
                </c:pt>
                <c:pt idx="5">
                  <c:v>4.02E-2</c:v>
                </c:pt>
                <c:pt idx="6">
                  <c:v>0.16431028714424123</c:v>
                </c:pt>
                <c:pt idx="7">
                  <c:v>0.11</c:v>
                </c:pt>
                <c:pt idx="8">
                  <c:v>0.06</c:v>
                </c:pt>
                <c:pt idx="9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3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64705882352941"/>
          <c:y val="0.22437393299867939"/>
          <c:w val="0.86695792898318602"/>
          <c:h val="0.6261471348681256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Eligible for Medicaid 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5"/>
            <c:invertIfNegative val="0"/>
            <c:bubble3D val="0"/>
          </c:dPt>
          <c:dLbls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Total</c:v>
                </c:pt>
                <c:pt idx="1">
                  <c:v>Whites</c:v>
                </c:pt>
                <c:pt idx="2">
                  <c:v>Blacks</c:v>
                </c:pt>
                <c:pt idx="3">
                  <c:v>Hispanics </c:v>
                </c:pt>
                <c:pt idx="4">
                  <c:v>People of Color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0.51303190833623502</c:v>
                </c:pt>
                <c:pt idx="1">
                  <c:v>0.47341091308167249</c:v>
                </c:pt>
                <c:pt idx="2">
                  <c:v>0.56249622256014253</c:v>
                </c:pt>
                <c:pt idx="3">
                  <c:v>0.52359126533815414</c:v>
                </c:pt>
                <c:pt idx="4">
                  <c:v>0.54387589810221137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axId val="79019008"/>
        <c:axId val="79020800"/>
      </c:barChart>
      <c:catAx>
        <c:axId val="790190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550" b="1"/>
            </a:pPr>
            <a:endParaRPr lang="en-US"/>
          </a:p>
        </c:txPr>
        <c:crossAx val="79020800"/>
        <c:crosses val="autoZero"/>
        <c:auto val="1"/>
        <c:lblAlgn val="ctr"/>
        <c:lblOffset val="0"/>
        <c:noMultiLvlLbl val="0"/>
      </c:catAx>
      <c:valAx>
        <c:axId val="79020800"/>
        <c:scaling>
          <c:orientation val="minMax"/>
          <c:max val="0.70000000000000007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79019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824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JS</a:t>
            </a:r>
            <a:r>
              <a:rPr lang="en-US" dirty="0" smtClean="0"/>
              <a:t> 1/31/14</a:t>
            </a:r>
            <a:r>
              <a:rPr lang="en-US" baseline="0" dirty="0" smtClean="0"/>
              <a:t> updated</a:t>
            </a:r>
          </a:p>
          <a:p>
            <a:endParaRPr lang="en-US" b="1" dirty="0">
              <a:latin typeface="+mj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13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19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dicaid.gov/AffordableCareAct/Medicaid-Moving-Forward-2014/Medicaid-and-CHIP-Eligibility-Levels/medicaid-chip-eligibility-levels.html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973181"/>
              </p:ext>
            </p:extLst>
          </p:nvPr>
        </p:nvGraphicFramePr>
        <p:xfrm>
          <a:off x="228599" y="1523999"/>
          <a:ext cx="4297363" cy="445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Totals do not sum to 100% due to rounding.</a:t>
            </a:r>
          </a:p>
          <a:p>
            <a:r>
              <a:rPr lang="en-US" dirty="0" smtClean="0"/>
              <a:t>SOURCE</a:t>
            </a:r>
            <a:r>
              <a:rPr lang="en-US" dirty="0"/>
              <a:t>: KCMU/Urban Institute analysis of 2013 and 2012 </a:t>
            </a:r>
            <a:r>
              <a:rPr lang="en-US" dirty="0" err="1"/>
              <a:t>ASEC</a:t>
            </a:r>
            <a:r>
              <a:rPr lang="en-US" dirty="0"/>
              <a:t> Supplements to the CPS.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73972538"/>
              </p:ext>
            </p:extLst>
          </p:nvPr>
        </p:nvGraphicFramePr>
        <p:xfrm>
          <a:off x="4686300" y="1981200"/>
          <a:ext cx="4365625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" y="152400"/>
            <a:ext cx="8961120" cy="914400"/>
          </a:xfrm>
        </p:spPr>
        <p:txBody>
          <a:bodyPr/>
          <a:lstStyle/>
          <a:p>
            <a:r>
              <a:rPr lang="en-US" dirty="0"/>
              <a:t>Distribution of U.S. Residents by Geographic Region,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2011-2012</a:t>
            </a:r>
            <a:endParaRPr lang="en-US" dirty="0"/>
          </a:p>
        </p:txBody>
      </p:sp>
      <p:sp>
        <p:nvSpPr>
          <p:cNvPr id="7" name="Title 19"/>
          <p:cNvSpPr txBox="1">
            <a:spLocks/>
          </p:cNvSpPr>
          <p:nvPr/>
        </p:nvSpPr>
        <p:spPr bwMode="auto">
          <a:xfrm>
            <a:off x="304800" y="5867400"/>
            <a:ext cx="426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2000" dirty="0" smtClean="0"/>
              <a:t>United States : 309 Million Residents</a:t>
            </a: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048000" y="1828800"/>
            <a:ext cx="2895600" cy="3048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05200" y="5491308"/>
            <a:ext cx="2438400" cy="7129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9"/>
          <p:cNvSpPr txBox="1">
            <a:spLocks/>
          </p:cNvSpPr>
          <p:nvPr/>
        </p:nvSpPr>
        <p:spPr bwMode="auto">
          <a:xfrm>
            <a:off x="8305800" y="4191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1800" dirty="0" smtClean="0"/>
              <a:t>56%</a:t>
            </a:r>
            <a:endParaRPr lang="en-US" sz="1800" dirty="0"/>
          </a:p>
        </p:txBody>
      </p:sp>
      <p:sp>
        <p:nvSpPr>
          <p:cNvPr id="5" name="Right Brace 4"/>
          <p:cNvSpPr/>
          <p:nvPr/>
        </p:nvSpPr>
        <p:spPr>
          <a:xfrm>
            <a:off x="8001000" y="3450971"/>
            <a:ext cx="266700" cy="1969045"/>
          </a:xfrm>
          <a:prstGeom prst="rightBrac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9"/>
          <p:cNvSpPr txBox="1">
            <a:spLocks/>
          </p:cNvSpPr>
          <p:nvPr/>
        </p:nvSpPr>
        <p:spPr bwMode="auto">
          <a:xfrm>
            <a:off x="5943600" y="5074722"/>
            <a:ext cx="1828800" cy="33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Texas 22%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Title 19"/>
          <p:cNvSpPr txBox="1">
            <a:spLocks/>
          </p:cNvSpPr>
          <p:nvPr/>
        </p:nvSpPr>
        <p:spPr bwMode="auto">
          <a:xfrm>
            <a:off x="5943600" y="4388922"/>
            <a:ext cx="1828800" cy="33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Florida 17%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itle 19"/>
          <p:cNvSpPr txBox="1">
            <a:spLocks/>
          </p:cNvSpPr>
          <p:nvPr/>
        </p:nvSpPr>
        <p:spPr bwMode="auto">
          <a:xfrm>
            <a:off x="5943600" y="3931722"/>
            <a:ext cx="1828800" cy="33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Georgia 8%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Title 19"/>
          <p:cNvSpPr txBox="1">
            <a:spLocks/>
          </p:cNvSpPr>
          <p:nvPr/>
        </p:nvSpPr>
        <p:spPr bwMode="auto">
          <a:xfrm>
            <a:off x="5943600" y="3626922"/>
            <a:ext cx="1828800" cy="33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1600" dirty="0" smtClean="0"/>
              <a:t>North Carolina, 8%</a:t>
            </a:r>
            <a:endParaRPr lang="en-US" sz="1600" dirty="0"/>
          </a:p>
        </p:txBody>
      </p:sp>
      <p:sp>
        <p:nvSpPr>
          <p:cNvPr id="27" name="Title 19"/>
          <p:cNvSpPr txBox="1">
            <a:spLocks/>
          </p:cNvSpPr>
          <p:nvPr/>
        </p:nvSpPr>
        <p:spPr bwMode="auto">
          <a:xfrm>
            <a:off x="1524000" y="472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Midwest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8" name="Title 19"/>
          <p:cNvSpPr txBox="1">
            <a:spLocks/>
          </p:cNvSpPr>
          <p:nvPr/>
        </p:nvSpPr>
        <p:spPr bwMode="auto">
          <a:xfrm>
            <a:off x="457200" y="3733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Northeast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Title 19"/>
          <p:cNvSpPr txBox="1">
            <a:spLocks/>
          </p:cNvSpPr>
          <p:nvPr/>
        </p:nvSpPr>
        <p:spPr bwMode="auto">
          <a:xfrm>
            <a:off x="5295900" y="1524000"/>
            <a:ext cx="3009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1600" dirty="0" smtClean="0"/>
              <a:t>State Distribution of</a:t>
            </a:r>
          </a:p>
          <a:p>
            <a:pPr algn="ctr"/>
            <a:r>
              <a:rPr lang="en-US" sz="1600" dirty="0" smtClean="0"/>
              <a:t>Southern Population</a:t>
            </a:r>
            <a:endParaRPr lang="en-US" sz="1600" dirty="0"/>
          </a:p>
        </p:txBody>
      </p:sp>
      <p:sp>
        <p:nvSpPr>
          <p:cNvPr id="29" name="Title 19"/>
          <p:cNvSpPr txBox="1">
            <a:spLocks/>
          </p:cNvSpPr>
          <p:nvPr/>
        </p:nvSpPr>
        <p:spPr bwMode="auto">
          <a:xfrm>
            <a:off x="5943600" y="243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sz="1700" dirty="0" smtClean="0"/>
              <a:t>Other  </a:t>
            </a:r>
          </a:p>
          <a:p>
            <a:pPr algn="ctr"/>
            <a:r>
              <a:rPr lang="en-US" sz="1700" dirty="0" smtClean="0"/>
              <a:t>Southern </a:t>
            </a:r>
          </a:p>
          <a:p>
            <a:pPr algn="ctr"/>
            <a:r>
              <a:rPr lang="en-US" sz="1700" dirty="0" smtClean="0"/>
              <a:t>States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52651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490226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smtClean="0"/>
              <a:t>*The </a:t>
            </a:r>
            <a:r>
              <a:rPr lang="en-US" dirty="0"/>
              <a:t>difference between this region and the South is significantly different at the 0.05 level for this </a:t>
            </a:r>
            <a:r>
              <a:rPr lang="en-US" dirty="0" smtClean="0"/>
              <a:t>percentage</a:t>
            </a:r>
          </a:p>
          <a:p>
            <a:r>
              <a:rPr lang="en-US" dirty="0" smtClean="0"/>
              <a:t>SOURCE: KCMU/Urban Institute analysis of 2013 and 2012 ASEC Supplements to the CPS.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Insurance Coverage of the Nonelderly  Population, by Geographic Region, 2011-2012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052786" y="5833646"/>
            <a:ext cx="1424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dirty="0" smtClean="0">
                <a:solidFill>
                  <a:srgbClr val="000000"/>
                </a:solidFill>
                <a:cs typeface="Calibri" pitchFamily="34" charset="0"/>
              </a:rPr>
              <a:t>99.3 M</a:t>
            </a:r>
            <a:endParaRPr lang="en-US" altLang="en-US" sz="16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852386" y="5833646"/>
            <a:ext cx="1424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dirty="0" smtClean="0">
                <a:solidFill>
                  <a:srgbClr val="000000"/>
                </a:solidFill>
                <a:cs typeface="Calibri" pitchFamily="34" charset="0"/>
              </a:rPr>
              <a:t>56.6 M</a:t>
            </a:r>
            <a:endParaRPr lang="en-US" altLang="en-US" sz="16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505200" y="5833646"/>
            <a:ext cx="1424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dirty="0" smtClean="0">
                <a:solidFill>
                  <a:srgbClr val="000000"/>
                </a:solidFill>
                <a:cs typeface="Calibri" pitchFamily="34" charset="0"/>
              </a:rPr>
              <a:t>63.7 M</a:t>
            </a:r>
            <a:endParaRPr lang="en-US" altLang="en-US" sz="16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52186" y="5833646"/>
            <a:ext cx="1424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dirty="0" smtClean="0">
                <a:solidFill>
                  <a:srgbClr val="000000"/>
                </a:solidFill>
                <a:cs typeface="Calibri" pitchFamily="34" charset="0"/>
              </a:rPr>
              <a:t>47.0 M</a:t>
            </a:r>
            <a:endParaRPr lang="en-US" altLang="en-US" sz="16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192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Health Insurance Coverage of the Nonelderly </a:t>
            </a:r>
            <a:r>
              <a:rPr lang="en-US" b="1" dirty="0" smtClean="0"/>
              <a:t> Population, by </a:t>
            </a:r>
            <a:r>
              <a:rPr lang="en-US" b="1" dirty="0"/>
              <a:t>Geographic Region, 2011-2012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1828800"/>
            <a:ext cx="1447800" cy="441960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2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658230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dirty="0" smtClean="0"/>
              <a:t>KCMU/Urban Institute </a:t>
            </a:r>
            <a:r>
              <a:rPr lang="en-US" dirty="0"/>
              <a:t>analysis of 2013 and 2012 ASEC Supplements to the CPS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Poverty Rates Among Nonelderly Southerners, by State, 2011-2012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24600" y="18288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United States: 21%</a:t>
            </a:r>
          </a:p>
          <a:p>
            <a:r>
              <a:rPr lang="en-US" b="1" dirty="0" smtClean="0"/>
              <a:t>South: 22%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87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SOURCES: State decisions on the Medicaid expansion as of </a:t>
            </a:r>
            <a:r>
              <a:rPr lang="en-US" dirty="0" smtClean="0"/>
              <a:t>April 2014. </a:t>
            </a:r>
            <a:r>
              <a:rPr lang="en-US" dirty="0"/>
              <a:t>Based on data from the Centers for Medicare and Medicaid Services, available at: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medicaid.gov/AffordableCareAct/Medicaid-Moving-Forward-2014/Medicaid-and-CHIP-Eligibility-Levels/medicaid-chip-eligibility-levels.html</a:t>
            </a:r>
            <a:r>
              <a:rPr lang="en-US" dirty="0"/>
              <a:t> </a:t>
            </a:r>
            <a:r>
              <a:rPr lang="en-US" dirty="0" smtClean="0"/>
              <a:t>with state updates. 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Medicaid Expansion Decisions in the South as of </a:t>
            </a:r>
            <a:r>
              <a:rPr lang="en-US" dirty="0" smtClean="0"/>
              <a:t>April 2014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87567" y="1219200"/>
            <a:ext cx="7242033" cy="3790272"/>
            <a:chOff x="3048000" y="2981326"/>
            <a:chExt cx="4908618" cy="2581274"/>
          </a:xfrm>
        </p:grpSpPr>
        <p:sp>
          <p:nvSpPr>
            <p:cNvPr id="9" name="Shape - West Virginia"/>
            <p:cNvSpPr>
              <a:spLocks noChangeAspect="1"/>
            </p:cNvSpPr>
            <p:nvPr/>
          </p:nvSpPr>
          <p:spPr bwMode="auto">
            <a:xfrm>
              <a:off x="6167439" y="3001963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grpSp>
          <p:nvGrpSpPr>
            <p:cNvPr id="10" name="Shape - Virginia"/>
            <p:cNvGrpSpPr>
              <a:grpSpLocks/>
            </p:cNvGrpSpPr>
            <p:nvPr/>
          </p:nvGrpSpPr>
          <p:grpSpPr bwMode="auto">
            <a:xfrm>
              <a:off x="6099174" y="3121025"/>
              <a:ext cx="1009651" cy="596900"/>
              <a:chOff x="3911" y="1540"/>
              <a:chExt cx="636" cy="376"/>
            </a:xfrm>
            <a:noFill/>
          </p:grpSpPr>
          <p:sp>
            <p:nvSpPr>
              <p:cNvPr id="46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 b="1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47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 b="1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11" name="Shape - Texas"/>
            <p:cNvSpPr>
              <a:spLocks noChangeAspect="1"/>
            </p:cNvSpPr>
            <p:nvPr/>
          </p:nvSpPr>
          <p:spPr bwMode="auto">
            <a:xfrm>
              <a:off x="3048000" y="3900487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1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12" name="Shape - Tennessee"/>
            <p:cNvSpPr>
              <a:spLocks noChangeAspect="1"/>
            </p:cNvSpPr>
            <p:nvPr/>
          </p:nvSpPr>
          <p:spPr bwMode="auto">
            <a:xfrm>
              <a:off x="5240339" y="3670301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3" name="Shape - South Carolina"/>
            <p:cNvSpPr>
              <a:spLocks noChangeAspect="1"/>
            </p:cNvSpPr>
            <p:nvPr/>
          </p:nvSpPr>
          <p:spPr bwMode="auto">
            <a:xfrm>
              <a:off x="6181726" y="3862387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4" name="Shape - Oklahoma"/>
            <p:cNvSpPr>
              <a:spLocks noChangeAspect="1"/>
            </p:cNvSpPr>
            <p:nvPr/>
          </p:nvSpPr>
          <p:spPr bwMode="auto">
            <a:xfrm>
              <a:off x="3575050" y="3805237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5" name="Shape - North Carolina"/>
            <p:cNvSpPr>
              <a:spLocks noChangeAspect="1"/>
            </p:cNvSpPr>
            <p:nvPr/>
          </p:nvSpPr>
          <p:spPr bwMode="auto">
            <a:xfrm>
              <a:off x="6053139" y="3516313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6" name="Shape - Mississippi"/>
            <p:cNvSpPr>
              <a:spLocks noChangeAspect="1"/>
            </p:cNvSpPr>
            <p:nvPr/>
          </p:nvSpPr>
          <p:spPr bwMode="auto">
            <a:xfrm>
              <a:off x="5126037" y="4043362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7" name="Shape - Maryland"/>
            <p:cNvSpPr>
              <a:spLocks noChangeAspect="1"/>
            </p:cNvSpPr>
            <p:nvPr/>
          </p:nvSpPr>
          <p:spPr bwMode="auto">
            <a:xfrm>
              <a:off x="6473825" y="3022600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18" name="Shape - Louisiana"/>
            <p:cNvSpPr>
              <a:spLocks noChangeAspect="1"/>
            </p:cNvSpPr>
            <p:nvPr/>
          </p:nvSpPr>
          <p:spPr bwMode="auto">
            <a:xfrm>
              <a:off x="4768851" y="4394200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9" name="Shape - Kentucky"/>
            <p:cNvSpPr>
              <a:spLocks noChangeAspect="1"/>
            </p:cNvSpPr>
            <p:nvPr/>
          </p:nvSpPr>
          <p:spPr bwMode="auto">
            <a:xfrm>
              <a:off x="5302251" y="3330575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20" name="Shape - Georgia"/>
            <p:cNvSpPr>
              <a:spLocks noChangeAspect="1"/>
            </p:cNvSpPr>
            <p:nvPr/>
          </p:nvSpPr>
          <p:spPr bwMode="auto">
            <a:xfrm>
              <a:off x="5883277" y="3960813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1" name="Shape - Florida"/>
            <p:cNvSpPr>
              <a:spLocks noChangeAspect="1"/>
            </p:cNvSpPr>
            <p:nvPr/>
          </p:nvSpPr>
          <p:spPr bwMode="auto">
            <a:xfrm>
              <a:off x="5722939" y="4579938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" name="Shape - Delaware"/>
            <p:cNvSpPr>
              <a:spLocks noChangeAspect="1"/>
            </p:cNvSpPr>
            <p:nvPr/>
          </p:nvSpPr>
          <p:spPr bwMode="auto">
            <a:xfrm>
              <a:off x="6951664" y="3009900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23" name="Shape - Arkansas"/>
            <p:cNvSpPr>
              <a:spLocks noChangeAspect="1"/>
            </p:cNvSpPr>
            <p:nvPr/>
          </p:nvSpPr>
          <p:spPr bwMode="auto">
            <a:xfrm>
              <a:off x="4676776" y="3832225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j-lt"/>
              </a:endParaRPr>
            </a:p>
          </p:txBody>
        </p:sp>
        <p:sp>
          <p:nvSpPr>
            <p:cNvPr id="24" name="Shape - Alabama"/>
            <p:cNvSpPr>
              <a:spLocks noChangeAspect="1"/>
            </p:cNvSpPr>
            <p:nvPr/>
          </p:nvSpPr>
          <p:spPr bwMode="auto">
            <a:xfrm>
              <a:off x="5554664" y="3997326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25" name="Shape - District of Columbia (star)"/>
            <p:cNvSpPr>
              <a:spLocks noChangeArrowheads="1"/>
            </p:cNvSpPr>
            <p:nvPr/>
          </p:nvSpPr>
          <p:spPr bwMode="auto">
            <a:xfrm>
              <a:off x="6681788" y="3092450"/>
              <a:ext cx="207963" cy="201612"/>
            </a:xfrm>
            <a:prstGeom prst="star5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chemeClr val="accent1"/>
                </a:solidFill>
                <a:latin typeface="+mj-lt"/>
                <a:cs typeface="+mn-cs"/>
              </a:endParaRPr>
            </a:p>
          </p:txBody>
        </p:sp>
        <p:sp>
          <p:nvSpPr>
            <p:cNvPr id="26" name="Text - West Virginia"/>
            <p:cNvSpPr txBox="1">
              <a:spLocks noChangeArrowheads="1"/>
            </p:cNvSpPr>
            <p:nvPr/>
          </p:nvSpPr>
          <p:spPr bwMode="auto">
            <a:xfrm>
              <a:off x="6008690" y="3278188"/>
              <a:ext cx="693737" cy="2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WV</a:t>
              </a:r>
              <a:endParaRPr lang="en-US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7" name="Text - Virginia"/>
            <p:cNvSpPr txBox="1">
              <a:spLocks noChangeArrowheads="1"/>
            </p:cNvSpPr>
            <p:nvPr/>
          </p:nvSpPr>
          <p:spPr bwMode="auto">
            <a:xfrm>
              <a:off x="6411914" y="3321051"/>
              <a:ext cx="692151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 smtClean="0">
                  <a:latin typeface="+mj-lt"/>
                  <a:cs typeface="Times New Roman" charset="0"/>
                </a:rPr>
                <a:t>VA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28" name="Text - Texas"/>
            <p:cNvSpPr txBox="1">
              <a:spLocks noChangeArrowheads="1"/>
            </p:cNvSpPr>
            <p:nvPr/>
          </p:nvSpPr>
          <p:spPr bwMode="auto">
            <a:xfrm>
              <a:off x="3775075" y="4548188"/>
              <a:ext cx="692151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latin typeface="+mj-lt"/>
                  <a:cs typeface="Times New Roman" charset="0"/>
                </a:rPr>
                <a:t>TX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29" name="Text - Tennessee"/>
            <p:cNvSpPr txBox="1">
              <a:spLocks noChangeArrowheads="1"/>
            </p:cNvSpPr>
            <p:nvPr/>
          </p:nvSpPr>
          <p:spPr bwMode="auto">
            <a:xfrm>
              <a:off x="5394326" y="3775076"/>
              <a:ext cx="692151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latin typeface="+mj-lt"/>
                  <a:cs typeface="Times New Roman" charset="0"/>
                </a:rPr>
                <a:t>TN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30" name="Text - South Carolina"/>
            <p:cNvSpPr txBox="1">
              <a:spLocks noChangeArrowheads="1"/>
            </p:cNvSpPr>
            <p:nvPr/>
          </p:nvSpPr>
          <p:spPr bwMode="auto">
            <a:xfrm>
              <a:off x="6208714" y="3917951"/>
              <a:ext cx="692151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latin typeface="+mj-lt"/>
                  <a:cs typeface="Times New Roman" charset="0"/>
                </a:rPr>
                <a:t>SC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31" name="Text - Oklahoma"/>
            <p:cNvSpPr txBox="1">
              <a:spLocks noChangeArrowheads="1"/>
            </p:cNvSpPr>
            <p:nvPr/>
          </p:nvSpPr>
          <p:spPr bwMode="auto">
            <a:xfrm>
              <a:off x="3956050" y="3929063"/>
              <a:ext cx="693739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latin typeface="+mj-lt"/>
                  <a:cs typeface="Times New Roman" charset="0"/>
                </a:rPr>
                <a:t>OK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32" name="Text - North Carolina"/>
            <p:cNvSpPr txBox="1">
              <a:spLocks noChangeArrowheads="1"/>
            </p:cNvSpPr>
            <p:nvPr/>
          </p:nvSpPr>
          <p:spPr bwMode="auto">
            <a:xfrm>
              <a:off x="6372225" y="3624263"/>
              <a:ext cx="693739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 smtClean="0">
                  <a:latin typeface="+mj-lt"/>
                  <a:cs typeface="Times New Roman" charset="0"/>
                </a:rPr>
                <a:t>NC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33" name="Text - Mississippi"/>
            <p:cNvSpPr txBox="1">
              <a:spLocks noChangeArrowheads="1"/>
            </p:cNvSpPr>
            <p:nvPr/>
          </p:nvSpPr>
          <p:spPr bwMode="auto">
            <a:xfrm>
              <a:off x="4978400" y="4248151"/>
              <a:ext cx="692151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latin typeface="+mj-lt"/>
                  <a:cs typeface="Times New Roman" charset="0"/>
                </a:rPr>
                <a:t>MS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34" name="Text - Maryland"/>
            <p:cNvSpPr txBox="1">
              <a:spLocks noChangeArrowheads="1"/>
            </p:cNvSpPr>
            <p:nvPr/>
          </p:nvSpPr>
          <p:spPr bwMode="auto">
            <a:xfrm>
              <a:off x="7194551" y="3133726"/>
              <a:ext cx="671513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 smtClean="0">
                  <a:latin typeface="+mj-lt"/>
                  <a:cs typeface="Times New Roman" charset="0"/>
                </a:rPr>
                <a:t>MD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35" name="Text - Louisiana"/>
            <p:cNvSpPr txBox="1">
              <a:spLocks noChangeArrowheads="1"/>
            </p:cNvSpPr>
            <p:nvPr/>
          </p:nvSpPr>
          <p:spPr bwMode="auto">
            <a:xfrm>
              <a:off x="4665663" y="4514802"/>
              <a:ext cx="692151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latin typeface="+mj-lt"/>
                  <a:cs typeface="Times New Roman" charset="0"/>
                </a:rPr>
                <a:t>LA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36" name="Text - Kentucky"/>
            <p:cNvSpPr txBox="1">
              <a:spLocks noChangeArrowheads="1"/>
            </p:cNvSpPr>
            <p:nvPr/>
          </p:nvSpPr>
          <p:spPr bwMode="auto">
            <a:xfrm>
              <a:off x="5572125" y="3484563"/>
              <a:ext cx="692151" cy="2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</a:t>
              </a:r>
              <a:endParaRPr lang="en-US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37" name="Text - Georgia"/>
            <p:cNvSpPr txBox="1">
              <a:spLocks noChangeArrowheads="1"/>
            </p:cNvSpPr>
            <p:nvPr/>
          </p:nvSpPr>
          <p:spPr bwMode="auto">
            <a:xfrm>
              <a:off x="5913439" y="4222751"/>
              <a:ext cx="693737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latin typeface="+mj-lt"/>
                  <a:cs typeface="Times New Roman" charset="0"/>
                </a:rPr>
                <a:t>GA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38" name="Text - Florida"/>
            <p:cNvSpPr txBox="1">
              <a:spLocks noChangeArrowheads="1"/>
            </p:cNvSpPr>
            <p:nvPr/>
          </p:nvSpPr>
          <p:spPr bwMode="auto">
            <a:xfrm>
              <a:off x="6272214" y="4811713"/>
              <a:ext cx="692151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latin typeface="+mj-lt"/>
                  <a:cs typeface="Times New Roman" charset="0"/>
                </a:rPr>
                <a:t>FL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39" name="Text - District of Columbia"/>
            <p:cNvSpPr txBox="1">
              <a:spLocks noChangeArrowheads="1"/>
            </p:cNvSpPr>
            <p:nvPr/>
          </p:nvSpPr>
          <p:spPr bwMode="auto">
            <a:xfrm>
              <a:off x="7156451" y="3393314"/>
              <a:ext cx="628650" cy="234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b="1" dirty="0" smtClean="0">
                  <a:latin typeface="+mj-lt"/>
                  <a:cs typeface="Times New Roman" charset="0"/>
                </a:rPr>
                <a:t>  DC  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40" name="Text - Delaware"/>
            <p:cNvSpPr txBox="1">
              <a:spLocks noChangeArrowheads="1"/>
            </p:cNvSpPr>
            <p:nvPr/>
          </p:nvSpPr>
          <p:spPr bwMode="auto">
            <a:xfrm>
              <a:off x="7019993" y="2981326"/>
              <a:ext cx="936625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 smtClean="0">
                  <a:latin typeface="+mj-lt"/>
                  <a:cs typeface="Times New Roman" charset="0"/>
                </a:rPr>
                <a:t>DE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41" name="Text - Arkansas"/>
            <p:cNvSpPr txBox="1">
              <a:spLocks noChangeArrowheads="1"/>
            </p:cNvSpPr>
            <p:nvPr/>
          </p:nvSpPr>
          <p:spPr bwMode="auto">
            <a:xfrm>
              <a:off x="4606926" y="3941763"/>
              <a:ext cx="692151" cy="2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AR</a:t>
              </a:r>
              <a:endParaRPr lang="en-US" b="1" baseline="30000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42" name="Text - Alabama"/>
            <p:cNvSpPr txBox="1">
              <a:spLocks noChangeArrowheads="1"/>
            </p:cNvSpPr>
            <p:nvPr/>
          </p:nvSpPr>
          <p:spPr bwMode="auto">
            <a:xfrm>
              <a:off x="5394326" y="4235451"/>
              <a:ext cx="692151" cy="208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b="1" dirty="0">
                  <a:latin typeface="+mj-lt"/>
                  <a:cs typeface="Times New Roman" charset="0"/>
                </a:rPr>
                <a:t> </a:t>
              </a:r>
              <a:r>
                <a:rPr lang="en-US" b="1" dirty="0" smtClean="0">
                  <a:latin typeface="+mj-lt"/>
                  <a:cs typeface="Times New Roman" charset="0"/>
                </a:rPr>
                <a:t>AL</a:t>
              </a:r>
              <a:endParaRPr lang="en-US" b="1" dirty="0">
                <a:latin typeface="+mj-lt"/>
                <a:cs typeface="Times New Roman" charset="0"/>
              </a:endParaRPr>
            </a:p>
          </p:txBody>
        </p:sp>
        <p:sp>
          <p:nvSpPr>
            <p:cNvPr id="43" name="Line - Maryland"/>
            <p:cNvSpPr>
              <a:spLocks noChangeShapeType="1"/>
            </p:cNvSpPr>
            <p:nvPr/>
          </p:nvSpPr>
          <p:spPr bwMode="auto">
            <a:xfrm flipV="1">
              <a:off x="7050089" y="323850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4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6822279" y="3219449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45" name="Line - New Jersey"/>
            <p:cNvSpPr>
              <a:spLocks noChangeShapeType="1"/>
            </p:cNvSpPr>
            <p:nvPr/>
          </p:nvSpPr>
          <p:spPr bwMode="auto">
            <a:xfrm flipV="1">
              <a:off x="7068409" y="3089276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733800" y="4876800"/>
            <a:ext cx="3365383" cy="1082933"/>
            <a:chOff x="3733800" y="4876800"/>
            <a:chExt cx="3365383" cy="1082933"/>
          </a:xfrm>
        </p:grpSpPr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3733800" y="4953000"/>
              <a:ext cx="152400" cy="15240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 b="1" dirty="0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733800" y="5562600"/>
              <a:ext cx="152400" cy="15240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50" name="Text Box 135"/>
            <p:cNvSpPr txBox="1">
              <a:spLocks noChangeArrowheads="1"/>
            </p:cNvSpPr>
            <p:nvPr/>
          </p:nvSpPr>
          <p:spPr bwMode="auto">
            <a:xfrm>
              <a:off x="3943254" y="4876800"/>
              <a:ext cx="315592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 dirty="0" smtClean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Implementing the Medicaid Expansion in 2014</a:t>
              </a:r>
            </a:p>
            <a:p>
              <a:r>
                <a:rPr lang="en-US" sz="1200" b="1" dirty="0" smtClean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(6 States, including DC)</a:t>
              </a:r>
              <a:endParaRPr lang="en-US" sz="1200" b="1" dirty="0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51" name="Text Box 136"/>
            <p:cNvSpPr txBox="1">
              <a:spLocks noChangeArrowheads="1"/>
            </p:cNvSpPr>
            <p:nvPr/>
          </p:nvSpPr>
          <p:spPr bwMode="auto">
            <a:xfrm>
              <a:off x="3943254" y="5498068"/>
              <a:ext cx="233115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 dirty="0" smtClean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Not Moving Forward at this Time </a:t>
              </a:r>
            </a:p>
            <a:p>
              <a:r>
                <a:rPr lang="en-US" sz="1200" b="1" dirty="0" smtClean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(11 States)</a:t>
              </a:r>
              <a:endParaRPr lang="en-US" sz="1200" b="1" dirty="0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426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824669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NOTE: </a:t>
            </a:r>
            <a:r>
              <a:rPr lang="en-US" sz="1100" dirty="0" smtClean="0"/>
              <a:t>Eligibility </a:t>
            </a:r>
            <a:r>
              <a:rPr lang="en-US" sz="1100" dirty="0"/>
              <a:t>limits are for </a:t>
            </a:r>
            <a:r>
              <a:rPr lang="en-US" sz="1100" dirty="0" smtClean="0"/>
              <a:t>parents </a:t>
            </a:r>
            <a:r>
              <a:rPr lang="en-US" sz="1100" dirty="0"/>
              <a:t>in a family of three and </a:t>
            </a:r>
            <a:r>
              <a:rPr lang="en-US" sz="1100" dirty="0" smtClean="0"/>
              <a:t>for individual adults. Limits include the standard five </a:t>
            </a:r>
            <a:r>
              <a:rPr lang="en-US" sz="1100" dirty="0"/>
              <a:t>percentage point of FPL disregard. </a:t>
            </a:r>
            <a:endParaRPr lang="en-US" sz="1100" dirty="0" smtClean="0"/>
          </a:p>
          <a:p>
            <a:r>
              <a:rPr lang="en-US" sz="1100" dirty="0" smtClean="0"/>
              <a:t>SOURCE: Based </a:t>
            </a:r>
            <a:r>
              <a:rPr lang="en-US" sz="1100" dirty="0"/>
              <a:t>on data from the Centers for Medicare and Medicaid Services at </a:t>
            </a:r>
            <a:r>
              <a:rPr lang="en-US" sz="1100" dirty="0" smtClean="0"/>
              <a:t>Medicaid.gov</a:t>
            </a:r>
            <a:endParaRPr lang="en-US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Median Medicaid/CHIP Eligibility Limits as a Percent of the Federal Poverty Level, by Population Group and Geographic Region, January 2014</a:t>
            </a:r>
          </a:p>
        </p:txBody>
      </p:sp>
    </p:spTree>
    <p:extLst>
      <p:ext uri="{BB962C8B-B14F-4D97-AF65-F5344CB8AC3E}">
        <p14:creationId xmlns:p14="http://schemas.microsoft.com/office/powerpoint/2010/main" val="412002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743201"/>
              </p:ext>
            </p:extLst>
          </p:nvPr>
        </p:nvGraphicFramePr>
        <p:xfrm>
          <a:off x="92075" y="1447800"/>
          <a:ext cx="8959850" cy="467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NOTE: Excludes undocumented immigrants. Totals may not sum due to rounding. </a:t>
            </a:r>
          </a:p>
          <a:p>
            <a:r>
              <a:rPr lang="en-US" dirty="0" smtClean="0"/>
              <a:t>SOURCE: Kaiser Family Foundation analysis based on 2014 Medicaid eligibility levels and 2012-2013 Current Population Survey. 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Distribution of Uninsured Adults in the Coverage Gap, 2014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" y="5791200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Total: 4.8 Million Adults in the Coverage Gap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7239000" y="3373160"/>
            <a:ext cx="13716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South </a:t>
            </a:r>
          </a:p>
          <a:p>
            <a:pPr algn="ctr"/>
            <a:r>
              <a:rPr lang="en-US" sz="2000" b="1" dirty="0" smtClean="0"/>
              <a:t>79%</a:t>
            </a:r>
          </a:p>
          <a:p>
            <a:pPr algn="ctr"/>
            <a:r>
              <a:rPr lang="en-US" sz="1600" b="1" dirty="0" smtClean="0"/>
              <a:t>(3.8  Million)</a:t>
            </a:r>
            <a:endParaRPr lang="en-US" sz="1600" b="1" dirty="0"/>
          </a:p>
        </p:txBody>
      </p:sp>
      <p:sp>
        <p:nvSpPr>
          <p:cNvPr id="11" name="Right Brace 10"/>
          <p:cNvSpPr/>
          <p:nvPr/>
        </p:nvSpPr>
        <p:spPr>
          <a:xfrm>
            <a:off x="6553200" y="2133600"/>
            <a:ext cx="409578" cy="3429000"/>
          </a:xfrm>
          <a:prstGeom prst="rightBrace">
            <a:avLst>
              <a:gd name="adj1" fmla="val 147669"/>
              <a:gd name="adj2" fmla="val 49223"/>
            </a:avLst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93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290428"/>
              </p:ext>
            </p:extLst>
          </p:nvPr>
        </p:nvGraphicFramePr>
        <p:xfrm>
          <a:off x="76200" y="1129714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NOTES: Excludes legal immigrants who have been in the country for five years or less and undocumented immigrants. </a:t>
            </a:r>
          </a:p>
          <a:p>
            <a:r>
              <a:rPr lang="en-US" dirty="0" smtClean="0"/>
              <a:t>SOURCE: Kaiser Family Foundation analysis based on 2014 Medicaid eligibility levels and 2012-2013 Current Population Survey. 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Share of Nonelderly Uninsured Adults Who Would be Eligible for the Medicaid Expansion but are in the Coverage Gap, </a:t>
            </a:r>
            <a:r>
              <a:rPr lang="en-US" sz="2600" dirty="0" smtClean="0"/>
              <a:t>by </a:t>
            </a:r>
            <a:r>
              <a:rPr lang="en-US" sz="2600" dirty="0"/>
              <a:t>Race/Ethnicity, 2014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95400" y="5562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7.4 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5562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1.7 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9600" y="5562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2.1 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19400" y="5562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3.2 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91400" y="5562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4.2 M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743200" y="2853154"/>
            <a:ext cx="0" cy="32004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239000" y="2607677"/>
            <a:ext cx="0" cy="32766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76200" y="5181600"/>
            <a:ext cx="1828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Calibri" pitchFamily="34" charset="0"/>
                <a:cs typeface="Meta Offc Pro"/>
              </a:rPr>
              <a:t>Nonelderly Uninsured Southern Adults  Who Would be Eligible for the Medicaid Expansion  (</a:t>
            </a:r>
            <a:r>
              <a:rPr lang="en-US" sz="1100" b="1" u="sng" dirty="0" smtClean="0">
                <a:latin typeface="Calibri" pitchFamily="34" charset="0"/>
                <a:cs typeface="Meta Offc Pro"/>
              </a:rPr>
              <a:t>&lt;</a:t>
            </a:r>
            <a:r>
              <a:rPr lang="en-US" sz="1100" b="1" dirty="0" smtClean="0">
                <a:latin typeface="Calibri" pitchFamily="34" charset="0"/>
                <a:cs typeface="Meta Offc Pro"/>
              </a:rPr>
              <a:t>138% FPL)</a:t>
            </a:r>
          </a:p>
        </p:txBody>
      </p:sp>
    </p:spTree>
    <p:extLst>
      <p:ext uri="{BB962C8B-B14F-4D97-AF65-F5344CB8AC3E}">
        <p14:creationId xmlns:p14="http://schemas.microsoft.com/office/powerpoint/2010/main" val="142695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</TotalTime>
  <Words>520</Words>
  <Application>Microsoft Office PowerPoint</Application>
  <PresentationFormat>On-screen Show (4:3)</PresentationFormat>
  <Paragraphs>94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Blank</vt:lpstr>
      <vt:lpstr>Default with exhibit #</vt:lpstr>
      <vt:lpstr>Default with figure #</vt:lpstr>
      <vt:lpstr>Title page</vt:lpstr>
      <vt:lpstr>Distribution of U.S. Residents by Geographic Region,   2011-2012</vt:lpstr>
      <vt:lpstr>Health Insurance Coverage of the Nonelderly  Population, by Geographic Region, 2011-2012</vt:lpstr>
      <vt:lpstr>Poverty Rates Among Nonelderly Southerners, by State, 2011-2012</vt:lpstr>
      <vt:lpstr>Status of Medicaid Expansion Decisions in the South as of April 2014</vt:lpstr>
      <vt:lpstr>Median Medicaid/CHIP Eligibility Limits as a Percent of the Federal Poverty Level, by Population Group and Geographic Region, January 2014</vt:lpstr>
      <vt:lpstr>Regional Distribution of Uninsured Adults in the Coverage Gap, 2014</vt:lpstr>
      <vt:lpstr>Share of Nonelderly Uninsured Adults Who Would be Eligible for the Medicaid Expansion but are in the Coverage Gap, by Race/Ethnicity, 2014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U.S. Residents by Geographic Region,   2011-2012</dc:title>
  <dc:creator>Jessica Stephens</dc:creator>
  <cp:lastModifiedBy>Kananik</cp:lastModifiedBy>
  <cp:revision>3</cp:revision>
  <dcterms:created xsi:type="dcterms:W3CDTF">2014-06-05T16:34:20Z</dcterms:created>
  <dcterms:modified xsi:type="dcterms:W3CDTF">2014-06-06T21:06:20Z</dcterms:modified>
</cp:coreProperties>
</file>