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81C01B-7216-4D8D-A0F0-96FBBF8DC04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87F785-2378-4FCA-8C9D-89BEF6102EC8}">
      <dgm:prSet phldrT="[Text]" custT="1"/>
      <dgm:spPr>
        <a:solidFill>
          <a:schemeClr val="accent1"/>
        </a:solidFill>
        <a:ln w="76200">
          <a:noFill/>
        </a:ln>
      </dgm:spPr>
      <dgm:t>
        <a:bodyPr/>
        <a:lstStyle/>
        <a:p>
          <a:r>
            <a:rPr lang="en-US" sz="1400" dirty="0" smtClean="0">
              <a:latin typeface="+mn-lt"/>
            </a:rPr>
            <a:t>Is the for-profit employer a “person” capable of religious belief?</a:t>
          </a:r>
          <a:endParaRPr lang="en-US" sz="1400" dirty="0"/>
        </a:p>
      </dgm:t>
    </dgm:pt>
    <dgm:pt modelId="{5ACA20D2-B4B2-4424-8B7C-CDEA805D6611}" type="parTrans" cxnId="{665DFBA2-8147-4344-B358-650110ADCE7C}">
      <dgm:prSet/>
      <dgm:spPr/>
      <dgm:t>
        <a:bodyPr/>
        <a:lstStyle/>
        <a:p>
          <a:endParaRPr lang="en-US"/>
        </a:p>
      </dgm:t>
    </dgm:pt>
    <dgm:pt modelId="{1EF6AD80-D04F-46DE-BC88-32D0BFF2CAB6}" type="sibTrans" cxnId="{665DFBA2-8147-4344-B358-650110ADCE7C}">
      <dgm:prSet/>
      <dgm:spPr>
        <a:solidFill>
          <a:srgbClr val="FF0000"/>
        </a:solidFill>
      </dgm:spPr>
      <dgm:t>
        <a:bodyPr/>
        <a:lstStyle/>
        <a:p>
          <a:endParaRPr lang="en-US" dirty="0">
            <a:solidFill>
              <a:srgbClr val="FF0000"/>
            </a:solidFill>
          </a:endParaRPr>
        </a:p>
      </dgm:t>
    </dgm:pt>
    <dgm:pt modelId="{A5B704BD-66E7-489B-B9DF-B1F202DE9612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>
              <a:latin typeface="+mn-lt"/>
            </a:rPr>
            <a:t>Does the requirement to provide health insurance for contraceptives substantially burden the employer?</a:t>
          </a:r>
          <a:endParaRPr lang="en-US" sz="1400" dirty="0"/>
        </a:p>
      </dgm:t>
    </dgm:pt>
    <dgm:pt modelId="{C90A344F-BF40-4308-8C8F-9389D3DEB4FB}" type="parTrans" cxnId="{7105DE1F-5B70-4FEF-BE92-9CF674040117}">
      <dgm:prSet/>
      <dgm:spPr/>
      <dgm:t>
        <a:bodyPr/>
        <a:lstStyle/>
        <a:p>
          <a:endParaRPr lang="en-US"/>
        </a:p>
      </dgm:t>
    </dgm:pt>
    <dgm:pt modelId="{1592484A-1980-46F8-AB4B-32C631D1759E}" type="sibTrans" cxnId="{7105DE1F-5B70-4FEF-BE92-9CF674040117}">
      <dgm:prSet/>
      <dgm:spPr>
        <a:solidFill>
          <a:srgbClr val="FF0000"/>
        </a:solidFill>
      </dgm:spPr>
      <dgm:t>
        <a:bodyPr/>
        <a:lstStyle/>
        <a:p>
          <a:endParaRPr lang="en-US" dirty="0">
            <a:solidFill>
              <a:srgbClr val="FF0000"/>
            </a:solidFill>
          </a:endParaRPr>
        </a:p>
      </dgm:t>
    </dgm:pt>
    <dgm:pt modelId="{705B4155-8BDD-4118-BAE5-4E9B9FD452D1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1400" dirty="0"/>
            <a:t>Does the government have a compelling interest to provide health insurance coverage for preventive care including contraceptives?</a:t>
          </a:r>
        </a:p>
      </dgm:t>
    </dgm:pt>
    <dgm:pt modelId="{08710BB5-3333-4521-A7E5-490CA165EB5D}" type="parTrans" cxnId="{38CD0234-B953-407E-8CA0-A4DFF6AE86D1}">
      <dgm:prSet/>
      <dgm:spPr/>
      <dgm:t>
        <a:bodyPr/>
        <a:lstStyle/>
        <a:p>
          <a:endParaRPr lang="en-US"/>
        </a:p>
      </dgm:t>
    </dgm:pt>
    <dgm:pt modelId="{8C9AB701-158D-4BD7-9E54-4B62FC23695F}" type="sibTrans" cxnId="{38CD0234-B953-407E-8CA0-A4DFF6AE86D1}">
      <dgm:prSet/>
      <dgm:spPr>
        <a:solidFill>
          <a:srgbClr val="FF0000"/>
        </a:solidFill>
      </dgm:spPr>
      <dgm:t>
        <a:bodyPr/>
        <a:lstStyle/>
        <a:p>
          <a:endParaRPr lang="en-US" dirty="0"/>
        </a:p>
      </dgm:t>
    </dgm:pt>
    <dgm:pt modelId="{6FA04299-303A-4BB9-8818-321E33FF2544}">
      <dgm:prSet custT="1"/>
      <dgm:spPr>
        <a:solidFill>
          <a:schemeClr val="accent1"/>
        </a:solidFill>
      </dgm:spPr>
      <dgm:t>
        <a:bodyPr/>
        <a:lstStyle/>
        <a:p>
          <a:r>
            <a:rPr lang="en-US" sz="1400" dirty="0" smtClean="0">
              <a:latin typeface="+mn-lt"/>
            </a:rPr>
            <a:t>Is the government meeting the compelling interest in the least restrictive way?</a:t>
          </a:r>
          <a:endParaRPr lang="en-US" sz="1400" dirty="0">
            <a:latin typeface="+mn-lt"/>
          </a:endParaRPr>
        </a:p>
      </dgm:t>
    </dgm:pt>
    <dgm:pt modelId="{F63A53BA-65E9-4205-9A5A-AEB6A2FABD49}" type="parTrans" cxnId="{14F8FC88-7BFB-4F8F-8307-D7DDC26F453B}">
      <dgm:prSet/>
      <dgm:spPr/>
      <dgm:t>
        <a:bodyPr/>
        <a:lstStyle/>
        <a:p>
          <a:endParaRPr lang="en-US"/>
        </a:p>
      </dgm:t>
    </dgm:pt>
    <dgm:pt modelId="{1D51372F-7149-4AA5-A306-17E6CCF486ED}" type="sibTrans" cxnId="{14F8FC88-7BFB-4F8F-8307-D7DDC26F453B}">
      <dgm:prSet/>
      <dgm:spPr/>
      <dgm:t>
        <a:bodyPr/>
        <a:lstStyle/>
        <a:p>
          <a:endParaRPr lang="en-US"/>
        </a:p>
      </dgm:t>
    </dgm:pt>
    <dgm:pt modelId="{1BFF4A47-C712-4CDF-8712-BFEDA11FA30C}" type="pres">
      <dgm:prSet presAssocID="{9B81C01B-7216-4D8D-A0F0-96FBBF8DC04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36F616-4454-4E2C-8BA9-0B068945761F}" type="pres">
      <dgm:prSet presAssocID="{4C87F785-2378-4FCA-8C9D-89BEF6102EC8}" presName="node" presStyleLbl="node1" presStyleIdx="0" presStyleCnt="4" custScaleX="155102" custScaleY="132945" custLinFactNeighborX="7119" custLinFactNeighborY="-36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5B677-99A1-4CB0-9DF2-03426F6BFB4C}" type="pres">
      <dgm:prSet presAssocID="{1EF6AD80-D04F-46DE-BC88-32D0BFF2CAB6}" presName="sibTrans" presStyleLbl="sibTrans2D1" presStyleIdx="0" presStyleCnt="3" custScaleX="170939" custScaleY="30255"/>
      <dgm:spPr/>
      <dgm:t>
        <a:bodyPr/>
        <a:lstStyle/>
        <a:p>
          <a:endParaRPr lang="en-US"/>
        </a:p>
      </dgm:t>
    </dgm:pt>
    <dgm:pt modelId="{34054685-BEE3-45B3-9178-8F147C6CFC57}" type="pres">
      <dgm:prSet presAssocID="{1EF6AD80-D04F-46DE-BC88-32D0BFF2CAB6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983FBAB-3516-4D9E-A262-DA22EEEF4C75}" type="pres">
      <dgm:prSet presAssocID="{A5B704BD-66E7-489B-B9DF-B1F202DE9612}" presName="node" presStyleLbl="node1" presStyleIdx="1" presStyleCnt="4" custScaleX="152401" custScaleY="128413" custLinFactNeighborX="-23598" custLinFactNeighborY="-372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193ADB-4CFE-4DA5-B379-09F2045E19E7}" type="pres">
      <dgm:prSet presAssocID="{1592484A-1980-46F8-AB4B-32C631D1759E}" presName="sibTrans" presStyleLbl="sibTrans2D1" presStyleIdx="1" presStyleCnt="3" custScaleX="170939" custScaleY="30255"/>
      <dgm:spPr/>
      <dgm:t>
        <a:bodyPr/>
        <a:lstStyle/>
        <a:p>
          <a:endParaRPr lang="en-US"/>
        </a:p>
      </dgm:t>
    </dgm:pt>
    <dgm:pt modelId="{ECCAED5D-6806-41A2-93EC-FB712A021B29}" type="pres">
      <dgm:prSet presAssocID="{1592484A-1980-46F8-AB4B-32C631D1759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6DCFB58E-B408-45B1-A568-CF2B6F690B32}" type="pres">
      <dgm:prSet presAssocID="{705B4155-8BDD-4118-BAE5-4E9B9FD452D1}" presName="node" presStyleLbl="node1" presStyleIdx="2" presStyleCnt="4" custScaleX="152401" custScaleY="128413" custLinFactNeighborX="13878" custLinFactNeighborY="-36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EE85C-1306-459F-9677-28B1B9D02C4B}" type="pres">
      <dgm:prSet presAssocID="{8C9AB701-158D-4BD7-9E54-4B62FC23695F}" presName="sibTrans" presStyleLbl="sibTrans2D1" presStyleIdx="2" presStyleCnt="3" custScaleX="170939" custScaleY="30255"/>
      <dgm:spPr/>
      <dgm:t>
        <a:bodyPr/>
        <a:lstStyle/>
        <a:p>
          <a:endParaRPr lang="en-US"/>
        </a:p>
      </dgm:t>
    </dgm:pt>
    <dgm:pt modelId="{E9E218BE-082D-4D05-9B27-A3446EE099A8}" type="pres">
      <dgm:prSet presAssocID="{8C9AB701-158D-4BD7-9E54-4B62FC23695F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8F7B0D5-5207-43A1-A636-75364884CD4D}" type="pres">
      <dgm:prSet presAssocID="{6FA04299-303A-4BB9-8818-321E33FF2544}" presName="node" presStyleLbl="node1" presStyleIdx="3" presStyleCnt="4" custScaleX="152401" custScaleY="128413" custLinFactNeighborX="-18390" custLinFactNeighborY="-37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B4AA6A-E01F-4297-868A-283A4B1CA7D2}" type="presOf" srcId="{6FA04299-303A-4BB9-8818-321E33FF2544}" destId="{48F7B0D5-5207-43A1-A636-75364884CD4D}" srcOrd="0" destOrd="0" presId="urn:microsoft.com/office/officeart/2005/8/layout/process1"/>
    <dgm:cxn modelId="{2EA016F9-CC32-42C7-8E05-8663B34A725F}" type="presOf" srcId="{1EF6AD80-D04F-46DE-BC88-32D0BFF2CAB6}" destId="{C305B677-99A1-4CB0-9DF2-03426F6BFB4C}" srcOrd="0" destOrd="0" presId="urn:microsoft.com/office/officeart/2005/8/layout/process1"/>
    <dgm:cxn modelId="{BA9A23AC-270A-4096-8AD1-1F3DF741ED28}" type="presOf" srcId="{9B81C01B-7216-4D8D-A0F0-96FBBF8DC040}" destId="{1BFF4A47-C712-4CDF-8712-BFEDA11FA30C}" srcOrd="0" destOrd="0" presId="urn:microsoft.com/office/officeart/2005/8/layout/process1"/>
    <dgm:cxn modelId="{19B89E57-7674-4D50-8417-99FDB43DB65E}" type="presOf" srcId="{1592484A-1980-46F8-AB4B-32C631D1759E}" destId="{ECCAED5D-6806-41A2-93EC-FB712A021B29}" srcOrd="1" destOrd="0" presId="urn:microsoft.com/office/officeart/2005/8/layout/process1"/>
    <dgm:cxn modelId="{01400425-5BF0-4155-BCC5-D9921D255994}" type="presOf" srcId="{8C9AB701-158D-4BD7-9E54-4B62FC23695F}" destId="{E9E218BE-082D-4D05-9B27-A3446EE099A8}" srcOrd="1" destOrd="0" presId="urn:microsoft.com/office/officeart/2005/8/layout/process1"/>
    <dgm:cxn modelId="{00044E49-3ECA-4A05-80E0-1AA270AA50AF}" type="presOf" srcId="{4C87F785-2378-4FCA-8C9D-89BEF6102EC8}" destId="{B036F616-4454-4E2C-8BA9-0B068945761F}" srcOrd="0" destOrd="0" presId="urn:microsoft.com/office/officeart/2005/8/layout/process1"/>
    <dgm:cxn modelId="{428A77EF-7E37-4E2D-8487-8F5A6A042D81}" type="presOf" srcId="{1592484A-1980-46F8-AB4B-32C631D1759E}" destId="{4B193ADB-4CFE-4DA5-B379-09F2045E19E7}" srcOrd="0" destOrd="0" presId="urn:microsoft.com/office/officeart/2005/8/layout/process1"/>
    <dgm:cxn modelId="{10D4251D-DB4A-4DF1-A99F-CC4EFA947F41}" type="presOf" srcId="{1EF6AD80-D04F-46DE-BC88-32D0BFF2CAB6}" destId="{34054685-BEE3-45B3-9178-8F147C6CFC57}" srcOrd="1" destOrd="0" presId="urn:microsoft.com/office/officeart/2005/8/layout/process1"/>
    <dgm:cxn modelId="{38CD0234-B953-407E-8CA0-A4DFF6AE86D1}" srcId="{9B81C01B-7216-4D8D-A0F0-96FBBF8DC040}" destId="{705B4155-8BDD-4118-BAE5-4E9B9FD452D1}" srcOrd="2" destOrd="0" parTransId="{08710BB5-3333-4521-A7E5-490CA165EB5D}" sibTransId="{8C9AB701-158D-4BD7-9E54-4B62FC23695F}"/>
    <dgm:cxn modelId="{665DFBA2-8147-4344-B358-650110ADCE7C}" srcId="{9B81C01B-7216-4D8D-A0F0-96FBBF8DC040}" destId="{4C87F785-2378-4FCA-8C9D-89BEF6102EC8}" srcOrd="0" destOrd="0" parTransId="{5ACA20D2-B4B2-4424-8B7C-CDEA805D6611}" sibTransId="{1EF6AD80-D04F-46DE-BC88-32D0BFF2CAB6}"/>
    <dgm:cxn modelId="{14F8FC88-7BFB-4F8F-8307-D7DDC26F453B}" srcId="{9B81C01B-7216-4D8D-A0F0-96FBBF8DC040}" destId="{6FA04299-303A-4BB9-8818-321E33FF2544}" srcOrd="3" destOrd="0" parTransId="{F63A53BA-65E9-4205-9A5A-AEB6A2FABD49}" sibTransId="{1D51372F-7149-4AA5-A306-17E6CCF486ED}"/>
    <dgm:cxn modelId="{7105DE1F-5B70-4FEF-BE92-9CF674040117}" srcId="{9B81C01B-7216-4D8D-A0F0-96FBBF8DC040}" destId="{A5B704BD-66E7-489B-B9DF-B1F202DE9612}" srcOrd="1" destOrd="0" parTransId="{C90A344F-BF40-4308-8C8F-9389D3DEB4FB}" sibTransId="{1592484A-1980-46F8-AB4B-32C631D1759E}"/>
    <dgm:cxn modelId="{0BDB7705-3567-4F9F-B24A-C7FF01422DAF}" type="presOf" srcId="{705B4155-8BDD-4118-BAE5-4E9B9FD452D1}" destId="{6DCFB58E-B408-45B1-A568-CF2B6F690B32}" srcOrd="0" destOrd="0" presId="urn:microsoft.com/office/officeart/2005/8/layout/process1"/>
    <dgm:cxn modelId="{BB007F1A-1824-44D4-82AE-7C0EF861F687}" type="presOf" srcId="{A5B704BD-66E7-489B-B9DF-B1F202DE9612}" destId="{2983FBAB-3516-4D9E-A262-DA22EEEF4C75}" srcOrd="0" destOrd="0" presId="urn:microsoft.com/office/officeart/2005/8/layout/process1"/>
    <dgm:cxn modelId="{F242DC84-CE95-4B1F-9C0A-2198B1B7AD3A}" type="presOf" srcId="{8C9AB701-158D-4BD7-9E54-4B62FC23695F}" destId="{5F0EE85C-1306-459F-9677-28B1B9D02C4B}" srcOrd="0" destOrd="0" presId="urn:microsoft.com/office/officeart/2005/8/layout/process1"/>
    <dgm:cxn modelId="{1FCE641F-9291-4BCB-A3EC-9562BD859217}" type="presParOf" srcId="{1BFF4A47-C712-4CDF-8712-BFEDA11FA30C}" destId="{B036F616-4454-4E2C-8BA9-0B068945761F}" srcOrd="0" destOrd="0" presId="urn:microsoft.com/office/officeart/2005/8/layout/process1"/>
    <dgm:cxn modelId="{57BD7C38-97F0-465D-8855-E6546C13EE03}" type="presParOf" srcId="{1BFF4A47-C712-4CDF-8712-BFEDA11FA30C}" destId="{C305B677-99A1-4CB0-9DF2-03426F6BFB4C}" srcOrd="1" destOrd="0" presId="urn:microsoft.com/office/officeart/2005/8/layout/process1"/>
    <dgm:cxn modelId="{532B578A-865D-40F5-A69A-96921925A70D}" type="presParOf" srcId="{C305B677-99A1-4CB0-9DF2-03426F6BFB4C}" destId="{34054685-BEE3-45B3-9178-8F147C6CFC57}" srcOrd="0" destOrd="0" presId="urn:microsoft.com/office/officeart/2005/8/layout/process1"/>
    <dgm:cxn modelId="{2F31D7E5-2565-4747-A06E-01CC12599C8F}" type="presParOf" srcId="{1BFF4A47-C712-4CDF-8712-BFEDA11FA30C}" destId="{2983FBAB-3516-4D9E-A262-DA22EEEF4C75}" srcOrd="2" destOrd="0" presId="urn:microsoft.com/office/officeart/2005/8/layout/process1"/>
    <dgm:cxn modelId="{1D549301-61D0-4904-8CF1-E3235CCD93DA}" type="presParOf" srcId="{1BFF4A47-C712-4CDF-8712-BFEDA11FA30C}" destId="{4B193ADB-4CFE-4DA5-B379-09F2045E19E7}" srcOrd="3" destOrd="0" presId="urn:microsoft.com/office/officeart/2005/8/layout/process1"/>
    <dgm:cxn modelId="{C93EB3AE-56B6-440C-9D8B-3F9998BC9692}" type="presParOf" srcId="{4B193ADB-4CFE-4DA5-B379-09F2045E19E7}" destId="{ECCAED5D-6806-41A2-93EC-FB712A021B29}" srcOrd="0" destOrd="0" presId="urn:microsoft.com/office/officeart/2005/8/layout/process1"/>
    <dgm:cxn modelId="{66493CAB-4477-4CE8-B688-F3E9BC8E94D3}" type="presParOf" srcId="{1BFF4A47-C712-4CDF-8712-BFEDA11FA30C}" destId="{6DCFB58E-B408-45B1-A568-CF2B6F690B32}" srcOrd="4" destOrd="0" presId="urn:microsoft.com/office/officeart/2005/8/layout/process1"/>
    <dgm:cxn modelId="{CE3703FC-842C-4784-99EE-65362D323BCB}" type="presParOf" srcId="{1BFF4A47-C712-4CDF-8712-BFEDA11FA30C}" destId="{5F0EE85C-1306-459F-9677-28B1B9D02C4B}" srcOrd="5" destOrd="0" presId="urn:microsoft.com/office/officeart/2005/8/layout/process1"/>
    <dgm:cxn modelId="{6183A27F-0BBA-4DEF-B17B-867A0676C2B2}" type="presParOf" srcId="{5F0EE85C-1306-459F-9677-28B1B9D02C4B}" destId="{E9E218BE-082D-4D05-9B27-A3446EE099A8}" srcOrd="0" destOrd="0" presId="urn:microsoft.com/office/officeart/2005/8/layout/process1"/>
    <dgm:cxn modelId="{EEAFA33B-C4AA-43BE-92E9-FE7C85B02A6A}" type="presParOf" srcId="{1BFF4A47-C712-4CDF-8712-BFEDA11FA30C}" destId="{48F7B0D5-5207-43A1-A636-75364884CD4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6F616-4454-4E2C-8BA9-0B068945761F}">
      <dsp:nvSpPr>
        <dsp:cNvPr id="0" name=""/>
        <dsp:cNvSpPr/>
      </dsp:nvSpPr>
      <dsp:spPr>
        <a:xfrm>
          <a:off x="27363" y="613331"/>
          <a:ext cx="1894722" cy="2460362"/>
        </a:xfrm>
        <a:prstGeom prst="roundRect">
          <a:avLst>
            <a:gd name="adj" fmla="val 10000"/>
          </a:avLst>
        </a:prstGeom>
        <a:solidFill>
          <a:schemeClr val="accent1"/>
        </a:solidFill>
        <a:ln w="762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Is the for-profit employer a “person” capable of religious belief?</a:t>
          </a:r>
          <a:endParaRPr lang="en-US" sz="1400" kern="1200" dirty="0"/>
        </a:p>
      </dsp:txBody>
      <dsp:txXfrm>
        <a:off x="82858" y="668826"/>
        <a:ext cx="1783732" cy="2349372"/>
      </dsp:txXfrm>
    </dsp:sp>
    <dsp:sp modelId="{C305B677-99A1-4CB0-9DF2-03426F6BFB4C}">
      <dsp:nvSpPr>
        <dsp:cNvPr id="0" name=""/>
        <dsp:cNvSpPr/>
      </dsp:nvSpPr>
      <dsp:spPr>
        <a:xfrm rot="21573313">
          <a:off x="1946937" y="1788726"/>
          <a:ext cx="363156" cy="9165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FF0000"/>
            </a:solidFill>
          </a:endParaRPr>
        </a:p>
      </dsp:txBody>
      <dsp:txXfrm>
        <a:off x="1946937" y="1807165"/>
        <a:ext cx="335658" cy="54995"/>
      </dsp:txXfrm>
    </dsp:sp>
    <dsp:sp modelId="{2983FBAB-3516-4D9E-A262-DA22EEEF4C75}">
      <dsp:nvSpPr>
        <dsp:cNvPr id="0" name=""/>
        <dsp:cNvSpPr/>
      </dsp:nvSpPr>
      <dsp:spPr>
        <a:xfrm>
          <a:off x="2322919" y="637575"/>
          <a:ext cx="1861727" cy="237649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Does the requirement to provide health insurance for contraceptives substantially burden the employer?</a:t>
          </a:r>
          <a:endParaRPr lang="en-US" sz="1400" kern="1200" dirty="0"/>
        </a:p>
      </dsp:txBody>
      <dsp:txXfrm>
        <a:off x="2377447" y="692103"/>
        <a:ext cx="1752671" cy="2267434"/>
      </dsp:txXfrm>
    </dsp:sp>
    <dsp:sp modelId="{4B193ADB-4CFE-4DA5-B379-09F2045E19E7}">
      <dsp:nvSpPr>
        <dsp:cNvPr id="0" name=""/>
        <dsp:cNvSpPr/>
      </dsp:nvSpPr>
      <dsp:spPr>
        <a:xfrm rot="11753">
          <a:off x="4221590" y="1784222"/>
          <a:ext cx="539753" cy="9165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>
            <a:solidFill>
              <a:srgbClr val="FF0000"/>
            </a:solidFill>
          </a:endParaRPr>
        </a:p>
      </dsp:txBody>
      <dsp:txXfrm>
        <a:off x="4221590" y="1802507"/>
        <a:ext cx="512255" cy="54995"/>
      </dsp:txXfrm>
    </dsp:sp>
    <dsp:sp modelId="{6DCFB58E-B408-45B1-A568-CF2B6F690B32}">
      <dsp:nvSpPr>
        <dsp:cNvPr id="0" name=""/>
        <dsp:cNvSpPr/>
      </dsp:nvSpPr>
      <dsp:spPr>
        <a:xfrm>
          <a:off x="4780413" y="645977"/>
          <a:ext cx="1861727" cy="2376490"/>
        </a:xfrm>
        <a:prstGeom prst="roundRect">
          <a:avLst>
            <a:gd name="adj" fmla="val 1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Does the government have a compelling interest to provide health insurance coverage for preventive care including contraceptives?</a:t>
          </a:r>
        </a:p>
      </dsp:txBody>
      <dsp:txXfrm>
        <a:off x="4834941" y="700505"/>
        <a:ext cx="1752671" cy="2267434"/>
      </dsp:txXfrm>
    </dsp:sp>
    <dsp:sp modelId="{5F0EE85C-1306-459F-9677-28B1B9D02C4B}">
      <dsp:nvSpPr>
        <dsp:cNvPr id="0" name=""/>
        <dsp:cNvSpPr/>
      </dsp:nvSpPr>
      <dsp:spPr>
        <a:xfrm rot="21586617">
          <a:off x="6666721" y="1783974"/>
          <a:ext cx="359131" cy="9165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666721" y="1802360"/>
        <a:ext cx="331633" cy="54995"/>
      </dsp:txXfrm>
    </dsp:sp>
    <dsp:sp modelId="{48F7B0D5-5207-43A1-A636-75364884CD4D}">
      <dsp:nvSpPr>
        <dsp:cNvPr id="0" name=""/>
        <dsp:cNvSpPr/>
      </dsp:nvSpPr>
      <dsp:spPr>
        <a:xfrm>
          <a:off x="7038540" y="637186"/>
          <a:ext cx="1861727" cy="2376490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+mn-lt"/>
            </a:rPr>
            <a:t>Is the government meeting the compelling interest in the least restrictive way?</a:t>
          </a:r>
          <a:endParaRPr lang="en-US" sz="1400" kern="1200" dirty="0">
            <a:latin typeface="+mn-lt"/>
          </a:endParaRPr>
        </a:p>
      </dsp:txBody>
      <dsp:txXfrm>
        <a:off x="7093068" y="691714"/>
        <a:ext cx="1752671" cy="2267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30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11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Family Foundation.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/>
              <a:t>Legal Analysis of the Supreme Court Ruling on Hobby Lobby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4342691"/>
              </p:ext>
            </p:extLst>
          </p:nvPr>
        </p:nvGraphicFramePr>
        <p:xfrm>
          <a:off x="92075" y="1096963"/>
          <a:ext cx="8959851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533400" y="5181600"/>
            <a:ext cx="3505200" cy="4572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400"/>
              </a:spcAft>
            </a:pPr>
            <a:r>
              <a:rPr lang="en-US" b="1" dirty="0" smtClean="0">
                <a:solidFill>
                  <a:srgbClr val="FFFFFF"/>
                </a:solidFill>
                <a:ea typeface="ＭＳ Ｐゴシック"/>
                <a:cs typeface="Times New Roman"/>
              </a:rPr>
              <a:t>Does not violate RFRA</a:t>
            </a:r>
            <a:endParaRPr lang="en-US" b="1" dirty="0">
              <a:solidFill>
                <a:srgbClr val="000000"/>
              </a:solidFill>
              <a:ea typeface="ＭＳ Ｐゴシック"/>
              <a:cs typeface="Times New Roman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181600" y="5181600"/>
            <a:ext cx="3505200" cy="457200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400"/>
              </a:spcAft>
            </a:pPr>
            <a:r>
              <a:rPr lang="en-US" b="1" dirty="0" smtClean="0">
                <a:solidFill>
                  <a:srgbClr val="FFFFFF"/>
                </a:solidFill>
                <a:ea typeface="ＭＳ Ｐゴシック"/>
                <a:cs typeface="Times New Roman"/>
              </a:rPr>
              <a:t>Violates RFRA</a:t>
            </a:r>
            <a:endParaRPr lang="en-US" b="1" dirty="0">
              <a:solidFill>
                <a:srgbClr val="000000"/>
              </a:solidFill>
              <a:ea typeface="ＭＳ Ｐゴシック"/>
              <a:cs typeface="Times New Roman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066800" y="4152900"/>
            <a:ext cx="0" cy="952500"/>
          </a:xfrm>
          <a:prstGeom prst="straightConnector1">
            <a:avLst/>
          </a:prstGeom>
          <a:ln w="25400" cmpd="sng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29000" y="4114800"/>
            <a:ext cx="0" cy="990600"/>
          </a:xfrm>
          <a:prstGeom prst="straightConnector1">
            <a:avLst/>
          </a:prstGeom>
          <a:ln w="25400" cmpd="sng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114802" y="4114800"/>
            <a:ext cx="4038599" cy="1219200"/>
          </a:xfrm>
          <a:prstGeom prst="straightConnector1">
            <a:avLst/>
          </a:prstGeom>
          <a:ln w="25400" cmpd="sng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153400" y="4114800"/>
            <a:ext cx="0" cy="990600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791200" y="4114800"/>
            <a:ext cx="0" cy="990600"/>
          </a:xfrm>
          <a:prstGeom prst="straightConnector1">
            <a:avLst/>
          </a:prstGeom>
          <a:ln w="25400" cmpd="sng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29400" y="412640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cs typeface="Meta Offc Pro"/>
              </a:rPr>
              <a:t>YES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05400" y="3733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cs typeface="Meta Offc Pro"/>
              </a:rPr>
              <a:t>No Ruling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8000" y="3505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cs typeface="Meta Offc Pro"/>
              </a:rPr>
              <a:t>YES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2000" y="35052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cs typeface="Meta Offc Pro"/>
              </a:rPr>
              <a:t>YES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9600" y="4144865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  <a:cs typeface="Meta Offc Pro"/>
              </a:rPr>
              <a:t>NO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34000" y="4152901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cs typeface="Meta Offc Pro"/>
              </a:rPr>
              <a:t>NO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71800" y="4141888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  <a:cs typeface="Meta Offc Pro"/>
              </a:rPr>
              <a:t>NO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72400" y="3581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cs typeface="Meta Offc Pro"/>
              </a:rPr>
              <a:t>NO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52400" y="11430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cs typeface="Meta Offc Pro"/>
              </a:rPr>
              <a:t>Burden on Employer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76800" y="11430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cs typeface="Meta Offc Pro"/>
              </a:rPr>
              <a:t>Burden on Government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52400" y="1600200"/>
            <a:ext cx="4114800" cy="0"/>
          </a:xfrm>
          <a:prstGeom prst="line">
            <a:avLst/>
          </a:prstGeom>
          <a:ln w="25400" cmpd="sng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876800" y="1604486"/>
            <a:ext cx="4114800" cy="0"/>
          </a:xfrm>
          <a:prstGeom prst="line">
            <a:avLst/>
          </a:prstGeom>
          <a:ln w="25400" cmpd="sng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9601" y="1828800"/>
            <a:ext cx="62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  <a:cs typeface="Meta Offc Pro"/>
              </a:rPr>
              <a:t>1.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41387" y="1761412"/>
            <a:ext cx="62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  <a:cs typeface="Meta Offc Pro"/>
              </a:rPr>
              <a:t>4.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94564" y="1710292"/>
            <a:ext cx="62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  <a:cs typeface="Meta Offc Pro"/>
              </a:rPr>
              <a:t>3.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116987" y="1723714"/>
            <a:ext cx="624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  <a:cs typeface="Meta Offc Pro"/>
              </a:rPr>
              <a:t>2. 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685800"/>
            <a:ext cx="9144000" cy="1588"/>
          </a:xfrm>
          <a:prstGeom prst="line">
            <a:avLst/>
          </a:prstGeom>
          <a:ln w="508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32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</TotalTime>
  <Words>104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Legal Analysis of the Supreme Court Ruling on Hobby Lobby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Sobel</dc:creator>
  <cp:lastModifiedBy>Evonne Young</cp:lastModifiedBy>
  <cp:revision>10</cp:revision>
  <dcterms:created xsi:type="dcterms:W3CDTF">2014-06-27T19:39:03Z</dcterms:created>
  <dcterms:modified xsi:type="dcterms:W3CDTF">2014-06-30T15:58:52Z</dcterms:modified>
</cp:coreProperties>
</file>