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13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4.xml" ContentType="application/vnd.openxmlformats-officedocument.presentationml.notesSlide+xml"/>
  <Override PartName="/ppt/charts/chart19.xml" ContentType="application/vnd.openxmlformats-officedocument.drawingml.chart+xml"/>
  <Override PartName="/ppt/notesSlides/notesSlide15.xml" ContentType="application/vnd.openxmlformats-officedocument.presentationml.notesSlide+xml"/>
  <Override PartName="/ppt/charts/chart20.xml" ContentType="application/vnd.openxmlformats-officedocument.drawingml.chart+xml"/>
  <Override PartName="/ppt/notesSlides/notesSlide16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66" r:id="rId2"/>
  </p:sldMasterIdLst>
  <p:notesMasterIdLst>
    <p:notesMasterId r:id="rId24"/>
  </p:notesMasterIdLst>
  <p:handoutMasterIdLst>
    <p:handoutMasterId r:id="rId25"/>
  </p:handoutMasterIdLst>
  <p:sldIdLst>
    <p:sldId id="461" r:id="rId3"/>
    <p:sldId id="462" r:id="rId4"/>
    <p:sldId id="442" r:id="rId5"/>
    <p:sldId id="443" r:id="rId6"/>
    <p:sldId id="440" r:id="rId7"/>
    <p:sldId id="444" r:id="rId8"/>
    <p:sldId id="446" r:id="rId9"/>
    <p:sldId id="459" r:id="rId10"/>
    <p:sldId id="452" r:id="rId11"/>
    <p:sldId id="456" r:id="rId12"/>
    <p:sldId id="457" r:id="rId13"/>
    <p:sldId id="458" r:id="rId14"/>
    <p:sldId id="448" r:id="rId15"/>
    <p:sldId id="455" r:id="rId16"/>
    <p:sldId id="451" r:id="rId17"/>
    <p:sldId id="453" r:id="rId18"/>
    <p:sldId id="454" r:id="rId19"/>
    <p:sldId id="447" r:id="rId20"/>
    <p:sldId id="481" r:id="rId21"/>
    <p:sldId id="464" r:id="rId22"/>
    <p:sldId id="463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ryq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39" autoAdjust="0"/>
    <p:restoredTop sz="96292" autoAdjust="0"/>
  </p:normalViewPr>
  <p:slideViewPr>
    <p:cSldViewPr snapToGrid="0">
      <p:cViewPr varScale="1">
        <p:scale>
          <a:sx n="107" d="100"/>
          <a:sy n="107" d="100"/>
        </p:scale>
        <p:origin x="-96" y="-174"/>
      </p:cViewPr>
      <p:guideLst>
        <p:guide orient="horz" pos="215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74083501512097E-2"/>
          <c:y val="0.11261340415923306"/>
          <c:w val="0.80675109231524089"/>
          <c:h val="0.7719338958269056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explosion val="28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0730412575308424"/>
                  <c:y val="-0.1668982586614714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2373911572237469"/>
                  <c:y val="0.17935421120834086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1.0174580878134738E-2"/>
                  <c:y val="4.810352547660209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ACA-compliant plans (took effect on or after Jan. 1)</c:v>
                </c:pt>
                <c:pt idx="1">
                  <c:v>Unknown effective date</c:v>
                </c:pt>
                <c:pt idx="2">
                  <c:v>Non-compliant plans (took effect before Jan. 1)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0.68</c:v>
                </c:pt>
                <c:pt idx="1">
                  <c:v>0.01</c:v>
                </c:pt>
                <c:pt idx="2">
                  <c:v>0.31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521283741302804E-2"/>
          <c:y val="9.7047040155467681E-2"/>
          <c:w val="0.94067203776479036"/>
          <c:h val="0.882336376425466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Negatively Affected</c:v>
                </c:pt>
              </c:strCache>
            </c:strRef>
          </c:tx>
          <c:spPr>
            <a:solidFill>
              <a:srgbClr val="133559"/>
            </a:solidFill>
            <a:ln w="9525">
              <a:solidFill>
                <a:srgbClr val="133559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Those who experienced cancellation</c:v>
                </c:pt>
                <c:pt idx="1">
                  <c:v>ACA-compliant, non-exchange</c:v>
                </c:pt>
                <c:pt idx="2">
                  <c:v>Plan switchers</c:v>
                </c:pt>
                <c:pt idx="3">
                  <c:v>Previously employer-sponsored insurance</c:v>
                </c:pt>
                <c:pt idx="4">
                  <c:v>Non-compliant plans</c:v>
                </c:pt>
                <c:pt idx="5">
                  <c:v>Total non-group</c:v>
                </c:pt>
                <c:pt idx="6">
                  <c:v>Total compliant plans</c:v>
                </c:pt>
                <c:pt idx="7">
                  <c:v>Previously uninsured</c:v>
                </c:pt>
                <c:pt idx="8">
                  <c:v>Exchange purchasers</c:v>
                </c:pt>
                <c:pt idx="9">
                  <c:v>Those getting financial assistance (compliant plan)</c:v>
                </c:pt>
              </c:strCache>
            </c:strRef>
          </c:cat>
          <c:val>
            <c:numRef>
              <c:f>Sheet1!$B$2:$B$11</c:f>
              <c:numCache>
                <c:formatCode>0%;0%</c:formatCode>
                <c:ptCount val="10"/>
                <c:pt idx="0">
                  <c:v>-0.56999999999999995</c:v>
                </c:pt>
                <c:pt idx="1">
                  <c:v>-0.48</c:v>
                </c:pt>
                <c:pt idx="2">
                  <c:v>-0.47</c:v>
                </c:pt>
                <c:pt idx="3">
                  <c:v>-0.4</c:v>
                </c:pt>
                <c:pt idx="4">
                  <c:v>-0.32</c:v>
                </c:pt>
                <c:pt idx="5">
                  <c:v>-0.28999999999999998</c:v>
                </c:pt>
                <c:pt idx="6">
                  <c:v>-0.27</c:v>
                </c:pt>
                <c:pt idx="7">
                  <c:v>-0.18</c:v>
                </c:pt>
                <c:pt idx="8">
                  <c:v>-0.19</c:v>
                </c:pt>
                <c:pt idx="9">
                  <c:v>-0.18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Benefited</c:v>
                </c:pt>
              </c:strCache>
            </c:strRef>
          </c:tx>
          <c:spPr>
            <a:solidFill>
              <a:srgbClr val="E05C26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Those who experienced cancellation</c:v>
                </c:pt>
                <c:pt idx="1">
                  <c:v>ACA-compliant, non-exchange</c:v>
                </c:pt>
                <c:pt idx="2">
                  <c:v>Plan switchers</c:v>
                </c:pt>
                <c:pt idx="3">
                  <c:v>Previously employer-sponsored insurance</c:v>
                </c:pt>
                <c:pt idx="4">
                  <c:v>Non-compliant plans</c:v>
                </c:pt>
                <c:pt idx="5">
                  <c:v>Total non-group</c:v>
                </c:pt>
                <c:pt idx="6">
                  <c:v>Total compliant plans</c:v>
                </c:pt>
                <c:pt idx="7">
                  <c:v>Previously uninsured</c:v>
                </c:pt>
                <c:pt idx="8">
                  <c:v>Exchange purchasers</c:v>
                </c:pt>
                <c:pt idx="9">
                  <c:v>Those getting financial assistance (compliant plan)</c:v>
                </c:pt>
              </c:strCache>
            </c:strRef>
          </c:cat>
          <c:val>
            <c:numRef>
              <c:f>Sheet1!$C$2:$C$11</c:f>
              <c:numCache>
                <c:formatCode>0%;0%</c:formatCode>
                <c:ptCount val="10"/>
                <c:pt idx="0">
                  <c:v>0.34</c:v>
                </c:pt>
                <c:pt idx="1">
                  <c:v>0.21</c:v>
                </c:pt>
                <c:pt idx="2">
                  <c:v>0.41</c:v>
                </c:pt>
                <c:pt idx="3">
                  <c:v>0.33</c:v>
                </c:pt>
                <c:pt idx="4">
                  <c:v>0.12</c:v>
                </c:pt>
                <c:pt idx="5">
                  <c:v>0.34</c:v>
                </c:pt>
                <c:pt idx="6">
                  <c:v>0.45</c:v>
                </c:pt>
                <c:pt idx="7">
                  <c:v>0.5</c:v>
                </c:pt>
                <c:pt idx="8">
                  <c:v>0.54</c:v>
                </c:pt>
                <c:pt idx="9">
                  <c:v>0.6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33954432"/>
        <c:axId val="33964416"/>
      </c:barChart>
      <c:catAx>
        <c:axId val="33954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33964416"/>
        <c:crosses val="autoZero"/>
        <c:auto val="1"/>
        <c:lblAlgn val="ctr"/>
        <c:lblOffset val="100"/>
        <c:noMultiLvlLbl val="0"/>
      </c:catAx>
      <c:valAx>
        <c:axId val="33964416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33954432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43201043802326461"/>
          <c:y val="2.5276925793487826E-2"/>
          <c:w val="0.34059509166149821"/>
          <c:h val="6.3272645538323222E-2"/>
        </c:manualLayout>
      </c:layout>
      <c:overlay val="0"/>
      <c:txPr>
        <a:bodyPr/>
        <a:lstStyle/>
        <a:p>
          <a:pPr>
            <a:defRPr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521283741302804E-2"/>
          <c:y val="9.7047040155467681E-2"/>
          <c:w val="0.94067203776479036"/>
          <c:h val="0.882336376425466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Negatively Affected</c:v>
                </c:pt>
              </c:strCache>
            </c:strRef>
          </c:tx>
          <c:spPr>
            <a:solidFill>
              <a:srgbClr val="133559"/>
            </a:solidFill>
            <a:ln w="9525">
              <a:solidFill>
                <a:srgbClr val="133559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Those who experienced cancellation</c:v>
                </c:pt>
                <c:pt idx="1">
                  <c:v>ACA-compliant, non-exchange</c:v>
                </c:pt>
                <c:pt idx="2">
                  <c:v>Plan switchers</c:v>
                </c:pt>
                <c:pt idx="3">
                  <c:v>Previously employer-sponsored insurance</c:v>
                </c:pt>
                <c:pt idx="4">
                  <c:v>Non-compliant plans</c:v>
                </c:pt>
                <c:pt idx="5">
                  <c:v>Total non-group</c:v>
                </c:pt>
                <c:pt idx="6">
                  <c:v>Total compliant plans</c:v>
                </c:pt>
                <c:pt idx="7">
                  <c:v>Previously uninsured</c:v>
                </c:pt>
                <c:pt idx="8">
                  <c:v>Exchange purchasers</c:v>
                </c:pt>
                <c:pt idx="9">
                  <c:v>Those getting financial assistance (compliant plan)</c:v>
                </c:pt>
              </c:strCache>
            </c:strRef>
          </c:cat>
          <c:val>
            <c:numRef>
              <c:f>Sheet1!$B$2:$B$11</c:f>
              <c:numCache>
                <c:formatCode>0%;0%</c:formatCode>
                <c:ptCount val="10"/>
                <c:pt idx="0">
                  <c:v>-0.56999999999999995</c:v>
                </c:pt>
                <c:pt idx="1">
                  <c:v>-0.48</c:v>
                </c:pt>
                <c:pt idx="2">
                  <c:v>-0.47</c:v>
                </c:pt>
                <c:pt idx="3">
                  <c:v>-0.4</c:v>
                </c:pt>
                <c:pt idx="4">
                  <c:v>-0.32</c:v>
                </c:pt>
                <c:pt idx="5">
                  <c:v>-0.28999999999999998</c:v>
                </c:pt>
                <c:pt idx="6">
                  <c:v>-0.27</c:v>
                </c:pt>
                <c:pt idx="7">
                  <c:v>-0.18</c:v>
                </c:pt>
                <c:pt idx="8">
                  <c:v>-0.19</c:v>
                </c:pt>
                <c:pt idx="9">
                  <c:v>-0.18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Benefited</c:v>
                </c:pt>
              </c:strCache>
            </c:strRef>
          </c:tx>
          <c:spPr>
            <a:solidFill>
              <a:srgbClr val="E05C26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Those who experienced cancellation</c:v>
                </c:pt>
                <c:pt idx="1">
                  <c:v>ACA-compliant, non-exchange</c:v>
                </c:pt>
                <c:pt idx="2">
                  <c:v>Plan switchers</c:v>
                </c:pt>
                <c:pt idx="3">
                  <c:v>Previously employer-sponsored insurance</c:v>
                </c:pt>
                <c:pt idx="4">
                  <c:v>Non-compliant plans</c:v>
                </c:pt>
                <c:pt idx="5">
                  <c:v>Total non-group</c:v>
                </c:pt>
                <c:pt idx="6">
                  <c:v>Total compliant plans</c:v>
                </c:pt>
                <c:pt idx="7">
                  <c:v>Previously uninsured</c:v>
                </c:pt>
                <c:pt idx="8">
                  <c:v>Exchange purchasers</c:v>
                </c:pt>
                <c:pt idx="9">
                  <c:v>Those getting financial assistance (compliant plan)</c:v>
                </c:pt>
              </c:strCache>
            </c:strRef>
          </c:cat>
          <c:val>
            <c:numRef>
              <c:f>Sheet1!$C$2:$C$11</c:f>
              <c:numCache>
                <c:formatCode>0%;0%</c:formatCode>
                <c:ptCount val="10"/>
                <c:pt idx="0">
                  <c:v>0.34</c:v>
                </c:pt>
                <c:pt idx="1">
                  <c:v>0.21</c:v>
                </c:pt>
                <c:pt idx="2">
                  <c:v>0.41</c:v>
                </c:pt>
                <c:pt idx="3">
                  <c:v>0.33</c:v>
                </c:pt>
                <c:pt idx="4">
                  <c:v>0.12</c:v>
                </c:pt>
                <c:pt idx="5">
                  <c:v>0.34</c:v>
                </c:pt>
                <c:pt idx="6">
                  <c:v>0.45</c:v>
                </c:pt>
                <c:pt idx="7">
                  <c:v>0.5</c:v>
                </c:pt>
                <c:pt idx="8">
                  <c:v>0.54</c:v>
                </c:pt>
                <c:pt idx="9">
                  <c:v>0.6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34158080"/>
        <c:axId val="34159616"/>
      </c:barChart>
      <c:catAx>
        <c:axId val="3415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34159616"/>
        <c:crosses val="autoZero"/>
        <c:auto val="1"/>
        <c:lblAlgn val="ctr"/>
        <c:lblOffset val="100"/>
        <c:noMultiLvlLbl val="0"/>
      </c:catAx>
      <c:valAx>
        <c:axId val="34159616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34158080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43201043802326461"/>
          <c:y val="2.5276925793487826E-2"/>
          <c:w val="0.34059509166149821"/>
          <c:h val="6.3272645538323222E-2"/>
        </c:manualLayout>
      </c:layout>
      <c:overlay val="0"/>
      <c:txPr>
        <a:bodyPr/>
        <a:lstStyle/>
        <a:p>
          <a:pPr>
            <a:defRPr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74083501512097E-2"/>
          <c:y val="0.11261340415923306"/>
          <c:w val="0.80675109231524089"/>
          <c:h val="0.7719338958269056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5157967977513707"/>
                  <c:y val="1.424142370426068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8.8458215773529345E-2"/>
                  <c:y val="-0.1801878681223021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24490162586539987"/>
                  <c:y val="-3.6824552050651202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Higher</c:v>
                </c:pt>
                <c:pt idx="1">
                  <c:v>About the Same</c:v>
                </c:pt>
                <c:pt idx="2">
                  <c:v>Lower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0.39</c:v>
                </c:pt>
                <c:pt idx="1">
                  <c:v>0.15</c:v>
                </c:pt>
                <c:pt idx="2">
                  <c:v>0.46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303979064931433E-2"/>
          <c:y val="9.8416924886092799E-2"/>
          <c:w val="0.8097184513656861"/>
          <c:h val="0.774773191681533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3386616959144196"/>
                  <c:y val="0.1166021721642224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Don't know/ Refused</a:t>
                    </a:r>
                    <a:r>
                      <a:rPr lang="en-US" dirty="0"/>
                      <a:t>
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6907464950890588"/>
                  <c:y val="-0.2283537034215530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20214968080373472"/>
                  <c:y val="0.14962990064652087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Better</c:v>
                </c:pt>
                <c:pt idx="1">
                  <c:v>Don't Know/Refused</c:v>
                </c:pt>
                <c:pt idx="2">
                  <c:v>About the same</c:v>
                </c:pt>
                <c:pt idx="3">
                  <c:v>Worse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0.31</c:v>
                </c:pt>
                <c:pt idx="1">
                  <c:v>0.02</c:v>
                </c:pt>
                <c:pt idx="2">
                  <c:v>0.43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74083501512097E-2"/>
          <c:y val="0.11261340415923306"/>
          <c:w val="0.80675109231524089"/>
          <c:h val="0.7719338958269056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2275105861571651"/>
                  <c:y val="9.792326118573017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Don't know/ Refused</a:t>
                    </a:r>
                    <a:r>
                      <a:rPr lang="en-US" dirty="0"/>
                      <a:t>
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015455151037065"/>
                  <c:y val="-0.1834597945471416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23147301818449079"/>
                  <c:y val="0.1101114679372015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Higher</c:v>
                </c:pt>
                <c:pt idx="1">
                  <c:v>Don't Know/Refused</c:v>
                </c:pt>
                <c:pt idx="2">
                  <c:v>About the same</c:v>
                </c:pt>
                <c:pt idx="3">
                  <c:v>Lower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0.31</c:v>
                </c:pt>
                <c:pt idx="1">
                  <c:v>0.05</c:v>
                </c:pt>
                <c:pt idx="2">
                  <c:v>0.33</c:v>
                </c:pt>
                <c:pt idx="3">
                  <c:v>0.31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303979064931433E-2"/>
          <c:y val="9.8416924886092799E-2"/>
          <c:w val="0.8097184513656861"/>
          <c:h val="0.774773191681533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3964680406564332"/>
                  <c:y val="9.522841742284232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4.4787947118882045E-2"/>
                  <c:y val="0.1011016522599968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Don't know/ </a:t>
                    </a:r>
                    <a:r>
                      <a:rPr lang="en-US" dirty="0"/>
                      <a:t>Refused
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7546673800035228"/>
                  <c:y val="-0.201041966689645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6497217766483277"/>
                  <c:y val="0.14712069152015267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More</c:v>
                </c:pt>
                <c:pt idx="1">
                  <c:v>Don't Know/ Refused</c:v>
                </c:pt>
                <c:pt idx="2">
                  <c:v>About the same level</c:v>
                </c:pt>
                <c:pt idx="3">
                  <c:v>Less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0.28999999999999998</c:v>
                </c:pt>
                <c:pt idx="1">
                  <c:v>7.0000000000000007E-2</c:v>
                </c:pt>
                <c:pt idx="2">
                  <c:v>0.38</c:v>
                </c:pt>
                <c:pt idx="3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303979064931433E-2"/>
          <c:y val="9.8416924886092799E-2"/>
          <c:w val="0.8097184513656861"/>
          <c:h val="0.774773191681533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7020336693740187"/>
                  <c:y val="-0.2703072894760439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7697645643009441"/>
                  <c:y val="0.1463021025096459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More</c:v>
                </c:pt>
                <c:pt idx="1">
                  <c:v>About the same</c:v>
                </c:pt>
                <c:pt idx="2">
                  <c:v>Don't know/ Refused</c:v>
                </c:pt>
                <c:pt idx="3">
                  <c:v>Less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0.11</c:v>
                </c:pt>
                <c:pt idx="1">
                  <c:v>0.55000000000000004</c:v>
                </c:pt>
                <c:pt idx="2">
                  <c:v>0.1</c:v>
                </c:pt>
                <c:pt idx="3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74083501512097E-2"/>
          <c:y val="0.11261340415923306"/>
          <c:w val="0.80675109231524089"/>
          <c:h val="0.7719338958269056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9054802613364608"/>
                  <c:y val="-0.2522558465004354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22670025502696484"/>
                  <c:y val="7.624744719449141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More</c:v>
                </c:pt>
                <c:pt idx="1">
                  <c:v>About the same</c:v>
                </c:pt>
                <c:pt idx="2">
                  <c:v>Don't know/ Refused</c:v>
                </c:pt>
                <c:pt idx="3">
                  <c:v>Less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</c:v>
                </c:pt>
                <c:pt idx="1">
                  <c:v>0.55000000000000004</c:v>
                </c:pt>
                <c:pt idx="2">
                  <c:v>0.02</c:v>
                </c:pt>
                <c:pt idx="3">
                  <c:v>0.32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303979064931433E-2"/>
          <c:y val="9.8416924886092799E-2"/>
          <c:w val="0.8097184513656861"/>
          <c:h val="0.774773191681533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3962909623171643"/>
                  <c:y val="-0.2862728583787055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7140743685069312"/>
                  <c:y val="0.15681169600800399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More</c:v>
                </c:pt>
                <c:pt idx="1">
                  <c:v>About the same</c:v>
                </c:pt>
                <c:pt idx="2">
                  <c:v>Don't know/ Refused</c:v>
                </c:pt>
                <c:pt idx="3">
                  <c:v>Less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0.13</c:v>
                </c:pt>
                <c:pt idx="1">
                  <c:v>0.57999999999999996</c:v>
                </c:pt>
                <c:pt idx="2">
                  <c:v>0.05</c:v>
                </c:pt>
                <c:pt idx="3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07729185366765"/>
          <c:y val="0.31032694839212316"/>
          <c:w val="0.75951370679600794"/>
          <c:h val="0.6787186995633386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Exchange representative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Sheet1!$A$2:$A$3</c:f>
              <c:strCache>
                <c:ptCount val="2"/>
                <c:pt idx="0">
                  <c:v>Among those with Exchange plans</c:v>
                </c:pt>
                <c:pt idx="1">
                  <c:v>Among those with ACA-compliant plans purchased outside Exchange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0.24</c:v>
                </c:pt>
                <c:pt idx="1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Broker/agent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Among those with Exchange plans</c:v>
                </c:pt>
                <c:pt idx="1">
                  <c:v>Among those with ACA-compliant plans purchased outside Exchange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0.08</c:v>
                </c:pt>
                <c:pt idx="1">
                  <c:v>0.24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Community worker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Among those with Exchange plans</c:v>
                </c:pt>
                <c:pt idx="1">
                  <c:v>Among those with ACA-compliant plans purchased outside Exchange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0.05</c:v>
                </c:pt>
                <c:pt idx="1">
                  <c:v>0.06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Friend/family member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>
                <c:manualLayout>
                  <c:x val="4.9432999928168539E-3"/>
                  <c:y val="0.112854335305507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6580533741267476E-2"/>
                  <c:y val="8.6611462309283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Among those with Exchange plans</c:v>
                </c:pt>
                <c:pt idx="1">
                  <c:v>Among those with ACA-compliant plans purchased outside Exchange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7.0000000000000007E-2</c:v>
                </c:pt>
                <c:pt idx="1">
                  <c:v>0.16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Someone else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>
                <c:manualLayout>
                  <c:x val="2.8907131175235672E-2"/>
                  <c:y val="1.049826513383991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0697673728565628E-2"/>
                  <c:y val="5.2513024412119058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Among those with Exchange plans</c:v>
                </c:pt>
                <c:pt idx="1">
                  <c:v>Among those with ACA-compliant plans purchased outside Exchange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0">
                  <c:v>0.05</c:v>
                </c:pt>
                <c:pt idx="1">
                  <c:v>0.03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Completed on own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Among those with Exchange plans</c:v>
                </c:pt>
                <c:pt idx="1">
                  <c:v>Among those with ACA-compliant plans purchased outside Exchange</c:v>
                </c:pt>
              </c:strCache>
            </c:strRef>
          </c:cat>
          <c:val>
            <c:numRef>
              <c:f>Sheet1!$G$2:$G$3</c:f>
              <c:numCache>
                <c:formatCode>0%</c:formatCode>
                <c:ptCount val="2"/>
                <c:pt idx="0">
                  <c:v>0.51</c:v>
                </c:pt>
                <c:pt idx="1">
                  <c:v>0.48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43824256"/>
        <c:axId val="43814272"/>
      </c:barChart>
      <c:valAx>
        <c:axId val="43814272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43824256"/>
        <c:crosses val="autoZero"/>
        <c:crossBetween val="between"/>
      </c:valAx>
      <c:catAx>
        <c:axId val="43824256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43814272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11899037585667113"/>
          <c:y val="0.17059345028611342"/>
          <c:w val="0.84659425762416929"/>
          <c:h val="0.1163656052192709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74083501512097E-2"/>
          <c:y val="0.11261340415923306"/>
          <c:w val="0.80675109231524089"/>
          <c:h val="0.7719338958269056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explosion val="18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0939215100472341"/>
                  <c:y val="3.8254687933987879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13717653107952857"/>
                  <c:y val="-0.1592860680067965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4.0338234111712896E-2"/>
                  <c:y val="4.0334370209144474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3.6590257376625288E-2"/>
                  <c:y val="-8.3062154230581803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0.22300137143353635"/>
                  <c:y val="0.1648569279415791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Plans purchased from an Exchange</c:v>
                </c:pt>
                <c:pt idx="1">
                  <c:v>ACA-compliant plans purchased outside Exchange</c:v>
                </c:pt>
                <c:pt idx="2">
                  <c:v>Compliant plans purchased from broker, unknown if Exchange</c:v>
                </c:pt>
                <c:pt idx="3">
                  <c:v>Unknown effective date</c:v>
                </c:pt>
                <c:pt idx="4">
                  <c:v>Non-compliant plans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0.48</c:v>
                </c:pt>
                <c:pt idx="1">
                  <c:v>0.16</c:v>
                </c:pt>
                <c:pt idx="2">
                  <c:v>0.03</c:v>
                </c:pt>
                <c:pt idx="3">
                  <c:v>0.01</c:v>
                </c:pt>
                <c:pt idx="4">
                  <c:v>0.31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07729185366765"/>
          <c:y val="0.1313336866773869"/>
          <c:w val="0.77126588147492314"/>
          <c:h val="0.8577120628984576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or somewhat easy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Sheet1!$A$2:$A$6</c:f>
              <c:strCache>
                <c:ptCount val="5"/>
                <c:pt idx="0">
                  <c:v>Compare provider networks</c:v>
                </c:pt>
                <c:pt idx="1">
                  <c:v>Set up an account with the marketplace</c:v>
                </c:pt>
                <c:pt idx="2">
                  <c:v>Compare copays and deductibles</c:v>
                </c:pt>
                <c:pt idx="3">
                  <c:v>Figure out if your income qualifies you for financial assistance</c:v>
                </c:pt>
                <c:pt idx="4">
                  <c:v>Compare monthly premiums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0.57999999999999996</c:v>
                </c:pt>
                <c:pt idx="1">
                  <c:v>0.59</c:v>
                </c:pt>
                <c:pt idx="2">
                  <c:v>0.64</c:v>
                </c:pt>
                <c:pt idx="3">
                  <c:v>0.64</c:v>
                </c:pt>
                <c:pt idx="4">
                  <c:v>0.69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or somewhat difficult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Compare provider networks</c:v>
                </c:pt>
                <c:pt idx="1">
                  <c:v>Set up an account with the marketplace</c:v>
                </c:pt>
                <c:pt idx="2">
                  <c:v>Compare copays and deductibles</c:v>
                </c:pt>
                <c:pt idx="3">
                  <c:v>Figure out if your income qualifies you for financial assistance</c:v>
                </c:pt>
                <c:pt idx="4">
                  <c:v>Compare monthly premiums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0.34</c:v>
                </c:pt>
                <c:pt idx="1">
                  <c:v>0.33</c:v>
                </c:pt>
                <c:pt idx="2">
                  <c:v>0.3</c:v>
                </c:pt>
                <c:pt idx="3">
                  <c:v>0.28999999999999998</c:v>
                </c:pt>
                <c:pt idx="4">
                  <c:v>0.26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904000"/>
        <c:axId val="43902464"/>
      </c:barChart>
      <c:valAx>
        <c:axId val="43902464"/>
        <c:scaling>
          <c:orientation val="minMax"/>
          <c:max val="1.05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43904000"/>
        <c:crosses val="autoZero"/>
        <c:crossBetween val="between"/>
      </c:valAx>
      <c:catAx>
        <c:axId val="43904000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43902464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3587056656051222"/>
          <c:y val="5.569883508298578E-2"/>
          <c:w val="0.55160269617960045"/>
          <c:h val="6.3828014277321862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24317644375958"/>
          <c:y val="0.18721666555615607"/>
          <c:w val="0.71558799319258715"/>
          <c:h val="0.685973510620183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89169365611838"/>
                  <c:y val="0.151468585339980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0.18544644096427051"/>
                  <c:y val="-0.21272244093573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0.1024587306487401"/>
                  <c:y val="-1.981934270411505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2121303328256878"/>
                  <c:y val="-5.750142246260846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0.13182562107560644"/>
                  <c:y val="0.1889414111031058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Very easy</c:v>
                </c:pt>
                <c:pt idx="1">
                  <c:v>Somewhat easy</c:v>
                </c:pt>
                <c:pt idx="2">
                  <c:v>Don't Know/ Refused</c:v>
                </c:pt>
                <c:pt idx="3">
                  <c:v>Somewhat difficult</c:v>
                </c:pt>
                <c:pt idx="4">
                  <c:v>Very difficult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0.24</c:v>
                </c:pt>
                <c:pt idx="1">
                  <c:v>0.3</c:v>
                </c:pt>
                <c:pt idx="2">
                  <c:v>0.03</c:v>
                </c:pt>
                <c:pt idx="3">
                  <c:v>0.28999999999999998</c:v>
                </c:pt>
                <c:pt idx="4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24317644375958"/>
          <c:y val="0.18721666555615607"/>
          <c:w val="0.71558799319258715"/>
          <c:h val="0.685973510620183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60228635713518"/>
                  <c:y val="0.1586417961425763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0.16015279994868481"/>
                  <c:y val="-0.1577033848853577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4.2931731292968685E-2"/>
                  <c:y val="-1.981934270411505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22901553592716678"/>
                  <c:y val="-4.825506203795212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0.13195530345139614"/>
                  <c:y val="0.1593836783095508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Excellent</c:v>
                </c:pt>
                <c:pt idx="1">
                  <c:v>Good</c:v>
                </c:pt>
                <c:pt idx="2">
                  <c:v>Don't Know/ Refused</c:v>
                </c:pt>
                <c:pt idx="3">
                  <c:v>Only fair</c:v>
                </c:pt>
                <c:pt idx="4">
                  <c:v>Poor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0.21</c:v>
                </c:pt>
                <c:pt idx="1">
                  <c:v>0.34</c:v>
                </c:pt>
                <c:pt idx="2">
                  <c:v>0.06</c:v>
                </c:pt>
                <c:pt idx="3">
                  <c:v>0.21</c:v>
                </c:pt>
                <c:pt idx="4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74083501512097E-2"/>
          <c:y val="0.11261340415923306"/>
          <c:w val="0.80675109231524089"/>
          <c:h val="0.7719338958269056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323620386566651"/>
                  <c:y val="-8.404703798484322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9980374305533061"/>
                  <c:y val="-0.1093697396344543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1.0174580878134738E-2"/>
                  <c:y val="4.810352547660209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Uninsured</c:v>
                </c:pt>
                <c:pt idx="1">
                  <c:v>Other/Don't know/Refused</c:v>
                </c:pt>
                <c:pt idx="2">
                  <c:v>Covered by an employer/
COBRA</c:v>
                </c:pt>
                <c:pt idx="3">
                  <c:v>Covered by Medicaid/
other public</c:v>
                </c:pt>
                <c:pt idx="4">
                  <c:v>Covered by a different non-group plan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0.56999999999999995</c:v>
                </c:pt>
                <c:pt idx="1">
                  <c:v>0.04</c:v>
                </c:pt>
                <c:pt idx="2">
                  <c:v>0.14000000000000001</c:v>
                </c:pt>
                <c:pt idx="3">
                  <c:v>0.09</c:v>
                </c:pt>
                <c:pt idx="4">
                  <c:v>0.16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715968736909372"/>
          <c:y val="4.5829259087712078E-2"/>
          <c:w val="0.50284031263090623"/>
          <c:h val="0.943158054998027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7"/>
            <c:invertIfNegative val="0"/>
            <c:bubble3D val="0"/>
          </c:dPt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Too expensive</c:v>
                </c:pt>
                <c:pt idx="1">
                  <c:v>Job-related reasons (unemployed, employer doesn't offer, etc.)</c:v>
                </c:pt>
                <c:pt idx="2">
                  <c:v>Didn't think you needed coverage</c:v>
                </c:pt>
                <c:pt idx="3">
                  <c:v>Didn't know how to get it</c:v>
                </c:pt>
                <c:pt idx="4">
                  <c:v>Couldn't get coverage due to poor health/illness/age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0.51</c:v>
                </c:pt>
                <c:pt idx="1">
                  <c:v>0.21</c:v>
                </c:pt>
                <c:pt idx="2">
                  <c:v>0.1</c:v>
                </c:pt>
                <c:pt idx="3">
                  <c:v>0.05</c:v>
                </c:pt>
                <c:pt idx="4">
                  <c:v>0.04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33541504"/>
        <c:axId val="33538816"/>
      </c:barChart>
      <c:valAx>
        <c:axId val="33538816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33541504"/>
        <c:crosses val="autoZero"/>
        <c:crossBetween val="between"/>
      </c:valAx>
      <c:catAx>
        <c:axId val="33541504"/>
        <c:scaling>
          <c:orientation val="maxMin"/>
        </c:scaling>
        <c:delete val="0"/>
        <c:axPos val="l"/>
        <c:numFmt formatCode="@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335388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303979064931433E-2"/>
          <c:y val="9.8416924886092799E-2"/>
          <c:w val="0.8097184513656861"/>
          <c:h val="0.774773191681533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2221656300873971"/>
                  <c:y val="-0.30005187625351054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Because of the law</c:v>
                </c:pt>
                <c:pt idx="1">
                  <c:v>Don't know/ Refused</c:v>
                </c:pt>
                <c:pt idx="2">
                  <c:v>Would have gotten it anyway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0.72</c:v>
                </c:pt>
                <c:pt idx="1">
                  <c:v>0.02</c:v>
                </c:pt>
                <c:pt idx="2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11368071397223"/>
          <c:y val="0.22807921015768581"/>
          <c:w val="0.72214061702371501"/>
          <c:h val="0.757454240692740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Sheet1!$A$2:$A$3</c:f>
              <c:strCache>
                <c:ptCount val="2"/>
                <c:pt idx="0">
                  <c:v>ACA-compliant plans</c:v>
                </c:pt>
                <c:pt idx="1">
                  <c:v>Non-compliant plans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0.22</c:v>
                </c:pt>
                <c:pt idx="1">
                  <c:v>0.28000000000000003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ACA-compliant plans</c:v>
                </c:pt>
                <c:pt idx="1">
                  <c:v>Non-compliant plans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0.28999999999999998</c:v>
                </c:pt>
                <c:pt idx="1">
                  <c:v>0.37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ACA-compliant plans</c:v>
                </c:pt>
                <c:pt idx="1">
                  <c:v>Non-compliant plans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0.31</c:v>
                </c:pt>
                <c:pt idx="1">
                  <c:v>0.28000000000000003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Only fair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ACA-compliant plans</c:v>
                </c:pt>
                <c:pt idx="1">
                  <c:v>Non-compliant plans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0.13</c:v>
                </c:pt>
                <c:pt idx="1">
                  <c:v>0.06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ACA-compliant plans</c:v>
                </c:pt>
                <c:pt idx="1">
                  <c:v>Non-compliant plans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0">
                  <c:v>0.04</c:v>
                </c:pt>
                <c:pt idx="1">
                  <c:v>4.0000000000000001E-3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34367744"/>
        <c:axId val="34366208"/>
      </c:barChart>
      <c:valAx>
        <c:axId val="3436620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34367744"/>
        <c:crosses val="autoZero"/>
        <c:crossBetween val="between"/>
      </c:valAx>
      <c:catAx>
        <c:axId val="34367744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34366208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7931191989838539"/>
          <c:y val="0.10322361905027304"/>
          <c:w val="0.6426375674477004"/>
          <c:h val="6.7593705333142906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11368071397223"/>
          <c:y val="0.22807921015768581"/>
          <c:w val="0.72214061702371501"/>
          <c:h val="0.757454240692740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Sheet1!$A$2:$A$3</c:f>
              <c:strCache>
                <c:ptCount val="2"/>
                <c:pt idx="0">
                  <c:v>ACA-compliant plans</c:v>
                </c:pt>
                <c:pt idx="1">
                  <c:v>Non-compliant plans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0.22</c:v>
                </c:pt>
                <c:pt idx="1">
                  <c:v>0.28000000000000003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ACA-compliant plans</c:v>
                </c:pt>
                <c:pt idx="1">
                  <c:v>Non-compliant plans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0.28999999999999998</c:v>
                </c:pt>
                <c:pt idx="1">
                  <c:v>0.37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ACA-compliant plans</c:v>
                </c:pt>
                <c:pt idx="1">
                  <c:v>Non-compliant plans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0.31</c:v>
                </c:pt>
                <c:pt idx="1">
                  <c:v>0.28000000000000003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Only fair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ACA-compliant plans</c:v>
                </c:pt>
                <c:pt idx="1">
                  <c:v>Non-compliant plans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0.13</c:v>
                </c:pt>
                <c:pt idx="1">
                  <c:v>0.06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ACA-compliant plans</c:v>
                </c:pt>
                <c:pt idx="1">
                  <c:v>Non-compliant plans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0">
                  <c:v>0.04</c:v>
                </c:pt>
                <c:pt idx="1">
                  <c:v>4.0000000000000001E-3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31731072"/>
        <c:axId val="31729536"/>
      </c:barChart>
      <c:valAx>
        <c:axId val="31729536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31731072"/>
        <c:crosses val="autoZero"/>
        <c:crossBetween val="between"/>
      </c:valAx>
      <c:catAx>
        <c:axId val="31731072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31729536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7931191989838539"/>
          <c:y val="0.10322361905027304"/>
          <c:w val="0.6426375674477004"/>
          <c:h val="6.7593705333142906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521283741302804E-2"/>
          <c:y val="9.7047040155467681E-2"/>
          <c:w val="0.94067203776479036"/>
          <c:h val="0.882336376425466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Negatively Affected</c:v>
                </c:pt>
              </c:strCache>
            </c:strRef>
          </c:tx>
          <c:spPr>
            <a:solidFill>
              <a:srgbClr val="133559"/>
            </a:solidFill>
            <a:ln w="9525">
              <a:solidFill>
                <a:srgbClr val="133559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Those who experienced cancellation</c:v>
                </c:pt>
                <c:pt idx="1">
                  <c:v>ACA-compliant, non-exchange</c:v>
                </c:pt>
                <c:pt idx="2">
                  <c:v>Plan switchers</c:v>
                </c:pt>
                <c:pt idx="3">
                  <c:v>Previously employer-sponsored insurance</c:v>
                </c:pt>
                <c:pt idx="4">
                  <c:v>Non-compliant plans</c:v>
                </c:pt>
                <c:pt idx="5">
                  <c:v>Total non-group</c:v>
                </c:pt>
                <c:pt idx="6">
                  <c:v>Total compliant plans</c:v>
                </c:pt>
                <c:pt idx="7">
                  <c:v>Previously uninsured</c:v>
                </c:pt>
                <c:pt idx="8">
                  <c:v>Exchange purchasers</c:v>
                </c:pt>
                <c:pt idx="9">
                  <c:v>Those getting financial assistance (compliant plan)</c:v>
                </c:pt>
              </c:strCache>
            </c:strRef>
          </c:cat>
          <c:val>
            <c:numRef>
              <c:f>Sheet1!$B$2:$B$11</c:f>
              <c:numCache>
                <c:formatCode>0%;0%</c:formatCode>
                <c:ptCount val="10"/>
                <c:pt idx="0">
                  <c:v>-0.56999999999999995</c:v>
                </c:pt>
                <c:pt idx="1">
                  <c:v>-0.48</c:v>
                </c:pt>
                <c:pt idx="2">
                  <c:v>-0.47</c:v>
                </c:pt>
                <c:pt idx="3">
                  <c:v>-0.4</c:v>
                </c:pt>
                <c:pt idx="4">
                  <c:v>-0.32</c:v>
                </c:pt>
                <c:pt idx="5">
                  <c:v>-0.28999999999999998</c:v>
                </c:pt>
                <c:pt idx="6">
                  <c:v>-0.27</c:v>
                </c:pt>
                <c:pt idx="7">
                  <c:v>-0.18</c:v>
                </c:pt>
                <c:pt idx="8">
                  <c:v>-0.19</c:v>
                </c:pt>
                <c:pt idx="9">
                  <c:v>-0.18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Benefited</c:v>
                </c:pt>
              </c:strCache>
            </c:strRef>
          </c:tx>
          <c:spPr>
            <a:solidFill>
              <a:srgbClr val="E05C26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Those who experienced cancellation</c:v>
                </c:pt>
                <c:pt idx="1">
                  <c:v>ACA-compliant, non-exchange</c:v>
                </c:pt>
                <c:pt idx="2">
                  <c:v>Plan switchers</c:v>
                </c:pt>
                <c:pt idx="3">
                  <c:v>Previously employer-sponsored insurance</c:v>
                </c:pt>
                <c:pt idx="4">
                  <c:v>Non-compliant plans</c:v>
                </c:pt>
                <c:pt idx="5">
                  <c:v>Total non-group</c:v>
                </c:pt>
                <c:pt idx="6">
                  <c:v>Total compliant plans</c:v>
                </c:pt>
                <c:pt idx="7">
                  <c:v>Previously uninsured</c:v>
                </c:pt>
                <c:pt idx="8">
                  <c:v>Exchange purchasers</c:v>
                </c:pt>
                <c:pt idx="9">
                  <c:v>Those getting financial assistance (compliant plan)</c:v>
                </c:pt>
              </c:strCache>
            </c:strRef>
          </c:cat>
          <c:val>
            <c:numRef>
              <c:f>Sheet1!$C$2:$C$11</c:f>
              <c:numCache>
                <c:formatCode>0%;0%</c:formatCode>
                <c:ptCount val="10"/>
                <c:pt idx="0">
                  <c:v>0.34</c:v>
                </c:pt>
                <c:pt idx="1">
                  <c:v>0.21</c:v>
                </c:pt>
                <c:pt idx="2">
                  <c:v>0.41</c:v>
                </c:pt>
                <c:pt idx="3">
                  <c:v>0.33</c:v>
                </c:pt>
                <c:pt idx="4">
                  <c:v>0.12</c:v>
                </c:pt>
                <c:pt idx="5">
                  <c:v>0.34</c:v>
                </c:pt>
                <c:pt idx="6">
                  <c:v>0.45</c:v>
                </c:pt>
                <c:pt idx="7">
                  <c:v>0.5</c:v>
                </c:pt>
                <c:pt idx="8">
                  <c:v>0.54</c:v>
                </c:pt>
                <c:pt idx="9">
                  <c:v>0.6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31851264"/>
        <c:axId val="31852800"/>
      </c:barChart>
      <c:catAx>
        <c:axId val="31851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31852800"/>
        <c:crosses val="autoZero"/>
        <c:auto val="1"/>
        <c:lblAlgn val="ctr"/>
        <c:lblOffset val="100"/>
        <c:noMultiLvlLbl val="0"/>
      </c:catAx>
      <c:valAx>
        <c:axId val="31852800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31851264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43201043802326461"/>
          <c:y val="2.5276925793487826E-2"/>
          <c:w val="0.34059509166149821"/>
          <c:h val="6.3272645538323222E-2"/>
        </c:manualLayout>
      </c:layout>
      <c:overlay val="0"/>
      <c:txPr>
        <a:bodyPr/>
        <a:lstStyle/>
        <a:p>
          <a:pPr>
            <a:defRPr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521283741302804E-2"/>
          <c:y val="9.7047040155467681E-2"/>
          <c:w val="0.94067203776479036"/>
          <c:h val="0.882336376425466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Negatively Affected</c:v>
                </c:pt>
              </c:strCache>
            </c:strRef>
          </c:tx>
          <c:spPr>
            <a:solidFill>
              <a:srgbClr val="133559"/>
            </a:solidFill>
            <a:ln w="9525">
              <a:solidFill>
                <a:srgbClr val="133559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Those who experienced cancellation</c:v>
                </c:pt>
                <c:pt idx="1">
                  <c:v>ACA-compliant, non-exchange</c:v>
                </c:pt>
                <c:pt idx="2">
                  <c:v>Plan switchers</c:v>
                </c:pt>
                <c:pt idx="3">
                  <c:v>Previously employer-sponsored insurance</c:v>
                </c:pt>
                <c:pt idx="4">
                  <c:v>Non-compliant plans</c:v>
                </c:pt>
                <c:pt idx="5">
                  <c:v>Total non-group</c:v>
                </c:pt>
                <c:pt idx="6">
                  <c:v>Total compliant plans</c:v>
                </c:pt>
                <c:pt idx="7">
                  <c:v>Previously uninsured</c:v>
                </c:pt>
                <c:pt idx="8">
                  <c:v>Exchange purchasers</c:v>
                </c:pt>
                <c:pt idx="9">
                  <c:v>Those getting financial assistance (compliant plan)</c:v>
                </c:pt>
              </c:strCache>
            </c:strRef>
          </c:cat>
          <c:val>
            <c:numRef>
              <c:f>Sheet1!$B$2:$B$11</c:f>
              <c:numCache>
                <c:formatCode>0%;0%</c:formatCode>
                <c:ptCount val="10"/>
                <c:pt idx="0">
                  <c:v>-0.56999999999999995</c:v>
                </c:pt>
                <c:pt idx="1">
                  <c:v>-0.48</c:v>
                </c:pt>
                <c:pt idx="2">
                  <c:v>-0.47</c:v>
                </c:pt>
                <c:pt idx="3">
                  <c:v>-0.4</c:v>
                </c:pt>
                <c:pt idx="4">
                  <c:v>-0.32</c:v>
                </c:pt>
                <c:pt idx="5">
                  <c:v>-0.28999999999999998</c:v>
                </c:pt>
                <c:pt idx="6">
                  <c:v>-0.27</c:v>
                </c:pt>
                <c:pt idx="7">
                  <c:v>-0.18</c:v>
                </c:pt>
                <c:pt idx="8">
                  <c:v>-0.19</c:v>
                </c:pt>
                <c:pt idx="9">
                  <c:v>-0.18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Benefited</c:v>
                </c:pt>
              </c:strCache>
            </c:strRef>
          </c:tx>
          <c:spPr>
            <a:solidFill>
              <a:srgbClr val="E05C26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Those who experienced cancellation</c:v>
                </c:pt>
                <c:pt idx="1">
                  <c:v>ACA-compliant, non-exchange</c:v>
                </c:pt>
                <c:pt idx="2">
                  <c:v>Plan switchers</c:v>
                </c:pt>
                <c:pt idx="3">
                  <c:v>Previously employer-sponsored insurance</c:v>
                </c:pt>
                <c:pt idx="4">
                  <c:v>Non-compliant plans</c:v>
                </c:pt>
                <c:pt idx="5">
                  <c:v>Total non-group</c:v>
                </c:pt>
                <c:pt idx="6">
                  <c:v>Total compliant plans</c:v>
                </c:pt>
                <c:pt idx="7">
                  <c:v>Previously uninsured</c:v>
                </c:pt>
                <c:pt idx="8">
                  <c:v>Exchange purchasers</c:v>
                </c:pt>
                <c:pt idx="9">
                  <c:v>Those getting financial assistance (compliant plan)</c:v>
                </c:pt>
              </c:strCache>
            </c:strRef>
          </c:cat>
          <c:val>
            <c:numRef>
              <c:f>Sheet1!$C$2:$C$11</c:f>
              <c:numCache>
                <c:formatCode>0%;0%</c:formatCode>
                <c:ptCount val="10"/>
                <c:pt idx="0">
                  <c:v>0.34</c:v>
                </c:pt>
                <c:pt idx="1">
                  <c:v>0.21</c:v>
                </c:pt>
                <c:pt idx="2">
                  <c:v>0.41</c:v>
                </c:pt>
                <c:pt idx="3">
                  <c:v>0.33</c:v>
                </c:pt>
                <c:pt idx="4">
                  <c:v>0.12</c:v>
                </c:pt>
                <c:pt idx="5">
                  <c:v>0.34</c:v>
                </c:pt>
                <c:pt idx="6">
                  <c:v>0.45</c:v>
                </c:pt>
                <c:pt idx="7">
                  <c:v>0.5</c:v>
                </c:pt>
                <c:pt idx="8">
                  <c:v>0.54</c:v>
                </c:pt>
                <c:pt idx="9">
                  <c:v>0.6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35725696"/>
        <c:axId val="35727232"/>
      </c:barChart>
      <c:catAx>
        <c:axId val="35725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35727232"/>
        <c:crosses val="autoZero"/>
        <c:auto val="1"/>
        <c:lblAlgn val="ctr"/>
        <c:lblOffset val="100"/>
        <c:noMultiLvlLbl val="0"/>
      </c:catAx>
      <c:valAx>
        <c:axId val="35727232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35725696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43201043802326461"/>
          <c:y val="2.5276925793487826E-2"/>
          <c:w val="0.34059509166149821"/>
          <c:h val="6.3272645538323222E-2"/>
        </c:manualLayout>
      </c:layout>
      <c:overlay val="0"/>
      <c:txPr>
        <a:bodyPr/>
        <a:lstStyle/>
        <a:p>
          <a:pPr>
            <a:defRPr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D7CC677F-937E-4FEA-B0CD-227F1DF64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6253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33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44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Verbal: similar characteristics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66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73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05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830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619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99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33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33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28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33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33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44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44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4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6965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976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0999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93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8" r:id="rId2"/>
    <p:sldLayoutId id="2147483669" r:id="rId3"/>
    <p:sldLayoutId id="214748367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Webinar for Journalists: </a:t>
            </a:r>
            <a:br>
              <a:rPr lang="en-US" dirty="0" smtClean="0"/>
            </a:br>
            <a:r>
              <a:rPr lang="en-US" dirty="0" smtClean="0"/>
              <a:t>Results </a:t>
            </a:r>
            <a:r>
              <a:rPr lang="en-US" dirty="0"/>
              <a:t>from Survey of People Who Bought Their Own Health Insurance Under the </a:t>
            </a:r>
            <a:r>
              <a:rPr lang="en-US" dirty="0" smtClean="0"/>
              <a:t>ACA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Presented </a:t>
            </a:r>
            <a:r>
              <a:rPr lang="en-US" dirty="0"/>
              <a:t>by the Kaiser Family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US" dirty="0" smtClean="0"/>
              <a:t>Thursday, June 19, 2014</a:t>
            </a:r>
          </a:p>
          <a:p>
            <a:r>
              <a:rPr lang="en-US" dirty="0" smtClean="0"/>
              <a:t>11:00 a.m. ET to 12:00 p.m. 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8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4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2339966456"/>
              </p:ext>
            </p:extLst>
          </p:nvPr>
        </p:nvGraphicFramePr>
        <p:xfrm>
          <a:off x="401989" y="1197985"/>
          <a:ext cx="10799746" cy="498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2600" dirty="0" smtClean="0"/>
              <a:t>Who Says They Benefited Or Were Negatively Affected By ACA?</a:t>
            </a:r>
            <a:endParaRPr lang="en-US" sz="2600" dirty="0"/>
          </a:p>
        </p:txBody>
      </p:sp>
      <p:sp>
        <p:nvSpPr>
          <p:cNvPr id="25" name="Rectangle 24"/>
          <p:cNvSpPr/>
          <p:nvPr/>
        </p:nvSpPr>
        <p:spPr>
          <a:xfrm>
            <a:off x="6087986" y="1673833"/>
            <a:ext cx="45719" cy="45459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9853" y="1764149"/>
            <a:ext cx="4838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Meta Offc Pro"/>
              </a:rPr>
              <a:t>Exchange enrollees who report getting </a:t>
            </a:r>
            <a:r>
              <a:rPr lang="en-US" sz="1400" dirty="0">
                <a:latin typeface="Calibri" pitchFamily="34" charset="0"/>
                <a:cs typeface="Meta Offc Pro"/>
              </a:rPr>
              <a:t>financial  </a:t>
            </a:r>
            <a:r>
              <a:rPr lang="en-US" sz="1400" dirty="0" smtClean="0">
                <a:latin typeface="Calibri" pitchFamily="34" charset="0"/>
                <a:cs typeface="Meta Offc Pro"/>
              </a:rPr>
              <a:t>assistance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46328" y="903394"/>
            <a:ext cx="8633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latin typeface="Calibri" pitchFamily="34" charset="0"/>
                <a:cs typeface="Meta Offc Pro"/>
              </a:rPr>
              <a:t>AMONG NON-GROUP ENROLLEES:</a:t>
            </a:r>
            <a:r>
              <a:rPr lang="en-US" sz="1400" dirty="0" smtClean="0">
                <a:latin typeface="Calibri" pitchFamily="34" charset="0"/>
                <a:cs typeface="Meta Offc Pro"/>
              </a:rPr>
              <a:t> Percent who say they have benefited or been negatively affected by the ACA…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9854" y="1673833"/>
            <a:ext cx="8730526" cy="13338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7407" y="6202559"/>
            <a:ext cx="8321040" cy="655441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 smtClean="0"/>
              <a:t>*Plan </a:t>
            </a:r>
            <a:r>
              <a:rPr lang="en-US" sz="1100" dirty="0"/>
              <a:t>switchers are those who switched from a non-compliant to a compliant non-group plan</a:t>
            </a:r>
            <a:r>
              <a:rPr lang="en-US" sz="1100" dirty="0" smtClean="0"/>
              <a:t>.</a:t>
            </a:r>
          </a:p>
          <a:p>
            <a:pPr marL="0" indent="0">
              <a:buNone/>
            </a:pPr>
            <a:r>
              <a:rPr lang="en-US" sz="1100" dirty="0"/>
              <a:t>NOTE: </a:t>
            </a:r>
            <a:r>
              <a:rPr lang="en-US" sz="1100" dirty="0" smtClean="0"/>
              <a:t>The share who say they neither benefited nor were negatively affected is not shown.</a:t>
            </a:r>
          </a:p>
          <a:p>
            <a:pPr marL="0" indent="0">
              <a:buNone/>
            </a:pPr>
            <a:r>
              <a:rPr lang="en-US" sz="1100" dirty="0" smtClean="0"/>
              <a:t>SOURCE</a:t>
            </a:r>
            <a:r>
              <a:rPr lang="en-US" sz="1100" dirty="0"/>
              <a:t>: Kaiser Family Foundation Survey of </a:t>
            </a:r>
            <a:r>
              <a:rPr lang="en-US" sz="1100" dirty="0" smtClean="0"/>
              <a:t>Non-Group Health Insurance Enrollees  (conducted </a:t>
            </a:r>
            <a:r>
              <a:rPr lang="en-US" sz="1100" dirty="0"/>
              <a:t>April 3 – May 11, 2014)</a:t>
            </a:r>
          </a:p>
          <a:p>
            <a:endParaRPr lang="en-US" sz="1100" dirty="0" smtClean="0"/>
          </a:p>
        </p:txBody>
      </p:sp>
      <p:sp>
        <p:nvSpPr>
          <p:cNvPr id="10" name="TextBox 1"/>
          <p:cNvSpPr txBox="1"/>
          <p:nvPr/>
        </p:nvSpPr>
        <p:spPr>
          <a:xfrm>
            <a:off x="243926" y="2191444"/>
            <a:ext cx="2337606" cy="31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Total Exchange enrollees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240476" y="2612766"/>
            <a:ext cx="3979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Previously uninsured, now in ACA-compliant plans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220176" y="4833737"/>
            <a:ext cx="399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Plan switchers*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228602" y="5703089"/>
            <a:ext cx="3431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Had coverage cancelled past 12 months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232051" y="3050682"/>
            <a:ext cx="2788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Total with ACA-compliant plans</a:t>
            </a:r>
          </a:p>
          <a:p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216727" y="4404090"/>
            <a:ext cx="4700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Previously ESI/COBRA, now in compliant  plans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238301" y="3531151"/>
            <a:ext cx="3735173" cy="317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latin typeface="Calibri" pitchFamily="34" charset="0"/>
                <a:cs typeface="Meta Offc Pro"/>
              </a:rPr>
              <a:t>TOTAL NON-GROUP ENROLLEES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228602" y="3991968"/>
            <a:ext cx="2557595" cy="31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latin typeface="Calibri" pitchFamily="34" charset="0"/>
                <a:cs typeface="Meta Offc Pro"/>
              </a:rPr>
              <a:t>Non-compliant plans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213012" y="5243467"/>
            <a:ext cx="2922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Non-Exchange</a:t>
            </a:r>
            <a:r>
              <a:rPr lang="en-US" sz="1400" dirty="0">
                <a:latin typeface="Calibri" pitchFamily="34" charset="0"/>
                <a:cs typeface="Meta Offc Pro"/>
              </a:rPr>
              <a:t>, </a:t>
            </a:r>
            <a:r>
              <a:rPr lang="en-US" sz="1400" dirty="0" smtClean="0">
                <a:latin typeface="Calibri" pitchFamily="34" charset="0"/>
                <a:cs typeface="Meta Offc Pro"/>
              </a:rPr>
              <a:t>ACA-compliant plans</a:t>
            </a:r>
          </a:p>
        </p:txBody>
      </p:sp>
    </p:spTree>
    <p:extLst>
      <p:ext uri="{BB962C8B-B14F-4D97-AF65-F5344CB8AC3E}">
        <p14:creationId xmlns:p14="http://schemas.microsoft.com/office/powerpoint/2010/main" val="158391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4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4260426442"/>
              </p:ext>
            </p:extLst>
          </p:nvPr>
        </p:nvGraphicFramePr>
        <p:xfrm>
          <a:off x="401989" y="1197985"/>
          <a:ext cx="10799746" cy="498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2600" dirty="0" smtClean="0"/>
              <a:t>Who Says They Benefited Or Were Negatively Affected By ACA?</a:t>
            </a:r>
            <a:endParaRPr lang="en-US" sz="2600" dirty="0"/>
          </a:p>
        </p:txBody>
      </p:sp>
      <p:sp>
        <p:nvSpPr>
          <p:cNvPr id="25" name="Rectangle 24"/>
          <p:cNvSpPr/>
          <p:nvPr/>
        </p:nvSpPr>
        <p:spPr>
          <a:xfrm>
            <a:off x="6087986" y="1673833"/>
            <a:ext cx="45719" cy="45459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9853" y="1764149"/>
            <a:ext cx="4838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Meta Offc Pro"/>
              </a:rPr>
              <a:t>Exchange enrollees who report getting </a:t>
            </a:r>
            <a:r>
              <a:rPr lang="en-US" sz="1400" dirty="0">
                <a:latin typeface="Calibri" pitchFamily="34" charset="0"/>
                <a:cs typeface="Meta Offc Pro"/>
              </a:rPr>
              <a:t>financial  </a:t>
            </a:r>
            <a:r>
              <a:rPr lang="en-US" sz="1400" dirty="0" smtClean="0">
                <a:latin typeface="Calibri" pitchFamily="34" charset="0"/>
                <a:cs typeface="Meta Offc Pro"/>
              </a:rPr>
              <a:t>assistance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46328" y="903394"/>
            <a:ext cx="8633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latin typeface="Calibri" pitchFamily="34" charset="0"/>
                <a:cs typeface="Meta Offc Pro"/>
              </a:rPr>
              <a:t>AMONG NON-GROUP ENROLLEES:</a:t>
            </a:r>
            <a:r>
              <a:rPr lang="en-US" sz="1400" dirty="0" smtClean="0">
                <a:latin typeface="Calibri" pitchFamily="34" charset="0"/>
                <a:cs typeface="Meta Offc Pro"/>
              </a:rPr>
              <a:t> Percent who say they have benefited or been negatively affected by the ACA…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9854" y="5183999"/>
            <a:ext cx="8730526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7407" y="6202559"/>
            <a:ext cx="8321040" cy="655441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 smtClean="0"/>
              <a:t>*Plan </a:t>
            </a:r>
            <a:r>
              <a:rPr lang="en-US" sz="1100" dirty="0"/>
              <a:t>switchers are those who switched from a non-compliant to a compliant non-group plan</a:t>
            </a:r>
            <a:r>
              <a:rPr lang="en-US" sz="1100" dirty="0" smtClean="0"/>
              <a:t>.</a:t>
            </a:r>
          </a:p>
          <a:p>
            <a:pPr marL="0" indent="0">
              <a:buNone/>
            </a:pPr>
            <a:r>
              <a:rPr lang="en-US" sz="1100" dirty="0"/>
              <a:t>NOTE: </a:t>
            </a:r>
            <a:r>
              <a:rPr lang="en-US" sz="1100" dirty="0" smtClean="0"/>
              <a:t>The share who say they neither benefited nor were negatively affected is not shown.</a:t>
            </a:r>
          </a:p>
          <a:p>
            <a:pPr marL="0" indent="0">
              <a:buNone/>
            </a:pPr>
            <a:r>
              <a:rPr lang="en-US" sz="1100" dirty="0" smtClean="0"/>
              <a:t>SOURCE</a:t>
            </a:r>
            <a:r>
              <a:rPr lang="en-US" sz="1100" dirty="0"/>
              <a:t>: Kaiser Family Foundation Survey of </a:t>
            </a:r>
            <a:r>
              <a:rPr lang="en-US" sz="1100" dirty="0" smtClean="0"/>
              <a:t>Non-Group Health Insurance Enrollees  (conducted </a:t>
            </a:r>
            <a:r>
              <a:rPr lang="en-US" sz="1100" dirty="0"/>
              <a:t>April 3 – May 11, 2014)</a:t>
            </a:r>
          </a:p>
          <a:p>
            <a:endParaRPr lang="en-US" sz="1100" dirty="0" smtClean="0"/>
          </a:p>
        </p:txBody>
      </p:sp>
      <p:sp>
        <p:nvSpPr>
          <p:cNvPr id="10" name="TextBox 1"/>
          <p:cNvSpPr txBox="1"/>
          <p:nvPr/>
        </p:nvSpPr>
        <p:spPr>
          <a:xfrm>
            <a:off x="243926" y="2191444"/>
            <a:ext cx="2337606" cy="31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Total Exchange enrollees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240476" y="2612766"/>
            <a:ext cx="3979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Previously uninsured, now in ACA-compliant plans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220176" y="4833737"/>
            <a:ext cx="399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Plan switchers*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228602" y="5703089"/>
            <a:ext cx="3431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Had coverage cancelled past 12 months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232051" y="3050682"/>
            <a:ext cx="2788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Total with ACA-compliant plans</a:t>
            </a:r>
          </a:p>
          <a:p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216727" y="4404090"/>
            <a:ext cx="4700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Previously ESI/COBRA, now in compliant  plans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238301" y="3531151"/>
            <a:ext cx="3735173" cy="317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latin typeface="Calibri" pitchFamily="34" charset="0"/>
                <a:cs typeface="Meta Offc Pro"/>
              </a:rPr>
              <a:t>TOTAL NON-GROUP ENROLLEES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228602" y="3991968"/>
            <a:ext cx="2557595" cy="31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latin typeface="Calibri" pitchFamily="34" charset="0"/>
                <a:cs typeface="Meta Offc Pro"/>
              </a:rPr>
              <a:t>Non-compliant plans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213012" y="5243467"/>
            <a:ext cx="2922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Non-Exchange</a:t>
            </a:r>
            <a:r>
              <a:rPr lang="en-US" sz="1400" dirty="0">
                <a:latin typeface="Calibri" pitchFamily="34" charset="0"/>
                <a:cs typeface="Meta Offc Pro"/>
              </a:rPr>
              <a:t>, </a:t>
            </a:r>
            <a:r>
              <a:rPr lang="en-US" sz="1400" dirty="0" smtClean="0">
                <a:latin typeface="Calibri" pitchFamily="34" charset="0"/>
                <a:cs typeface="Meta Offc Pro"/>
              </a:rPr>
              <a:t>ACA-compliant plans</a:t>
            </a:r>
          </a:p>
        </p:txBody>
      </p:sp>
    </p:spTree>
    <p:extLst>
      <p:ext uri="{BB962C8B-B14F-4D97-AF65-F5344CB8AC3E}">
        <p14:creationId xmlns:p14="http://schemas.microsoft.com/office/powerpoint/2010/main" val="94628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4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758760430"/>
              </p:ext>
            </p:extLst>
          </p:nvPr>
        </p:nvGraphicFramePr>
        <p:xfrm>
          <a:off x="401989" y="1197985"/>
          <a:ext cx="10799746" cy="498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2600" dirty="0" smtClean="0"/>
              <a:t>Who Says They Benefited Or Were Negatively Affected By ACA?</a:t>
            </a:r>
            <a:endParaRPr lang="en-US" sz="2600" dirty="0"/>
          </a:p>
        </p:txBody>
      </p:sp>
      <p:sp>
        <p:nvSpPr>
          <p:cNvPr id="25" name="Rectangle 24"/>
          <p:cNvSpPr/>
          <p:nvPr/>
        </p:nvSpPr>
        <p:spPr>
          <a:xfrm>
            <a:off x="6087986" y="1673833"/>
            <a:ext cx="45719" cy="45459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9853" y="1764149"/>
            <a:ext cx="4838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Meta Offc Pro"/>
              </a:rPr>
              <a:t>Exchange enrollees who report getting </a:t>
            </a:r>
            <a:r>
              <a:rPr lang="en-US" sz="1400" dirty="0">
                <a:latin typeface="Calibri" pitchFamily="34" charset="0"/>
                <a:cs typeface="Meta Offc Pro"/>
              </a:rPr>
              <a:t>financial  </a:t>
            </a:r>
            <a:r>
              <a:rPr lang="en-US" sz="1400" dirty="0" smtClean="0">
                <a:latin typeface="Calibri" pitchFamily="34" charset="0"/>
                <a:cs typeface="Meta Offc Pro"/>
              </a:rPr>
              <a:t>assistance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46328" y="903394"/>
            <a:ext cx="8633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latin typeface="Calibri" pitchFamily="34" charset="0"/>
                <a:cs typeface="Meta Offc Pro"/>
              </a:rPr>
              <a:t>AMONG NON-GROUP ENROLLEES:</a:t>
            </a:r>
            <a:r>
              <a:rPr lang="en-US" sz="1400" dirty="0" smtClean="0">
                <a:latin typeface="Calibri" pitchFamily="34" charset="0"/>
                <a:cs typeface="Meta Offc Pro"/>
              </a:rPr>
              <a:t> Percent who say they have benefited or been negatively affected by the ACA…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9854" y="4751288"/>
            <a:ext cx="8128642" cy="4441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7407" y="6202559"/>
            <a:ext cx="8321040" cy="655441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 smtClean="0"/>
              <a:t>*Plan </a:t>
            </a:r>
            <a:r>
              <a:rPr lang="en-US" sz="1100" dirty="0"/>
              <a:t>switchers are those who switched from a non-compliant to a compliant non-group plan</a:t>
            </a:r>
            <a:r>
              <a:rPr lang="en-US" sz="1100" dirty="0" smtClean="0"/>
              <a:t>.</a:t>
            </a:r>
          </a:p>
          <a:p>
            <a:pPr marL="0" indent="0">
              <a:buNone/>
            </a:pPr>
            <a:r>
              <a:rPr lang="en-US" sz="1100" dirty="0"/>
              <a:t>NOTE: </a:t>
            </a:r>
            <a:r>
              <a:rPr lang="en-US" sz="1100" dirty="0" smtClean="0"/>
              <a:t>The share who say they neither benefited nor were negatively affected is not shown.</a:t>
            </a:r>
          </a:p>
          <a:p>
            <a:pPr marL="0" indent="0">
              <a:buNone/>
            </a:pPr>
            <a:r>
              <a:rPr lang="en-US" sz="1100" dirty="0" smtClean="0"/>
              <a:t>SOURCE</a:t>
            </a:r>
            <a:r>
              <a:rPr lang="en-US" sz="1100" dirty="0"/>
              <a:t>: Kaiser Family Foundation Survey of </a:t>
            </a:r>
            <a:r>
              <a:rPr lang="en-US" sz="1100" dirty="0" smtClean="0"/>
              <a:t>Non-Group Health Insurance Enrollees  (conducted </a:t>
            </a:r>
            <a:r>
              <a:rPr lang="en-US" sz="1100" dirty="0"/>
              <a:t>April 3 – May 11, 2014)</a:t>
            </a:r>
          </a:p>
          <a:p>
            <a:endParaRPr lang="en-US" sz="1100" dirty="0" smtClean="0"/>
          </a:p>
        </p:txBody>
      </p:sp>
      <p:sp>
        <p:nvSpPr>
          <p:cNvPr id="10" name="TextBox 1"/>
          <p:cNvSpPr txBox="1"/>
          <p:nvPr/>
        </p:nvSpPr>
        <p:spPr>
          <a:xfrm>
            <a:off x="243926" y="2191444"/>
            <a:ext cx="2337606" cy="31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Total Exchange enrollees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240476" y="2612766"/>
            <a:ext cx="3979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Previously uninsured, now in ACA-compliant plans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220176" y="4833737"/>
            <a:ext cx="399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Plan switchers*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228602" y="5703089"/>
            <a:ext cx="3431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Had coverage cancelled past 12 months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232051" y="3050682"/>
            <a:ext cx="2788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Total with ACA-compliant plans</a:t>
            </a:r>
          </a:p>
          <a:p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216727" y="4404090"/>
            <a:ext cx="4700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Previously ESI/COBRA, now in compliant  plans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238301" y="3531151"/>
            <a:ext cx="3735173" cy="317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latin typeface="Calibri" pitchFamily="34" charset="0"/>
                <a:cs typeface="Meta Offc Pro"/>
              </a:rPr>
              <a:t>TOTAL NON-GROUP ENROLLEES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228602" y="3991968"/>
            <a:ext cx="2557595" cy="31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latin typeface="Calibri" pitchFamily="34" charset="0"/>
                <a:cs typeface="Meta Offc Pro"/>
              </a:rPr>
              <a:t>Non-compliant plans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213012" y="5243467"/>
            <a:ext cx="2922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Non-Exchange</a:t>
            </a:r>
            <a:r>
              <a:rPr lang="en-US" sz="1400" dirty="0">
                <a:latin typeface="Calibri" pitchFamily="34" charset="0"/>
                <a:cs typeface="Meta Offc Pro"/>
              </a:rPr>
              <a:t>, </a:t>
            </a:r>
            <a:r>
              <a:rPr lang="en-US" sz="1400" dirty="0" smtClean="0">
                <a:latin typeface="Calibri" pitchFamily="34" charset="0"/>
                <a:cs typeface="Meta Offc Pro"/>
              </a:rPr>
              <a:t>ACA-compliant plans</a:t>
            </a:r>
          </a:p>
        </p:txBody>
      </p:sp>
    </p:spTree>
    <p:extLst>
      <p:ext uri="{BB962C8B-B14F-4D97-AF65-F5344CB8AC3E}">
        <p14:creationId xmlns:p14="http://schemas.microsoft.com/office/powerpoint/2010/main" val="43701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  <a:latin typeface="+mj-lt"/>
              </a:rPr>
              <a:t>Similar Shares Of Plan Switchers Report Increase and Decrease </a:t>
            </a:r>
            <a:br>
              <a:rPr lang="en-US" sz="2600" dirty="0" smtClean="0">
                <a:solidFill>
                  <a:schemeClr val="tx1"/>
                </a:solidFill>
                <a:latin typeface="+mj-lt"/>
              </a:rPr>
            </a:b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In Premiums</a:t>
            </a:r>
            <a:endParaRPr lang="en-US" sz="26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9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732963"/>
              </p:ext>
            </p:extLst>
          </p:nvPr>
        </p:nvGraphicFramePr>
        <p:xfrm>
          <a:off x="2361908" y="2147776"/>
          <a:ext cx="4413711" cy="4199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5565" y="1255095"/>
            <a:ext cx="8212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libri" pitchFamily="34" charset="0"/>
                <a:cs typeface="Meta Offc Pro"/>
              </a:rPr>
              <a:t>AMONG THOSE WHO SWITCHED FROM NON-COMPLIANT TO COMPLIANT NON-GROUP PLANS:</a:t>
            </a: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325571" y="1702486"/>
            <a:ext cx="8223005" cy="7646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</a:rPr>
              <a:t>Is the monthly premium amount you pay (after tax credit) for your CURRENT plan higher or lower than what you paid for your previous plan, or is it about the same?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4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Health Insurance Enrollees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7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  <a:latin typeface="+mj-lt"/>
              </a:rPr>
              <a:t>Plan Switchers Report Similar Characteristics In New vs. Old Plans</a:t>
            </a:r>
            <a:endParaRPr lang="en-US" sz="26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784070"/>
              </p:ext>
            </p:extLst>
          </p:nvPr>
        </p:nvGraphicFramePr>
        <p:xfrm>
          <a:off x="3024383" y="2640240"/>
          <a:ext cx="3185031" cy="389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206453"/>
              </p:ext>
            </p:extLst>
          </p:nvPr>
        </p:nvGraphicFramePr>
        <p:xfrm>
          <a:off x="0" y="2700669"/>
          <a:ext cx="3211033" cy="3646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177300"/>
              </p:ext>
            </p:extLst>
          </p:nvPr>
        </p:nvGraphicFramePr>
        <p:xfrm>
          <a:off x="5958969" y="2640240"/>
          <a:ext cx="3185031" cy="389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36201" y="1659497"/>
            <a:ext cx="2332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Is the amount of your </a:t>
            </a:r>
            <a:r>
              <a:rPr lang="en-US" sz="1400" b="1" u="sng" dirty="0" smtClean="0"/>
              <a:t>annual deductible</a:t>
            </a:r>
            <a:r>
              <a:rPr lang="en-US" sz="1400" dirty="0" smtClean="0"/>
              <a:t> under your current plan higher or lower than the deductible under your previous plan, or is it about the same?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38127" y="1659497"/>
            <a:ext cx="2332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Do you think the </a:t>
            </a:r>
            <a:r>
              <a:rPr lang="en-US" sz="1400" b="1" u="sng" dirty="0" smtClean="0"/>
              <a:t>range of health care services</a:t>
            </a:r>
            <a:r>
              <a:rPr lang="en-US" sz="1400" dirty="0" smtClean="0"/>
              <a:t> covered under your current insurance plan are better, worse, or about the same as your previous plan?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25877" y="1444054"/>
            <a:ext cx="25097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Compared with your previous health plan, do you think your current plan offers you more </a:t>
            </a:r>
            <a:r>
              <a:rPr lang="en-US" sz="1400" b="1" u="sng" dirty="0" smtClean="0"/>
              <a:t>financial protection</a:t>
            </a:r>
            <a:r>
              <a:rPr lang="en-US" sz="1400" dirty="0" smtClean="0"/>
              <a:t>, less financial protection or about the same level of financial protection if you need health care?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8360" y="974837"/>
            <a:ext cx="8486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AMONG THOSE WHO SWITCHED FROM NON-COMPLIANT TO COMPLIANT NON-GROUP PLANS:</a:t>
            </a:r>
            <a:endParaRPr lang="en-US" sz="1600" u="sng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Health Insurance Enrollees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6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  <a:latin typeface="+mj-lt"/>
              </a:rPr>
              <a:t>Evidence Of 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A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Move Toward Narrower Networks</a:t>
            </a:r>
            <a:endParaRPr lang="en-US" sz="26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959913"/>
              </p:ext>
            </p:extLst>
          </p:nvPr>
        </p:nvGraphicFramePr>
        <p:xfrm>
          <a:off x="3141342" y="2644677"/>
          <a:ext cx="3185031" cy="389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104654"/>
              </p:ext>
            </p:extLst>
          </p:nvPr>
        </p:nvGraphicFramePr>
        <p:xfrm>
          <a:off x="0" y="2700669"/>
          <a:ext cx="3211033" cy="3646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6336354"/>
              </p:ext>
            </p:extLst>
          </p:nvPr>
        </p:nvGraphicFramePr>
        <p:xfrm>
          <a:off x="6105209" y="2640240"/>
          <a:ext cx="3185031" cy="389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25570" y="1748207"/>
            <a:ext cx="23325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Do you think your current plan offers you more choice or less choice of </a:t>
            </a:r>
            <a:r>
              <a:rPr lang="en-US" sz="1400" b="1" u="sng" dirty="0" smtClean="0"/>
              <a:t>primary care doctors</a:t>
            </a:r>
            <a:r>
              <a:rPr lang="en-US" sz="1400" dirty="0" smtClean="0"/>
              <a:t> than your previous plan, or is it about the same?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38128" y="1640484"/>
            <a:ext cx="25204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Do you think your current plan offers you more choice or less choice of </a:t>
            </a:r>
            <a:r>
              <a:rPr lang="en-US" sz="1400" b="1" u="sng" dirty="0" smtClean="0"/>
              <a:t>specialists</a:t>
            </a:r>
            <a:r>
              <a:rPr lang="en-US" sz="1400" dirty="0" smtClean="0"/>
              <a:t>, such as cardiologists and orthopedists, than your previous plan, or is it about the same?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42836" y="1748207"/>
            <a:ext cx="25097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Do you think your current plan offers you more choice or less choice of </a:t>
            </a:r>
            <a:r>
              <a:rPr lang="en-US" sz="1400" b="1" u="sng" dirty="0" smtClean="0"/>
              <a:t>hospitals</a:t>
            </a:r>
            <a:r>
              <a:rPr lang="en-US" sz="1400" dirty="0" smtClean="0"/>
              <a:t> than your previous plan, or is it about the same?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8359" y="974837"/>
            <a:ext cx="8247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AMONG THOSE WHO SWITCHED FROM NON-COMPLIANT TO COMPLIANT </a:t>
            </a:r>
            <a:r>
              <a:rPr lang="en-US" sz="1600" u="sng" dirty="0" smtClean="0"/>
              <a:t>NON-GROUP PLANS:</a:t>
            </a:r>
            <a:endParaRPr lang="en-US" sz="1600" u="sng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Health Insurance Enrollees 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5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Half Report Getting Help With Enrollment</a:t>
            </a:r>
            <a:endParaRPr lang="en-US" sz="2600" dirty="0">
              <a:solidFill>
                <a:schemeClr val="tx1"/>
              </a:solidFill>
            </a:endParaRPr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95940384"/>
              </p:ext>
            </p:extLst>
          </p:nvPr>
        </p:nvGraphicFramePr>
        <p:xfrm>
          <a:off x="261257" y="1405057"/>
          <a:ext cx="8645237" cy="4838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Text Placeholder 2"/>
          <p:cNvSpPr txBox="1">
            <a:spLocks/>
          </p:cNvSpPr>
          <p:nvPr/>
        </p:nvSpPr>
        <p:spPr>
          <a:xfrm>
            <a:off x="91440" y="1287280"/>
            <a:ext cx="8942388" cy="584775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u="sng" dirty="0" smtClean="0"/>
              <a:t>AMONG NON-GROUP ENROLLEES WITH ACA-COMPLIANT PLANS: </a:t>
            </a:r>
            <a:r>
              <a:rPr lang="en-US" sz="1600" dirty="0" smtClean="0"/>
              <a:t>Did someone help you enroll in health insurance or did you complete the enrollment process on your own? (If got help: Who was that person…?)</a:t>
            </a:r>
            <a:endParaRPr lang="en-US" sz="1600" kern="0" dirty="0">
              <a:cs typeface="Meta Offc Pro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Don’t know/Refused answers not shown.</a:t>
            </a:r>
          </a:p>
          <a:p>
            <a:r>
              <a:rPr lang="en-US" dirty="0" smtClean="0"/>
              <a:t>SOURCE</a:t>
            </a:r>
            <a:r>
              <a:rPr lang="en-US" dirty="0"/>
              <a:t>: Kaiser Family Foundation Survey of </a:t>
            </a:r>
            <a:r>
              <a:rPr lang="en-US" dirty="0" smtClean="0"/>
              <a:t>Non-Group Health Insurance Enrollees </a:t>
            </a:r>
            <a:r>
              <a:rPr lang="en-US" dirty="0"/>
              <a:t>(conducted April 3 – May 11, 2014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9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smtClean="0">
                <a:solidFill>
                  <a:schemeClr val="tx1"/>
                </a:solidFill>
              </a:rPr>
              <a:t>Most Exchange Enrollees </a:t>
            </a:r>
            <a:r>
              <a:rPr lang="en-US" sz="2600" dirty="0" smtClean="0">
                <a:solidFill>
                  <a:schemeClr val="tx1"/>
                </a:solidFill>
              </a:rPr>
              <a:t>Say Comparing Plans Was Easy</a:t>
            </a:r>
            <a:endParaRPr 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10990262"/>
              </p:ext>
            </p:extLst>
          </p:nvPr>
        </p:nvGraphicFramePr>
        <p:xfrm>
          <a:off x="347946" y="1682054"/>
          <a:ext cx="8704613" cy="456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1439" y="1097279"/>
            <a:ext cx="896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AMONG NON-GROUP ENROLLEES </a:t>
            </a:r>
            <a:r>
              <a:rPr lang="en-US" sz="1600" u="sng" dirty="0" smtClean="0"/>
              <a:t>WITH PLANS </a:t>
            </a:r>
            <a:r>
              <a:rPr lang="en-US" sz="1600" u="sng" dirty="0"/>
              <a:t>PURCHASED THROUGH A HEALTH </a:t>
            </a:r>
            <a:r>
              <a:rPr lang="en-US" sz="1600" u="sng"/>
              <a:t>INSURANCE </a:t>
            </a:r>
            <a:r>
              <a:rPr lang="en-US" sz="1600" u="sng" smtClean="0"/>
              <a:t>EXCHANGE</a:t>
            </a:r>
            <a:r>
              <a:rPr lang="en-US" sz="1600" u="sng" dirty="0" smtClean="0"/>
              <a:t>:</a:t>
            </a:r>
          </a:p>
          <a:p>
            <a:r>
              <a:rPr lang="en-US" sz="1600" dirty="0" smtClean="0"/>
              <a:t>Thinking about when you signed up for your current health plan, how easy or difficult was it for you to…</a:t>
            </a:r>
            <a:endParaRPr lang="en-US" sz="16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Don’t know/Refused and Not Applicable answers not shown.</a:t>
            </a:r>
          </a:p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Health Insurance Enrollees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153898"/>
              </p:ext>
            </p:extLst>
          </p:nvPr>
        </p:nvGraphicFramePr>
        <p:xfrm>
          <a:off x="4436793" y="1620020"/>
          <a:ext cx="4661389" cy="495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  <a:latin typeface="+mj-lt"/>
              </a:rPr>
              <a:t>Most Say Plan Is A Good Value, But Many Find It Difficult To Afford Premiums</a:t>
            </a:r>
            <a:endParaRPr lang="en-US" sz="2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91440" y="1132906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u="sng" dirty="0">
                <a:latin typeface="+mj-lt"/>
              </a:rPr>
              <a:t>AMONG NON-GROUP </a:t>
            </a:r>
            <a:r>
              <a:rPr lang="en-US" sz="1600" u="sng" dirty="0" smtClean="0">
                <a:latin typeface="+mj-lt"/>
              </a:rPr>
              <a:t>ENROLLEES WITH ACA-COMPLIANT PLANS:</a:t>
            </a:r>
            <a:endParaRPr lang="en-US" sz="16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3263" y="1661088"/>
            <a:ext cx="3693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How easy or difficult is it for you to afford to pay the cost of your health insurance each month?</a:t>
            </a:r>
            <a:endParaRPr lang="en-US" sz="1400" b="1" u="sng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9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Health Insurance Enrollees 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069997"/>
              </p:ext>
            </p:extLst>
          </p:nvPr>
        </p:nvGraphicFramePr>
        <p:xfrm>
          <a:off x="0" y="1622171"/>
          <a:ext cx="4661389" cy="495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9387" y="1556364"/>
            <a:ext cx="36813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Would you say your health insurance is an excellent value, good value, only a fair value or a poor value for what you pay for it?</a:t>
            </a:r>
            <a:endParaRPr lang="en-US" sz="1400" b="1" u="sng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24111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3355" y="1447800"/>
            <a:ext cx="8961120" cy="103632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Report: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kff.org/private-insurance/report/survey-of-non-group-health-insurance-enrollees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NEW: “Survey </a:t>
            </a:r>
            <a:r>
              <a:rPr lang="en-US" dirty="0"/>
              <a:t>of Non-Group Health Insurance </a:t>
            </a:r>
            <a:r>
              <a:rPr lang="en-US" dirty="0" smtClean="0"/>
              <a:t>Enrollees”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173355" y="3124200"/>
            <a:ext cx="8961120" cy="103632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0" i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endParaRPr lang="en-US" sz="2800" b="1" kern="0" dirty="0" smtClean="0"/>
          </a:p>
          <a:p>
            <a:pPr marL="0" indent="0">
              <a:buNone/>
            </a:pPr>
            <a:r>
              <a:rPr lang="en-US" sz="2800" kern="0" dirty="0" smtClean="0"/>
              <a:t>Press </a:t>
            </a:r>
            <a:r>
              <a:rPr lang="en-US" sz="2800" kern="0" dirty="0"/>
              <a:t>Release: </a:t>
            </a:r>
            <a:endParaRPr lang="en-US" sz="2800" kern="0" dirty="0" smtClean="0"/>
          </a:p>
          <a:p>
            <a:pPr marL="0" indent="0">
              <a:buNone/>
            </a:pPr>
            <a:r>
              <a:rPr lang="en-US" sz="2800" kern="0" dirty="0" smtClean="0">
                <a:solidFill>
                  <a:srgbClr val="00B0F0"/>
                </a:solidFill>
              </a:rPr>
              <a:t>kff.org/private-insurance/press-release/new-kaiser-survey-of-people-with-non-group-insurance-finds-nearly-six-in-10-people-enrolled-in-marketplace-plans-were-previously-uninsured/</a:t>
            </a:r>
            <a:endParaRPr lang="en-US" sz="2800" kern="0" dirty="0" smtClean="0"/>
          </a:p>
        </p:txBody>
      </p:sp>
    </p:spTree>
    <p:extLst>
      <p:ext uri="{BB962C8B-B14F-4D97-AF65-F5344CB8AC3E}">
        <p14:creationId xmlns:p14="http://schemas.microsoft.com/office/powerpoint/2010/main" val="266899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type="body" sz="quarter" idx="11"/>
          </p:nvPr>
        </p:nvSpPr>
        <p:spPr>
          <a:xfrm>
            <a:off x="351321" y="3484677"/>
            <a:ext cx="2776889" cy="1568586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/>
              <a:t>Drew Altman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President and CEO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Speakers from the Kaiser Family Foundation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6057900" y="3657598"/>
            <a:ext cx="2133600" cy="273050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200" b="1" dirty="0" smtClean="0"/>
              <a:t>Larry Levitt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Senior Vice President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Co-Executive Director of the Program for the Study of Health Reform and Private Insurance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3364637" y="3657599"/>
            <a:ext cx="2338716" cy="262779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0" i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200" b="1" dirty="0" smtClean="0"/>
              <a:t>Liz Hamel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/>
              <a:t>Director, Public Opinion and Survey Research</a:t>
            </a:r>
          </a:p>
        </p:txBody>
      </p:sp>
      <p:pic>
        <p:nvPicPr>
          <p:cNvPr id="4" name="Picture 3" descr="L:\COMMUNICATIONS\Online Communications\Kff.org Webcasts &amp; Multimedia\Webinars\6.19.14 - Survey ACA\Drew Altman - staff 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34" y="1907420"/>
            <a:ext cx="2368248" cy="157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:\COMMUNICATIONS\Online Communications\Kff.org Webcasts &amp; Multimedia\Webinars\6.19.14 - Survey ACA\Liz Hamel - staff ph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53" y="1066800"/>
            <a:ext cx="1562100" cy="23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L:\COMMUNICATIONS\Online Communications\Kff.org Webcasts &amp; Multimedia\Webinars\6.19.14 - Survey ACA\larry2012v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357" y="1130582"/>
            <a:ext cx="1562100" cy="23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41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0">
              <a:buNone/>
            </a:pPr>
            <a:endParaRPr lang="en-US" sz="2600" b="1" dirty="0" smtClean="0"/>
          </a:p>
          <a:p>
            <a:pPr marL="800100" lvl="2" indent="0">
              <a:buNone/>
            </a:pPr>
            <a:r>
              <a:rPr lang="en-US" sz="3000" b="1" dirty="0" smtClean="0"/>
              <a:t>Rakesh </a:t>
            </a:r>
            <a:r>
              <a:rPr lang="en-US" sz="3000" b="1" dirty="0"/>
              <a:t>Singh</a:t>
            </a:r>
            <a:r>
              <a:rPr lang="en-US" sz="3000" dirty="0"/>
              <a:t>, </a:t>
            </a:r>
            <a:r>
              <a:rPr lang="en-US" sz="3000" dirty="0" smtClean="0"/>
              <a:t>Vice President </a:t>
            </a:r>
            <a:r>
              <a:rPr lang="en-US" sz="3000" dirty="0"/>
              <a:t>of </a:t>
            </a:r>
            <a:r>
              <a:rPr lang="en-US" sz="3000" dirty="0" smtClean="0"/>
              <a:t>Communications</a:t>
            </a:r>
          </a:p>
          <a:p>
            <a:pPr marL="800100" lvl="2" indent="0">
              <a:buNone/>
            </a:pPr>
            <a:r>
              <a:rPr lang="en-US" sz="2800" dirty="0" smtClean="0"/>
              <a:t>Kaiser </a:t>
            </a:r>
            <a:r>
              <a:rPr lang="en-US" sz="2800" dirty="0"/>
              <a:t>Family </a:t>
            </a:r>
            <a:r>
              <a:rPr lang="en-US" sz="2800" dirty="0" smtClean="0"/>
              <a:t>Foundation | Menlo Park, Calif.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Email</a:t>
            </a:r>
            <a:r>
              <a:rPr lang="en-US" sz="2800" dirty="0"/>
              <a:t>: </a:t>
            </a:r>
            <a:r>
              <a:rPr lang="en-US" sz="2800" b="1" dirty="0" smtClean="0">
                <a:solidFill>
                  <a:srgbClr val="0070C0"/>
                </a:solidFill>
              </a:rPr>
              <a:t>RSingh@KFF.org</a:t>
            </a:r>
            <a:endParaRPr lang="en-US" sz="2800" b="1" dirty="0">
              <a:solidFill>
                <a:srgbClr val="0070C0"/>
              </a:solidFill>
            </a:endParaRPr>
          </a:p>
          <a:p>
            <a:endParaRPr lang="en-US" sz="2800" dirty="0"/>
          </a:p>
          <a:p>
            <a:pPr marL="800100" lvl="2" indent="0">
              <a:buNone/>
            </a:pPr>
            <a:r>
              <a:rPr lang="en-US" sz="3000" b="1" dirty="0" smtClean="0"/>
              <a:t>Craig Palosky</a:t>
            </a:r>
            <a:r>
              <a:rPr lang="en-US" sz="3000" dirty="0" smtClean="0"/>
              <a:t>, Director of Communications</a:t>
            </a:r>
            <a:endParaRPr lang="en-US" sz="3000" dirty="0"/>
          </a:p>
          <a:p>
            <a:pPr marL="800100" lvl="2" indent="0">
              <a:buNone/>
            </a:pPr>
            <a:r>
              <a:rPr lang="en-US" sz="2800" dirty="0" smtClean="0"/>
              <a:t>Kaiser Family Foundation| Washington, D.C.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Email</a:t>
            </a:r>
            <a:r>
              <a:rPr lang="en-US" sz="2800" dirty="0" smtClean="0"/>
              <a:t>: </a:t>
            </a:r>
            <a:r>
              <a:rPr lang="en-US" sz="2800" b="1" dirty="0" smtClean="0">
                <a:solidFill>
                  <a:srgbClr val="0070C0"/>
                </a:solidFill>
              </a:rPr>
              <a:t>CPalosky@KFF.org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Contact Information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3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Until the next webinar, be sure to keep up with KFF online: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smtClean="0"/>
              <a:t>Facebook</a:t>
            </a:r>
            <a:r>
              <a:rPr lang="en-US" sz="2400" dirty="0" smtClean="0"/>
              <a:t>: 	</a:t>
            </a:r>
            <a:r>
              <a:rPr lang="en-US" sz="2400" b="1" dirty="0" smtClean="0">
                <a:solidFill>
                  <a:srgbClr val="0070C0"/>
                </a:solidFill>
              </a:rPr>
              <a:t>/</a:t>
            </a:r>
            <a:r>
              <a:rPr lang="en-US" sz="2400" b="1" dirty="0" err="1" smtClean="0">
                <a:solidFill>
                  <a:srgbClr val="0070C0"/>
                </a:solidFill>
              </a:rPr>
              <a:t>KaiserFamilyFoundation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Twitter</a:t>
            </a:r>
            <a:r>
              <a:rPr lang="en-US" sz="2400" dirty="0" smtClean="0"/>
              <a:t>:	</a:t>
            </a:r>
            <a:r>
              <a:rPr lang="en-US" sz="2400" b="1" dirty="0" smtClean="0">
                <a:solidFill>
                  <a:srgbClr val="0070C0"/>
                </a:solidFill>
              </a:rPr>
              <a:t>@</a:t>
            </a:r>
            <a:r>
              <a:rPr lang="en-US" sz="2400" b="1" dirty="0" err="1" smtClean="0">
                <a:solidFill>
                  <a:srgbClr val="0070C0"/>
                </a:solidFill>
              </a:rPr>
              <a:t>KaiserFamFound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LinkedIn</a:t>
            </a:r>
            <a:r>
              <a:rPr lang="en-US" sz="2400" dirty="0" smtClean="0"/>
              <a:t>:	</a:t>
            </a:r>
            <a:r>
              <a:rPr lang="en-US" sz="2400" b="1" dirty="0" smtClean="0">
                <a:solidFill>
                  <a:srgbClr val="0070C0"/>
                </a:solidFill>
              </a:rPr>
              <a:t>/</a:t>
            </a:r>
            <a:r>
              <a:rPr lang="en-US" sz="2400" b="1" dirty="0">
                <a:solidFill>
                  <a:srgbClr val="0070C0"/>
                </a:solidFill>
              </a:rPr>
              <a:t>company/</a:t>
            </a:r>
            <a:r>
              <a:rPr lang="en-US" sz="2400" b="1" dirty="0" err="1">
                <a:solidFill>
                  <a:srgbClr val="0070C0"/>
                </a:solidFill>
              </a:rPr>
              <a:t>kaiser</a:t>
            </a:r>
            <a:r>
              <a:rPr lang="en-US" sz="2400" b="1" dirty="0">
                <a:solidFill>
                  <a:srgbClr val="0070C0"/>
                </a:solidFill>
              </a:rPr>
              <a:t>-family-foundation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Email alerts</a:t>
            </a:r>
            <a:r>
              <a:rPr lang="en-US" sz="2400" dirty="0" smtClean="0"/>
              <a:t>:	</a:t>
            </a:r>
            <a:r>
              <a:rPr lang="en-US" sz="2400" b="1" dirty="0" smtClean="0">
                <a:solidFill>
                  <a:srgbClr val="0070C0"/>
                </a:solidFill>
              </a:rPr>
              <a:t>kff.org/email</a:t>
            </a:r>
            <a:endParaRPr lang="en-US" sz="2400" b="1" dirty="0">
              <a:solidFill>
                <a:srgbClr val="0070C0"/>
              </a:solidFill>
            </a:endParaRPr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2999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Two-Thirds Of Adults In Non-Group Market Have ACA-Compliant Plans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Insurance Enrollees 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1" name="Text Placeholder 3"/>
          <p:cNvSpPr txBox="1">
            <a:spLocks/>
          </p:cNvSpPr>
          <p:nvPr/>
        </p:nvSpPr>
        <p:spPr>
          <a:xfrm>
            <a:off x="109866" y="107277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u="sng" dirty="0" smtClean="0">
                <a:latin typeface="Calibri" pitchFamily="34" charset="0"/>
              </a:rPr>
              <a:t>NON-GROUP MARKET</a:t>
            </a:r>
            <a:r>
              <a:rPr lang="en-US" sz="1600" dirty="0" smtClean="0">
                <a:latin typeface="Calibri" pitchFamily="34" charset="0"/>
              </a:rPr>
              <a:t> = All those ages 18-64 whose primary source of health insurance is a plan they purchased themselves, either directly from an insurer or through a Marketplace created by the ACA.</a:t>
            </a:r>
            <a:endParaRPr lang="en-US" sz="1600" dirty="0">
              <a:latin typeface="Calibri" pitchFamily="34" charset="0"/>
            </a:endParaRPr>
          </a:p>
        </p:txBody>
      </p:sp>
      <p:graphicFrame>
        <p:nvGraphicFramePr>
          <p:cNvPr id="7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7642610"/>
              </p:ext>
            </p:extLst>
          </p:nvPr>
        </p:nvGraphicFramePr>
        <p:xfrm>
          <a:off x="1477926" y="1416763"/>
          <a:ext cx="6081823" cy="5058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558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Half Of Adults In Non-Group Market Have Plans Purchased From A Health Insurance Exchange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Insurance Enrollees 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899868"/>
              </p:ext>
            </p:extLst>
          </p:nvPr>
        </p:nvGraphicFramePr>
        <p:xfrm>
          <a:off x="1128156" y="1416763"/>
          <a:ext cx="6721434" cy="5058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8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>
                <a:solidFill>
                  <a:schemeClr val="tx1"/>
                </a:solidFill>
              </a:rPr>
              <a:t>Nearly Six In Ten In Exchange Plans Were Previously Uninsured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Insurance Enrollees 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1" name="Text Placeholder 3"/>
          <p:cNvSpPr txBox="1">
            <a:spLocks/>
          </p:cNvSpPr>
          <p:nvPr/>
        </p:nvSpPr>
        <p:spPr>
          <a:xfrm>
            <a:off x="109866" y="107277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u="sng" dirty="0" smtClean="0">
                <a:latin typeface="Calibri" pitchFamily="34" charset="0"/>
              </a:rPr>
              <a:t>AMONG NON-GROUP ENROLLEES WITH PLANS PURCHASED THROUGH A HEALTH INSURANCE EXCHANGE:</a:t>
            </a:r>
            <a:r>
              <a:rPr lang="en-US" sz="1600" dirty="0" smtClean="0">
                <a:latin typeface="Calibri" pitchFamily="34" charset="0"/>
              </a:rPr>
              <a:t> Percent who say before purchasing their current plan, they were…</a:t>
            </a:r>
            <a:endParaRPr lang="en-US" sz="1600" dirty="0">
              <a:latin typeface="Calibri" pitchFamily="34" charset="0"/>
            </a:endParaRPr>
          </a:p>
        </p:txBody>
      </p:sp>
      <p:graphicFrame>
        <p:nvGraphicFramePr>
          <p:cNvPr id="7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6183508"/>
              </p:ext>
            </p:extLst>
          </p:nvPr>
        </p:nvGraphicFramePr>
        <p:xfrm>
          <a:off x="1477926" y="1416763"/>
          <a:ext cx="6081823" cy="5058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934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sz="2600" dirty="0" smtClean="0"/>
              <a:t>Seven In Ten Previously Uninsured In Marketplace Plans Say They Got Insurance Because Of </a:t>
            </a:r>
            <a:r>
              <a:rPr lang="en-US" sz="2600" dirty="0"/>
              <a:t>T</a:t>
            </a:r>
            <a:r>
              <a:rPr lang="en-US" sz="2600" dirty="0" smtClean="0"/>
              <a:t>he ACA</a:t>
            </a:r>
            <a:endParaRPr lang="en-US" sz="2600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349251"/>
              </p:ext>
            </p:extLst>
          </p:nvPr>
        </p:nvGraphicFramePr>
        <p:xfrm>
          <a:off x="0" y="2303813"/>
          <a:ext cx="5260769" cy="3774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0528" y="1631655"/>
            <a:ext cx="4207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What is the main reason you were uninsured before you began purchasing insurance on your own?      (open-end)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graphicFrame>
        <p:nvGraphicFramePr>
          <p:cNvPr id="7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5484354"/>
              </p:ext>
            </p:extLst>
          </p:nvPr>
        </p:nvGraphicFramePr>
        <p:xfrm>
          <a:off x="4827180" y="2263444"/>
          <a:ext cx="3710763" cy="427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8359" y="1124799"/>
            <a:ext cx="8719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AMONG PREVIOUSLY UNINSURED NON-GROUP ENROLLEES WITH EXCHANGE PLANS:</a:t>
            </a:r>
            <a:endParaRPr lang="en-US" sz="1600" u="sng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67003" y="1631655"/>
            <a:ext cx="4393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Did you decide to buy your own health insurance because of the health care law, or do you think you would have gotten insurance anyway, even without the law?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0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Health Insurance Enrollees 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1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Enrollees In Compliant Plans Report Being Somewhat Less Healthy Than Those In Non-Compliant Plans</a:t>
            </a:r>
            <a:endParaRPr 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971398"/>
              </p:ext>
            </p:extLst>
          </p:nvPr>
        </p:nvGraphicFramePr>
        <p:xfrm>
          <a:off x="-7445" y="1673876"/>
          <a:ext cx="9048307" cy="4306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dirty="0" smtClean="0"/>
              <a:t>Don’t </a:t>
            </a:r>
            <a:r>
              <a:rPr lang="en-US" dirty="0"/>
              <a:t>know/Refused answers not shown.</a:t>
            </a:r>
          </a:p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Health Insurance Enrollees 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1439" y="1455880"/>
            <a:ext cx="8850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AMONG NON-GROUP ENROLLEES:</a:t>
            </a:r>
            <a:r>
              <a:rPr lang="en-US" sz="1600" dirty="0" smtClean="0"/>
              <a:t> In general, would you say your health is…</a:t>
            </a:r>
            <a:endParaRPr lang="en-US" sz="16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8241414" y="4949539"/>
            <a:ext cx="736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&lt;1%</a:t>
            </a:r>
          </a:p>
        </p:txBody>
      </p:sp>
      <p:sp>
        <p:nvSpPr>
          <p:cNvPr id="2" name="Oval 1"/>
          <p:cNvSpPr/>
          <p:nvPr/>
        </p:nvSpPr>
        <p:spPr>
          <a:xfrm>
            <a:off x="2037145" y="2945081"/>
            <a:ext cx="5116009" cy="10806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23282" y="1947553"/>
            <a:ext cx="3692324" cy="593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0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Enrollees In Compliant Plans Report Being Somewhat Less Healthy Than Those In Non-Compliant Plans</a:t>
            </a:r>
            <a:endParaRPr 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3204883"/>
              </p:ext>
            </p:extLst>
          </p:nvPr>
        </p:nvGraphicFramePr>
        <p:xfrm>
          <a:off x="-7445" y="1673876"/>
          <a:ext cx="9048307" cy="4306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dirty="0" smtClean="0"/>
              <a:t>Don’t </a:t>
            </a:r>
            <a:r>
              <a:rPr lang="en-US" dirty="0"/>
              <a:t>know/Refused answers not shown.</a:t>
            </a:r>
          </a:p>
          <a:p>
            <a:r>
              <a:rPr lang="en-US" dirty="0" smtClean="0"/>
              <a:t>SOURCE</a:t>
            </a:r>
            <a:r>
              <a:rPr lang="en-US" dirty="0"/>
              <a:t>: Kaiser Family Foundation </a:t>
            </a:r>
            <a:r>
              <a:rPr lang="en-US" dirty="0" smtClean="0"/>
              <a:t>Survey of Non-Group Health Insurance Enrollees  (conducted April 3 – May 11,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1439" y="1455880"/>
            <a:ext cx="8850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AMONG NON-GROUP ENROLLEES:</a:t>
            </a:r>
            <a:r>
              <a:rPr lang="en-US" sz="1600" dirty="0" smtClean="0"/>
              <a:t> In general, would you say your health is…</a:t>
            </a:r>
            <a:endParaRPr lang="en-US" sz="16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8241414" y="4949539"/>
            <a:ext cx="736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&lt;1%</a:t>
            </a:r>
          </a:p>
        </p:txBody>
      </p:sp>
      <p:sp>
        <p:nvSpPr>
          <p:cNvPr id="2" name="Oval 1"/>
          <p:cNvSpPr/>
          <p:nvPr/>
        </p:nvSpPr>
        <p:spPr>
          <a:xfrm>
            <a:off x="7053943" y="2945081"/>
            <a:ext cx="1457661" cy="10806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707087" y="4586850"/>
            <a:ext cx="1140030" cy="10806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56422" y="1947553"/>
            <a:ext cx="2265182" cy="593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4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3396962158"/>
              </p:ext>
            </p:extLst>
          </p:nvPr>
        </p:nvGraphicFramePr>
        <p:xfrm>
          <a:off x="401989" y="1197985"/>
          <a:ext cx="10799746" cy="498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2600" dirty="0" smtClean="0"/>
              <a:t>Who Says They Benefited Or Were Negatively Affected By ACA?</a:t>
            </a:r>
            <a:endParaRPr lang="en-US" sz="2600" dirty="0"/>
          </a:p>
        </p:txBody>
      </p:sp>
      <p:sp>
        <p:nvSpPr>
          <p:cNvPr id="25" name="Rectangle 24"/>
          <p:cNvSpPr/>
          <p:nvPr/>
        </p:nvSpPr>
        <p:spPr>
          <a:xfrm>
            <a:off x="6087986" y="1673833"/>
            <a:ext cx="45719" cy="45459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9853" y="1764149"/>
            <a:ext cx="4838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Meta Offc Pro"/>
              </a:rPr>
              <a:t>Exchange enrollees who report getting </a:t>
            </a:r>
            <a:r>
              <a:rPr lang="en-US" sz="1400" dirty="0">
                <a:latin typeface="Calibri" pitchFamily="34" charset="0"/>
                <a:cs typeface="Meta Offc Pro"/>
              </a:rPr>
              <a:t>financial  </a:t>
            </a:r>
            <a:r>
              <a:rPr lang="en-US" sz="1400" dirty="0" smtClean="0">
                <a:latin typeface="Calibri" pitchFamily="34" charset="0"/>
                <a:cs typeface="Meta Offc Pro"/>
              </a:rPr>
              <a:t>assistance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46328" y="903394"/>
            <a:ext cx="8633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latin typeface="Calibri" pitchFamily="34" charset="0"/>
                <a:cs typeface="Meta Offc Pro"/>
              </a:rPr>
              <a:t>AMONG NON-GROUP ENROLLEES:</a:t>
            </a:r>
            <a:r>
              <a:rPr lang="en-US" sz="1400" dirty="0" smtClean="0">
                <a:latin typeface="Calibri" pitchFamily="34" charset="0"/>
                <a:cs typeface="Meta Offc Pro"/>
              </a:rPr>
              <a:t> Percent who say they have benefited or been negatively affected by the ACA…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9854" y="3443313"/>
            <a:ext cx="7728490" cy="4441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7407" y="6202559"/>
            <a:ext cx="8321040" cy="655441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 smtClean="0"/>
              <a:t>*Plan </a:t>
            </a:r>
            <a:r>
              <a:rPr lang="en-US" sz="1100" dirty="0"/>
              <a:t>switchers are those who switched from a non-compliant to a compliant non-group plan</a:t>
            </a:r>
            <a:r>
              <a:rPr lang="en-US" sz="1100" dirty="0" smtClean="0"/>
              <a:t>.</a:t>
            </a:r>
          </a:p>
          <a:p>
            <a:pPr marL="0" indent="0">
              <a:buNone/>
            </a:pPr>
            <a:r>
              <a:rPr lang="en-US" sz="1100" dirty="0"/>
              <a:t>NOTE: </a:t>
            </a:r>
            <a:r>
              <a:rPr lang="en-US" sz="1100" dirty="0" smtClean="0"/>
              <a:t>The share who say they neither benefited nor were negatively affected is not shown.</a:t>
            </a:r>
          </a:p>
          <a:p>
            <a:pPr marL="0" indent="0">
              <a:buNone/>
            </a:pPr>
            <a:r>
              <a:rPr lang="en-US" sz="1100" dirty="0" smtClean="0"/>
              <a:t>SOURCE</a:t>
            </a:r>
            <a:r>
              <a:rPr lang="en-US" sz="1100" dirty="0"/>
              <a:t>: Kaiser Family Foundation Survey of </a:t>
            </a:r>
            <a:r>
              <a:rPr lang="en-US" sz="1100" dirty="0" smtClean="0"/>
              <a:t>Non-Group Health Insurance Enrollees  (conducted </a:t>
            </a:r>
            <a:r>
              <a:rPr lang="en-US" sz="1100" dirty="0"/>
              <a:t>April 3 – May 11, 2014)</a:t>
            </a:r>
          </a:p>
          <a:p>
            <a:endParaRPr lang="en-US" sz="1100" dirty="0" smtClean="0"/>
          </a:p>
        </p:txBody>
      </p:sp>
      <p:sp>
        <p:nvSpPr>
          <p:cNvPr id="10" name="TextBox 1"/>
          <p:cNvSpPr txBox="1"/>
          <p:nvPr/>
        </p:nvSpPr>
        <p:spPr>
          <a:xfrm>
            <a:off x="243926" y="2191444"/>
            <a:ext cx="2337606" cy="31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Total Exchange enrollees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240476" y="2612766"/>
            <a:ext cx="3979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Previously uninsured, now in ACA-compliant plans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220176" y="4833737"/>
            <a:ext cx="399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Plan switchers*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228602" y="5703089"/>
            <a:ext cx="3431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Had coverage cancelled past 12 months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232051" y="3050682"/>
            <a:ext cx="2788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Total with ACA-compliant plans</a:t>
            </a:r>
          </a:p>
          <a:p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216727" y="4404090"/>
            <a:ext cx="4700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Previously ESI/COBRA, now in compliant  plans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238301" y="3531151"/>
            <a:ext cx="3735173" cy="317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latin typeface="Calibri" pitchFamily="34" charset="0"/>
                <a:cs typeface="Meta Offc Pro"/>
              </a:rPr>
              <a:t>TOTAL NON-GROUP ENROLLEES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228602" y="3991968"/>
            <a:ext cx="2557595" cy="31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latin typeface="Calibri" pitchFamily="34" charset="0"/>
                <a:cs typeface="Meta Offc Pro"/>
              </a:rPr>
              <a:t>Non-compliant plans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213012" y="5243467"/>
            <a:ext cx="2922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  <a:cs typeface="Meta Offc Pro"/>
              </a:rPr>
              <a:t>Non-Exchange</a:t>
            </a:r>
            <a:r>
              <a:rPr lang="en-US" sz="1400" dirty="0">
                <a:latin typeface="Calibri" pitchFamily="34" charset="0"/>
                <a:cs typeface="Meta Offc Pro"/>
              </a:rPr>
              <a:t>, </a:t>
            </a:r>
            <a:r>
              <a:rPr lang="en-US" sz="1400" dirty="0" smtClean="0">
                <a:latin typeface="Calibri" pitchFamily="34" charset="0"/>
                <a:cs typeface="Meta Offc Pro"/>
              </a:rPr>
              <a:t>ACA-compliant plans</a:t>
            </a:r>
          </a:p>
        </p:txBody>
      </p:sp>
    </p:spTree>
    <p:extLst>
      <p:ext uri="{BB962C8B-B14F-4D97-AF65-F5344CB8AC3E}">
        <p14:creationId xmlns:p14="http://schemas.microsoft.com/office/powerpoint/2010/main" val="8812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ustom 2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14516</TotalTime>
  <Words>1730</Words>
  <Application>Microsoft Office PowerPoint</Application>
  <PresentationFormat>On-screen Show (4:3)</PresentationFormat>
  <Paragraphs>205</Paragraphs>
  <Slides>21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blank</vt:lpstr>
      <vt:lpstr>Title page</vt:lpstr>
      <vt:lpstr>Webinar for Journalists:  Results from Survey of People Who Bought Their Own Health Insurance Under the ACA</vt:lpstr>
      <vt:lpstr>Today’s Speakers from the Kaiser Family Foundation</vt:lpstr>
      <vt:lpstr>Two-Thirds Of Adults In Non-Group Market Have ACA-Compliant Plans</vt:lpstr>
      <vt:lpstr>Half Of Adults In Non-Group Market Have Plans Purchased From A Health Insurance Exchange</vt:lpstr>
      <vt:lpstr>Nearly Six In Ten In Exchange Plans Were Previously Uninsured</vt:lpstr>
      <vt:lpstr>Seven In Ten Previously Uninsured In Marketplace Plans Say They Got Insurance Because Of The ACA</vt:lpstr>
      <vt:lpstr>Enrollees In Compliant Plans Report Being Somewhat Less Healthy Than Those In Non-Compliant Plans</vt:lpstr>
      <vt:lpstr>Enrollees In Compliant Plans Report Being Somewhat Less Healthy Than Those In Non-Compliant Plans</vt:lpstr>
      <vt:lpstr>Who Says They Benefited Or Were Negatively Affected By ACA?</vt:lpstr>
      <vt:lpstr>Who Says They Benefited Or Were Negatively Affected By ACA?</vt:lpstr>
      <vt:lpstr>Who Says They Benefited Or Were Negatively Affected By ACA?</vt:lpstr>
      <vt:lpstr>Who Says They Benefited Or Were Negatively Affected By ACA?</vt:lpstr>
      <vt:lpstr>Similar Shares Of Plan Switchers Report Increase and Decrease  In Premiums</vt:lpstr>
      <vt:lpstr>Plan Switchers Report Similar Characteristics In New vs. Old Plans</vt:lpstr>
      <vt:lpstr>Evidence Of A Move Toward Narrower Networks</vt:lpstr>
      <vt:lpstr>Half Report Getting Help With Enrollment</vt:lpstr>
      <vt:lpstr>Most Exchange Enrollees Say Comparing Plans Was Easy</vt:lpstr>
      <vt:lpstr>Most Say Plan Is A Good Value, But Many Find It Difficult To Afford Premiums</vt:lpstr>
      <vt:lpstr>NEW: “Survey of Non-Group Health Insurance Enrollees”</vt:lpstr>
      <vt:lpstr>Contact Information </vt:lpstr>
      <vt:lpstr>Thank you!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Three Years, Opinion On ACA Remains Divided</dc:title>
  <dc:creator>SarahC</dc:creator>
  <cp:lastModifiedBy>Amanda Keammerer</cp:lastModifiedBy>
  <cp:revision>1014</cp:revision>
  <cp:lastPrinted>2014-06-05T20:23:50Z</cp:lastPrinted>
  <dcterms:created xsi:type="dcterms:W3CDTF">2013-04-18T17:49:38Z</dcterms:created>
  <dcterms:modified xsi:type="dcterms:W3CDTF">2014-06-19T21:00:12Z</dcterms:modified>
</cp:coreProperties>
</file>