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6" r:id="rId2"/>
  </p:sldMasterIdLst>
  <p:notesMasterIdLst>
    <p:notesMasterId r:id="rId19"/>
  </p:notesMasterIdLst>
  <p:handoutMasterIdLst>
    <p:handoutMasterId r:id="rId20"/>
  </p:handoutMasterIdLst>
  <p:sldIdLst>
    <p:sldId id="461" r:id="rId3"/>
    <p:sldId id="462" r:id="rId4"/>
    <p:sldId id="472" r:id="rId5"/>
    <p:sldId id="483" r:id="rId6"/>
    <p:sldId id="484" r:id="rId7"/>
    <p:sldId id="485" r:id="rId8"/>
    <p:sldId id="478" r:id="rId9"/>
    <p:sldId id="477" r:id="rId10"/>
    <p:sldId id="486" r:id="rId11"/>
    <p:sldId id="488" r:id="rId12"/>
    <p:sldId id="487" r:id="rId13"/>
    <p:sldId id="489" r:id="rId14"/>
    <p:sldId id="490" r:id="rId15"/>
    <p:sldId id="491" r:id="rId16"/>
    <p:sldId id="464" r:id="rId17"/>
    <p:sldId id="46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yq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9" autoAdjust="0"/>
    <p:restoredTop sz="96292" autoAdjust="0"/>
  </p:normalViewPr>
  <p:slideViewPr>
    <p:cSldViewPr snapToGrid="0">
      <p:cViewPr>
        <p:scale>
          <a:sx n="116" d="100"/>
          <a:sy n="116" d="100"/>
        </p:scale>
        <p:origin x="-678" y="-48"/>
      </p:cViewPr>
      <p:guideLst>
        <p:guide orient="horz" pos="21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D7CC677F-937E-4FEA-B0CD-227F1DF64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6253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5" tIns="46583" rIns="93165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F3E76084-7007-4F9A-9BF5-85CA96B0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386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12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2347" y="1817601"/>
            <a:ext cx="8223439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67" y="2946400"/>
            <a:ext cx="6391275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44467" y="4238484"/>
            <a:ext cx="3352800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4480280" y="6174160"/>
            <a:ext cx="4416425" cy="53144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Date: January 23, 2013</a:t>
            </a:r>
          </a:p>
          <a:p>
            <a:pPr lvl="0"/>
            <a:r>
              <a:rPr lang="en-US" dirty="0" smtClean="0"/>
              <a:t>Location: Washington D.C.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444467" y="4644232"/>
            <a:ext cx="5984875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Multiple Author Names, Name Last Name, Name </a:t>
            </a:r>
            <a:r>
              <a:rPr lang="en-US" dirty="0" err="1" smtClean="0"/>
              <a:t>lastname</a:t>
            </a:r>
            <a:r>
              <a:rPr lang="en-US" dirty="0" smtClean="0"/>
              <a:t> &amp; name </a:t>
            </a:r>
            <a:r>
              <a:rPr lang="en-US" dirty="0" err="1" smtClean="0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7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099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2347" y="1817601"/>
            <a:ext cx="8223439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67" y="2946400"/>
            <a:ext cx="6391275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44467" y="4238484"/>
            <a:ext cx="3352800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4480280" y="6174160"/>
            <a:ext cx="4416425" cy="53144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Date: January 23, 2013</a:t>
            </a:r>
          </a:p>
          <a:p>
            <a:pPr lvl="0"/>
            <a:r>
              <a:rPr lang="en-US" dirty="0" smtClean="0"/>
              <a:t>Location: Washington D.C.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444467" y="4644232"/>
            <a:ext cx="5984875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Multiple Author Names, Name Last Name, Name </a:t>
            </a:r>
            <a:r>
              <a:rPr lang="en-US" dirty="0" err="1" smtClean="0"/>
              <a:t>lastname</a:t>
            </a:r>
            <a:r>
              <a:rPr lang="en-US" dirty="0" smtClean="0"/>
              <a:t> &amp; name </a:t>
            </a:r>
            <a:r>
              <a:rPr lang="en-US" dirty="0" err="1" smtClean="0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7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9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0541" y="1554480"/>
            <a:ext cx="8682918" cy="4481320"/>
          </a:xfrm>
          <a:prstGeom prst="rect">
            <a:avLst/>
          </a:prstGeom>
          <a:solidFill>
            <a:srgbClr val="0B78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541" y="228600"/>
            <a:ext cx="1087719" cy="109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Briefing for Media:  </a:t>
            </a:r>
            <a:br>
              <a:rPr lang="en-US" dirty="0" smtClean="0"/>
            </a:br>
            <a:r>
              <a:rPr lang="en-US" dirty="0"/>
              <a:t>Key Stories Ahead of the 2014 International AIDS Conference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Presented </a:t>
            </a:r>
            <a:r>
              <a:rPr lang="en-US" dirty="0"/>
              <a:t>by the Kaiser Family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Friday, July 11, 2014</a:t>
            </a:r>
          </a:p>
          <a:p>
            <a:r>
              <a:rPr lang="en-US" dirty="0" smtClean="0"/>
              <a:t>12:00 </a:t>
            </a:r>
            <a:r>
              <a:rPr lang="en-US" dirty="0"/>
              <a:t>p</a:t>
            </a:r>
            <a:r>
              <a:rPr lang="en-US" dirty="0" smtClean="0"/>
              <a:t>.m. ET to 1:00 p.m. 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7" y="0"/>
            <a:ext cx="8445356" cy="614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6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678" y="1117829"/>
            <a:ext cx="8961120" cy="5029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Find more information at </a:t>
            </a:r>
            <a:r>
              <a:rPr lang="en-US" sz="4000" b="1" dirty="0" smtClean="0">
                <a:solidFill>
                  <a:srgbClr val="0070C0"/>
                </a:solidFill>
              </a:rPr>
              <a:t>www.aids2014.org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L:\COMMUNICATIONS\Online Communications\Kff.org Webcasts &amp; Multimedia\Webinars\7.11.14 GHP IAS\Images for slides\IAS Confere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3" y="205483"/>
            <a:ext cx="8212850" cy="129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COMMUNICATIONS\Online Communications\Kff.org Webcasts &amp; Multimedia\Webinars\7.11.14 GHP IAS\Images for slides\IAS Conference over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11" y="2020139"/>
            <a:ext cx="43815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Find the latest info on Congressional and Administrative action on global health at </a:t>
            </a:r>
            <a:r>
              <a:rPr lang="en-US" dirty="0" smtClean="0">
                <a:solidFill>
                  <a:srgbClr val="0070C0"/>
                </a:solidFill>
              </a:rPr>
              <a:t>kff.org/policy-tracker/search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6" y="1450240"/>
            <a:ext cx="8566898" cy="432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4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Available </a:t>
            </a:r>
            <a:r>
              <a:rPr lang="en-US" dirty="0"/>
              <a:t>now at </a:t>
            </a:r>
            <a:r>
              <a:rPr lang="en-US" b="1" dirty="0">
                <a:solidFill>
                  <a:srgbClr val="0070C0"/>
                </a:solidFill>
              </a:rPr>
              <a:t>kff.org/global-health-policy/fact-sheet/the-global-</a:t>
            </a:r>
            <a:r>
              <a:rPr lang="en-US" b="1" dirty="0" err="1">
                <a:solidFill>
                  <a:srgbClr val="0070C0"/>
                </a:solidFill>
              </a:rPr>
              <a:t>hivaids</a:t>
            </a:r>
            <a:r>
              <a:rPr lang="en-US" b="1" dirty="0">
                <a:solidFill>
                  <a:srgbClr val="0070C0"/>
                </a:solidFill>
              </a:rPr>
              <a:t>-epidemic/</a:t>
            </a:r>
            <a:endParaRPr lang="en-US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KFF Fact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heet: The Global HIV/AIDS Epidemic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 descr="L:\COMMUNICATIONS\Online Communications\Kff.org Webcasts &amp; Multimedia\Webinars\7.11.14 GHP IAS\Images for slides\The Global HIV AIDS Epidem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7" y="866497"/>
            <a:ext cx="4809244" cy="4317788"/>
          </a:xfrm>
          <a:prstGeom prst="rect">
            <a:avLst/>
          </a:prstGeom>
          <a:noFill/>
          <a:ln>
            <a:solidFill>
              <a:schemeClr val="tx1">
                <a:alpha val="97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82" y="1009447"/>
            <a:ext cx="4737464" cy="2278780"/>
          </a:xfrm>
          <a:prstGeom prst="rect">
            <a:avLst/>
          </a:prstGeom>
          <a:noFill/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20" y="3653989"/>
            <a:ext cx="4180214" cy="1885406"/>
          </a:xfrm>
          <a:prstGeom prst="rect">
            <a:avLst/>
          </a:prstGeom>
          <a:noFill/>
          <a:ln w="9525">
            <a:solidFill>
              <a:schemeClr val="tx1">
                <a:alpha val="97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500" dirty="0" smtClean="0"/>
              <a:t>KFF and UNAIDS will release a new report on Friday, July 18, 2014 at the AIDS 2014 conference: </a:t>
            </a:r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3000" b="1" i="1" dirty="0"/>
              <a:t>Financing the Response to AIDS in Low- and Middle-Income Countries: International Assistance from Donor Governments in </a:t>
            </a:r>
            <a:r>
              <a:rPr lang="en-US" sz="3000" b="1" i="1" dirty="0" smtClean="0"/>
              <a:t>2013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dirty="0" smtClean="0"/>
              <a:t>Look for it next week at </a:t>
            </a:r>
            <a:r>
              <a:rPr lang="en-US" sz="3000" b="1" dirty="0" smtClean="0">
                <a:solidFill>
                  <a:srgbClr val="0070C0"/>
                </a:solidFill>
              </a:rPr>
              <a:t>kff.org/global-health-policy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Coming soon from KFF and UNAIDS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L:\COMMUNICATIONS\Online Communications\Kff.org Webcasts &amp; Multimedia\Webinars\7.11.14 GHP IAS\Images for slides\KFF-UNAIDS log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54" y="181428"/>
            <a:ext cx="21907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43200" y="675665"/>
            <a:ext cx="6215865" cy="1284269"/>
          </a:xfrm>
        </p:spPr>
        <p:txBody>
          <a:bodyPr/>
          <a:lstStyle/>
          <a:p>
            <a:pPr marL="800100" lvl="2" indent="0">
              <a:buNone/>
            </a:pPr>
            <a:r>
              <a:rPr lang="en-US" sz="2600" dirty="0" smtClean="0"/>
              <a:t>Jen Kates, PhD</a:t>
            </a:r>
          </a:p>
          <a:p>
            <a:pPr marL="800100" lvl="2" indent="0">
              <a:buNone/>
            </a:pPr>
            <a:r>
              <a:rPr lang="en-US" sz="2400" dirty="0" smtClean="0"/>
              <a:t>Kaiser Family Foundation</a:t>
            </a:r>
          </a:p>
          <a:p>
            <a:pPr marL="800100" lvl="2" indent="0">
              <a:buNone/>
            </a:pPr>
            <a:r>
              <a:rPr lang="en-US" sz="1800" dirty="0" smtClean="0"/>
              <a:t>Email: 	</a:t>
            </a:r>
            <a:r>
              <a:rPr lang="en-US" sz="1800" b="1" dirty="0" smtClean="0">
                <a:solidFill>
                  <a:srgbClr val="0070C0"/>
                </a:solidFill>
              </a:rPr>
              <a:t>JenniferK@KFF.org</a:t>
            </a:r>
          </a:p>
          <a:p>
            <a:pPr marL="800100" lvl="2" indent="0">
              <a:buNone/>
            </a:pPr>
            <a:r>
              <a:rPr lang="en-US" sz="1800" dirty="0" smtClean="0"/>
              <a:t>Mobile:	 </a:t>
            </a:r>
            <a:r>
              <a:rPr lang="en-US" sz="1800" b="1" dirty="0" smtClean="0">
                <a:solidFill>
                  <a:srgbClr val="0070C0"/>
                </a:solidFill>
              </a:rPr>
              <a:t>US + 202-210-2506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Contact Information for Speakers </a:t>
            </a:r>
            <a:r>
              <a:rPr lang="en-US" dirty="0" smtClean="0">
                <a:solidFill>
                  <a:schemeClr val="tx1"/>
                </a:solidFill>
              </a:rPr>
              <a:t>(while at IAS conference)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L:\COMMUNICATIONS\Online Communications\Kff.org Webcasts &amp; Multimedia\Webinars\Global Health\jk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17" y="675665"/>
            <a:ext cx="1322278" cy="14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17" y="2368389"/>
            <a:ext cx="1361522" cy="2042284"/>
          </a:xfrm>
          <a:prstGeom prst="rect">
            <a:avLst/>
          </a:prstGeom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2702104" y="2481405"/>
            <a:ext cx="6298058" cy="128426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800100" lvl="2" indent="0">
              <a:buFontTx/>
              <a:buNone/>
            </a:pPr>
            <a:r>
              <a:rPr lang="en-US" sz="2600" kern="0" dirty="0" smtClean="0"/>
              <a:t>Chris </a:t>
            </a:r>
            <a:r>
              <a:rPr lang="en-US" sz="2600" kern="0" dirty="0" err="1" smtClean="0"/>
              <a:t>Beyrer</a:t>
            </a:r>
            <a:r>
              <a:rPr lang="en-US" sz="2600" kern="0" dirty="0" smtClean="0"/>
              <a:t>, MD, MPH</a:t>
            </a:r>
          </a:p>
          <a:p>
            <a:pPr marL="800100" lvl="2" indent="0">
              <a:buFontTx/>
              <a:buNone/>
            </a:pPr>
            <a:r>
              <a:rPr lang="en-US" sz="2400" kern="0" dirty="0" smtClean="0"/>
              <a:t>International AIDS Society</a:t>
            </a:r>
          </a:p>
          <a:p>
            <a:pPr marL="800100" lvl="2" indent="0">
              <a:buFontTx/>
              <a:buNone/>
            </a:pPr>
            <a:r>
              <a:rPr lang="en-US" sz="1800" kern="0" dirty="0" smtClean="0"/>
              <a:t>Media Inquiries: 	Nick Thomson</a:t>
            </a:r>
          </a:p>
          <a:p>
            <a:pPr marL="800100" lvl="2" indent="0">
              <a:buFontTx/>
              <a:buNone/>
            </a:pPr>
            <a:r>
              <a:rPr lang="en-US" sz="1800" kern="0" dirty="0" smtClean="0"/>
              <a:t>Phone:  </a:t>
            </a:r>
            <a:r>
              <a:rPr lang="en-US" sz="1800" b="1" kern="0" dirty="0" smtClean="0">
                <a:solidFill>
                  <a:srgbClr val="0070C0"/>
                </a:solidFill>
              </a:rPr>
              <a:t>US + 61 (0) 409 690 256</a:t>
            </a:r>
            <a:r>
              <a:rPr lang="en-US" sz="1800" kern="0" dirty="0" smtClean="0"/>
              <a:t> // Local: </a:t>
            </a:r>
            <a:r>
              <a:rPr lang="en-US" sz="1800" b="1" kern="0" dirty="0" smtClean="0">
                <a:solidFill>
                  <a:srgbClr val="0070C0"/>
                </a:solidFill>
              </a:rPr>
              <a:t>409 690 256 </a:t>
            </a:r>
          </a:p>
          <a:p>
            <a:pPr marL="800100" lvl="2" indent="0">
              <a:buFontTx/>
              <a:buNone/>
            </a:pPr>
            <a:r>
              <a:rPr lang="en-US" sz="1800" kern="0" dirty="0" smtClean="0"/>
              <a:t>Email: </a:t>
            </a:r>
            <a:r>
              <a:rPr lang="en-US" sz="1800" b="1" kern="0" dirty="0" smtClean="0">
                <a:solidFill>
                  <a:srgbClr val="0070C0"/>
                </a:solidFill>
              </a:rPr>
              <a:t>cbeyrer@jhu.edu </a:t>
            </a:r>
            <a:r>
              <a:rPr lang="en-US" sz="1800" kern="0" dirty="0" smtClean="0"/>
              <a:t>// Phone: </a:t>
            </a:r>
            <a:r>
              <a:rPr lang="en-US" sz="1800" b="1" kern="0" dirty="0" smtClean="0">
                <a:solidFill>
                  <a:srgbClr val="0070C0"/>
                </a:solidFill>
              </a:rPr>
              <a:t>US + 443-807-0412</a:t>
            </a: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17" y="4725173"/>
            <a:ext cx="1415524" cy="1985186"/>
          </a:xfrm>
          <a:prstGeom prst="rect">
            <a:avLst/>
          </a:prstGeom>
        </p:spPr>
      </p:pic>
      <p:sp>
        <p:nvSpPr>
          <p:cNvPr id="11" name="Content Placeholder 6"/>
          <p:cNvSpPr txBox="1">
            <a:spLocks/>
          </p:cNvSpPr>
          <p:nvPr/>
        </p:nvSpPr>
        <p:spPr>
          <a:xfrm>
            <a:off x="2854504" y="4725173"/>
            <a:ext cx="6298058" cy="128426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800100" lvl="2" indent="0">
              <a:buFontTx/>
              <a:buNone/>
            </a:pPr>
            <a:r>
              <a:rPr lang="en-US" sz="2600" kern="0" dirty="0" smtClean="0"/>
              <a:t>Dr. Anthony </a:t>
            </a:r>
            <a:r>
              <a:rPr lang="en-US" sz="2600" kern="0" dirty="0" err="1" smtClean="0"/>
              <a:t>Fauci</a:t>
            </a:r>
            <a:endParaRPr lang="en-US" sz="2600" kern="0" dirty="0" smtClean="0"/>
          </a:p>
          <a:p>
            <a:pPr marL="800100" lvl="2" indent="0">
              <a:buFontTx/>
              <a:buNone/>
            </a:pPr>
            <a:r>
              <a:rPr lang="en-US" sz="2400" kern="0" dirty="0" smtClean="0"/>
              <a:t>NIAID at NIH</a:t>
            </a:r>
          </a:p>
          <a:p>
            <a:pPr marL="800100" lvl="2" indent="0">
              <a:buFontTx/>
              <a:buNone/>
            </a:pPr>
            <a:r>
              <a:rPr lang="en-US" sz="1800" kern="0" dirty="0" smtClean="0"/>
              <a:t>Contact: 	Johanna McDonough</a:t>
            </a:r>
          </a:p>
          <a:p>
            <a:pPr marL="800100" lvl="2" indent="0">
              <a:buFontTx/>
              <a:buNone/>
            </a:pPr>
            <a:r>
              <a:rPr lang="en-US" sz="1800" kern="0" dirty="0" smtClean="0"/>
              <a:t>Email: 	</a:t>
            </a:r>
            <a:r>
              <a:rPr lang="en-US" sz="1800" b="1" kern="0" dirty="0" smtClean="0">
                <a:solidFill>
                  <a:srgbClr val="0070C0"/>
                </a:solidFill>
              </a:rPr>
              <a:t>Johanna.mcdonough@altum.com</a:t>
            </a:r>
          </a:p>
          <a:p>
            <a:pPr marL="800100" lvl="2" indent="0">
              <a:buFontTx/>
              <a:buNone/>
            </a:pPr>
            <a:r>
              <a:rPr lang="en-US" sz="1800" kern="0" dirty="0" smtClean="0"/>
              <a:t>Mobile:	</a:t>
            </a:r>
            <a:r>
              <a:rPr lang="en-US" sz="1800" b="1" kern="0" dirty="0" smtClean="0">
                <a:solidFill>
                  <a:srgbClr val="0070C0"/>
                </a:solidFill>
              </a:rPr>
              <a:t>US + 202-329-7357</a:t>
            </a:r>
          </a:p>
        </p:txBody>
      </p:sp>
    </p:spTree>
    <p:extLst>
      <p:ext uri="{BB962C8B-B14F-4D97-AF65-F5344CB8AC3E}">
        <p14:creationId xmlns:p14="http://schemas.microsoft.com/office/powerpoint/2010/main" val="38443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Until the next event, keep up with the Kaiser Family Foundation online: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 smtClean="0"/>
              <a:t>Facebook</a:t>
            </a:r>
            <a:r>
              <a:rPr lang="en-US" sz="2400" dirty="0" smtClean="0"/>
              <a:t>: 	</a:t>
            </a:r>
            <a:r>
              <a:rPr lang="en-US" sz="2400" b="1" dirty="0" smtClean="0">
                <a:solidFill>
                  <a:srgbClr val="0070C0"/>
                </a:solidFill>
              </a:rPr>
              <a:t>/</a:t>
            </a:r>
            <a:r>
              <a:rPr lang="en-US" sz="2400" b="1" dirty="0" err="1" smtClean="0">
                <a:solidFill>
                  <a:srgbClr val="0070C0"/>
                </a:solidFill>
              </a:rPr>
              <a:t>KaiserFamilyFoundation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Twitter</a:t>
            </a:r>
            <a:r>
              <a:rPr lang="en-US" sz="2400" dirty="0" smtClean="0"/>
              <a:t>:	</a:t>
            </a:r>
            <a:r>
              <a:rPr lang="en-US" sz="2400" b="1" dirty="0" smtClean="0">
                <a:solidFill>
                  <a:srgbClr val="0070C0"/>
                </a:solidFill>
              </a:rPr>
              <a:t>@</a:t>
            </a:r>
            <a:r>
              <a:rPr lang="en-US" sz="2400" b="1" dirty="0" err="1" smtClean="0">
                <a:solidFill>
                  <a:srgbClr val="0070C0"/>
                </a:solidFill>
              </a:rPr>
              <a:t>KaiserFamFound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LinkedIn</a:t>
            </a:r>
            <a:r>
              <a:rPr lang="en-US" sz="2400" dirty="0" smtClean="0"/>
              <a:t>:	</a:t>
            </a:r>
            <a:r>
              <a:rPr lang="en-US" sz="2400" b="1" dirty="0" smtClean="0">
                <a:solidFill>
                  <a:srgbClr val="0070C0"/>
                </a:solidFill>
              </a:rPr>
              <a:t>/</a:t>
            </a:r>
            <a:r>
              <a:rPr lang="en-US" sz="2400" b="1" dirty="0">
                <a:solidFill>
                  <a:srgbClr val="0070C0"/>
                </a:solidFill>
              </a:rPr>
              <a:t>company/</a:t>
            </a:r>
            <a:r>
              <a:rPr lang="en-US" sz="2400" b="1" dirty="0" err="1">
                <a:solidFill>
                  <a:srgbClr val="0070C0"/>
                </a:solidFill>
              </a:rPr>
              <a:t>kaiser</a:t>
            </a:r>
            <a:r>
              <a:rPr lang="en-US" sz="2400" b="1" dirty="0">
                <a:solidFill>
                  <a:srgbClr val="0070C0"/>
                </a:solidFill>
              </a:rPr>
              <a:t>-family-foundation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Email alerts</a:t>
            </a:r>
            <a:r>
              <a:rPr lang="en-US" sz="2400" dirty="0" smtClean="0"/>
              <a:t>:	</a:t>
            </a:r>
            <a:r>
              <a:rPr lang="en-US" sz="2400" b="1" dirty="0" smtClean="0">
                <a:solidFill>
                  <a:srgbClr val="0070C0"/>
                </a:solidFill>
              </a:rPr>
              <a:t>kff.org/email</a:t>
            </a:r>
            <a:endParaRPr lang="en-US" sz="2400" b="1" dirty="0">
              <a:solidFill>
                <a:srgbClr val="0070C0"/>
              </a:solidFill>
            </a:endParaRP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999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sz="quarter" idx="11"/>
          </p:nvPr>
        </p:nvSpPr>
        <p:spPr>
          <a:xfrm>
            <a:off x="1927242" y="945222"/>
            <a:ext cx="3162441" cy="1941816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Dr. Jennifer Kates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Vice President and Director of Global Health and HIV Policy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Kaiser Family Foundation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Today’s Speakers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6853646" y="898018"/>
            <a:ext cx="2022897" cy="220766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/>
              <a:t>Dr. Chris </a:t>
            </a:r>
            <a:r>
              <a:rPr lang="en-US" sz="2200" b="1" dirty="0" err="1" smtClean="0"/>
              <a:t>Beyrer</a:t>
            </a:r>
            <a:endParaRPr lang="en-US" sz="22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President-elect, International AIDS Society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Director, Johns Hopkins HIV Training Program in Epidemiology and Prevention Science</a:t>
            </a:r>
            <a:endParaRPr lang="en-US" sz="16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927242" y="3763565"/>
            <a:ext cx="2338716" cy="187777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/>
              <a:t>Dr. Tony </a:t>
            </a:r>
            <a:r>
              <a:rPr lang="en-US" sz="2200" b="1" dirty="0" err="1" smtClean="0"/>
              <a:t>Fauci</a:t>
            </a:r>
            <a:endParaRPr lang="en-US" sz="22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Director, National Institute of Allergy and Infectious Diseases (NIAID)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National Institutes of Health (NIH) </a:t>
            </a:r>
          </a:p>
        </p:txBody>
      </p:sp>
      <p:pic>
        <p:nvPicPr>
          <p:cNvPr id="1026" name="Picture 2" descr="L:\COMMUNICATIONS\Online Communications\Kff.org Webcasts &amp; Multimedia\Webinars\Global Health\jk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0" y="1048661"/>
            <a:ext cx="1430460" cy="154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COMMUNICATIONS\Online Communications\Kff.org Webcasts &amp; Multimedia\Webinars\7.11.14 GHP IAS\Fauci -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0" y="3762043"/>
            <a:ext cx="1592546" cy="22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L:\COMMUNICATIONS\Online Communications\Kff.org Webcasts &amp; Multimedia\Webinars\7.11.14 GHP IAS\Beyrer_JHSPHmag.20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99" y="868658"/>
            <a:ext cx="1491350" cy="223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L:\COMMUNICATIONS\Online Communications\Kff.org Webcasts &amp; Multimedia\Webinars\7.11.14 GHP IAS\penn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78" y="4289196"/>
            <a:ext cx="1276096" cy="170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6063729" y="4298951"/>
            <a:ext cx="2885062" cy="1941816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1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200" b="1" kern="0" dirty="0" smtClean="0"/>
              <a:t>Penny Duckham</a:t>
            </a:r>
          </a:p>
          <a:p>
            <a:endParaRPr lang="en-US" sz="1600" kern="0" dirty="0" smtClean="0"/>
          </a:p>
          <a:p>
            <a:r>
              <a:rPr lang="en-US" sz="1600" kern="0" dirty="0" smtClean="0"/>
              <a:t>Executive Director, Kaiser Media Fellowships Program</a:t>
            </a:r>
          </a:p>
          <a:p>
            <a:endParaRPr lang="en-US" sz="1600" kern="0" dirty="0" smtClean="0"/>
          </a:p>
          <a:p>
            <a:r>
              <a:rPr lang="en-US" sz="1600" kern="0" dirty="0" smtClean="0"/>
              <a:t>Kaiser Family Foundation</a:t>
            </a:r>
          </a:p>
          <a:p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3554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Penny Duckham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3585681" y="976044"/>
            <a:ext cx="4434840" cy="3160160"/>
          </a:xfrm>
        </p:spPr>
        <p:txBody>
          <a:bodyPr/>
          <a:lstStyle/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Executive </a:t>
            </a:r>
            <a:r>
              <a:rPr lang="en-US" sz="3000" dirty="0"/>
              <a:t>Director, Kaiser Media Fellowships </a:t>
            </a:r>
            <a:r>
              <a:rPr lang="en-US" sz="3000" dirty="0" smtClean="0"/>
              <a:t>Program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i="1" dirty="0" smtClean="0"/>
              <a:t>Kaiser </a:t>
            </a:r>
            <a:r>
              <a:rPr lang="en-US" sz="3000" i="1" dirty="0"/>
              <a:t>Family Foundation</a:t>
            </a:r>
          </a:p>
        </p:txBody>
      </p:sp>
      <p:pic>
        <p:nvPicPr>
          <p:cNvPr id="8" name="Picture 5" descr="L:\COMMUNICATIONS\Online Communications\Kff.org Webcasts &amp; Multimedia\Webinars\7.11.14 GHP IAS\pe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0" y="1479644"/>
            <a:ext cx="2161598" cy="28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4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Jennifer Kates, PhD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3657600" y="685800"/>
            <a:ext cx="4434840" cy="3810000"/>
          </a:xfrm>
        </p:spPr>
        <p:txBody>
          <a:bodyPr/>
          <a:lstStyle/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Vice </a:t>
            </a:r>
            <a:r>
              <a:rPr lang="en-US" sz="3000" dirty="0" smtClean="0"/>
              <a:t>President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/>
              <a:t>Director </a:t>
            </a:r>
            <a:r>
              <a:rPr lang="en-US" sz="3000" dirty="0"/>
              <a:t>of Global Health and HIV Policy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000" i="1" dirty="0" smtClean="0"/>
              <a:t>Kaiser Family Foundation</a:t>
            </a:r>
            <a:endParaRPr lang="en-US" sz="3000" i="1" dirty="0"/>
          </a:p>
        </p:txBody>
      </p:sp>
      <p:pic>
        <p:nvPicPr>
          <p:cNvPr id="6" name="Picture 2" descr="L:\COMMUNICATIONS\Online Communications\Kff.org Webcasts &amp; Multimedia\Webinars\Global Health\jk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30" y="1797978"/>
            <a:ext cx="2229466" cy="24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1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19" y="1554163"/>
            <a:ext cx="2743200" cy="41148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Chris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Beyrer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MD, MPH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4617720" y="1530848"/>
            <a:ext cx="4434840" cy="459563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 smtClean="0"/>
              <a:t>President-elect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i="1" dirty="0" smtClean="0"/>
              <a:t>International </a:t>
            </a:r>
            <a:r>
              <a:rPr lang="en-US" sz="3000" i="1" dirty="0"/>
              <a:t>AIDS Society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Director</a:t>
            </a:r>
          </a:p>
          <a:p>
            <a:pPr marL="0" indent="0">
              <a:buNone/>
            </a:pPr>
            <a:r>
              <a:rPr lang="en-US" sz="3000" i="1" dirty="0" smtClean="0"/>
              <a:t>Johns </a:t>
            </a:r>
            <a:r>
              <a:rPr lang="en-US" sz="3000" i="1" dirty="0"/>
              <a:t>Hopkins HIV Training Program in Epidemiology and Prevention </a:t>
            </a:r>
            <a:r>
              <a:rPr lang="en-US" sz="3000" i="1" dirty="0" smtClean="0"/>
              <a:t>Science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18390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2" y="1481659"/>
            <a:ext cx="2275532" cy="3191296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Anthony S.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Fauci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MD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4247850" y="1222623"/>
            <a:ext cx="4434840" cy="369150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 smtClean="0"/>
              <a:t>Director, National </a:t>
            </a:r>
            <a:r>
              <a:rPr lang="en-US" sz="3000" dirty="0"/>
              <a:t>Institute of Allergy and Infectious Diseases (NIAID) 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000" i="1" dirty="0"/>
              <a:t>National </a:t>
            </a:r>
            <a:r>
              <a:rPr lang="en-US" sz="3000" i="1" dirty="0" smtClean="0"/>
              <a:t>Institutes </a:t>
            </a:r>
            <a:r>
              <a:rPr lang="en-US" sz="3000" i="1" dirty="0"/>
              <a:t>of Health (NIH)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834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We will now take questions via chat (see bottom left hand corner of your screen). </a:t>
            </a:r>
            <a:endParaRPr lang="en-US" sz="3000" dirty="0"/>
          </a:p>
          <a:p>
            <a:endParaRPr lang="en-US" sz="3000" dirty="0"/>
          </a:p>
          <a:p>
            <a:r>
              <a:rPr lang="en-US" sz="3000" dirty="0" smtClean="0"/>
              <a:t>You can type your questions via chat at any time. </a:t>
            </a:r>
          </a:p>
          <a:p>
            <a:endParaRPr lang="en-US" sz="3000" dirty="0"/>
          </a:p>
          <a:p>
            <a:r>
              <a:rPr lang="en-US" sz="3000" dirty="0" smtClean="0"/>
              <a:t>A transcript will be available after the briefing.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Time for Q&amp;A – Ask Questions At Any Time Via Chat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buNone/>
            </a:pPr>
            <a:r>
              <a:rPr lang="en-US" sz="2500" b="1" dirty="0" smtClean="0">
                <a:solidFill>
                  <a:srgbClr val="0070C0"/>
                </a:solidFill>
              </a:rPr>
              <a:t>kff.org/</a:t>
            </a:r>
            <a:r>
              <a:rPr lang="en-US" sz="2500" b="1" dirty="0" err="1" smtClean="0">
                <a:solidFill>
                  <a:srgbClr val="0070C0"/>
                </a:solidFill>
              </a:rPr>
              <a:t>hivaids</a:t>
            </a:r>
            <a:r>
              <a:rPr lang="en-US" sz="2500" b="1" dirty="0" smtClean="0">
                <a:solidFill>
                  <a:srgbClr val="0070C0"/>
                </a:solidFill>
              </a:rPr>
              <a:t>/event/july-11-web-briefing-for-media-key-stories-ahead-of-the-2014-international-aids-conference/</a:t>
            </a:r>
          </a:p>
          <a:p>
            <a:pPr marL="0" lvl="1" indent="0" algn="ctr">
              <a:buNone/>
            </a:pPr>
            <a:endParaRPr lang="en-US" sz="3000" dirty="0" smtClean="0"/>
          </a:p>
          <a:p>
            <a:r>
              <a:rPr lang="en-US" sz="3000" dirty="0" smtClean="0"/>
              <a:t>The full web briefing presentation and PowerPoint slides will be posted by or before tomorrow morning. </a:t>
            </a:r>
          </a:p>
          <a:p>
            <a:endParaRPr lang="en-US" sz="3000" dirty="0" smtClean="0"/>
          </a:p>
          <a:p>
            <a:r>
              <a:rPr lang="en-US" sz="3000" dirty="0"/>
              <a:t>The transcript of today’s </a:t>
            </a:r>
            <a:r>
              <a:rPr lang="en-US" sz="3000" dirty="0" smtClean="0"/>
              <a:t>web briefing </a:t>
            </a:r>
            <a:r>
              <a:rPr lang="en-US" sz="3000" dirty="0"/>
              <a:t>will be posted in the coming week. </a:t>
            </a:r>
          </a:p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Today’s 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Web Briefing Will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 Archived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60" y="901753"/>
            <a:ext cx="4661485" cy="5029200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sz="2000" dirty="0" smtClean="0"/>
              <a:t>Visit </a:t>
            </a:r>
            <a:r>
              <a:rPr lang="en-US" sz="2000" b="1" dirty="0" smtClean="0">
                <a:solidFill>
                  <a:srgbClr val="0070C0"/>
                </a:solidFill>
              </a:rPr>
              <a:t>kff.org/email</a:t>
            </a:r>
            <a:r>
              <a:rPr lang="en-US" sz="2000" dirty="0" smtClean="0"/>
              <a:t>, enter your email address, and choose </a:t>
            </a:r>
            <a:r>
              <a:rPr lang="en-US" sz="2000" b="1" dirty="0" smtClean="0">
                <a:solidFill>
                  <a:srgbClr val="0070C0"/>
                </a:solidFill>
              </a:rPr>
              <a:t>“Kaiser Daily Global Health Report</a:t>
            </a:r>
            <a:r>
              <a:rPr lang="en-US" sz="2000" dirty="0" smtClean="0"/>
              <a:t>.</a:t>
            </a:r>
            <a:r>
              <a:rPr lang="en-US" sz="2000" b="1" dirty="0" smtClean="0">
                <a:solidFill>
                  <a:srgbClr val="0070C0"/>
                </a:solidFill>
              </a:rPr>
              <a:t>”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Sign up for a daily digest of global health headlines via KFF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235" y="1584791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4" y="3033070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955" y="3146084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57" y="1489753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57" y="4689832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83" y="4895904"/>
            <a:ext cx="666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3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FF8811"/>
      </a:dk2>
      <a:lt2>
        <a:srgbClr val="E05C26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page">
  <a:themeElements>
    <a:clrScheme name="Default KFF theme colors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Custom 2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14607</TotalTime>
  <Words>434</Words>
  <Application>Microsoft Office PowerPoint</Application>
  <PresentationFormat>On-screen Show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blank</vt:lpstr>
      <vt:lpstr>Title page</vt:lpstr>
      <vt:lpstr>Web Briefing for Media:   Key Stories Ahead of the 2014 International AIDS Conference</vt:lpstr>
      <vt:lpstr>Today’s Speakers</vt:lpstr>
      <vt:lpstr>Penny Duckham</vt:lpstr>
      <vt:lpstr>Jennifer Kates, PhD</vt:lpstr>
      <vt:lpstr>Chris Beyrer, MD, MPH</vt:lpstr>
      <vt:lpstr>Anthony S. Fauci, MD</vt:lpstr>
      <vt:lpstr>Time for Q&amp;A – Ask Questions At Any Time Via Chat</vt:lpstr>
      <vt:lpstr>Today’s Web Briefing Will Be Archived</vt:lpstr>
      <vt:lpstr>Sign up for a daily digest of global health headlines via KFF</vt:lpstr>
      <vt:lpstr>PowerPoint Presentation</vt:lpstr>
      <vt:lpstr>PowerPoint Presentation</vt:lpstr>
      <vt:lpstr>Find the latest info on Congressional and Administrative action on global health at kff.org/policy-tracker/search</vt:lpstr>
      <vt:lpstr>KFF Fact Sheet: The Global HIV/AIDS Epidemic</vt:lpstr>
      <vt:lpstr>Coming soon from KFF and UNAIDS</vt:lpstr>
      <vt:lpstr>Contact Information for Speakers (while at IAS conference)</vt:lpstr>
      <vt:lpstr>Thank you!</vt:lpstr>
    </vt:vector>
  </TitlesOfParts>
  <Company>Kaiser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Three Years, Opinion On ACA Remains Divided</dc:title>
  <dc:creator>SarahC</dc:creator>
  <cp:lastModifiedBy>Amanda Keammerer</cp:lastModifiedBy>
  <cp:revision>1069</cp:revision>
  <cp:lastPrinted>2014-06-05T20:23:50Z</cp:lastPrinted>
  <dcterms:created xsi:type="dcterms:W3CDTF">2013-04-18T17:49:38Z</dcterms:created>
  <dcterms:modified xsi:type="dcterms:W3CDTF">2014-07-11T18:56:36Z</dcterms:modified>
</cp:coreProperties>
</file>