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6"/>
  </p:notesMasterIdLst>
  <p:sldIdLst>
    <p:sldId id="27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040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707963861002133"/>
          <c:y val="7.326193588416198E-2"/>
          <c:w val="0.46710223943481205"/>
          <c:h val="0.89417720372287712"/>
        </c:manualLayout>
      </c:layout>
      <c:pieChart>
        <c:varyColors val="1"/>
        <c:ser>
          <c:idx val="0"/>
          <c:order val="0"/>
          <c:spPr>
            <a:ln>
              <a:solidFill>
                <a:schemeClr val="tx1"/>
              </a:solidFill>
            </a:ln>
          </c:spPr>
          <c:dLbls>
            <c:dLbl>
              <c:idx val="0"/>
              <c:layout>
                <c:manualLayout>
                  <c:x val="0.10375162530622722"/>
                  <c:y val="0.18945319335083113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bg1"/>
                        </a:solidFill>
                      </a:defRPr>
                    </a:pPr>
                    <a:r>
                      <a:rPr lang="en-US" dirty="0"/>
                      <a:t>Medicaid </a:t>
                    </a:r>
                    <a:endParaRPr lang="en-US" dirty="0" smtClean="0"/>
                  </a:p>
                  <a:p>
                    <a:pPr>
                      <a:defRPr>
                        <a:solidFill>
                          <a:schemeClr val="bg1"/>
                        </a:solidFill>
                      </a:defRPr>
                    </a:pPr>
                    <a:r>
                      <a:rPr lang="en-US" dirty="0" smtClean="0"/>
                      <a:t>(</a:t>
                    </a:r>
                    <a:r>
                      <a:rPr lang="en-US" dirty="0"/>
                      <a:t>federal only)
 $7.0 
38%</a:t>
                    </a: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-0.15667818099633365"/>
                  <c:y val="-0.16934446270948234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0.12895852051094606"/>
                  <c:y val="-0.16405417751138454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-2.5987042193786466E-3"/>
                  <c:y val="0.1555486141764516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-8.2364994949692238E-2"/>
                  <c:y val="0.1706560842446029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-6.5344732333688621E-2"/>
                  <c:y val="-2.119447080696665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4.5410358432339823E-3"/>
                  <c:y val="-0.1781814033047136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Sheet1!$A$2:$G$2</c:f>
              <c:strCache>
                <c:ptCount val="7"/>
                <c:pt idx="0">
                  <c:v>Medicaid (federal only)</c:v>
                </c:pt>
                <c:pt idx="1">
                  <c:v>Medicare</c:v>
                </c:pt>
                <c:pt idx="2">
                  <c:v>Ryan White</c:v>
                </c:pt>
                <c:pt idx="3">
                  <c:v>VA</c:v>
                </c:pt>
                <c:pt idx="4">
                  <c:v>FEHB</c:v>
                </c:pt>
                <c:pt idx="5">
                  <c:v>SAMHSA</c:v>
                </c:pt>
                <c:pt idx="6">
                  <c:v>Other</c:v>
                </c:pt>
              </c:strCache>
            </c:strRef>
          </c:cat>
          <c:val>
            <c:numRef>
              <c:f>Sheet1!$A$3:$G$3</c:f>
              <c:numCache>
                <c:formatCode>_("$"* #,##0.0_);_("$"* \(#,##0.0\);_("$"* "-"??_);_(@_)</c:formatCode>
                <c:ptCount val="7"/>
                <c:pt idx="0">
                  <c:v>7</c:v>
                </c:pt>
                <c:pt idx="1">
                  <c:v>7.5</c:v>
                </c:pt>
                <c:pt idx="2">
                  <c:v>2.25</c:v>
                </c:pt>
                <c:pt idx="3">
                  <c:v>1.2</c:v>
                </c:pt>
                <c:pt idx="4">
                  <c:v>0.2</c:v>
                </c:pt>
                <c:pt idx="5">
                  <c:v>0.2</c:v>
                </c:pt>
                <c:pt idx="6">
                  <c:v>0.16300000000000001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79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4/27/2015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Note: Total </a:t>
            </a:r>
            <a:r>
              <a:rPr lang="en-US" dirty="0"/>
              <a:t>program amounts may not equal $18.5 due to rounding</a:t>
            </a:r>
          </a:p>
          <a:p>
            <a:r>
              <a:rPr lang="en-US" dirty="0" smtClean="0"/>
              <a:t>SOURCE: Kaiser Family Foundation Analysis of data from OMB; 2015. 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Funding for HIV/AIDS Care in the U.S., by Program, FY 2016 Budget </a:t>
            </a:r>
            <a:r>
              <a:rPr lang="en-US" dirty="0" smtClean="0"/>
              <a:t>Request</a:t>
            </a:r>
            <a:endParaRPr lang="en-US" dirty="0"/>
          </a:p>
        </p:txBody>
      </p:sp>
      <p:graphicFrame>
        <p:nvGraphicFramePr>
          <p:cNvPr id="8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3604600"/>
              </p:ext>
            </p:extLst>
          </p:nvPr>
        </p:nvGraphicFramePr>
        <p:xfrm>
          <a:off x="410650" y="800100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57600" y="5644634"/>
            <a:ext cx="2227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Meta Offc Pro"/>
                <a:cs typeface="Meta Offc Pro"/>
              </a:rPr>
              <a:t>Total = $</a:t>
            </a:r>
            <a:r>
              <a:rPr lang="en-US" b="1" dirty="0" smtClean="0">
                <a:latin typeface="Meta Offc Pro"/>
                <a:cs typeface="Meta Offc Pro"/>
              </a:rPr>
              <a:t>18.5 billion</a:t>
            </a:r>
            <a:endParaRPr lang="en-US" b="1" dirty="0" smtClean="0">
              <a:latin typeface="Meta Offc Pro"/>
              <a:cs typeface="Meta Offc Pro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0650" y="1295400"/>
            <a:ext cx="1192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 smtClean="0">
                <a:latin typeface="Meta Offc Pro"/>
                <a:cs typeface="Meta Offc Pro"/>
              </a:rPr>
              <a:t>In Billions</a:t>
            </a:r>
          </a:p>
        </p:txBody>
      </p:sp>
    </p:spTree>
    <p:extLst>
      <p:ext uri="{BB962C8B-B14F-4D97-AF65-F5344CB8AC3E}">
        <p14:creationId xmlns:p14="http://schemas.microsoft.com/office/powerpoint/2010/main" val="27624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KFF">
      <a:dk1>
        <a:srgbClr val="000000"/>
      </a:dk1>
      <a:lt1>
        <a:srgbClr val="FFFFFF"/>
      </a:lt1>
      <a:dk2>
        <a:srgbClr val="E05C26"/>
      </a:dk2>
      <a:lt2>
        <a:srgbClr val="FF8811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139</TotalTime>
  <Words>61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Blank</vt:lpstr>
      <vt:lpstr>Default with exhibit #</vt:lpstr>
      <vt:lpstr>Default with figure #</vt:lpstr>
      <vt:lpstr>Title page</vt:lpstr>
      <vt:lpstr>Federal Funding for HIV/AIDS Care in the U.S., by Program, FY 2016 Budget Request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Federal Funding for HIV/AIDS Care in the U.S., by Program, FY 2016 Budget Request (in Billions)</dc:title>
  <dc:creator>Lindsey Dawson</dc:creator>
  <cp:lastModifiedBy>Lindsey Dawson</cp:lastModifiedBy>
  <cp:revision>4</cp:revision>
  <dcterms:created xsi:type="dcterms:W3CDTF">2015-04-27T16:42:16Z</dcterms:created>
  <dcterms:modified xsi:type="dcterms:W3CDTF">2015-04-27T19:01:27Z</dcterms:modified>
</cp:coreProperties>
</file>