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17"/>
  </p:notesMasterIdLst>
  <p:handoutMasterIdLst>
    <p:handoutMasterId r:id="rId18"/>
  </p:handoutMasterIdLst>
  <p:sldIdLst>
    <p:sldId id="278" r:id="rId5"/>
    <p:sldId id="341" r:id="rId6"/>
    <p:sldId id="346" r:id="rId7"/>
    <p:sldId id="353" r:id="rId8"/>
    <p:sldId id="347" r:id="rId9"/>
    <p:sldId id="348" r:id="rId10"/>
    <p:sldId id="349" r:id="rId11"/>
    <p:sldId id="355" r:id="rId12"/>
    <p:sldId id="324" r:id="rId13"/>
    <p:sldId id="350" r:id="rId14"/>
    <p:sldId id="351" r:id="rId15"/>
    <p:sldId id="352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ndsey Dawson" initials="LD" lastIdx="14" clrIdx="0"/>
  <p:cmAuthor id="1" name="Jennifer Kates" initials="JK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811"/>
    <a:srgbClr val="31A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6" y="156"/>
      </p:cViewPr>
      <p:guideLst>
        <p:guide orient="horz" pos="4272"/>
        <p:guide pos="14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E2D25E-113F-433D-9C90-487F6C23D7ED}" type="datetimeFigureOut">
              <a:rPr lang="en-US" smtClean="0"/>
              <a:t>5/20/2014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55B77-B489-494D-BC97-5D1DCF276E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721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5/20/2014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874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1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807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411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8134805" y="2275"/>
            <a:ext cx="889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  <a:cs typeface="Meta Offc Pro"/>
              </a:rPr>
              <a:t>Figure </a:t>
            </a:r>
            <a:fld id="{8443AB5E-C162-43FE-8487-B6A13E802529}" type="slidenum">
              <a:rPr lang="en-US" sz="1400" smtClean="0">
                <a:latin typeface="Calibri" pitchFamily="34" charset="0"/>
                <a:cs typeface="Meta Offc Pro"/>
              </a:rPr>
              <a:t>‹#›</a:t>
            </a:fld>
            <a:endParaRPr lang="en-US" sz="1400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8134805" y="2275"/>
            <a:ext cx="889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  <a:cs typeface="Meta Offc Pro"/>
              </a:rPr>
              <a:t>Figure </a:t>
            </a:r>
            <a:fld id="{8443AB5E-C162-43FE-8487-B6A13E802529}" type="slidenum">
              <a:rPr lang="en-US" sz="1400" smtClean="0">
                <a:latin typeface="Calibri" pitchFamily="34" charset="0"/>
                <a:cs typeface="Meta Offc Pro"/>
              </a:rPr>
              <a:t>‹#›</a:t>
            </a:fld>
            <a:endParaRPr lang="en-US" sz="1400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Client Confidential DRAFT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DBFAA-6F14-4CF2-9517-C42726B59C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931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124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  <p:sldLayoutId id="2147483678" r:id="rId5"/>
    <p:sldLayoutId id="2147483679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kff.org/health-reform/state-indicator/state-activity-around-expanding-medicaid-under-the-affordable-care-ac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2347" y="1971289"/>
            <a:ext cx="8223439" cy="1000511"/>
          </a:xfrm>
        </p:spPr>
        <p:txBody>
          <a:bodyPr/>
          <a:lstStyle/>
          <a:p>
            <a:r>
              <a:rPr lang="en-US" sz="4000" dirty="0" smtClean="0"/>
              <a:t>The </a:t>
            </a:r>
            <a:r>
              <a:rPr lang="en-US" sz="4000" dirty="0"/>
              <a:t>ACA and LGBT Individuals: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New Options for Coverage &amp; Care</a:t>
            </a:r>
            <a:endParaRPr lang="en-US" sz="40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1800" dirty="0" smtClean="0"/>
              <a:t>Jen Kates, PhD</a:t>
            </a:r>
            <a:endParaRPr lang="en-US" sz="18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May 20, 2014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en-US" sz="1600" dirty="0" smtClean="0"/>
              <a:t>Vice President; Director, Global Health &amp; HIV Policy</a:t>
            </a:r>
          </a:p>
          <a:p>
            <a:r>
              <a:rPr lang="en-US" sz="1600" dirty="0" smtClean="0"/>
              <a:t>Kaiser Family Foundation</a:t>
            </a:r>
          </a:p>
          <a:p>
            <a:r>
              <a:rPr lang="en-US" sz="1600" dirty="0" smtClean="0"/>
              <a:t>@</a:t>
            </a:r>
            <a:r>
              <a:rPr lang="en-US" sz="1600" dirty="0" err="1" smtClean="0"/>
              <a:t>jenkatesdc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85037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2209800" y="1599962"/>
            <a:ext cx="6918297" cy="3231654"/>
            <a:chOff x="2073303" y="2133600"/>
            <a:chExt cx="6918297" cy="3231654"/>
          </a:xfrm>
        </p:grpSpPr>
        <p:sp>
          <p:nvSpPr>
            <p:cNvPr id="19" name="TextBox 18"/>
            <p:cNvSpPr txBox="1"/>
            <p:nvPr/>
          </p:nvSpPr>
          <p:spPr>
            <a:xfrm>
              <a:off x="2073303" y="2133600"/>
              <a:ext cx="3260698" cy="3231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indent="-114300">
                <a:buFont typeface="Arial" pitchFamily="34" charset="0"/>
                <a:buChar char="•"/>
              </a:pP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Legally married same-sex federal </a:t>
              </a:r>
              <a:r>
                <a:rPr lang="en-US" sz="1700" b="1" dirty="0">
                  <a:solidFill>
                    <a:schemeClr val="accent2"/>
                  </a:solidFill>
                  <a:latin typeface="Calibri" pitchFamily="34" charset="0"/>
                </a:rPr>
                <a:t>employees </a:t>
              </a: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have same </a:t>
              </a:r>
              <a:r>
                <a:rPr lang="en-US" sz="1700" b="1" dirty="0">
                  <a:solidFill>
                    <a:schemeClr val="accent2"/>
                  </a:solidFill>
                  <a:latin typeface="Calibri" pitchFamily="34" charset="0"/>
                </a:rPr>
                <a:t>eligibility for dependent spousal health coverage</a:t>
              </a:r>
              <a:r>
                <a:rPr lang="en-US" sz="1700" dirty="0">
                  <a:latin typeface="Calibri" pitchFamily="34" charset="0"/>
                </a:rPr>
                <a:t> </a:t>
              </a:r>
              <a:r>
                <a:rPr lang="en-US" sz="1700" dirty="0" smtClean="0">
                  <a:latin typeface="Calibri" pitchFamily="34" charset="0"/>
                </a:rPr>
                <a:t>and other dependent benefits in Federal </a:t>
              </a:r>
              <a:r>
                <a:rPr lang="en-US" sz="1700" dirty="0">
                  <a:latin typeface="Calibri" pitchFamily="34" charset="0"/>
                </a:rPr>
                <a:t>Employees Health Benefits Program (FEHBP</a:t>
              </a:r>
              <a:r>
                <a:rPr lang="en-US" sz="1700" dirty="0" smtClean="0">
                  <a:latin typeface="Calibri" pitchFamily="34" charset="0"/>
                </a:rPr>
                <a:t>)</a:t>
              </a:r>
              <a:endParaRPr lang="en-US" sz="1700" dirty="0">
                <a:latin typeface="Calibri" pitchFamily="34" charset="0"/>
              </a:endParaRPr>
            </a:p>
            <a:p>
              <a:pPr marL="114300" indent="-114300">
                <a:buFont typeface="Arial" pitchFamily="34" charset="0"/>
                <a:buChar char="•"/>
              </a:pP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Extends Family </a:t>
              </a:r>
              <a:r>
                <a:rPr lang="en-US" sz="1700" b="1" dirty="0">
                  <a:solidFill>
                    <a:schemeClr val="accent2"/>
                  </a:solidFill>
                  <a:latin typeface="Calibri" pitchFamily="34" charset="0"/>
                </a:rPr>
                <a:t>Medical Leave Act (FMLA) </a:t>
              </a:r>
              <a:r>
                <a:rPr lang="en-US" sz="1700" dirty="0">
                  <a:latin typeface="Calibri" pitchFamily="34" charset="0"/>
                </a:rPr>
                <a:t>workplace protections to legally married same sex </a:t>
              </a:r>
              <a:r>
                <a:rPr lang="en-US" sz="1700" dirty="0" smtClean="0">
                  <a:latin typeface="Calibri" pitchFamily="34" charset="0"/>
                </a:rPr>
                <a:t>couples, allowing time </a:t>
              </a:r>
              <a:r>
                <a:rPr lang="en-US" sz="1700" dirty="0">
                  <a:latin typeface="Calibri" pitchFamily="34" charset="0"/>
                </a:rPr>
                <a:t>off to care for a family member in </a:t>
              </a:r>
              <a:r>
                <a:rPr lang="en-US" sz="1700" dirty="0" smtClean="0">
                  <a:latin typeface="Calibri" pitchFamily="34" charset="0"/>
                </a:rPr>
                <a:t>event </a:t>
              </a:r>
              <a:r>
                <a:rPr lang="en-US" sz="1700" dirty="0">
                  <a:latin typeface="Calibri" pitchFamily="34" charset="0"/>
                </a:rPr>
                <a:t>of illness or birth of a child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10200" y="2133600"/>
              <a:ext cx="3581400" cy="2185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indent="-114300">
                <a:buFont typeface="Arial" pitchFamily="34" charset="0"/>
                <a:buChar char="•"/>
              </a:pPr>
              <a:r>
                <a:rPr lang="en-US" sz="1700" dirty="0" smtClean="0">
                  <a:latin typeface="Calibri" pitchFamily="34" charset="0"/>
                </a:rPr>
                <a:t>Based on </a:t>
              </a:r>
              <a:r>
                <a:rPr lang="en-US" sz="1700" dirty="0">
                  <a:latin typeface="Calibri" pitchFamily="34" charset="0"/>
                </a:rPr>
                <a:t>“state of celebration,” regardless of whether or not </a:t>
              </a:r>
              <a:r>
                <a:rPr lang="en-US" sz="1700" dirty="0" smtClean="0">
                  <a:latin typeface="Calibri" pitchFamily="34" charset="0"/>
                </a:rPr>
                <a:t>couple </a:t>
              </a:r>
              <a:r>
                <a:rPr lang="en-US" sz="1700" dirty="0">
                  <a:latin typeface="Calibri" pitchFamily="34" charset="0"/>
                </a:rPr>
                <a:t>lives in a state that recognizes same-sex </a:t>
              </a:r>
              <a:r>
                <a:rPr lang="en-US" sz="1700" dirty="0" smtClean="0">
                  <a:latin typeface="Calibri" pitchFamily="34" charset="0"/>
                </a:rPr>
                <a:t>marriage</a:t>
              </a:r>
            </a:p>
            <a:p>
              <a:pPr marL="114300" indent="-114300">
                <a:buFont typeface="Arial" pitchFamily="34" charset="0"/>
                <a:buChar char="•"/>
              </a:pPr>
              <a:r>
                <a:rPr lang="en-US" sz="1700" dirty="0" smtClean="0">
                  <a:latin typeface="Calibri" pitchFamily="34" charset="0"/>
                </a:rPr>
                <a:t>But does not apply to state programs or state employees (unless state recognizes same sex marriage, civil unions, or has other protections) 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307866" y="1218962"/>
            <a:ext cx="3151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Provision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11633" y="1218962"/>
            <a:ext cx="3151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Issues to Consider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6" name="Title 1"/>
          <p:cNvSpPr>
            <a:spLocks noGrp="1"/>
          </p:cNvSpPr>
          <p:nvPr>
            <p:ph type="title" idx="4294967295"/>
          </p:nvPr>
        </p:nvSpPr>
        <p:spPr>
          <a:xfrm>
            <a:off x="76200" y="225425"/>
            <a:ext cx="9144000" cy="1069975"/>
          </a:xfrm>
        </p:spPr>
        <p:txBody>
          <a:bodyPr/>
          <a:lstStyle/>
          <a:p>
            <a:r>
              <a:rPr lang="en-US" dirty="0" smtClean="0"/>
              <a:t>DOMA Decision - Implications, continued</a:t>
            </a:r>
            <a:endParaRPr lang="en-US" sz="2800" b="1" dirty="0" smtClean="0">
              <a:solidFill>
                <a:srgbClr val="000020"/>
              </a:solidFill>
            </a:endParaRPr>
          </a:p>
        </p:txBody>
      </p:sp>
      <p:sp>
        <p:nvSpPr>
          <p:cNvPr id="14" name="Cube 13"/>
          <p:cNvSpPr>
            <a:spLocks noChangeAspect="1" noChangeArrowheads="1"/>
          </p:cNvSpPr>
          <p:nvPr/>
        </p:nvSpPr>
        <p:spPr bwMode="auto">
          <a:xfrm flipH="1">
            <a:off x="43818" y="1676400"/>
            <a:ext cx="2089782" cy="2095500"/>
          </a:xfrm>
          <a:prstGeom prst="cube">
            <a:avLst>
              <a:gd name="adj" fmla="val 15162"/>
            </a:avLst>
          </a:prstGeom>
          <a:solidFill>
            <a:srgbClr val="92D050"/>
          </a:solidFill>
          <a:ln w="9525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05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1770" y="1951672"/>
            <a:ext cx="152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1"/>
                </a:solidFill>
                <a:latin typeface="Calibri" pitchFamily="34" charset="0"/>
              </a:rPr>
              <a:t>Same-sex spousal benefits in federal programs</a:t>
            </a:r>
            <a:endParaRPr lang="en-US" sz="2000" b="1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0" y="6478191"/>
            <a:ext cx="8534400" cy="37980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 smtClean="0"/>
              <a:t>SOURCES</a:t>
            </a:r>
            <a:r>
              <a:rPr lang="en-US" sz="1000" dirty="0"/>
              <a:t>: </a:t>
            </a:r>
            <a:r>
              <a:rPr lang="en-US" sz="1000" dirty="0" smtClean="0"/>
              <a:t>Ranji U</a:t>
            </a:r>
            <a:r>
              <a:rPr lang="en-US" sz="1000" dirty="0"/>
              <a:t>, </a:t>
            </a:r>
            <a:r>
              <a:rPr lang="en-US" sz="1000" dirty="0" smtClean="0"/>
              <a:t>Beamesderfer A, Kates J, Salganicoff A, </a:t>
            </a:r>
            <a:r>
              <a:rPr lang="en-US" sz="1000" i="1" dirty="0" smtClean="0"/>
              <a:t>Health </a:t>
            </a:r>
            <a:r>
              <a:rPr lang="en-US" sz="1000" i="1" dirty="0"/>
              <a:t>and Access to Care and Coverage for Lesbian, Gay, Bisexual, and Transgender Individuals in the U.S</a:t>
            </a:r>
            <a:r>
              <a:rPr lang="en-US" sz="1000" dirty="0" smtClean="0"/>
              <a:t>., Kaiser Family Foundation, January 2014; Cray A, Baker K, </a:t>
            </a:r>
            <a:r>
              <a:rPr lang="en-US" sz="1000" i="1" dirty="0" smtClean="0"/>
              <a:t>How </a:t>
            </a:r>
            <a:r>
              <a:rPr lang="en-US" sz="1000" i="1" dirty="0"/>
              <a:t>the Affordable Care Act Helps the LGBT </a:t>
            </a:r>
            <a:r>
              <a:rPr lang="en-US" sz="1000" i="1" dirty="0" smtClean="0"/>
              <a:t>Communit</a:t>
            </a:r>
            <a:r>
              <a:rPr lang="en-US" sz="1000" dirty="0" smtClean="0"/>
              <a:t>y, </a:t>
            </a:r>
            <a:r>
              <a:rPr lang="en-US" sz="1000" dirty="0"/>
              <a:t>Center for American Progress, </a:t>
            </a:r>
            <a:r>
              <a:rPr lang="en-US" sz="1000" dirty="0" smtClean="0"/>
              <a:t>May 2013.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21303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2225703" y="1599962"/>
            <a:ext cx="6689697" cy="2970044"/>
            <a:chOff x="2073303" y="2133600"/>
            <a:chExt cx="6689697" cy="2970044"/>
          </a:xfrm>
        </p:grpSpPr>
        <p:sp>
          <p:nvSpPr>
            <p:cNvPr id="19" name="TextBox 18"/>
            <p:cNvSpPr txBox="1"/>
            <p:nvPr/>
          </p:nvSpPr>
          <p:spPr>
            <a:xfrm>
              <a:off x="2073303" y="2133600"/>
              <a:ext cx="3218528" cy="29700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indent="-114300">
                <a:buFont typeface="Arial" pitchFamily="34" charset="0"/>
                <a:buChar char="•"/>
              </a:pP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Marketplaces</a:t>
              </a:r>
              <a:r>
                <a:rPr lang="en-US" sz="1700" dirty="0" smtClean="0">
                  <a:latin typeface="Calibri" pitchFamily="34" charset="0"/>
                </a:rPr>
                <a:t>: Insurance plans in health care marketplaces must </a:t>
              </a:r>
              <a:r>
                <a:rPr lang="en-US" sz="1700" dirty="0">
                  <a:latin typeface="Calibri" pitchFamily="34" charset="0"/>
                </a:rPr>
                <a:t>recognize </a:t>
              </a:r>
              <a:r>
                <a:rPr lang="en-US" sz="1700" dirty="0" smtClean="0">
                  <a:latin typeface="Calibri" pitchFamily="34" charset="0"/>
                </a:rPr>
                <a:t>legally married same-sex couples for purposes of determining tax credit eligibility</a:t>
              </a:r>
            </a:p>
            <a:p>
              <a:pPr marL="114300" indent="-114300">
                <a:buFont typeface="Arial" pitchFamily="34" charset="0"/>
                <a:buChar char="•"/>
              </a:pP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Medicaid</a:t>
              </a:r>
              <a:r>
                <a:rPr lang="en-US" sz="1700" dirty="0" smtClean="0">
                  <a:latin typeface="Calibri" pitchFamily="34" charset="0"/>
                </a:rPr>
                <a:t>: Federal </a:t>
              </a:r>
              <a:r>
                <a:rPr lang="en-US" sz="1700" dirty="0">
                  <a:latin typeface="Calibri" pitchFamily="34" charset="0"/>
                </a:rPr>
                <a:t>government </a:t>
              </a:r>
              <a:r>
                <a:rPr lang="en-US" sz="1700" dirty="0" smtClean="0">
                  <a:latin typeface="Calibri" pitchFamily="34" charset="0"/>
                </a:rPr>
                <a:t>encouraging </a:t>
              </a:r>
              <a:r>
                <a:rPr lang="en-US" sz="1700" dirty="0">
                  <a:latin typeface="Calibri" pitchFamily="34" charset="0"/>
                </a:rPr>
                <a:t>states to recognize same-sex marriages for </a:t>
              </a:r>
              <a:r>
                <a:rPr lang="en-US" sz="1700" dirty="0" smtClean="0">
                  <a:latin typeface="Calibri" pitchFamily="34" charset="0"/>
                </a:rPr>
                <a:t>purposes </a:t>
              </a:r>
              <a:r>
                <a:rPr lang="en-US" sz="1700" dirty="0">
                  <a:latin typeface="Calibri" pitchFamily="34" charset="0"/>
                </a:rPr>
                <a:t>of determining Medicaid income </a:t>
              </a:r>
              <a:r>
                <a:rPr lang="en-US" sz="1700" dirty="0" smtClean="0">
                  <a:latin typeface="Calibri" pitchFamily="34" charset="0"/>
                </a:rPr>
                <a:t>eligibility; states make ultimate determination</a:t>
              </a:r>
              <a:endParaRPr lang="en-US" sz="1700" dirty="0">
                <a:latin typeface="Calibri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10200" y="2133600"/>
              <a:ext cx="33528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indent="-114300">
                <a:buFont typeface="Arial" pitchFamily="34" charset="0"/>
                <a:buChar char="•"/>
              </a:pPr>
              <a:endParaRPr lang="en-US" sz="1700" dirty="0" smtClean="0">
                <a:latin typeface="Calibri" pitchFamily="34" charset="0"/>
              </a:endParaRPr>
            </a:p>
            <a:p>
              <a:pPr marL="114300" indent="-114300">
                <a:buFont typeface="Arial" pitchFamily="34" charset="0"/>
                <a:buChar char="•"/>
              </a:pPr>
              <a:endParaRPr lang="en-US" sz="1700" dirty="0" smtClean="0">
                <a:latin typeface="Calibri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307866" y="1218962"/>
            <a:ext cx="3151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Provision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11633" y="1218962"/>
            <a:ext cx="3151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Issues to Consider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6" name="Title 1"/>
          <p:cNvSpPr>
            <a:spLocks noGrp="1"/>
          </p:cNvSpPr>
          <p:nvPr>
            <p:ph type="title" idx="4294967295"/>
          </p:nvPr>
        </p:nvSpPr>
        <p:spPr>
          <a:xfrm>
            <a:off x="76200" y="225425"/>
            <a:ext cx="9144000" cy="1069975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DOMA Decision - Implications, continued</a:t>
            </a:r>
            <a:endParaRPr lang="en-US" sz="2800" b="1" dirty="0" smtClean="0">
              <a:solidFill>
                <a:srgbClr val="000020"/>
              </a:solidFill>
            </a:endParaRPr>
          </a:p>
        </p:txBody>
      </p:sp>
      <p:sp>
        <p:nvSpPr>
          <p:cNvPr id="16" name="Cube 15"/>
          <p:cNvSpPr>
            <a:spLocks noChangeAspect="1" noChangeArrowheads="1"/>
          </p:cNvSpPr>
          <p:nvPr/>
        </p:nvSpPr>
        <p:spPr bwMode="auto">
          <a:xfrm flipH="1">
            <a:off x="41453" y="1676400"/>
            <a:ext cx="2092147" cy="2092147"/>
          </a:xfrm>
          <a:prstGeom prst="cube">
            <a:avLst>
              <a:gd name="adj" fmla="val 15162"/>
            </a:avLst>
          </a:prstGeom>
          <a:solidFill>
            <a:srgbClr val="C00000"/>
          </a:solidFill>
          <a:ln w="9525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9302" y="2026385"/>
            <a:ext cx="174955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</a:rPr>
              <a:t>ACA Coverage &amp; Legally Married Same-Sex Couples</a:t>
            </a:r>
            <a:endParaRPr lang="en-US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32783" y="1600200"/>
            <a:ext cx="3458817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itchFamily="34" charset="0"/>
              <a:buChar char="•"/>
            </a:pPr>
            <a:r>
              <a:rPr lang="en-US" sz="1700" dirty="0" smtClean="0">
                <a:latin typeface="Calibri" pitchFamily="34" charset="0"/>
              </a:rPr>
              <a:t>Medicaid</a:t>
            </a:r>
            <a:r>
              <a:rPr lang="en-US" sz="1700" dirty="0">
                <a:latin typeface="Calibri" pitchFamily="34" charset="0"/>
              </a:rPr>
              <a:t>: </a:t>
            </a:r>
            <a:r>
              <a:rPr lang="en-US" sz="1700" dirty="0" smtClean="0">
                <a:latin typeface="Calibri" pitchFamily="34" charset="0"/>
              </a:rPr>
              <a:t>No </a:t>
            </a:r>
            <a:r>
              <a:rPr lang="en-US" sz="1700" dirty="0">
                <a:latin typeface="Calibri" pitchFamily="34" charset="0"/>
              </a:rPr>
              <a:t>state has </a:t>
            </a:r>
            <a:r>
              <a:rPr lang="en-US" sz="1700" dirty="0" smtClean="0">
                <a:latin typeface="Calibri" pitchFamily="34" charset="0"/>
              </a:rPr>
              <a:t>yet submitted </a:t>
            </a:r>
            <a:r>
              <a:rPr lang="en-US" sz="1700" dirty="0">
                <a:latin typeface="Calibri" pitchFamily="34" charset="0"/>
              </a:rPr>
              <a:t>a State Plan Amendment (SPA) for or against recognition of same-sex spouses for Medicaid/CHIP </a:t>
            </a:r>
            <a:r>
              <a:rPr lang="en-US" sz="1700" dirty="0" smtClean="0">
                <a:latin typeface="Calibri" pitchFamily="34" charset="0"/>
              </a:rPr>
              <a:t>purposes </a:t>
            </a:r>
            <a:endParaRPr lang="en-US" sz="1700" dirty="0">
              <a:latin typeface="Calibri" pitchFamily="34" charset="0"/>
            </a:endParaRPr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0" y="6478191"/>
            <a:ext cx="8534400" cy="37980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 smtClean="0"/>
              <a:t>SOURCES</a:t>
            </a:r>
            <a:r>
              <a:rPr lang="en-US" sz="1000" dirty="0"/>
              <a:t>: </a:t>
            </a:r>
            <a:r>
              <a:rPr lang="en-US" sz="1000" dirty="0" smtClean="0"/>
              <a:t>Ranji U</a:t>
            </a:r>
            <a:r>
              <a:rPr lang="en-US" sz="1000" dirty="0"/>
              <a:t>, </a:t>
            </a:r>
            <a:r>
              <a:rPr lang="en-US" sz="1000" dirty="0" smtClean="0"/>
              <a:t>Beamesderfer A, Kates J, Salganicoff A, </a:t>
            </a:r>
            <a:r>
              <a:rPr lang="en-US" sz="1000" i="1" dirty="0" smtClean="0"/>
              <a:t>Health </a:t>
            </a:r>
            <a:r>
              <a:rPr lang="en-US" sz="1000" i="1" dirty="0"/>
              <a:t>and Access to Care and Coverage for Lesbian, Gay, Bisexual, and Transgender Individuals in the U.S</a:t>
            </a:r>
            <a:r>
              <a:rPr lang="en-US" sz="1000" dirty="0" smtClean="0"/>
              <a:t>., Kaiser Family Foundation, January 2014; Cray A, Baker K, </a:t>
            </a:r>
            <a:r>
              <a:rPr lang="en-US" sz="1000" i="1" dirty="0" smtClean="0"/>
              <a:t>How </a:t>
            </a:r>
            <a:r>
              <a:rPr lang="en-US" sz="1000" i="1" dirty="0"/>
              <a:t>the Affordable Care Act Helps the LGBT </a:t>
            </a:r>
            <a:r>
              <a:rPr lang="en-US" sz="1000" i="1" dirty="0" smtClean="0"/>
              <a:t>Communit</a:t>
            </a:r>
            <a:r>
              <a:rPr lang="en-US" sz="1000" dirty="0" smtClean="0"/>
              <a:t>y, </a:t>
            </a:r>
            <a:r>
              <a:rPr lang="en-US" sz="1000" dirty="0"/>
              <a:t>Center for American Progress, </a:t>
            </a:r>
            <a:r>
              <a:rPr lang="en-US" sz="1000" dirty="0" smtClean="0"/>
              <a:t>May 2013.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4685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2225703" y="1599962"/>
            <a:ext cx="6918297" cy="4539704"/>
            <a:chOff x="2073303" y="2133600"/>
            <a:chExt cx="6918297" cy="4539704"/>
          </a:xfrm>
        </p:grpSpPr>
        <p:sp>
          <p:nvSpPr>
            <p:cNvPr id="19" name="TextBox 18"/>
            <p:cNvSpPr txBox="1"/>
            <p:nvPr/>
          </p:nvSpPr>
          <p:spPr>
            <a:xfrm>
              <a:off x="2073303" y="2133600"/>
              <a:ext cx="3218528" cy="45397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indent="-114300">
                <a:buFont typeface="Arial" pitchFamily="34" charset="0"/>
                <a:buChar char="•"/>
              </a:pP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Federal regulations require hospitals </a:t>
              </a:r>
              <a:r>
                <a:rPr lang="en-US" sz="1700" dirty="0" smtClean="0">
                  <a:latin typeface="Calibri" pitchFamily="34" charset="0"/>
                </a:rPr>
                <a:t>participating in Medicare and Medicaid (virtually all in U.S.) to adopt written policies and procedures regarding patient’s right to visit same-sex partner and must prohibit discrimination based on SOGI</a:t>
              </a:r>
            </a:p>
            <a:p>
              <a:pPr marL="114300" indent="-114300">
                <a:buFont typeface="Arial" pitchFamily="34" charset="0"/>
                <a:buChar char="•"/>
              </a:pP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Federal regulations require long-term care facilities</a:t>
              </a:r>
              <a:r>
                <a:rPr lang="en-US" sz="1700" dirty="0" smtClean="0">
                  <a:latin typeface="Calibri" pitchFamily="34" charset="0"/>
                </a:rPr>
                <a:t>, such as nursing homes, to allow same-sex spouses and domestic partners to visit residents </a:t>
              </a:r>
            </a:p>
            <a:p>
              <a:pPr marL="114300" indent="-114300">
                <a:buFont typeface="Arial" pitchFamily="34" charset="0"/>
                <a:buChar char="•"/>
              </a:pP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Health care proxy and advance care directive </a:t>
              </a:r>
              <a:r>
                <a:rPr lang="en-US" sz="1700" dirty="0" smtClean="0">
                  <a:latin typeface="Calibri" pitchFamily="34" charset="0"/>
                </a:rPr>
                <a:t>provisions for LGBT individuals </a:t>
              </a:r>
              <a:endParaRPr lang="en-US" sz="1700" dirty="0">
                <a:latin typeface="Calibri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10200" y="2133600"/>
              <a:ext cx="358140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indent="-114300">
                <a:buFont typeface="Arial" pitchFamily="34" charset="0"/>
                <a:buChar char="•"/>
              </a:pPr>
              <a:endParaRPr lang="en-US" sz="1700" dirty="0" smtClean="0">
                <a:latin typeface="Calibri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307866" y="1218962"/>
            <a:ext cx="3151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Provision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11633" y="1218962"/>
            <a:ext cx="3151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Issues to Consider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6" name="Title 1"/>
          <p:cNvSpPr>
            <a:spLocks noGrp="1"/>
          </p:cNvSpPr>
          <p:nvPr>
            <p:ph type="title" idx="4294967295"/>
          </p:nvPr>
        </p:nvSpPr>
        <p:spPr>
          <a:xfrm>
            <a:off x="76200" y="225425"/>
            <a:ext cx="9144000" cy="1069975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Other Policy Changes</a:t>
            </a:r>
            <a:endParaRPr lang="en-US" sz="2800" b="1" dirty="0" smtClean="0">
              <a:solidFill>
                <a:srgbClr val="000020"/>
              </a:solidFill>
            </a:endParaRPr>
          </a:p>
        </p:txBody>
      </p:sp>
      <p:sp>
        <p:nvSpPr>
          <p:cNvPr id="17" name="Cube 16"/>
          <p:cNvSpPr>
            <a:spLocks noChangeAspect="1" noChangeArrowheads="1"/>
          </p:cNvSpPr>
          <p:nvPr/>
        </p:nvSpPr>
        <p:spPr bwMode="auto">
          <a:xfrm flipH="1">
            <a:off x="41453" y="1676400"/>
            <a:ext cx="2092147" cy="2092147"/>
          </a:xfrm>
          <a:prstGeom prst="cube">
            <a:avLst>
              <a:gd name="adj" fmla="val 15162"/>
            </a:avLst>
          </a:prstGeom>
          <a:solidFill>
            <a:srgbClr val="0070C0"/>
          </a:solidFill>
          <a:ln w="9525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38396" y="1981200"/>
            <a:ext cx="15971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</a:rPr>
              <a:t>Other 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</a:rPr>
              <a:t>Changes</a:t>
            </a:r>
            <a:endParaRPr lang="en-US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35433" y="1600200"/>
            <a:ext cx="322756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itchFamily="34" charset="0"/>
              <a:buChar char="•"/>
            </a:pPr>
            <a:r>
              <a:rPr lang="en-US" sz="1700" dirty="0" smtClean="0">
                <a:latin typeface="Calibri" pitchFamily="34" charset="0"/>
              </a:rPr>
              <a:t>Enforcement still remains challenge</a:t>
            </a:r>
          </a:p>
        </p:txBody>
      </p:sp>
      <p:sp>
        <p:nvSpPr>
          <p:cNvPr id="12" name="Text Placeholder 2"/>
          <p:cNvSpPr txBox="1">
            <a:spLocks/>
          </p:cNvSpPr>
          <p:nvPr/>
        </p:nvSpPr>
        <p:spPr>
          <a:xfrm>
            <a:off x="0" y="6478191"/>
            <a:ext cx="8534400" cy="37980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 smtClean="0"/>
              <a:t>SOURCES</a:t>
            </a:r>
            <a:r>
              <a:rPr lang="en-US" sz="1000" dirty="0"/>
              <a:t>: </a:t>
            </a:r>
            <a:r>
              <a:rPr lang="en-US" sz="1000" dirty="0" smtClean="0"/>
              <a:t>Ranji U</a:t>
            </a:r>
            <a:r>
              <a:rPr lang="en-US" sz="1000" dirty="0"/>
              <a:t>, </a:t>
            </a:r>
            <a:r>
              <a:rPr lang="en-US" sz="1000" dirty="0" smtClean="0"/>
              <a:t>Beamesderfer A, Kates J, Salganicoff A, </a:t>
            </a:r>
            <a:r>
              <a:rPr lang="en-US" sz="1000" i="1" dirty="0" smtClean="0"/>
              <a:t>Health </a:t>
            </a:r>
            <a:r>
              <a:rPr lang="en-US" sz="1000" i="1" dirty="0"/>
              <a:t>and Access to Care and Coverage for Lesbian, Gay, Bisexual, and Transgender Individuals in the U.S</a:t>
            </a:r>
            <a:r>
              <a:rPr lang="en-US" sz="1000" dirty="0" smtClean="0"/>
              <a:t>., Kaiser Family Foundation, January 2014; Cray A, Baker K, </a:t>
            </a:r>
            <a:r>
              <a:rPr lang="en-US" sz="1000" i="1" dirty="0" smtClean="0"/>
              <a:t>How </a:t>
            </a:r>
            <a:r>
              <a:rPr lang="en-US" sz="1000" i="1" dirty="0"/>
              <a:t>the Affordable Care Act Helps the LGBT </a:t>
            </a:r>
            <a:r>
              <a:rPr lang="en-US" sz="1000" i="1" dirty="0" smtClean="0"/>
              <a:t>Communit</a:t>
            </a:r>
            <a:r>
              <a:rPr lang="en-US" sz="1000" dirty="0" smtClean="0"/>
              <a:t>y, </a:t>
            </a:r>
            <a:r>
              <a:rPr lang="en-US" sz="1000" dirty="0"/>
              <a:t>Center for American Progress, </a:t>
            </a:r>
            <a:r>
              <a:rPr lang="en-US" sz="1000" dirty="0" smtClean="0"/>
              <a:t>May 2013.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93073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be 3"/>
          <p:cNvSpPr>
            <a:spLocks noChangeArrowheads="1"/>
          </p:cNvSpPr>
          <p:nvPr/>
        </p:nvSpPr>
        <p:spPr bwMode="auto">
          <a:xfrm flipH="1">
            <a:off x="4289427" y="3405982"/>
            <a:ext cx="2344736" cy="2193925"/>
          </a:xfrm>
          <a:prstGeom prst="cube">
            <a:avLst>
              <a:gd name="adj" fmla="val 15162"/>
            </a:avLst>
          </a:prstGeom>
          <a:solidFill>
            <a:srgbClr val="0070C0"/>
          </a:solidFill>
          <a:ln w="9525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Cube 4"/>
          <p:cNvSpPr>
            <a:spLocks noChangeArrowheads="1"/>
          </p:cNvSpPr>
          <p:nvPr/>
        </p:nvSpPr>
        <p:spPr bwMode="auto">
          <a:xfrm flipH="1">
            <a:off x="4289427" y="1437482"/>
            <a:ext cx="2344737" cy="2193925"/>
          </a:xfrm>
          <a:prstGeom prst="cube">
            <a:avLst>
              <a:gd name="adj" fmla="val 15162"/>
            </a:avLst>
          </a:prstGeom>
          <a:solidFill>
            <a:srgbClr val="92D050"/>
          </a:solidFill>
          <a:ln w="9525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Cube 5"/>
          <p:cNvSpPr>
            <a:spLocks noChangeArrowheads="1"/>
          </p:cNvSpPr>
          <p:nvPr/>
        </p:nvSpPr>
        <p:spPr bwMode="auto">
          <a:xfrm flipH="1">
            <a:off x="1981200" y="3405982"/>
            <a:ext cx="2443164" cy="2193925"/>
          </a:xfrm>
          <a:prstGeom prst="cube">
            <a:avLst>
              <a:gd name="adj" fmla="val 15162"/>
            </a:avLst>
          </a:prstGeom>
          <a:solidFill>
            <a:srgbClr val="C00000"/>
          </a:solidFill>
          <a:ln w="9525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Cube 6"/>
          <p:cNvSpPr>
            <a:spLocks noChangeArrowheads="1"/>
          </p:cNvSpPr>
          <p:nvPr/>
        </p:nvSpPr>
        <p:spPr bwMode="auto">
          <a:xfrm flipH="1">
            <a:off x="1981201" y="1437482"/>
            <a:ext cx="2443162" cy="2193925"/>
          </a:xfrm>
          <a:prstGeom prst="cube">
            <a:avLst>
              <a:gd name="adj" fmla="val 15162"/>
            </a:avLst>
          </a:prstGeom>
          <a:solidFill>
            <a:schemeClr val="accent1"/>
          </a:solidFill>
          <a:ln w="9525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3322" name="Rektangel 13"/>
          <p:cNvSpPr>
            <a:spLocks noChangeArrowheads="1"/>
          </p:cNvSpPr>
          <p:nvPr/>
        </p:nvSpPr>
        <p:spPr bwMode="auto">
          <a:xfrm>
            <a:off x="2366967" y="1905000"/>
            <a:ext cx="170338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000" b="1" noProof="1" smtClean="0">
                <a:solidFill>
                  <a:schemeClr val="bg1"/>
                </a:solidFill>
                <a:latin typeface="Calibri" pitchFamily="-108" charset="0"/>
                <a:cs typeface="Arial" charset="0"/>
              </a:rPr>
              <a:t>EXPANDED ACCESS TO COVERAGE &amp; MARKET REFORMS</a:t>
            </a:r>
            <a:endParaRPr lang="en-US" sz="2000" b="1" noProof="1">
              <a:solidFill>
                <a:schemeClr val="bg1"/>
              </a:solidFill>
              <a:latin typeface="Calibri" pitchFamily="-108" charset="0"/>
              <a:cs typeface="Arial" charset="0"/>
            </a:endParaRPr>
          </a:p>
        </p:txBody>
      </p:sp>
      <p:sp>
        <p:nvSpPr>
          <p:cNvPr id="13323" name="Rektangel 13"/>
          <p:cNvSpPr>
            <a:spLocks noChangeArrowheads="1"/>
          </p:cNvSpPr>
          <p:nvPr/>
        </p:nvSpPr>
        <p:spPr bwMode="auto">
          <a:xfrm>
            <a:off x="4700590" y="1905000"/>
            <a:ext cx="17049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000" b="1" noProof="1" smtClean="0">
                <a:solidFill>
                  <a:schemeClr val="accent1"/>
                </a:solidFill>
                <a:latin typeface="Calibri" pitchFamily="-108" charset="0"/>
                <a:cs typeface="Arial" charset="0"/>
              </a:rPr>
              <a:t>PREVENTIVE SERVICES/ BENEFITS STANDARDS</a:t>
            </a:r>
            <a:endParaRPr lang="da-DK" sz="2000" dirty="0">
              <a:solidFill>
                <a:schemeClr val="accent1"/>
              </a:solidFill>
              <a:latin typeface="Calibri" pitchFamily="-108" charset="0"/>
            </a:endParaRPr>
          </a:p>
        </p:txBody>
      </p:sp>
      <p:sp>
        <p:nvSpPr>
          <p:cNvPr id="13324" name="Rektangel 13"/>
          <p:cNvSpPr>
            <a:spLocks noChangeArrowheads="1"/>
          </p:cNvSpPr>
          <p:nvPr/>
        </p:nvSpPr>
        <p:spPr bwMode="auto">
          <a:xfrm>
            <a:off x="2366965" y="4028282"/>
            <a:ext cx="204311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000" b="1" noProof="1" smtClean="0">
                <a:solidFill>
                  <a:schemeClr val="bg1"/>
                </a:solidFill>
                <a:latin typeface="Calibri" pitchFamily="-108" charset="0"/>
                <a:cs typeface="Arial" charset="0"/>
              </a:rPr>
              <a:t>NON-DISCRIMINATION PROTECTIONS</a:t>
            </a:r>
            <a:endParaRPr lang="da-DK" sz="2000" dirty="0">
              <a:solidFill>
                <a:schemeClr val="bg1"/>
              </a:solidFill>
              <a:latin typeface="Calibri" pitchFamily="-108" charset="0"/>
            </a:endParaRPr>
          </a:p>
        </p:txBody>
      </p:sp>
      <p:sp>
        <p:nvSpPr>
          <p:cNvPr id="13325" name="Rektangel 13"/>
          <p:cNvSpPr>
            <a:spLocks noChangeArrowheads="1"/>
          </p:cNvSpPr>
          <p:nvPr/>
        </p:nvSpPr>
        <p:spPr bwMode="auto">
          <a:xfrm>
            <a:off x="4700590" y="4028282"/>
            <a:ext cx="17049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000" b="1" noProof="1" smtClean="0">
                <a:solidFill>
                  <a:schemeClr val="bg1"/>
                </a:solidFill>
                <a:latin typeface="Calibri" pitchFamily="-108" charset="0"/>
                <a:cs typeface="Arial" charset="0"/>
              </a:rPr>
              <a:t>DATA</a:t>
            </a:r>
            <a:r>
              <a:rPr lang="en-US" sz="2000" b="1" noProof="1" smtClean="0">
                <a:solidFill>
                  <a:srgbClr val="1E1C11"/>
                </a:solidFill>
                <a:latin typeface="Calibri" pitchFamily="-108" charset="0"/>
                <a:cs typeface="Arial" charset="0"/>
              </a:rPr>
              <a:t> </a:t>
            </a:r>
            <a:r>
              <a:rPr lang="en-US" sz="2000" b="1" noProof="1" smtClean="0">
                <a:solidFill>
                  <a:schemeClr val="bg1"/>
                </a:solidFill>
                <a:latin typeface="Calibri" pitchFamily="-108" charset="0"/>
                <a:cs typeface="Arial" charset="0"/>
              </a:rPr>
              <a:t>COLLECTION &amp; RESEARCH</a:t>
            </a:r>
            <a:endParaRPr lang="en-US" sz="2000" b="1" noProof="1">
              <a:solidFill>
                <a:schemeClr val="bg1"/>
              </a:solidFill>
              <a:latin typeface="Calibri" pitchFamily="-108" charset="0"/>
              <a:cs typeface="Arial" charset="0"/>
            </a:endParaRPr>
          </a:p>
        </p:txBody>
      </p:sp>
      <p:sp>
        <p:nvSpPr>
          <p:cNvPr id="29" name="Text Box 52"/>
          <p:cNvSpPr txBox="1">
            <a:spLocks noChangeArrowheads="1"/>
          </p:cNvSpPr>
          <p:nvPr/>
        </p:nvSpPr>
        <p:spPr bwMode="gray">
          <a:xfrm>
            <a:off x="6575425" y="2491582"/>
            <a:ext cx="2111375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01688">
              <a:spcBef>
                <a:spcPct val="20000"/>
              </a:spcBef>
              <a:buFont typeface="Arial" charset="0"/>
              <a:buChar char="•"/>
            </a:pPr>
            <a:r>
              <a:rPr lang="en-US" sz="1400" noProof="1">
                <a:solidFill>
                  <a:schemeClr val="bg1"/>
                </a:solidFill>
                <a:latin typeface="Calibri" pitchFamily="-108" charset="0"/>
                <a:cs typeface="Arial" charset="0"/>
              </a:rPr>
              <a:t>This is an example text. Go ahead an replace it with your own text. This is an example text.</a:t>
            </a:r>
          </a:p>
          <a:p>
            <a:pPr defTabSz="801688">
              <a:spcBef>
                <a:spcPct val="20000"/>
              </a:spcBef>
              <a:buFont typeface="Arial" charset="0"/>
              <a:buChar char="•"/>
            </a:pPr>
            <a:r>
              <a:rPr lang="en-US" sz="1400" noProof="1">
                <a:solidFill>
                  <a:schemeClr val="bg1"/>
                </a:solidFill>
                <a:latin typeface="Calibri" pitchFamily="-108" charset="0"/>
                <a:cs typeface="Arial" charset="0"/>
              </a:rPr>
              <a:t> Go ahead and replace it with your own text.</a:t>
            </a:r>
          </a:p>
          <a:p>
            <a:pPr defTabSz="801688">
              <a:spcBef>
                <a:spcPct val="20000"/>
              </a:spcBef>
              <a:buFont typeface="Arial" charset="0"/>
              <a:buChar char="•"/>
            </a:pPr>
            <a:r>
              <a:rPr lang="en-US" sz="1400" noProof="1">
                <a:solidFill>
                  <a:schemeClr val="bg1"/>
                </a:solidFill>
                <a:latin typeface="Calibri" pitchFamily="-108" charset="0"/>
                <a:cs typeface="Arial" charset="0"/>
              </a:rPr>
              <a:t>This is an example text. Go ahead and replace it with your own text</a:t>
            </a:r>
          </a:p>
          <a:p>
            <a:pPr defTabSz="801688">
              <a:spcBef>
                <a:spcPct val="20000"/>
              </a:spcBef>
              <a:buFont typeface="Arial" charset="0"/>
              <a:buChar char="•"/>
            </a:pPr>
            <a:endParaRPr lang="en-US" sz="1400" noProof="1">
              <a:solidFill>
                <a:schemeClr val="bg1"/>
              </a:solidFill>
              <a:latin typeface="Calibri" pitchFamily="-108" charset="0"/>
              <a:cs typeface="Arial" charset="0"/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 idx="4294967295"/>
          </p:nvPr>
        </p:nvSpPr>
        <p:spPr>
          <a:xfrm>
            <a:off x="76200" y="225425"/>
            <a:ext cx="9144000" cy="1069975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Key ACA Provisions for the LGBT Community</a:t>
            </a:r>
            <a:endParaRPr lang="en-US" sz="2800" b="1" dirty="0" smtClean="0">
              <a:solidFill>
                <a:srgbClr val="0000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39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2209800" y="1599962"/>
            <a:ext cx="6918297" cy="1923604"/>
            <a:chOff x="2073303" y="2133600"/>
            <a:chExt cx="6918297" cy="1923604"/>
          </a:xfrm>
        </p:grpSpPr>
        <p:sp>
          <p:nvSpPr>
            <p:cNvPr id="19" name="TextBox 18"/>
            <p:cNvSpPr txBox="1"/>
            <p:nvPr/>
          </p:nvSpPr>
          <p:spPr>
            <a:xfrm>
              <a:off x="2073303" y="2133600"/>
              <a:ext cx="3218528" cy="19236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indent="-114300">
                <a:buFont typeface="Arial" pitchFamily="34" charset="0"/>
                <a:buChar char="•"/>
              </a:pP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Medicaid expansion </a:t>
              </a:r>
              <a:r>
                <a:rPr lang="en-US" sz="1700" dirty="0" smtClean="0">
                  <a:latin typeface="Calibri" pitchFamily="34" charset="0"/>
                </a:rPr>
                <a:t>to nearly all low income individuals (up to 138% FPL) in states opting to expand</a:t>
              </a:r>
            </a:p>
            <a:p>
              <a:pPr marL="114300" indent="-114300">
                <a:buFont typeface="Arial" pitchFamily="34" charset="0"/>
                <a:buChar char="•"/>
              </a:pP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Health insurance marketplaces </a:t>
              </a:r>
              <a:r>
                <a:rPr lang="en-US" sz="1700" dirty="0" smtClean="0">
                  <a:latin typeface="Calibri" pitchFamily="34" charset="0"/>
                </a:rPr>
                <a:t>in every state, with subsidies for those who are low income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10200" y="2133600"/>
              <a:ext cx="3581400" cy="19236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indent="-114300">
                <a:buFont typeface="Arial" pitchFamily="34" charset="0"/>
                <a:buChar char="•"/>
              </a:pPr>
              <a:r>
                <a:rPr lang="en-US" sz="1700" dirty="0" smtClean="0">
                  <a:latin typeface="Calibri" pitchFamily="34" charset="0"/>
                </a:rPr>
                <a:t>Medicaid: Supreme Court decision made Medicaid expansion a state option  </a:t>
              </a:r>
              <a:endParaRPr lang="en-US" sz="1700" dirty="0">
                <a:latin typeface="Calibri" pitchFamily="34" charset="0"/>
              </a:endParaRPr>
            </a:p>
            <a:p>
              <a:pPr marL="114300" indent="-114300">
                <a:buFont typeface="Arial" pitchFamily="34" charset="0"/>
                <a:buChar char="•"/>
              </a:pPr>
              <a:r>
                <a:rPr lang="en-US" sz="1700" dirty="0" smtClean="0">
                  <a:latin typeface="Calibri" pitchFamily="34" charset="0"/>
                </a:rPr>
                <a:t>Marketplaces: Plans must meet federal standards but vary significantly in terms of provider networks, benefit packages, etc.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307866" y="1218962"/>
            <a:ext cx="3151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Provision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11633" y="1218962"/>
            <a:ext cx="3151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Issues to Consider</a:t>
            </a:r>
            <a:endParaRPr lang="en-US" b="1" dirty="0">
              <a:latin typeface="Calibri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2240280" y="4114800"/>
            <a:ext cx="6765234" cy="1923604"/>
            <a:chOff x="2103783" y="3644451"/>
            <a:chExt cx="6765234" cy="1923604"/>
          </a:xfrm>
        </p:grpSpPr>
        <p:sp>
          <p:nvSpPr>
            <p:cNvPr id="23" name="TextBox 22"/>
            <p:cNvSpPr txBox="1"/>
            <p:nvPr/>
          </p:nvSpPr>
          <p:spPr>
            <a:xfrm>
              <a:off x="2103783" y="3644451"/>
              <a:ext cx="3458817" cy="19236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indent="-114300">
                <a:buFont typeface="Arial" pitchFamily="34" charset="0"/>
                <a:buChar char="•"/>
              </a:pP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10 Essential Health Benefits (EHB) </a:t>
              </a:r>
              <a:r>
                <a:rPr lang="en-US" sz="1700" dirty="0" smtClean="0">
                  <a:latin typeface="Calibri" pitchFamily="34" charset="0"/>
                </a:rPr>
                <a:t>categories, including preventive services, mental health/substance use, prescription drugs</a:t>
              </a:r>
            </a:p>
            <a:p>
              <a:pPr marL="114300" indent="-114300">
                <a:buFont typeface="Arial" pitchFamily="34" charset="0"/>
                <a:buChar char="•"/>
              </a:pP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Preventive services </a:t>
              </a:r>
              <a:r>
                <a:rPr lang="en-US" sz="1700" dirty="0" smtClean="0">
                  <a:latin typeface="Calibri" pitchFamily="34" charset="0"/>
                </a:rPr>
                <a:t>include HIV &amp; STD screening, immunizations, other chronic disease screenings</a:t>
              </a:r>
              <a:endParaRPr lang="en-US" sz="1700" dirty="0">
                <a:latin typeface="Calibri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410200" y="3644451"/>
              <a:ext cx="3458817" cy="19236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indent="-114300">
                <a:buFont typeface="Arial" pitchFamily="34" charset="0"/>
                <a:buChar char="•"/>
              </a:pPr>
              <a:r>
                <a:rPr lang="en-US" sz="1700" dirty="0" smtClean="0">
                  <a:latin typeface="Calibri" pitchFamily="34" charset="0"/>
                </a:rPr>
                <a:t>Preventive Services: all </a:t>
              </a:r>
              <a:r>
                <a:rPr lang="en-US" sz="1700" dirty="0">
                  <a:latin typeface="Calibri" pitchFamily="34" charset="0"/>
                </a:rPr>
                <a:t>USPSTF “A” and “B” rated </a:t>
              </a:r>
              <a:r>
                <a:rPr lang="en-US" sz="1700" dirty="0" smtClean="0">
                  <a:latin typeface="Calibri" pitchFamily="34" charset="0"/>
                </a:rPr>
                <a:t>services must be provided at no cost in all non-grandfathered health plans and for Medicaid expansion population in states that expand</a:t>
              </a:r>
            </a:p>
            <a:p>
              <a:pPr marL="114300" indent="-114300">
                <a:buFont typeface="Arial" pitchFamily="34" charset="0"/>
                <a:buChar char="•"/>
              </a:pPr>
              <a:endParaRPr lang="en-US" sz="1700" dirty="0" smtClean="0">
                <a:latin typeface="Calibri" pitchFamily="34" charset="0"/>
              </a:endParaRPr>
            </a:p>
          </p:txBody>
        </p:sp>
      </p:grpSp>
      <p:sp>
        <p:nvSpPr>
          <p:cNvPr id="36" name="Title 1"/>
          <p:cNvSpPr>
            <a:spLocks noGrp="1"/>
          </p:cNvSpPr>
          <p:nvPr>
            <p:ph type="title" idx="4294967295"/>
          </p:nvPr>
        </p:nvSpPr>
        <p:spPr>
          <a:xfrm>
            <a:off x="76200" y="225425"/>
            <a:ext cx="9144000" cy="1069975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Overview of Changes due to the ACA</a:t>
            </a:r>
            <a:endParaRPr lang="en-US" sz="2800" b="1" dirty="0" smtClean="0">
              <a:solidFill>
                <a:srgbClr val="000020"/>
              </a:solidFill>
            </a:endParaRPr>
          </a:p>
        </p:txBody>
      </p:sp>
      <p:sp>
        <p:nvSpPr>
          <p:cNvPr id="14" name="Cube 13"/>
          <p:cNvSpPr>
            <a:spLocks noChangeAspect="1" noChangeArrowheads="1"/>
          </p:cNvSpPr>
          <p:nvPr/>
        </p:nvSpPr>
        <p:spPr bwMode="auto">
          <a:xfrm flipH="1">
            <a:off x="41453" y="1676400"/>
            <a:ext cx="2089782" cy="2095500"/>
          </a:xfrm>
          <a:prstGeom prst="cube">
            <a:avLst>
              <a:gd name="adj" fmla="val 15162"/>
            </a:avLst>
          </a:prstGeom>
          <a:solidFill>
            <a:schemeClr val="accent1"/>
          </a:solidFill>
          <a:ln w="9525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05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5" name="Cube 14"/>
          <p:cNvSpPr>
            <a:spLocks noChangeAspect="1" noChangeArrowheads="1"/>
          </p:cNvSpPr>
          <p:nvPr/>
        </p:nvSpPr>
        <p:spPr bwMode="auto">
          <a:xfrm flipH="1">
            <a:off x="41453" y="4038600"/>
            <a:ext cx="2092147" cy="2095500"/>
          </a:xfrm>
          <a:prstGeom prst="cube">
            <a:avLst>
              <a:gd name="adj" fmla="val 15162"/>
            </a:avLst>
          </a:prstGeom>
          <a:solidFill>
            <a:srgbClr val="92D050"/>
          </a:solidFill>
          <a:ln w="9525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2026384"/>
            <a:ext cx="152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</a:rPr>
              <a:t>Expanded Access to Coverage &amp; Market Reforms</a:t>
            </a:r>
            <a:endParaRPr lang="en-US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1000" y="4552771"/>
            <a:ext cx="152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1"/>
                </a:solidFill>
                <a:latin typeface="Calibri" pitchFamily="34" charset="0"/>
              </a:rPr>
              <a:t>Preventive Services/</a:t>
            </a:r>
          </a:p>
          <a:p>
            <a:r>
              <a:rPr lang="en-US" sz="2000" b="1" dirty="0" smtClean="0">
                <a:solidFill>
                  <a:schemeClr val="accent1"/>
                </a:solidFill>
                <a:latin typeface="Calibri" pitchFamily="34" charset="0"/>
              </a:rPr>
              <a:t>Benefits Standards</a:t>
            </a:r>
            <a:endParaRPr lang="en-US" sz="2000" b="1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17" name="Text Placeholder 2"/>
          <p:cNvSpPr txBox="1">
            <a:spLocks/>
          </p:cNvSpPr>
          <p:nvPr/>
        </p:nvSpPr>
        <p:spPr>
          <a:xfrm>
            <a:off x="0" y="6324600"/>
            <a:ext cx="8534400" cy="37980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/>
              <a:t>NOTES: </a:t>
            </a:r>
            <a:r>
              <a:rPr lang="en-US" sz="1000" dirty="0"/>
              <a:t>USPSTF = U.S. Preventive Services Task </a:t>
            </a:r>
            <a:r>
              <a:rPr lang="en-US" sz="1000" dirty="0" smtClean="0"/>
              <a:t>Force; FPL = Federal Poverty Level.</a:t>
            </a:r>
            <a:endParaRPr lang="en-US" sz="1000" dirty="0"/>
          </a:p>
          <a:p>
            <a:r>
              <a:rPr lang="en-US" sz="1000" b="1" dirty="0" smtClean="0"/>
              <a:t>SOURCES</a:t>
            </a:r>
            <a:r>
              <a:rPr lang="en-US" sz="1000" dirty="0"/>
              <a:t>: </a:t>
            </a:r>
            <a:r>
              <a:rPr lang="en-US" sz="1000" dirty="0" smtClean="0"/>
              <a:t>Ranji U</a:t>
            </a:r>
            <a:r>
              <a:rPr lang="en-US" sz="1000" dirty="0"/>
              <a:t>, </a:t>
            </a:r>
            <a:r>
              <a:rPr lang="en-US" sz="1000" dirty="0" smtClean="0"/>
              <a:t>Beamesderfer A, Kates J, Salganicoff A, </a:t>
            </a:r>
            <a:r>
              <a:rPr lang="en-US" sz="1000" i="1" dirty="0" smtClean="0"/>
              <a:t>Health </a:t>
            </a:r>
            <a:r>
              <a:rPr lang="en-US" sz="1000" i="1" dirty="0"/>
              <a:t>and Access to Care and Coverage for Lesbian, Gay, Bisexual, and Transgender Individuals in the U.S</a:t>
            </a:r>
            <a:r>
              <a:rPr lang="en-US" sz="1000" dirty="0" smtClean="0"/>
              <a:t>., Kaiser Family Foundation, January 2014; Cray A, Baker K, </a:t>
            </a:r>
            <a:r>
              <a:rPr lang="en-US" sz="1000" i="1" dirty="0" smtClean="0"/>
              <a:t>How </a:t>
            </a:r>
            <a:r>
              <a:rPr lang="en-US" sz="1000" i="1" dirty="0"/>
              <a:t>the Affordable Care Act Helps the LGBT </a:t>
            </a:r>
            <a:r>
              <a:rPr lang="en-US" sz="1000" i="1" dirty="0" smtClean="0"/>
              <a:t>Communit</a:t>
            </a:r>
            <a:r>
              <a:rPr lang="en-US" sz="1000" dirty="0" smtClean="0"/>
              <a:t>y, </a:t>
            </a:r>
            <a:r>
              <a:rPr lang="en-US" sz="1000" dirty="0"/>
              <a:t>Center for American Progress, </a:t>
            </a:r>
            <a:r>
              <a:rPr lang="en-US" sz="1000" dirty="0" smtClean="0"/>
              <a:t>May 2013.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89008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 Placeholder 142"/>
          <p:cNvSpPr>
            <a:spLocks noGrp="1"/>
          </p:cNvSpPr>
          <p:nvPr>
            <p:ph type="body" sz="quarter" idx="11"/>
          </p:nvPr>
        </p:nvSpPr>
        <p:spPr>
          <a:xfrm>
            <a:off x="100327" y="6309360"/>
            <a:ext cx="8321040" cy="548640"/>
          </a:xfrm>
        </p:spPr>
        <p:txBody>
          <a:bodyPr/>
          <a:lstStyle/>
          <a:p>
            <a:r>
              <a:rPr lang="en-US" sz="1000" dirty="0" smtClean="0"/>
              <a:t>NOTES</a:t>
            </a:r>
            <a:r>
              <a:rPr lang="en-US" sz="1000" dirty="0"/>
              <a:t>: </a:t>
            </a:r>
            <a:r>
              <a:rPr lang="en-US" sz="1000" dirty="0" smtClean="0"/>
              <a:t>Data are as </a:t>
            </a:r>
            <a:r>
              <a:rPr lang="en-US" sz="1000" dirty="0"/>
              <a:t>of </a:t>
            </a:r>
            <a:r>
              <a:rPr lang="en-US" sz="1000" dirty="0" smtClean="0"/>
              <a:t>April 2014.</a:t>
            </a:r>
            <a:endParaRPr lang="en-US" sz="1000" dirty="0"/>
          </a:p>
          <a:p>
            <a:r>
              <a:rPr lang="en-US" sz="1000" dirty="0"/>
              <a:t>SOURCES: </a:t>
            </a:r>
            <a:r>
              <a:rPr lang="en-US" sz="1000" dirty="0" smtClean="0"/>
              <a:t>KFF, State </a:t>
            </a:r>
            <a:r>
              <a:rPr lang="en-US" sz="1000" dirty="0"/>
              <a:t>health facts, </a:t>
            </a:r>
            <a:r>
              <a:rPr lang="en-US" sz="1000" dirty="0">
                <a:hlinkClick r:id="rId3"/>
              </a:rPr>
              <a:t>http://kff.org/health-reform/state-indicator/state-activity-around-expanding-medicaid-under-the-affordable-care-act/#</a:t>
            </a:r>
            <a:r>
              <a:rPr lang="en-US" sz="1000" dirty="0" smtClean="0">
                <a:hlinkClick r:id="rId3"/>
              </a:rPr>
              <a:t>notes</a:t>
            </a:r>
            <a:r>
              <a:rPr lang="en-US" sz="1000" dirty="0" smtClean="0"/>
              <a:t>; KFF analysis of data from CDC; personal communication with Kellan Baker, Center for American Progress, May 2014.</a:t>
            </a:r>
            <a:endParaRPr lang="en-US" sz="1000" dirty="0"/>
          </a:p>
        </p:txBody>
      </p:sp>
      <p:grpSp>
        <p:nvGrpSpPr>
          <p:cNvPr id="4" name="Group 3"/>
          <p:cNvGrpSpPr/>
          <p:nvPr/>
        </p:nvGrpSpPr>
        <p:grpSpPr>
          <a:xfrm>
            <a:off x="395288" y="1219200"/>
            <a:ext cx="7986712" cy="4195763"/>
            <a:chOff x="749301" y="973956"/>
            <a:chExt cx="7986712" cy="4195763"/>
          </a:xfrm>
        </p:grpSpPr>
        <p:sp>
          <p:nvSpPr>
            <p:cNvPr id="5" name="Shape - Wyoming"/>
            <p:cNvSpPr>
              <a:spLocks noChangeAspect="1"/>
            </p:cNvSpPr>
            <p:nvPr/>
          </p:nvSpPr>
          <p:spPr bwMode="auto">
            <a:xfrm>
              <a:off x="2787648" y="1847081"/>
              <a:ext cx="896939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6" name="Shape - Wisconsin"/>
            <p:cNvSpPr>
              <a:spLocks noChangeAspect="1"/>
            </p:cNvSpPr>
            <p:nvPr/>
          </p:nvSpPr>
          <p:spPr bwMode="auto">
            <a:xfrm>
              <a:off x="4975223" y="1535931"/>
              <a:ext cx="654051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 dirty="0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7" name="Shape - West Virginia"/>
            <p:cNvSpPr>
              <a:spLocks noChangeAspect="1"/>
            </p:cNvSpPr>
            <p:nvPr/>
          </p:nvSpPr>
          <p:spPr bwMode="auto">
            <a:xfrm>
              <a:off x="6345237" y="2388418"/>
              <a:ext cx="55086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8" name="Shape - Washington"/>
            <p:cNvSpPr>
              <a:spLocks noChangeAspect="1"/>
            </p:cNvSpPr>
            <p:nvPr/>
          </p:nvSpPr>
          <p:spPr bwMode="auto">
            <a:xfrm>
              <a:off x="1463675" y="996181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grpSp>
          <p:nvGrpSpPr>
            <p:cNvPr id="9" name="Shape - Virginia"/>
            <p:cNvGrpSpPr>
              <a:grpSpLocks/>
            </p:cNvGrpSpPr>
            <p:nvPr/>
          </p:nvGrpSpPr>
          <p:grpSpPr bwMode="auto">
            <a:xfrm>
              <a:off x="6276972" y="2507480"/>
              <a:ext cx="1009651" cy="596900"/>
              <a:chOff x="3911" y="1540"/>
              <a:chExt cx="636" cy="376"/>
            </a:xfrm>
            <a:solidFill>
              <a:srgbClr val="0072C0"/>
            </a:solidFill>
          </p:grpSpPr>
          <p:sp>
            <p:nvSpPr>
              <p:cNvPr id="129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 dirty="0">
                  <a:latin typeface="+mj-lt"/>
                </a:endParaRPr>
              </a:p>
            </p:txBody>
          </p:sp>
          <p:sp>
            <p:nvSpPr>
              <p:cNvPr id="130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 dirty="0">
                  <a:latin typeface="+mj-lt"/>
                </a:endParaRPr>
              </a:p>
            </p:txBody>
          </p:sp>
        </p:grpSp>
        <p:sp>
          <p:nvSpPr>
            <p:cNvPr id="10" name="Shape - Vermont"/>
            <p:cNvSpPr>
              <a:spLocks noChangeAspect="1"/>
            </p:cNvSpPr>
            <p:nvPr/>
          </p:nvSpPr>
          <p:spPr bwMode="auto">
            <a:xfrm>
              <a:off x="7172325" y="1442268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11" name="Shape - Utah"/>
            <p:cNvSpPr>
              <a:spLocks noChangeAspect="1"/>
            </p:cNvSpPr>
            <p:nvPr/>
          </p:nvSpPr>
          <p:spPr bwMode="auto">
            <a:xfrm>
              <a:off x="2351088" y="2280468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12" name="Shape - Texas"/>
            <p:cNvSpPr>
              <a:spLocks noChangeAspect="1"/>
            </p:cNvSpPr>
            <p:nvPr/>
          </p:nvSpPr>
          <p:spPr bwMode="auto">
            <a:xfrm>
              <a:off x="3225798" y="3286942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100" b="1" dirty="0">
                <a:latin typeface="+mj-lt"/>
                <a:cs typeface="Calibri" pitchFamily="34" charset="0"/>
              </a:endParaRPr>
            </a:p>
          </p:txBody>
        </p:sp>
        <p:sp>
          <p:nvSpPr>
            <p:cNvPr id="13" name="Shape - Tennessee"/>
            <p:cNvSpPr>
              <a:spLocks noChangeAspect="1"/>
            </p:cNvSpPr>
            <p:nvPr/>
          </p:nvSpPr>
          <p:spPr bwMode="auto">
            <a:xfrm>
              <a:off x="5418137" y="3056756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14" name="Shape - South Dakota"/>
            <p:cNvSpPr>
              <a:spLocks noChangeAspect="1"/>
            </p:cNvSpPr>
            <p:nvPr/>
          </p:nvSpPr>
          <p:spPr bwMode="auto">
            <a:xfrm>
              <a:off x="3656012" y="1751831"/>
              <a:ext cx="920751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15" name="Shape - South Carolina"/>
            <p:cNvSpPr>
              <a:spLocks noChangeAspect="1"/>
            </p:cNvSpPr>
            <p:nvPr/>
          </p:nvSpPr>
          <p:spPr bwMode="auto">
            <a:xfrm>
              <a:off x="6359524" y="3248842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16" name="Shape - Rhode Island"/>
            <p:cNvSpPr>
              <a:spLocks noChangeAspect="1"/>
            </p:cNvSpPr>
            <p:nvPr/>
          </p:nvSpPr>
          <p:spPr bwMode="auto">
            <a:xfrm>
              <a:off x="7483472" y="1894706"/>
              <a:ext cx="120651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17" name="Shape - Pennsylvania"/>
            <p:cNvSpPr>
              <a:spLocks noChangeAspect="1"/>
            </p:cNvSpPr>
            <p:nvPr/>
          </p:nvSpPr>
          <p:spPr bwMode="auto">
            <a:xfrm>
              <a:off x="6467474" y="2024881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 dirty="0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18" name="Shape - Oregon"/>
            <p:cNvSpPr>
              <a:spLocks noChangeAspect="1"/>
            </p:cNvSpPr>
            <p:nvPr/>
          </p:nvSpPr>
          <p:spPr bwMode="auto">
            <a:xfrm>
              <a:off x="1263649" y="1432743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 dirty="0">
                <a:latin typeface="+mj-lt"/>
              </a:endParaRPr>
            </a:p>
          </p:txBody>
        </p:sp>
        <p:sp>
          <p:nvSpPr>
            <p:cNvPr id="19" name="Shape - Oklahoma"/>
            <p:cNvSpPr>
              <a:spLocks noChangeAspect="1"/>
            </p:cNvSpPr>
            <p:nvPr/>
          </p:nvSpPr>
          <p:spPr bwMode="auto">
            <a:xfrm>
              <a:off x="3752848" y="3191692"/>
              <a:ext cx="1125539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20" name="Shape - Ohio"/>
            <p:cNvSpPr>
              <a:spLocks noChangeAspect="1"/>
            </p:cNvSpPr>
            <p:nvPr/>
          </p:nvSpPr>
          <p:spPr bwMode="auto">
            <a:xfrm>
              <a:off x="5962648" y="2158230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 dirty="0">
                <a:latin typeface="+mj-lt"/>
              </a:endParaRPr>
            </a:p>
          </p:txBody>
        </p:sp>
        <p:sp>
          <p:nvSpPr>
            <p:cNvPr id="21" name="Shape - North Dakota"/>
            <p:cNvSpPr>
              <a:spLocks noChangeAspect="1"/>
            </p:cNvSpPr>
            <p:nvPr/>
          </p:nvSpPr>
          <p:spPr bwMode="auto">
            <a:xfrm>
              <a:off x="3686174" y="1266055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22" name="Shape - North Carolina"/>
            <p:cNvSpPr>
              <a:spLocks noChangeAspect="1"/>
            </p:cNvSpPr>
            <p:nvPr/>
          </p:nvSpPr>
          <p:spPr bwMode="auto">
            <a:xfrm>
              <a:off x="6230937" y="2902768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grpSp>
          <p:nvGrpSpPr>
            <p:cNvPr id="23" name="Shape - New York"/>
            <p:cNvGrpSpPr>
              <a:grpSpLocks/>
            </p:cNvGrpSpPr>
            <p:nvPr/>
          </p:nvGrpSpPr>
          <p:grpSpPr bwMode="auto">
            <a:xfrm>
              <a:off x="6530974" y="1478781"/>
              <a:ext cx="1044575" cy="700087"/>
              <a:chOff x="4071" y="893"/>
              <a:chExt cx="658" cy="440"/>
            </a:xfrm>
            <a:solidFill>
              <a:schemeClr val="accent6"/>
            </a:solidFill>
          </p:grpSpPr>
          <p:sp>
            <p:nvSpPr>
              <p:cNvPr id="127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 dirty="0">
                  <a:latin typeface="+mj-lt"/>
                </a:endParaRPr>
              </a:p>
            </p:txBody>
          </p:sp>
          <p:sp>
            <p:nvSpPr>
              <p:cNvPr id="128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 dirty="0">
                  <a:latin typeface="+mj-lt"/>
                </a:endParaRPr>
              </a:p>
            </p:txBody>
          </p:sp>
        </p:grpSp>
        <p:sp>
          <p:nvSpPr>
            <p:cNvPr id="24" name="Shape - New Mexico"/>
            <p:cNvSpPr>
              <a:spLocks noChangeAspect="1"/>
            </p:cNvSpPr>
            <p:nvPr/>
          </p:nvSpPr>
          <p:spPr bwMode="auto">
            <a:xfrm>
              <a:off x="2868611" y="3158355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25" name="Shape - New Jersey"/>
            <p:cNvSpPr>
              <a:spLocks noChangeAspect="1"/>
            </p:cNvSpPr>
            <p:nvPr/>
          </p:nvSpPr>
          <p:spPr bwMode="auto">
            <a:xfrm>
              <a:off x="7143748" y="2080443"/>
              <a:ext cx="196851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26" name="Shape - New Hampshire"/>
            <p:cNvSpPr>
              <a:spLocks noChangeAspect="1"/>
            </p:cNvSpPr>
            <p:nvPr/>
          </p:nvSpPr>
          <p:spPr bwMode="auto">
            <a:xfrm>
              <a:off x="7334249" y="1366068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27" name="Shape - Nevada"/>
            <p:cNvSpPr>
              <a:spLocks noChangeAspect="1"/>
            </p:cNvSpPr>
            <p:nvPr/>
          </p:nvSpPr>
          <p:spPr bwMode="auto">
            <a:xfrm>
              <a:off x="1660523" y="2143942"/>
              <a:ext cx="831851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28" name="Shape - Nebraska"/>
            <p:cNvSpPr>
              <a:spLocks noChangeAspect="1"/>
            </p:cNvSpPr>
            <p:nvPr/>
          </p:nvSpPr>
          <p:spPr bwMode="auto">
            <a:xfrm>
              <a:off x="3648074" y="2245543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29" name="Shape - Montana"/>
            <p:cNvSpPr>
              <a:spLocks noChangeAspect="1"/>
            </p:cNvSpPr>
            <p:nvPr/>
          </p:nvSpPr>
          <p:spPr bwMode="auto">
            <a:xfrm>
              <a:off x="2373958" y="1139056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30" name="Shape - Missouri"/>
            <p:cNvSpPr>
              <a:spLocks noChangeAspect="1"/>
            </p:cNvSpPr>
            <p:nvPr/>
          </p:nvSpPr>
          <p:spPr bwMode="auto">
            <a:xfrm>
              <a:off x="4687886" y="2596381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 dirty="0">
                <a:latin typeface="+mj-lt"/>
              </a:endParaRPr>
            </a:p>
          </p:txBody>
        </p:sp>
        <p:sp>
          <p:nvSpPr>
            <p:cNvPr id="31" name="Shape - Mississippi"/>
            <p:cNvSpPr>
              <a:spLocks noChangeAspect="1"/>
            </p:cNvSpPr>
            <p:nvPr/>
          </p:nvSpPr>
          <p:spPr bwMode="auto">
            <a:xfrm>
              <a:off x="5303835" y="3429817"/>
              <a:ext cx="450851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32" name="Shape - Minnesota"/>
            <p:cNvSpPr>
              <a:spLocks noChangeAspect="1"/>
            </p:cNvSpPr>
            <p:nvPr/>
          </p:nvSpPr>
          <p:spPr bwMode="auto">
            <a:xfrm>
              <a:off x="4419598" y="1204143"/>
              <a:ext cx="857251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33" name="Shape - Massachusetts"/>
            <p:cNvSpPr>
              <a:spLocks noChangeAspect="1"/>
            </p:cNvSpPr>
            <p:nvPr/>
          </p:nvSpPr>
          <p:spPr bwMode="auto">
            <a:xfrm>
              <a:off x="7278686" y="1751831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solidFill>
                  <a:schemeClr val="accent6"/>
                </a:solidFill>
                <a:latin typeface="+mj-lt"/>
              </a:endParaRPr>
            </a:p>
          </p:txBody>
        </p:sp>
        <p:grpSp>
          <p:nvGrpSpPr>
            <p:cNvPr id="34" name="Shape - Michigan"/>
            <p:cNvGrpSpPr>
              <a:grpSpLocks/>
            </p:cNvGrpSpPr>
            <p:nvPr/>
          </p:nvGrpSpPr>
          <p:grpSpPr bwMode="auto">
            <a:xfrm>
              <a:off x="5232398" y="1427981"/>
              <a:ext cx="990600" cy="882650"/>
              <a:chOff x="3254" y="860"/>
              <a:chExt cx="623" cy="557"/>
            </a:xfrm>
            <a:solidFill>
              <a:srgbClr val="0072C0"/>
            </a:solidFill>
          </p:grpSpPr>
          <p:sp>
            <p:nvSpPr>
              <p:cNvPr id="125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 dirty="0">
                  <a:latin typeface="+mj-lt"/>
                </a:endParaRPr>
              </a:p>
            </p:txBody>
          </p:sp>
          <p:sp>
            <p:nvSpPr>
              <p:cNvPr id="126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 dirty="0">
                  <a:latin typeface="+mj-lt"/>
                </a:endParaRPr>
              </a:p>
            </p:txBody>
          </p:sp>
        </p:grpSp>
        <p:sp>
          <p:nvSpPr>
            <p:cNvPr id="35" name="Shape - Maryland"/>
            <p:cNvSpPr>
              <a:spLocks noChangeAspect="1"/>
            </p:cNvSpPr>
            <p:nvPr/>
          </p:nvSpPr>
          <p:spPr bwMode="auto">
            <a:xfrm>
              <a:off x="6651623" y="2409055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36" name="Shape - Maine"/>
            <p:cNvSpPr>
              <a:spLocks noChangeAspect="1"/>
            </p:cNvSpPr>
            <p:nvPr/>
          </p:nvSpPr>
          <p:spPr bwMode="auto">
            <a:xfrm>
              <a:off x="7388223" y="973956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37" name="Shape - Louisiana"/>
            <p:cNvSpPr>
              <a:spLocks noChangeAspect="1"/>
            </p:cNvSpPr>
            <p:nvPr/>
          </p:nvSpPr>
          <p:spPr bwMode="auto">
            <a:xfrm>
              <a:off x="4946649" y="3780655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38" name="Shape - Kentucky"/>
            <p:cNvSpPr>
              <a:spLocks noChangeAspect="1"/>
            </p:cNvSpPr>
            <p:nvPr/>
          </p:nvSpPr>
          <p:spPr bwMode="auto">
            <a:xfrm>
              <a:off x="5480049" y="2717030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39" name="Shape - Kansas"/>
            <p:cNvSpPr>
              <a:spLocks noChangeAspect="1"/>
            </p:cNvSpPr>
            <p:nvPr/>
          </p:nvSpPr>
          <p:spPr bwMode="auto">
            <a:xfrm>
              <a:off x="3879849" y="2718618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40" name="Shape - Iowa"/>
            <p:cNvSpPr>
              <a:spLocks noChangeAspect="1"/>
            </p:cNvSpPr>
            <p:nvPr/>
          </p:nvSpPr>
          <p:spPr bwMode="auto">
            <a:xfrm>
              <a:off x="4562474" y="2132830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41" name="Shape - Indiana"/>
            <p:cNvSpPr>
              <a:spLocks noChangeAspect="1"/>
            </p:cNvSpPr>
            <p:nvPr/>
          </p:nvSpPr>
          <p:spPr bwMode="auto">
            <a:xfrm>
              <a:off x="5635624" y="2297931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42" name="Shape - Illinois"/>
            <p:cNvSpPr>
              <a:spLocks noChangeAspect="1"/>
            </p:cNvSpPr>
            <p:nvPr/>
          </p:nvSpPr>
          <p:spPr bwMode="auto">
            <a:xfrm>
              <a:off x="5173132" y="2236018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 dirty="0">
                <a:latin typeface="+mj-lt"/>
              </a:endParaRPr>
            </a:p>
          </p:txBody>
        </p:sp>
        <p:sp>
          <p:nvSpPr>
            <p:cNvPr id="43" name="Shape - Idaho"/>
            <p:cNvSpPr>
              <a:spLocks noChangeAspect="1"/>
            </p:cNvSpPr>
            <p:nvPr/>
          </p:nvSpPr>
          <p:spPr bwMode="auto">
            <a:xfrm>
              <a:off x="2117723" y="1127943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grpSp>
          <p:nvGrpSpPr>
            <p:cNvPr id="44" name="Shape - Hawaii"/>
            <p:cNvGrpSpPr/>
            <p:nvPr/>
          </p:nvGrpSpPr>
          <p:grpSpPr>
            <a:xfrm>
              <a:off x="2157414" y="4101330"/>
              <a:ext cx="622300" cy="477838"/>
              <a:chOff x="2184402" y="4672013"/>
              <a:chExt cx="622300" cy="477838"/>
            </a:xfrm>
            <a:solidFill>
              <a:srgbClr val="7BC7ED"/>
            </a:solidFill>
          </p:grpSpPr>
          <p:sp>
            <p:nvSpPr>
              <p:cNvPr id="117" name="Freeform 4"/>
              <p:cNvSpPr>
                <a:spLocks noChangeAspect="1"/>
              </p:cNvSpPr>
              <p:nvPr/>
            </p:nvSpPr>
            <p:spPr bwMode="auto">
              <a:xfrm>
                <a:off x="2184402" y="4731923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 dirty="0">
                  <a:latin typeface="+mj-lt"/>
                </a:endParaRPr>
              </a:p>
            </p:txBody>
          </p:sp>
          <p:sp>
            <p:nvSpPr>
              <p:cNvPr id="118" name="Freeform 5"/>
              <p:cNvSpPr>
                <a:spLocks noChangeAspect="1"/>
              </p:cNvSpPr>
              <p:nvPr/>
            </p:nvSpPr>
            <p:spPr bwMode="auto">
              <a:xfrm>
                <a:off x="2252421" y="4672013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 dirty="0">
                  <a:latin typeface="+mj-lt"/>
                </a:endParaRPr>
              </a:p>
            </p:txBody>
          </p:sp>
          <p:sp>
            <p:nvSpPr>
              <p:cNvPr id="119" name="Freeform 6"/>
              <p:cNvSpPr>
                <a:spLocks noChangeAspect="1"/>
              </p:cNvSpPr>
              <p:nvPr/>
            </p:nvSpPr>
            <p:spPr bwMode="auto">
              <a:xfrm>
                <a:off x="2336359" y="4731923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 dirty="0">
                  <a:latin typeface="+mj-lt"/>
                </a:endParaRPr>
              </a:p>
            </p:txBody>
          </p:sp>
          <p:sp>
            <p:nvSpPr>
              <p:cNvPr id="120" name="Freeform 7"/>
              <p:cNvSpPr>
                <a:spLocks noChangeAspect="1"/>
              </p:cNvSpPr>
              <p:nvPr/>
            </p:nvSpPr>
            <p:spPr bwMode="auto">
              <a:xfrm>
                <a:off x="2473844" y="4806270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 dirty="0">
                  <a:latin typeface="+mj-lt"/>
                </a:endParaRPr>
              </a:p>
            </p:txBody>
          </p:sp>
          <p:sp>
            <p:nvSpPr>
              <p:cNvPr id="121" name="Freeform 8"/>
              <p:cNvSpPr>
                <a:spLocks noChangeAspect="1"/>
              </p:cNvSpPr>
              <p:nvPr/>
            </p:nvSpPr>
            <p:spPr bwMode="auto">
              <a:xfrm>
                <a:off x="2504959" y="4879894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 dirty="0">
                  <a:latin typeface="+mj-lt"/>
                </a:endParaRPr>
              </a:p>
            </p:txBody>
          </p:sp>
          <p:sp>
            <p:nvSpPr>
              <p:cNvPr id="122" name="Freeform 9"/>
              <p:cNvSpPr>
                <a:spLocks noChangeAspect="1"/>
              </p:cNvSpPr>
              <p:nvPr/>
            </p:nvSpPr>
            <p:spPr bwMode="auto">
              <a:xfrm>
                <a:off x="2551993" y="4920316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 dirty="0">
                  <a:latin typeface="+mj-lt"/>
                </a:endParaRPr>
              </a:p>
            </p:txBody>
          </p:sp>
          <p:sp>
            <p:nvSpPr>
              <p:cNvPr id="123" name="Freeform"/>
              <p:cNvSpPr>
                <a:spLocks noChangeAspect="1"/>
              </p:cNvSpPr>
              <p:nvPr/>
            </p:nvSpPr>
            <p:spPr bwMode="auto">
              <a:xfrm>
                <a:off x="2626524" y="4937639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 dirty="0">
                  <a:latin typeface="+mj-lt"/>
                </a:endParaRPr>
              </a:p>
            </p:txBody>
          </p:sp>
          <p:sp>
            <p:nvSpPr>
              <p:cNvPr id="124" name="Freeform"/>
              <p:cNvSpPr>
                <a:spLocks noChangeAspect="1"/>
              </p:cNvSpPr>
              <p:nvPr/>
            </p:nvSpPr>
            <p:spPr bwMode="auto">
              <a:xfrm>
                <a:off x="2562847" y="4838751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 dirty="0">
                  <a:latin typeface="+mj-lt"/>
                </a:endParaRPr>
              </a:p>
            </p:txBody>
          </p:sp>
        </p:grpSp>
        <p:sp>
          <p:nvSpPr>
            <p:cNvPr id="45" name="Shape - Georgia"/>
            <p:cNvSpPr>
              <a:spLocks noChangeAspect="1"/>
            </p:cNvSpPr>
            <p:nvPr/>
          </p:nvSpPr>
          <p:spPr bwMode="auto">
            <a:xfrm>
              <a:off x="6061075" y="3347268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46" name="Shape - Florida"/>
            <p:cNvSpPr>
              <a:spLocks noChangeAspect="1"/>
            </p:cNvSpPr>
            <p:nvPr/>
          </p:nvSpPr>
          <p:spPr bwMode="auto">
            <a:xfrm>
              <a:off x="5900737" y="3966393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47" name="Shape - Connecticut"/>
            <p:cNvSpPr>
              <a:spLocks noChangeAspect="1"/>
            </p:cNvSpPr>
            <p:nvPr/>
          </p:nvSpPr>
          <p:spPr bwMode="auto">
            <a:xfrm>
              <a:off x="7294562" y="1908992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48" name="Shape - Delaware"/>
            <p:cNvSpPr>
              <a:spLocks noChangeAspect="1"/>
            </p:cNvSpPr>
            <p:nvPr/>
          </p:nvSpPr>
          <p:spPr bwMode="auto">
            <a:xfrm>
              <a:off x="7129462" y="2396355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49" name="Shape - Colorado"/>
            <p:cNvSpPr>
              <a:spLocks noChangeAspect="1"/>
            </p:cNvSpPr>
            <p:nvPr/>
          </p:nvSpPr>
          <p:spPr bwMode="auto">
            <a:xfrm>
              <a:off x="2971798" y="2520181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50" name="Shape - California"/>
            <p:cNvSpPr>
              <a:spLocks noChangeAspect="1"/>
            </p:cNvSpPr>
            <p:nvPr/>
          </p:nvSpPr>
          <p:spPr bwMode="auto">
            <a:xfrm>
              <a:off x="1181098" y="2042343"/>
              <a:ext cx="1098551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51" name="Shape - Arkansas"/>
            <p:cNvSpPr>
              <a:spLocks noChangeAspect="1"/>
            </p:cNvSpPr>
            <p:nvPr/>
          </p:nvSpPr>
          <p:spPr bwMode="auto">
            <a:xfrm>
              <a:off x="4854574" y="3218680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 dirty="0">
                <a:latin typeface="+mj-lt"/>
              </a:endParaRPr>
            </a:p>
          </p:txBody>
        </p:sp>
        <p:sp>
          <p:nvSpPr>
            <p:cNvPr id="52" name="Shape - Arizona"/>
            <p:cNvSpPr>
              <a:spLocks noChangeAspect="1"/>
            </p:cNvSpPr>
            <p:nvPr/>
          </p:nvSpPr>
          <p:spPr bwMode="auto">
            <a:xfrm>
              <a:off x="2133598" y="3093267"/>
              <a:ext cx="844551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53" name="Shape - Alaska"/>
            <p:cNvSpPr>
              <a:spLocks noChangeAspect="1"/>
            </p:cNvSpPr>
            <p:nvPr/>
          </p:nvSpPr>
          <p:spPr bwMode="auto">
            <a:xfrm>
              <a:off x="749301" y="3593331"/>
              <a:ext cx="1617663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b="1" dirty="0">
                <a:latin typeface="+mj-lt"/>
              </a:endParaRPr>
            </a:p>
          </p:txBody>
        </p:sp>
        <p:sp>
          <p:nvSpPr>
            <p:cNvPr id="54" name="Shape - Alabama"/>
            <p:cNvSpPr>
              <a:spLocks noChangeAspect="1"/>
            </p:cNvSpPr>
            <p:nvPr/>
          </p:nvSpPr>
          <p:spPr bwMode="auto">
            <a:xfrm>
              <a:off x="5732462" y="3383781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55" name="Shape - District of Columbia (star)"/>
            <p:cNvSpPr>
              <a:spLocks noChangeArrowheads="1"/>
            </p:cNvSpPr>
            <p:nvPr/>
          </p:nvSpPr>
          <p:spPr bwMode="auto">
            <a:xfrm>
              <a:off x="6859586" y="2478905"/>
              <a:ext cx="207963" cy="201612"/>
            </a:xfrm>
            <a:prstGeom prst="star5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200" b="1" dirty="0">
                <a:latin typeface="+mj-lt"/>
                <a:cs typeface="+mn-cs"/>
              </a:endParaRPr>
            </a:p>
          </p:txBody>
        </p:sp>
        <p:sp>
          <p:nvSpPr>
            <p:cNvPr id="56" name="Text - Wyoming"/>
            <p:cNvSpPr txBox="1">
              <a:spLocks noChangeArrowheads="1"/>
            </p:cNvSpPr>
            <p:nvPr/>
          </p:nvSpPr>
          <p:spPr bwMode="auto">
            <a:xfrm>
              <a:off x="2909886" y="20693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WY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57" name="Text - Wisconsin"/>
            <p:cNvSpPr txBox="1">
              <a:spLocks noChangeArrowheads="1"/>
            </p:cNvSpPr>
            <p:nvPr/>
          </p:nvSpPr>
          <p:spPr bwMode="auto">
            <a:xfrm>
              <a:off x="4951412" y="178358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WI*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58" name="Text - West Virginia"/>
            <p:cNvSpPr txBox="1">
              <a:spLocks noChangeArrowheads="1"/>
            </p:cNvSpPr>
            <p:nvPr/>
          </p:nvSpPr>
          <p:spPr bwMode="auto">
            <a:xfrm>
              <a:off x="6186488" y="26646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WV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59" name="Text - Washington"/>
            <p:cNvSpPr txBox="1">
              <a:spLocks noChangeArrowheads="1"/>
            </p:cNvSpPr>
            <p:nvPr/>
          </p:nvSpPr>
          <p:spPr bwMode="auto">
            <a:xfrm>
              <a:off x="1609724" y="11660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WA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60" name="Text - Virginia"/>
            <p:cNvSpPr txBox="1">
              <a:spLocks noChangeArrowheads="1"/>
            </p:cNvSpPr>
            <p:nvPr/>
          </p:nvSpPr>
          <p:spPr bwMode="auto">
            <a:xfrm>
              <a:off x="6589712" y="27075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VA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1" name="Text - Vermont"/>
            <p:cNvSpPr txBox="1">
              <a:spLocks noChangeArrowheads="1"/>
            </p:cNvSpPr>
            <p:nvPr/>
          </p:nvSpPr>
          <p:spPr bwMode="auto">
            <a:xfrm>
              <a:off x="6540500" y="11485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VT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2" name="Text - Utah"/>
            <p:cNvSpPr txBox="1">
              <a:spLocks noChangeArrowheads="1"/>
            </p:cNvSpPr>
            <p:nvPr/>
          </p:nvSpPr>
          <p:spPr bwMode="auto">
            <a:xfrm>
              <a:off x="2347912" y="26503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UT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3" name="Text - Texas"/>
            <p:cNvSpPr txBox="1">
              <a:spLocks noChangeArrowheads="1"/>
            </p:cNvSpPr>
            <p:nvPr/>
          </p:nvSpPr>
          <p:spPr bwMode="auto">
            <a:xfrm>
              <a:off x="3952873" y="39346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TX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4" name="Text - Tennessee"/>
            <p:cNvSpPr txBox="1">
              <a:spLocks noChangeArrowheads="1"/>
            </p:cNvSpPr>
            <p:nvPr/>
          </p:nvSpPr>
          <p:spPr bwMode="auto">
            <a:xfrm>
              <a:off x="5572124" y="31615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TN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5" name="Text - South Dakota"/>
            <p:cNvSpPr txBox="1">
              <a:spLocks noChangeArrowheads="1"/>
            </p:cNvSpPr>
            <p:nvPr/>
          </p:nvSpPr>
          <p:spPr bwMode="auto">
            <a:xfrm>
              <a:off x="3775073" y="188359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SD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6" name="Text - South Carolina"/>
            <p:cNvSpPr txBox="1">
              <a:spLocks noChangeArrowheads="1"/>
            </p:cNvSpPr>
            <p:nvPr/>
          </p:nvSpPr>
          <p:spPr bwMode="auto">
            <a:xfrm>
              <a:off x="6386512" y="33044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SC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7" name="Text - Rhode Island"/>
            <p:cNvSpPr txBox="1">
              <a:spLocks noChangeArrowheads="1"/>
            </p:cNvSpPr>
            <p:nvPr/>
          </p:nvSpPr>
          <p:spPr bwMode="auto">
            <a:xfrm>
              <a:off x="7799388" y="19407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RI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8" name="Text - Pennsylvania"/>
            <p:cNvSpPr txBox="1">
              <a:spLocks noChangeArrowheads="1"/>
            </p:cNvSpPr>
            <p:nvPr/>
          </p:nvSpPr>
          <p:spPr bwMode="auto">
            <a:xfrm>
              <a:off x="6442075" y="2145531"/>
              <a:ext cx="8350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PA</a:t>
              </a:r>
              <a:endParaRPr lang="en-US" sz="1200" b="1" baseline="30000" dirty="0">
                <a:latin typeface="+mj-lt"/>
                <a:cs typeface="Times New Roman" charset="0"/>
              </a:endParaRPr>
            </a:p>
          </p:txBody>
        </p:sp>
        <p:sp>
          <p:nvSpPr>
            <p:cNvPr id="69" name="Text - Oregon"/>
            <p:cNvSpPr txBox="1">
              <a:spLocks noChangeArrowheads="1"/>
            </p:cNvSpPr>
            <p:nvPr/>
          </p:nvSpPr>
          <p:spPr bwMode="auto">
            <a:xfrm>
              <a:off x="1168398" y="1610543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OR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0" name="Text - Oklahoma"/>
            <p:cNvSpPr txBox="1">
              <a:spLocks noChangeArrowheads="1"/>
            </p:cNvSpPr>
            <p:nvPr/>
          </p:nvSpPr>
          <p:spPr bwMode="auto">
            <a:xfrm>
              <a:off x="4133848" y="33155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OK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1" name="Text - Ohio"/>
            <p:cNvSpPr txBox="1">
              <a:spLocks noChangeArrowheads="1"/>
            </p:cNvSpPr>
            <p:nvPr/>
          </p:nvSpPr>
          <p:spPr bwMode="auto">
            <a:xfrm>
              <a:off x="5870573" y="2361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OH</a:t>
              </a:r>
              <a:endParaRPr lang="en-US" sz="1200" b="1" baseline="30000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2" name="Text - North Dakota"/>
            <p:cNvSpPr txBox="1">
              <a:spLocks noChangeArrowheads="1"/>
            </p:cNvSpPr>
            <p:nvPr/>
          </p:nvSpPr>
          <p:spPr bwMode="auto">
            <a:xfrm>
              <a:off x="3752849" y="13867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ND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3" name="Text - North Carolina"/>
            <p:cNvSpPr txBox="1">
              <a:spLocks noChangeArrowheads="1"/>
            </p:cNvSpPr>
            <p:nvPr/>
          </p:nvSpPr>
          <p:spPr bwMode="auto">
            <a:xfrm>
              <a:off x="6550023" y="30107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NC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4" name="Text - New York"/>
            <p:cNvSpPr txBox="1">
              <a:spLocks noChangeArrowheads="1"/>
            </p:cNvSpPr>
            <p:nvPr/>
          </p:nvSpPr>
          <p:spPr bwMode="auto">
            <a:xfrm>
              <a:off x="6686549" y="17597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NY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5" name="Text - New Mexico"/>
            <p:cNvSpPr txBox="1">
              <a:spLocks noChangeArrowheads="1"/>
            </p:cNvSpPr>
            <p:nvPr/>
          </p:nvSpPr>
          <p:spPr bwMode="auto">
            <a:xfrm>
              <a:off x="2982912" y="34250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NM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6" name="Text - New Jersey"/>
            <p:cNvSpPr txBox="1">
              <a:spLocks noChangeArrowheads="1"/>
            </p:cNvSpPr>
            <p:nvPr/>
          </p:nvSpPr>
          <p:spPr bwMode="auto">
            <a:xfrm>
              <a:off x="7365999" y="2206073"/>
              <a:ext cx="77787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NJ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7" name="Text - New Hampshire"/>
            <p:cNvSpPr txBox="1">
              <a:spLocks noChangeArrowheads="1"/>
            </p:cNvSpPr>
            <p:nvPr/>
          </p:nvSpPr>
          <p:spPr bwMode="auto">
            <a:xfrm>
              <a:off x="7494588" y="1300981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latin typeface="+mj-lt"/>
                  <a:cs typeface="Times New Roman" charset="0"/>
                </a:rPr>
              </a:br>
              <a:r>
                <a:rPr lang="en-US" sz="1200" b="1" dirty="0" smtClean="0">
                  <a:latin typeface="+mj-lt"/>
                  <a:cs typeface="Times New Roman" charset="0"/>
                </a:rPr>
                <a:t>NH*</a:t>
              </a:r>
              <a:endParaRPr lang="en-US" sz="1200" b="1" baseline="30000" dirty="0">
                <a:latin typeface="+mj-lt"/>
                <a:cs typeface="Times New Roman" charset="0"/>
              </a:endParaRPr>
            </a:p>
          </p:txBody>
        </p:sp>
        <p:sp>
          <p:nvSpPr>
            <p:cNvPr id="78" name="Text - Nevada"/>
            <p:cNvSpPr txBox="1">
              <a:spLocks noChangeArrowheads="1"/>
            </p:cNvSpPr>
            <p:nvPr/>
          </p:nvSpPr>
          <p:spPr bwMode="auto">
            <a:xfrm>
              <a:off x="1476374" y="2519751"/>
              <a:ext cx="1219200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NV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9" name="Text - Nebraska"/>
            <p:cNvSpPr txBox="1">
              <a:spLocks noChangeArrowheads="1"/>
            </p:cNvSpPr>
            <p:nvPr/>
          </p:nvSpPr>
          <p:spPr bwMode="auto">
            <a:xfrm>
              <a:off x="3827461" y="23455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NE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0" name="Text - Montana"/>
            <p:cNvSpPr txBox="1">
              <a:spLocks noChangeArrowheads="1"/>
            </p:cNvSpPr>
            <p:nvPr/>
          </p:nvSpPr>
          <p:spPr bwMode="auto">
            <a:xfrm>
              <a:off x="2763837" y="13581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MT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1" name="Text - Missouri"/>
            <p:cNvSpPr txBox="1">
              <a:spLocks noChangeArrowheads="1"/>
            </p:cNvSpPr>
            <p:nvPr/>
          </p:nvSpPr>
          <p:spPr bwMode="auto">
            <a:xfrm>
              <a:off x="4781548" y="28583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MO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2" name="Text - Mississippi"/>
            <p:cNvSpPr txBox="1">
              <a:spLocks noChangeArrowheads="1"/>
            </p:cNvSpPr>
            <p:nvPr/>
          </p:nvSpPr>
          <p:spPr bwMode="auto">
            <a:xfrm>
              <a:off x="5156198" y="36346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MS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3" name="Text - Minnesota"/>
            <p:cNvSpPr txBox="1">
              <a:spLocks noChangeArrowheads="1"/>
            </p:cNvSpPr>
            <p:nvPr/>
          </p:nvSpPr>
          <p:spPr bwMode="auto">
            <a:xfrm>
              <a:off x="4173536" y="14343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MN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4" name="Text - Michigan"/>
            <p:cNvSpPr txBox="1">
              <a:spLocks noChangeArrowheads="1"/>
            </p:cNvSpPr>
            <p:nvPr/>
          </p:nvSpPr>
          <p:spPr bwMode="auto">
            <a:xfrm>
              <a:off x="5614988" y="193439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MI*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5" name="Text - Massachusetts"/>
            <p:cNvSpPr txBox="1">
              <a:spLocks noChangeArrowheads="1"/>
            </p:cNvSpPr>
            <p:nvPr/>
          </p:nvSpPr>
          <p:spPr bwMode="auto">
            <a:xfrm>
              <a:off x="7669212" y="17121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MA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6" name="Text - Maryland"/>
            <p:cNvSpPr txBox="1">
              <a:spLocks noChangeArrowheads="1"/>
            </p:cNvSpPr>
            <p:nvPr/>
          </p:nvSpPr>
          <p:spPr bwMode="auto">
            <a:xfrm>
              <a:off x="7372349" y="2520181"/>
              <a:ext cx="671513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MD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7" name="Text - Maine"/>
            <p:cNvSpPr txBox="1">
              <a:spLocks noChangeArrowheads="1"/>
            </p:cNvSpPr>
            <p:nvPr/>
          </p:nvSpPr>
          <p:spPr bwMode="auto">
            <a:xfrm>
              <a:off x="7170737" y="1024756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latin typeface="+mj-lt"/>
                  <a:cs typeface="Times New Roman" charset="0"/>
                </a:rPr>
              </a:br>
              <a:r>
                <a:rPr lang="en-US" sz="1200" b="1" dirty="0" smtClean="0">
                  <a:latin typeface="+mj-lt"/>
                  <a:cs typeface="Times New Roman" charset="0"/>
                </a:rPr>
                <a:t>ME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8" name="Text - Louisiana"/>
            <p:cNvSpPr txBox="1">
              <a:spLocks noChangeArrowheads="1"/>
            </p:cNvSpPr>
            <p:nvPr/>
          </p:nvSpPr>
          <p:spPr bwMode="auto">
            <a:xfrm>
              <a:off x="4843461" y="3901257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LA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9" name="Text - Kentucky"/>
            <p:cNvSpPr txBox="1">
              <a:spLocks noChangeArrowheads="1"/>
            </p:cNvSpPr>
            <p:nvPr/>
          </p:nvSpPr>
          <p:spPr bwMode="auto">
            <a:xfrm>
              <a:off x="5749923" y="28710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KY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0" name="Text - Kansas"/>
            <p:cNvSpPr txBox="1">
              <a:spLocks noChangeArrowheads="1"/>
            </p:cNvSpPr>
            <p:nvPr/>
          </p:nvSpPr>
          <p:spPr bwMode="auto">
            <a:xfrm>
              <a:off x="3995737" y="283768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KS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1" name="Text - Iowa"/>
            <p:cNvSpPr txBox="1">
              <a:spLocks noChangeArrowheads="1"/>
            </p:cNvSpPr>
            <p:nvPr/>
          </p:nvSpPr>
          <p:spPr bwMode="auto">
            <a:xfrm>
              <a:off x="4567237" y="22455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IA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2" name="Text - Indiana"/>
            <p:cNvSpPr txBox="1">
              <a:spLocks noChangeArrowheads="1"/>
            </p:cNvSpPr>
            <p:nvPr/>
          </p:nvSpPr>
          <p:spPr bwMode="auto">
            <a:xfrm>
              <a:off x="5491161" y="2488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IN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3" name="Text - Illinois"/>
            <p:cNvSpPr txBox="1">
              <a:spLocks noChangeArrowheads="1"/>
            </p:cNvSpPr>
            <p:nvPr/>
          </p:nvSpPr>
          <p:spPr bwMode="auto">
            <a:xfrm>
              <a:off x="5091112" y="250113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IL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4" name="Text - Idaho"/>
            <p:cNvSpPr txBox="1">
              <a:spLocks noChangeArrowheads="1"/>
            </p:cNvSpPr>
            <p:nvPr/>
          </p:nvSpPr>
          <p:spPr bwMode="auto">
            <a:xfrm>
              <a:off x="2168523" y="19058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ID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5" name="Text - Hawaii"/>
            <p:cNvSpPr txBox="1">
              <a:spLocks noChangeArrowheads="1"/>
            </p:cNvSpPr>
            <p:nvPr/>
          </p:nvSpPr>
          <p:spPr bwMode="auto">
            <a:xfrm>
              <a:off x="2654302" y="4399782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HI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6" name="Text - Georgia"/>
            <p:cNvSpPr txBox="1">
              <a:spLocks noChangeArrowheads="1"/>
            </p:cNvSpPr>
            <p:nvPr/>
          </p:nvSpPr>
          <p:spPr bwMode="auto">
            <a:xfrm>
              <a:off x="6091237" y="3609206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GA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7" name="Text - Florida"/>
            <p:cNvSpPr txBox="1">
              <a:spLocks noChangeArrowheads="1"/>
            </p:cNvSpPr>
            <p:nvPr/>
          </p:nvSpPr>
          <p:spPr bwMode="auto">
            <a:xfrm>
              <a:off x="6450012" y="41981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FL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8" name="Text - District of Columbia"/>
            <p:cNvSpPr txBox="1">
              <a:spLocks noChangeArrowheads="1"/>
            </p:cNvSpPr>
            <p:nvPr/>
          </p:nvSpPr>
          <p:spPr bwMode="auto">
            <a:xfrm>
              <a:off x="7334249" y="2779769"/>
              <a:ext cx="628650" cy="276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200" b="1" dirty="0" smtClean="0">
                  <a:latin typeface="+mj-lt"/>
                  <a:cs typeface="Times New Roman" charset="0"/>
                </a:rPr>
                <a:t>  DC  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9" name="Text - Delaware"/>
            <p:cNvSpPr txBox="1">
              <a:spLocks noChangeArrowheads="1"/>
            </p:cNvSpPr>
            <p:nvPr/>
          </p:nvSpPr>
          <p:spPr bwMode="auto">
            <a:xfrm>
              <a:off x="7229475" y="23677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DE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100" name="Text - Connecticut"/>
            <p:cNvSpPr txBox="1">
              <a:spLocks noChangeArrowheads="1"/>
            </p:cNvSpPr>
            <p:nvPr/>
          </p:nvSpPr>
          <p:spPr bwMode="auto">
            <a:xfrm>
              <a:off x="7380287" y="2007418"/>
              <a:ext cx="7461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CT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101" name="Text - Colorado"/>
            <p:cNvSpPr txBox="1">
              <a:spLocks noChangeArrowheads="1"/>
            </p:cNvSpPr>
            <p:nvPr/>
          </p:nvSpPr>
          <p:spPr bwMode="auto">
            <a:xfrm>
              <a:off x="2835274" y="26281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CO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2" name="Text - California"/>
            <p:cNvSpPr txBox="1">
              <a:spLocks noChangeArrowheads="1"/>
            </p:cNvSpPr>
            <p:nvPr/>
          </p:nvSpPr>
          <p:spPr bwMode="auto">
            <a:xfrm>
              <a:off x="1031874" y="2758306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CA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3" name="Text - Arkansas"/>
            <p:cNvSpPr txBox="1">
              <a:spLocks noChangeArrowheads="1"/>
            </p:cNvSpPr>
            <p:nvPr/>
          </p:nvSpPr>
          <p:spPr bwMode="auto">
            <a:xfrm>
              <a:off x="4784724" y="33282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AR*</a:t>
              </a:r>
              <a:endParaRPr lang="en-US" sz="1200" b="1" baseline="30000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4" name="Text - Arizona"/>
            <p:cNvSpPr txBox="1">
              <a:spLocks noChangeArrowheads="1"/>
            </p:cNvSpPr>
            <p:nvPr/>
          </p:nvSpPr>
          <p:spPr bwMode="auto">
            <a:xfrm>
              <a:off x="1946273" y="3290595"/>
              <a:ext cx="1219200" cy="343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6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AZ</a:t>
              </a:r>
            </a:p>
          </p:txBody>
        </p:sp>
        <p:sp>
          <p:nvSpPr>
            <p:cNvPr id="105" name="Text - Alaska"/>
            <p:cNvSpPr txBox="1">
              <a:spLocks noChangeArrowheads="1"/>
            </p:cNvSpPr>
            <p:nvPr/>
          </p:nvSpPr>
          <p:spPr bwMode="auto">
            <a:xfrm>
              <a:off x="917576" y="3834632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latin typeface="+mj-lt"/>
                  <a:cs typeface="Times New Roman" charset="0"/>
                </a:rPr>
              </a:br>
              <a:r>
                <a:rPr lang="en-US" sz="1200" b="1" dirty="0" smtClean="0">
                  <a:latin typeface="+mj-lt"/>
                  <a:cs typeface="Times New Roman" charset="0"/>
                </a:rPr>
                <a:t>AK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106" name="Text - Alabama"/>
            <p:cNvSpPr txBox="1">
              <a:spLocks noChangeArrowheads="1"/>
            </p:cNvSpPr>
            <p:nvPr/>
          </p:nvSpPr>
          <p:spPr bwMode="auto">
            <a:xfrm>
              <a:off x="5572124" y="36219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AL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107" name="Line - Vermont"/>
            <p:cNvSpPr>
              <a:spLocks noChangeShapeType="1"/>
            </p:cNvSpPr>
            <p:nvPr/>
          </p:nvSpPr>
          <p:spPr bwMode="auto">
            <a:xfrm>
              <a:off x="7043736" y="1356542"/>
              <a:ext cx="207963" cy="133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108" name="Line - Rhode Island"/>
            <p:cNvSpPr>
              <a:spLocks noChangeShapeType="1"/>
            </p:cNvSpPr>
            <p:nvPr/>
          </p:nvSpPr>
          <p:spPr bwMode="auto">
            <a:xfrm>
              <a:off x="7582708" y="1989957"/>
              <a:ext cx="266700" cy="50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109" name="Line - New Jersey"/>
            <p:cNvSpPr>
              <a:spLocks noChangeShapeType="1"/>
            </p:cNvSpPr>
            <p:nvPr/>
          </p:nvSpPr>
          <p:spPr bwMode="auto">
            <a:xfrm flipV="1">
              <a:off x="7269162" y="22915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110" name="Line - New Hampshire"/>
            <p:cNvSpPr>
              <a:spLocks noChangeShapeType="1"/>
            </p:cNvSpPr>
            <p:nvPr/>
          </p:nvSpPr>
          <p:spPr bwMode="auto">
            <a:xfrm flipV="1">
              <a:off x="7416799" y="1628006"/>
              <a:ext cx="360363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111" name="Line - Massachusetts"/>
            <p:cNvSpPr>
              <a:spLocks noChangeShapeType="1"/>
            </p:cNvSpPr>
            <p:nvPr/>
          </p:nvSpPr>
          <p:spPr bwMode="auto">
            <a:xfrm flipV="1">
              <a:off x="7554911" y="1834380"/>
              <a:ext cx="415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112" name="Line - Maryland"/>
            <p:cNvSpPr>
              <a:spLocks noChangeShapeType="1"/>
            </p:cNvSpPr>
            <p:nvPr/>
          </p:nvSpPr>
          <p:spPr bwMode="auto">
            <a:xfrm flipV="1">
              <a:off x="7227887" y="2624955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113" name="Line - Hawaii"/>
            <p:cNvSpPr>
              <a:spLocks noChangeShapeType="1"/>
            </p:cNvSpPr>
            <p:nvPr/>
          </p:nvSpPr>
          <p:spPr bwMode="auto">
            <a:xfrm flipH="1" flipV="1">
              <a:off x="2690813" y="4455344"/>
              <a:ext cx="268288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114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000077" y="2605904"/>
              <a:ext cx="440535" cy="247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115" name="Line - Delaware"/>
            <p:cNvSpPr>
              <a:spLocks noChangeShapeType="1"/>
            </p:cNvSpPr>
            <p:nvPr/>
          </p:nvSpPr>
          <p:spPr bwMode="auto">
            <a:xfrm flipV="1">
              <a:off x="7221537" y="25201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  <p:sp>
          <p:nvSpPr>
            <p:cNvPr id="116" name="Line - Connecticut"/>
            <p:cNvSpPr>
              <a:spLocks noChangeShapeType="1"/>
            </p:cNvSpPr>
            <p:nvPr/>
          </p:nvSpPr>
          <p:spPr bwMode="auto">
            <a:xfrm>
              <a:off x="7407274" y="2002655"/>
              <a:ext cx="217488" cy="95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latin typeface="+mj-lt"/>
              </a:endParaRPr>
            </a:p>
          </p:txBody>
        </p:sp>
      </p:grpSp>
      <p:sp>
        <p:nvSpPr>
          <p:cNvPr id="132" name="Rectangle 131"/>
          <p:cNvSpPr>
            <a:spLocks noChangeArrowheads="1"/>
          </p:cNvSpPr>
          <p:nvPr/>
        </p:nvSpPr>
        <p:spPr bwMode="auto">
          <a:xfrm>
            <a:off x="2819400" y="5311775"/>
            <a:ext cx="152400" cy="152400"/>
          </a:xfrm>
          <a:prstGeom prst="rect">
            <a:avLst/>
          </a:prstGeom>
          <a:solidFill>
            <a:schemeClr val="accent2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1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2824801" y="5784364"/>
            <a:ext cx="152400" cy="1524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6" name="Text Box 135"/>
          <p:cNvSpPr txBox="1">
            <a:spLocks noChangeArrowheads="1"/>
          </p:cNvSpPr>
          <p:nvPr/>
        </p:nvSpPr>
        <p:spPr bwMode="auto">
          <a:xfrm>
            <a:off x="3028854" y="5257800"/>
            <a:ext cx="581034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Implementing Expansion in 2014 (27 States including DC)</a:t>
            </a:r>
            <a:endParaRPr lang="en-US" sz="13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7" name="Text Box 136"/>
          <p:cNvSpPr txBox="1">
            <a:spLocks noChangeArrowheads="1"/>
          </p:cNvSpPr>
          <p:nvPr/>
        </p:nvSpPr>
        <p:spPr bwMode="auto">
          <a:xfrm>
            <a:off x="3034255" y="5486400"/>
            <a:ext cx="1818959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Open Debate (5 States) </a:t>
            </a:r>
            <a:endParaRPr lang="en-US" sz="13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2824801" y="5562600"/>
            <a:ext cx="152400" cy="152400"/>
          </a:xfrm>
          <a:prstGeom prst="rect">
            <a:avLst/>
          </a:prstGeom>
          <a:solidFill>
            <a:schemeClr val="accent4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1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9" name="Text Box 135"/>
          <p:cNvSpPr txBox="1">
            <a:spLocks noChangeArrowheads="1"/>
          </p:cNvSpPr>
          <p:nvPr/>
        </p:nvSpPr>
        <p:spPr bwMode="auto">
          <a:xfrm>
            <a:off x="3034255" y="5727412"/>
            <a:ext cx="323902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Not Moving Forward at this Time (19 States)</a:t>
            </a:r>
            <a:endParaRPr lang="en-US" sz="13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0" name="Title 2"/>
          <p:cNvSpPr>
            <a:spLocks noGrp="1"/>
          </p:cNvSpPr>
          <p:nvPr>
            <p:ph type="title"/>
          </p:nvPr>
        </p:nvSpPr>
        <p:spPr>
          <a:xfrm>
            <a:off x="91440" y="228600"/>
            <a:ext cx="8961120" cy="914400"/>
          </a:xfrm>
        </p:spPr>
        <p:txBody>
          <a:bodyPr/>
          <a:lstStyle/>
          <a:p>
            <a:r>
              <a:rPr lang="en-US" sz="2800" b="1" dirty="0" smtClean="0"/>
              <a:t>Status of State Medicaid Expansion Decisions, 2014</a:t>
            </a:r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7042147" y="3871081"/>
            <a:ext cx="1898651" cy="1323439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1"/>
                </a:solidFill>
                <a:latin typeface="Calibri" pitchFamily="34" charset="0"/>
                <a:cs typeface="Meta Offc Pro"/>
              </a:rPr>
              <a:t>41% LGBT,</a:t>
            </a:r>
          </a:p>
          <a:p>
            <a:pPr algn="ctr"/>
            <a:r>
              <a:rPr lang="en-US" sz="2000" b="1" dirty="0" smtClean="0">
                <a:solidFill>
                  <a:schemeClr val="accent1"/>
                </a:solidFill>
                <a:latin typeface="Calibri" pitchFamily="34" charset="0"/>
                <a:cs typeface="Meta Offc Pro"/>
              </a:rPr>
              <a:t>44% PLWHA</a:t>
            </a:r>
          </a:p>
          <a:p>
            <a:pPr algn="ctr"/>
            <a:r>
              <a:rPr lang="en-US" sz="2000" b="1" dirty="0">
                <a:solidFill>
                  <a:schemeClr val="accent1"/>
                </a:solidFill>
                <a:latin typeface="Calibri" pitchFamily="34" charset="0"/>
                <a:cs typeface="Meta Offc Pro"/>
              </a:rPr>
              <a:t>l</a:t>
            </a:r>
            <a:r>
              <a:rPr lang="en-US" sz="2000" b="1" dirty="0" smtClean="0">
                <a:solidFill>
                  <a:schemeClr val="accent1"/>
                </a:solidFill>
                <a:latin typeface="Calibri" pitchFamily="34" charset="0"/>
                <a:cs typeface="Meta Offc Pro"/>
              </a:rPr>
              <a:t>ive in states </a:t>
            </a:r>
          </a:p>
          <a:p>
            <a:pPr algn="ctr"/>
            <a:r>
              <a:rPr lang="en-US" sz="2000" b="1" dirty="0" smtClean="0">
                <a:solidFill>
                  <a:schemeClr val="accent1"/>
                </a:solidFill>
                <a:latin typeface="Calibri" pitchFamily="34" charset="0"/>
                <a:cs typeface="Meta Offc Pro"/>
              </a:rPr>
              <a:t>not expanding</a:t>
            </a:r>
          </a:p>
        </p:txBody>
      </p:sp>
    </p:spTree>
    <p:extLst>
      <p:ext uri="{BB962C8B-B14F-4D97-AF65-F5344CB8AC3E}">
        <p14:creationId xmlns:p14="http://schemas.microsoft.com/office/powerpoint/2010/main" val="4584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2225702" y="1566476"/>
            <a:ext cx="6689698" cy="4801314"/>
            <a:chOff x="2225702" y="2199621"/>
            <a:chExt cx="6689698" cy="4801314"/>
          </a:xfrm>
        </p:grpSpPr>
        <p:sp>
          <p:nvSpPr>
            <p:cNvPr id="19" name="TextBox 18"/>
            <p:cNvSpPr txBox="1"/>
            <p:nvPr/>
          </p:nvSpPr>
          <p:spPr>
            <a:xfrm>
              <a:off x="2225702" y="2199621"/>
              <a:ext cx="3260697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indent="-114300">
                <a:buFont typeface="Arial" pitchFamily="34" charset="0"/>
                <a:buChar char="•"/>
              </a:pP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End to pre-existing condition exclusions</a:t>
              </a:r>
              <a:r>
                <a:rPr lang="en-US" sz="1700" dirty="0" smtClean="0">
                  <a:latin typeface="Calibri" pitchFamily="34" charset="0"/>
                </a:rPr>
                <a:t> (cannot be charged more for being LGBT, HIV+)</a:t>
              </a:r>
            </a:p>
            <a:p>
              <a:pPr marL="114300" indent="-114300">
                <a:buFont typeface="Arial" pitchFamily="34" charset="0"/>
                <a:buChar char="•"/>
              </a:pP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Section </a:t>
              </a:r>
              <a:r>
                <a:rPr lang="en-US" sz="1700" b="1" dirty="0">
                  <a:solidFill>
                    <a:schemeClr val="accent2"/>
                  </a:solidFill>
                  <a:latin typeface="Calibri" pitchFamily="34" charset="0"/>
                </a:rPr>
                <a:t>1557 </a:t>
              </a: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prohibits </a:t>
              </a:r>
              <a:r>
                <a:rPr lang="en-US" sz="1700" b="1" dirty="0">
                  <a:solidFill>
                    <a:schemeClr val="accent2"/>
                  </a:solidFill>
                  <a:latin typeface="Calibri" pitchFamily="34" charset="0"/>
                </a:rPr>
                <a:t>discrimination </a:t>
              </a:r>
              <a:r>
                <a:rPr lang="en-US" sz="1700" dirty="0">
                  <a:latin typeface="Calibri" pitchFamily="34" charset="0"/>
                </a:rPr>
                <a:t>based on sex, </a:t>
              </a:r>
              <a:r>
                <a:rPr lang="en-US" sz="1700" dirty="0" smtClean="0">
                  <a:latin typeface="Calibri" pitchFamily="34" charset="0"/>
                </a:rPr>
                <a:t>(includes Gender ID, </a:t>
              </a:r>
              <a:r>
                <a:rPr lang="en-US" sz="1700" dirty="0">
                  <a:latin typeface="Calibri" pitchFamily="34" charset="0"/>
                </a:rPr>
                <a:t>sex </a:t>
              </a:r>
              <a:r>
                <a:rPr lang="en-US" sz="1700" dirty="0" smtClean="0">
                  <a:latin typeface="Calibri" pitchFamily="34" charset="0"/>
                </a:rPr>
                <a:t>stereotypes), </a:t>
              </a:r>
              <a:r>
                <a:rPr lang="en-US" sz="1700" dirty="0">
                  <a:latin typeface="Calibri" pitchFamily="34" charset="0"/>
                </a:rPr>
                <a:t>in any health program receiving federal </a:t>
              </a:r>
              <a:r>
                <a:rPr lang="en-US" sz="1700" dirty="0" smtClean="0">
                  <a:latin typeface="Calibri" pitchFamily="34" charset="0"/>
                </a:rPr>
                <a:t>funds</a:t>
              </a:r>
            </a:p>
            <a:p>
              <a:pPr marL="114300" indent="-114300">
                <a:buFont typeface="Arial" pitchFamily="34" charset="0"/>
                <a:buChar char="•"/>
              </a:pP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Plans </a:t>
              </a:r>
              <a:r>
                <a:rPr lang="en-US" sz="1700" b="1" dirty="0">
                  <a:solidFill>
                    <a:schemeClr val="accent2"/>
                  </a:solidFill>
                  <a:latin typeface="Calibri" pitchFamily="34" charset="0"/>
                </a:rPr>
                <a:t>offering </a:t>
              </a: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EHB barred from discriminating</a:t>
              </a:r>
              <a:r>
                <a:rPr lang="en-US" sz="1700" dirty="0" smtClean="0">
                  <a:latin typeface="Calibri" pitchFamily="34" charset="0"/>
                </a:rPr>
                <a:t> based </a:t>
              </a:r>
              <a:r>
                <a:rPr lang="en-US" sz="1700" dirty="0">
                  <a:latin typeface="Calibri" pitchFamily="34" charset="0"/>
                </a:rPr>
                <a:t>on </a:t>
              </a:r>
              <a:r>
                <a:rPr lang="en-US" sz="1700" dirty="0" smtClean="0">
                  <a:latin typeface="Calibri" pitchFamily="34" charset="0"/>
                </a:rPr>
                <a:t>sexual orientation and gender identity (SOGI)</a:t>
              </a:r>
            </a:p>
            <a:p>
              <a:pPr marL="114300" indent="-114300">
                <a:buFont typeface="Arial" pitchFamily="34" charset="0"/>
                <a:buChar char="•"/>
              </a:pP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Health plans outside marketplace required to offer married same sex spouses coverage </a:t>
              </a:r>
              <a:r>
                <a:rPr lang="en-US" sz="1700" dirty="0" smtClean="0">
                  <a:latin typeface="Calibri" pitchFamily="34" charset="0"/>
                </a:rPr>
                <a:t>if offered to opposite sex spouses (as of 2015)</a:t>
              </a:r>
            </a:p>
            <a:p>
              <a:pPr marL="114300" indent="-114300">
                <a:buFont typeface="Arial" pitchFamily="34" charset="0"/>
                <a:buChar char="•"/>
              </a:pPr>
              <a:endParaRPr lang="en-US" sz="1700" dirty="0">
                <a:latin typeface="Calibri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562600" y="2199621"/>
              <a:ext cx="3352800" cy="3231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indent="-114300">
                <a:buFont typeface="Arial" pitchFamily="34" charset="0"/>
                <a:buChar char="•"/>
              </a:pPr>
              <a:r>
                <a:rPr lang="en-US" sz="1700" dirty="0" smtClean="0">
                  <a:latin typeface="Calibri" pitchFamily="34" charset="0"/>
                </a:rPr>
                <a:t>Section 1557 not currently interpreted to include sexual orientation</a:t>
              </a:r>
            </a:p>
            <a:p>
              <a:pPr marL="114300" indent="-114300">
                <a:buFont typeface="Arial" pitchFamily="34" charset="0"/>
                <a:buChar char="•"/>
              </a:pPr>
              <a:r>
                <a:rPr lang="en-US" sz="1700" dirty="0" smtClean="0">
                  <a:latin typeface="Calibri" pitchFamily="34" charset="0"/>
                </a:rPr>
                <a:t>While </a:t>
              </a:r>
              <a:r>
                <a:rPr lang="en-US" sz="1700" dirty="0">
                  <a:latin typeface="Calibri" pitchFamily="34" charset="0"/>
                </a:rPr>
                <a:t>transgender individuals </a:t>
              </a:r>
              <a:r>
                <a:rPr lang="en-US" sz="1700" dirty="0" smtClean="0">
                  <a:latin typeface="Calibri" pitchFamily="34" charset="0"/>
                </a:rPr>
                <a:t>should have access to needed services if covered for others in health plan, plans can still exclude care related </a:t>
              </a:r>
              <a:r>
                <a:rPr lang="en-US" sz="1700" dirty="0">
                  <a:latin typeface="Calibri" pitchFamily="34" charset="0"/>
                </a:rPr>
                <a:t>to gender </a:t>
              </a:r>
              <a:r>
                <a:rPr lang="en-US" sz="1700" dirty="0" smtClean="0">
                  <a:latin typeface="Calibri" pitchFamily="34" charset="0"/>
                </a:rPr>
                <a:t>transition</a:t>
              </a:r>
              <a:endParaRPr lang="en-US" sz="1700" dirty="0">
                <a:solidFill>
                  <a:srgbClr val="FF0000"/>
                </a:solidFill>
                <a:latin typeface="Calibri" pitchFamily="34" charset="0"/>
              </a:endParaRPr>
            </a:p>
            <a:p>
              <a:pPr marL="114300" indent="-114300">
                <a:buFont typeface="Arial" pitchFamily="34" charset="0"/>
                <a:buChar char="•"/>
              </a:pPr>
              <a:r>
                <a:rPr lang="en-US" sz="1700" dirty="0" smtClean="0">
                  <a:latin typeface="Calibri" pitchFamily="34" charset="0"/>
                </a:rPr>
                <a:t>Seven states offer SOGI insurance protections (CA</a:t>
              </a:r>
              <a:r>
                <a:rPr lang="en-US" sz="1700" dirty="0">
                  <a:latin typeface="Calibri" pitchFamily="34" charset="0"/>
                </a:rPr>
                <a:t>, CO, CT, DC, MD, OR, </a:t>
              </a:r>
              <a:r>
                <a:rPr lang="en-US" sz="1700" dirty="0" smtClean="0">
                  <a:latin typeface="Calibri" pitchFamily="34" charset="0"/>
                </a:rPr>
                <a:t>VT</a:t>
              </a:r>
              <a:r>
                <a:rPr lang="en-US" sz="1700" dirty="0">
                  <a:latin typeface="Calibri" pitchFamily="34" charset="0"/>
                </a:rPr>
                <a:t>). </a:t>
              </a:r>
              <a:endParaRPr lang="en-US" sz="1700" dirty="0" smtClean="0">
                <a:latin typeface="Calibri" pitchFamily="34" charset="0"/>
              </a:endParaRPr>
            </a:p>
            <a:p>
              <a:pPr marL="114300" indent="-114300">
                <a:buFont typeface="Arial" pitchFamily="34" charset="0"/>
                <a:buChar char="•"/>
              </a:pPr>
              <a:endParaRPr lang="en-US" sz="1700" dirty="0" smtClean="0">
                <a:latin typeface="Calibri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307866" y="1218962"/>
            <a:ext cx="3151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Provision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11633" y="1218962"/>
            <a:ext cx="3151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Issues to Consider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6" name="Title 1"/>
          <p:cNvSpPr>
            <a:spLocks noGrp="1"/>
          </p:cNvSpPr>
          <p:nvPr>
            <p:ph type="title" idx="4294967295"/>
          </p:nvPr>
        </p:nvSpPr>
        <p:spPr>
          <a:xfrm>
            <a:off x="76200" y="225425"/>
            <a:ext cx="9144000" cy="1069975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Overview of Changes due to the ACA, continued</a:t>
            </a:r>
            <a:endParaRPr lang="en-US" sz="2800" b="1" dirty="0" smtClean="0">
              <a:solidFill>
                <a:srgbClr val="000020"/>
              </a:solidFill>
            </a:endParaRPr>
          </a:p>
        </p:txBody>
      </p:sp>
      <p:sp>
        <p:nvSpPr>
          <p:cNvPr id="16" name="Cube 15"/>
          <p:cNvSpPr>
            <a:spLocks noChangeAspect="1" noChangeArrowheads="1"/>
          </p:cNvSpPr>
          <p:nvPr/>
        </p:nvSpPr>
        <p:spPr bwMode="auto">
          <a:xfrm flipH="1">
            <a:off x="41453" y="1676400"/>
            <a:ext cx="2092147" cy="2092147"/>
          </a:xfrm>
          <a:prstGeom prst="cube">
            <a:avLst>
              <a:gd name="adj" fmla="val 15162"/>
            </a:avLst>
          </a:prstGeom>
          <a:solidFill>
            <a:srgbClr val="C00000"/>
          </a:solidFill>
          <a:ln w="9525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6252" y="2057401"/>
            <a:ext cx="1787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</a:rPr>
              <a:t>Non-Discrimination Provisions</a:t>
            </a:r>
            <a:endParaRPr lang="en-US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0" y="6478191"/>
            <a:ext cx="8534400" cy="37980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 smtClean="0"/>
              <a:t>SOURCES</a:t>
            </a:r>
            <a:r>
              <a:rPr lang="en-US" sz="1000" dirty="0"/>
              <a:t>: </a:t>
            </a:r>
            <a:r>
              <a:rPr lang="en-US" sz="1000" dirty="0" smtClean="0"/>
              <a:t>Ranji U</a:t>
            </a:r>
            <a:r>
              <a:rPr lang="en-US" sz="1000" dirty="0"/>
              <a:t>, </a:t>
            </a:r>
            <a:r>
              <a:rPr lang="en-US" sz="1000" dirty="0" smtClean="0"/>
              <a:t>Beamesderfer A, Kates J, Salganicoff A, </a:t>
            </a:r>
            <a:r>
              <a:rPr lang="en-US" sz="1000" i="1" dirty="0" smtClean="0"/>
              <a:t>Health </a:t>
            </a:r>
            <a:r>
              <a:rPr lang="en-US" sz="1000" i="1" dirty="0"/>
              <a:t>and Access to Care and Coverage for Lesbian, Gay, Bisexual, and Transgender Individuals in the U.S</a:t>
            </a:r>
            <a:r>
              <a:rPr lang="en-US" sz="1000" dirty="0" smtClean="0"/>
              <a:t>., Kaiser Family Foundation, January 2014; Cray A, Baker K, </a:t>
            </a:r>
            <a:r>
              <a:rPr lang="en-US" sz="1000" i="1" dirty="0" smtClean="0"/>
              <a:t>How </a:t>
            </a:r>
            <a:r>
              <a:rPr lang="en-US" sz="1000" i="1" dirty="0"/>
              <a:t>the Affordable Care Act Helps the LGBT </a:t>
            </a:r>
            <a:r>
              <a:rPr lang="en-US" sz="1000" i="1" dirty="0" smtClean="0"/>
              <a:t>Communit</a:t>
            </a:r>
            <a:r>
              <a:rPr lang="en-US" sz="1000" dirty="0" smtClean="0"/>
              <a:t>y, </a:t>
            </a:r>
            <a:r>
              <a:rPr lang="en-US" sz="1000" dirty="0"/>
              <a:t>Center for American Progress, </a:t>
            </a:r>
            <a:r>
              <a:rPr lang="en-US" sz="1000" dirty="0" smtClean="0"/>
              <a:t>May 2013.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85169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2225703" y="1599962"/>
            <a:ext cx="6918297" cy="3231654"/>
            <a:chOff x="2073303" y="2133600"/>
            <a:chExt cx="6918297" cy="3231654"/>
          </a:xfrm>
        </p:grpSpPr>
        <p:sp>
          <p:nvSpPr>
            <p:cNvPr id="19" name="TextBox 18"/>
            <p:cNvSpPr txBox="1"/>
            <p:nvPr/>
          </p:nvSpPr>
          <p:spPr>
            <a:xfrm>
              <a:off x="2073303" y="2133600"/>
              <a:ext cx="3218528" cy="3231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indent="-114300">
                <a:buFont typeface="Arial" pitchFamily="34" charset="0"/>
                <a:buChar char="•"/>
              </a:pPr>
              <a:r>
                <a:rPr lang="en-US" sz="1700" dirty="0" smtClean="0">
                  <a:latin typeface="Calibri" pitchFamily="34" charset="0"/>
                </a:rPr>
                <a:t>ACA calls for </a:t>
              </a: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routine </a:t>
              </a:r>
              <a:r>
                <a:rPr lang="en-US" sz="1700" b="1" dirty="0">
                  <a:solidFill>
                    <a:schemeClr val="accent2"/>
                  </a:solidFill>
                  <a:latin typeface="Calibri" pitchFamily="34" charset="0"/>
                </a:rPr>
                <a:t>data </a:t>
              </a: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collection/surveillance </a:t>
              </a:r>
              <a:r>
                <a:rPr lang="en-US" sz="1700" b="1" dirty="0">
                  <a:solidFill>
                    <a:schemeClr val="accent2"/>
                  </a:solidFill>
                  <a:latin typeface="Calibri" pitchFamily="34" charset="0"/>
                </a:rPr>
                <a:t>on health disparities, </a:t>
              </a: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including for </a:t>
              </a:r>
              <a:r>
                <a:rPr lang="en-US" sz="1700" b="1" dirty="0">
                  <a:solidFill>
                    <a:schemeClr val="accent2"/>
                  </a:solidFill>
                  <a:latin typeface="Calibri" pitchFamily="34" charset="0"/>
                </a:rPr>
                <a:t>LGBT </a:t>
              </a:r>
              <a:r>
                <a:rPr lang="en-US" sz="1700" dirty="0" smtClean="0">
                  <a:latin typeface="Calibri" pitchFamily="34" charset="0"/>
                </a:rPr>
                <a:t>populations; also Healthy People 2020 goal</a:t>
              </a:r>
            </a:p>
            <a:p>
              <a:pPr marL="114300" indent="-114300">
                <a:buFont typeface="Arial" pitchFamily="34" charset="0"/>
                <a:buChar char="•"/>
              </a:pP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Sexual </a:t>
              </a:r>
              <a:r>
                <a:rPr lang="en-US" sz="1700" b="1" dirty="0">
                  <a:solidFill>
                    <a:schemeClr val="accent2"/>
                  </a:solidFill>
                  <a:latin typeface="Calibri" pitchFamily="34" charset="0"/>
                </a:rPr>
                <a:t>orientation question </a:t>
              </a: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added to NHIS</a:t>
              </a:r>
              <a:endParaRPr lang="en-US" sz="1700" dirty="0" smtClean="0">
                <a:latin typeface="Calibri" pitchFamily="34" charset="0"/>
              </a:endParaRPr>
            </a:p>
            <a:p>
              <a:pPr marL="114300" indent="-114300">
                <a:buFont typeface="Arial" pitchFamily="34" charset="0"/>
                <a:buChar char="•"/>
              </a:pP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CDC approved SOGI </a:t>
              </a:r>
              <a:r>
                <a:rPr lang="en-US" sz="1700" b="1" dirty="0">
                  <a:solidFill>
                    <a:schemeClr val="accent2"/>
                  </a:solidFill>
                  <a:latin typeface="Calibri" pitchFamily="34" charset="0"/>
                </a:rPr>
                <a:t>questions </a:t>
              </a:r>
              <a:r>
                <a:rPr lang="en-US" sz="1700" dirty="0" smtClean="0">
                  <a:latin typeface="Calibri" pitchFamily="34" charset="0"/>
                </a:rPr>
                <a:t>for state-administered BRFSS</a:t>
              </a:r>
            </a:p>
            <a:p>
              <a:pPr marL="114300" indent="-114300">
                <a:buFont typeface="Arial" pitchFamily="34" charset="0"/>
                <a:buChar char="•"/>
              </a:pP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SOGI metrics in Electronic Health Records </a:t>
              </a:r>
              <a:r>
                <a:rPr lang="en-US" sz="1700" dirty="0" smtClean="0">
                  <a:latin typeface="Calibri" pitchFamily="34" charset="0"/>
                </a:rPr>
                <a:t>(meaningful use standards)</a:t>
              </a:r>
              <a:endParaRPr lang="en-US" sz="1700" dirty="0">
                <a:latin typeface="Calibri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10200" y="2133600"/>
              <a:ext cx="358140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indent="-114300">
                <a:buFont typeface="Arial" pitchFamily="34" charset="0"/>
                <a:buChar char="•"/>
              </a:pPr>
              <a:endParaRPr lang="en-US" sz="1700" dirty="0" smtClean="0">
                <a:latin typeface="Calibri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307866" y="1218962"/>
            <a:ext cx="3151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Provision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11633" y="1218962"/>
            <a:ext cx="3151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Issues to Consider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6" name="Title 1"/>
          <p:cNvSpPr>
            <a:spLocks noGrp="1"/>
          </p:cNvSpPr>
          <p:nvPr>
            <p:ph type="title" idx="4294967295"/>
          </p:nvPr>
        </p:nvSpPr>
        <p:spPr>
          <a:xfrm>
            <a:off x="76200" y="225425"/>
            <a:ext cx="9144000" cy="1069975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Overview of Changes due to the ACA, continued</a:t>
            </a:r>
            <a:endParaRPr lang="en-US" sz="2800" b="1" dirty="0" smtClean="0">
              <a:solidFill>
                <a:srgbClr val="000020"/>
              </a:solidFill>
            </a:endParaRPr>
          </a:p>
        </p:txBody>
      </p:sp>
      <p:sp>
        <p:nvSpPr>
          <p:cNvPr id="17" name="Cube 16"/>
          <p:cNvSpPr>
            <a:spLocks noChangeAspect="1" noChangeArrowheads="1"/>
          </p:cNvSpPr>
          <p:nvPr/>
        </p:nvSpPr>
        <p:spPr bwMode="auto">
          <a:xfrm flipH="1">
            <a:off x="41453" y="1676400"/>
            <a:ext cx="2092147" cy="2092147"/>
          </a:xfrm>
          <a:prstGeom prst="cube">
            <a:avLst>
              <a:gd name="adj" fmla="val 15162"/>
            </a:avLst>
          </a:prstGeom>
          <a:solidFill>
            <a:srgbClr val="0070C0"/>
          </a:solidFill>
          <a:ln w="9525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4049" y="1981200"/>
            <a:ext cx="15971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</a:rPr>
              <a:t>Data Collection &amp; Research</a:t>
            </a:r>
            <a:endParaRPr lang="en-US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35433" y="1599962"/>
            <a:ext cx="322756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itchFamily="34" charset="0"/>
              <a:buChar char="•"/>
            </a:pPr>
            <a:r>
              <a:rPr lang="en-US" sz="1700" dirty="0">
                <a:latin typeface="Calibri" pitchFamily="34" charset="0"/>
              </a:rPr>
              <a:t>Still not routine for researchers and health data systems to collect and report </a:t>
            </a:r>
            <a:r>
              <a:rPr lang="en-US" sz="1700" dirty="0" smtClean="0">
                <a:latin typeface="Calibri" pitchFamily="34" charset="0"/>
              </a:rPr>
              <a:t>SOGI data</a:t>
            </a:r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0" y="6325791"/>
            <a:ext cx="8534400" cy="37980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 smtClean="0"/>
              <a:t>NOTES: </a:t>
            </a:r>
            <a:r>
              <a:rPr lang="en-US" sz="1000" dirty="0" smtClean="0"/>
              <a:t>NHIS = National Health </a:t>
            </a:r>
            <a:r>
              <a:rPr lang="en-US" sz="1000" dirty="0"/>
              <a:t>Interview Survey; </a:t>
            </a:r>
            <a:r>
              <a:rPr lang="en-US" sz="1000" dirty="0" smtClean="0"/>
              <a:t>BRFSS = Behavioral </a:t>
            </a:r>
            <a:r>
              <a:rPr lang="en-US" sz="1000" dirty="0"/>
              <a:t>Risk Factor Surveillance System</a:t>
            </a:r>
          </a:p>
          <a:p>
            <a:r>
              <a:rPr lang="en-US" sz="1000" b="1" dirty="0" smtClean="0"/>
              <a:t>SOURCES</a:t>
            </a:r>
            <a:r>
              <a:rPr lang="en-US" sz="1000" dirty="0"/>
              <a:t>: </a:t>
            </a:r>
            <a:r>
              <a:rPr lang="en-US" sz="1000" dirty="0" smtClean="0"/>
              <a:t>Ranji U</a:t>
            </a:r>
            <a:r>
              <a:rPr lang="en-US" sz="1000" dirty="0"/>
              <a:t>, </a:t>
            </a:r>
            <a:r>
              <a:rPr lang="en-US" sz="1000" dirty="0" smtClean="0"/>
              <a:t>Beamesderfer A, Kates J, Salganicoff A, </a:t>
            </a:r>
            <a:r>
              <a:rPr lang="en-US" sz="1000" i="1" dirty="0" smtClean="0"/>
              <a:t>Health </a:t>
            </a:r>
            <a:r>
              <a:rPr lang="en-US" sz="1000" i="1" dirty="0"/>
              <a:t>and Access to Care and Coverage for Lesbian, Gay, Bisexual, and Transgender Individuals in the U.S</a:t>
            </a:r>
            <a:r>
              <a:rPr lang="en-US" sz="1000" dirty="0" smtClean="0"/>
              <a:t>., Kaiser Family Foundation, January 2014; Cray A, Baker K, </a:t>
            </a:r>
            <a:r>
              <a:rPr lang="en-US" sz="1000" i="1" dirty="0" smtClean="0"/>
              <a:t>How </a:t>
            </a:r>
            <a:r>
              <a:rPr lang="en-US" sz="1000" i="1" dirty="0"/>
              <a:t>the Affordable Care Act Helps the LGBT </a:t>
            </a:r>
            <a:r>
              <a:rPr lang="en-US" sz="1000" i="1" dirty="0" smtClean="0"/>
              <a:t>Communit</a:t>
            </a:r>
            <a:r>
              <a:rPr lang="en-US" sz="1000" dirty="0" smtClean="0"/>
              <a:t>y, </a:t>
            </a:r>
            <a:r>
              <a:rPr lang="en-US" sz="1000" dirty="0"/>
              <a:t>Center for American Progress, </a:t>
            </a:r>
            <a:r>
              <a:rPr lang="en-US" sz="1000" dirty="0" smtClean="0"/>
              <a:t>May 2013.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81825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be 3"/>
          <p:cNvSpPr>
            <a:spLocks noChangeArrowheads="1"/>
          </p:cNvSpPr>
          <p:nvPr/>
        </p:nvSpPr>
        <p:spPr bwMode="auto">
          <a:xfrm flipH="1">
            <a:off x="4208463" y="3405982"/>
            <a:ext cx="2344736" cy="2193925"/>
          </a:xfrm>
          <a:prstGeom prst="cube">
            <a:avLst>
              <a:gd name="adj" fmla="val 15162"/>
            </a:avLst>
          </a:prstGeom>
          <a:solidFill>
            <a:srgbClr val="0070C0"/>
          </a:solidFill>
          <a:ln w="9525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Cube 4"/>
          <p:cNvSpPr>
            <a:spLocks noChangeArrowheads="1"/>
          </p:cNvSpPr>
          <p:nvPr/>
        </p:nvSpPr>
        <p:spPr bwMode="auto">
          <a:xfrm flipH="1">
            <a:off x="4208463" y="1437482"/>
            <a:ext cx="2344737" cy="2193925"/>
          </a:xfrm>
          <a:prstGeom prst="cube">
            <a:avLst>
              <a:gd name="adj" fmla="val 15162"/>
            </a:avLst>
          </a:prstGeom>
          <a:solidFill>
            <a:srgbClr val="92D050"/>
          </a:solidFill>
          <a:ln w="9525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Cube 5"/>
          <p:cNvSpPr>
            <a:spLocks noChangeArrowheads="1"/>
          </p:cNvSpPr>
          <p:nvPr/>
        </p:nvSpPr>
        <p:spPr bwMode="auto">
          <a:xfrm flipH="1">
            <a:off x="1900236" y="3405982"/>
            <a:ext cx="2443164" cy="2193925"/>
          </a:xfrm>
          <a:prstGeom prst="cube">
            <a:avLst>
              <a:gd name="adj" fmla="val 15162"/>
            </a:avLst>
          </a:prstGeom>
          <a:solidFill>
            <a:srgbClr val="C00000"/>
          </a:solidFill>
          <a:ln w="9525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Cube 6"/>
          <p:cNvSpPr>
            <a:spLocks noChangeArrowheads="1"/>
          </p:cNvSpPr>
          <p:nvPr/>
        </p:nvSpPr>
        <p:spPr bwMode="auto">
          <a:xfrm flipH="1">
            <a:off x="1900237" y="1437482"/>
            <a:ext cx="2443162" cy="2193925"/>
          </a:xfrm>
          <a:prstGeom prst="cube">
            <a:avLst>
              <a:gd name="adj" fmla="val 15162"/>
            </a:avLst>
          </a:prstGeom>
          <a:solidFill>
            <a:schemeClr val="accent1"/>
          </a:solidFill>
          <a:ln w="9525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3322" name="Rektangel 13"/>
          <p:cNvSpPr>
            <a:spLocks noChangeArrowheads="1"/>
          </p:cNvSpPr>
          <p:nvPr/>
        </p:nvSpPr>
        <p:spPr bwMode="auto">
          <a:xfrm>
            <a:off x="2209800" y="1752600"/>
            <a:ext cx="207486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noProof="1" smtClean="0">
                <a:solidFill>
                  <a:schemeClr val="bg1"/>
                </a:solidFill>
                <a:latin typeface="Calibri" pitchFamily="-108" charset="0"/>
                <a:cs typeface="Arial" charset="0"/>
              </a:rPr>
              <a:t>IRS RECOGNITION OF LEGALLY MARRIED SAME-SEX COUPLES</a:t>
            </a:r>
            <a:endParaRPr lang="en-US" sz="2000" b="1" noProof="1">
              <a:solidFill>
                <a:schemeClr val="bg1"/>
              </a:solidFill>
              <a:latin typeface="Calibri" pitchFamily="-108" charset="0"/>
              <a:cs typeface="Arial" charset="0"/>
            </a:endParaRPr>
          </a:p>
        </p:txBody>
      </p:sp>
      <p:sp>
        <p:nvSpPr>
          <p:cNvPr id="13323" name="Rektangel 13"/>
          <p:cNvSpPr>
            <a:spLocks noChangeArrowheads="1"/>
          </p:cNvSpPr>
          <p:nvPr/>
        </p:nvSpPr>
        <p:spPr bwMode="auto">
          <a:xfrm>
            <a:off x="4572001" y="1752600"/>
            <a:ext cx="193357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noProof="1">
                <a:solidFill>
                  <a:schemeClr val="accent1"/>
                </a:solidFill>
                <a:latin typeface="Calibri" pitchFamily="-108" charset="0"/>
                <a:cs typeface="Arial" charset="0"/>
              </a:rPr>
              <a:t>SAME-SEX SPOUSAL BENEFITS IN FEDERAL PROGRAMS</a:t>
            </a:r>
          </a:p>
        </p:txBody>
      </p:sp>
      <p:sp>
        <p:nvSpPr>
          <p:cNvPr id="13324" name="Rektangel 13"/>
          <p:cNvSpPr>
            <a:spLocks noChangeArrowheads="1"/>
          </p:cNvSpPr>
          <p:nvPr/>
        </p:nvSpPr>
        <p:spPr bwMode="auto">
          <a:xfrm>
            <a:off x="2209800" y="3810000"/>
            <a:ext cx="204311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000" b="1" noProof="1" smtClean="0">
                <a:solidFill>
                  <a:schemeClr val="bg1"/>
                </a:solidFill>
                <a:latin typeface="Calibri" pitchFamily="-108" charset="0"/>
                <a:cs typeface="Arial" charset="0"/>
              </a:rPr>
              <a:t>ACA COVERAGE EXPANSIONS &amp; LEGALLY MARRIED SAME-SEX COUPLES</a:t>
            </a:r>
            <a:endParaRPr lang="da-DK" sz="2000" dirty="0">
              <a:solidFill>
                <a:schemeClr val="bg1"/>
              </a:solidFill>
              <a:latin typeface="Calibri" pitchFamily="-108" charset="0"/>
            </a:endParaRPr>
          </a:p>
        </p:txBody>
      </p:sp>
      <p:sp>
        <p:nvSpPr>
          <p:cNvPr id="13325" name="Rektangel 13"/>
          <p:cNvSpPr>
            <a:spLocks noChangeArrowheads="1"/>
          </p:cNvSpPr>
          <p:nvPr/>
        </p:nvSpPr>
        <p:spPr bwMode="auto">
          <a:xfrm>
            <a:off x="4619626" y="4028282"/>
            <a:ext cx="17049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000" b="1" noProof="1" smtClean="0">
                <a:solidFill>
                  <a:schemeClr val="bg1"/>
                </a:solidFill>
                <a:latin typeface="Calibri" pitchFamily="-108" charset="0"/>
                <a:cs typeface="Arial" charset="0"/>
              </a:rPr>
              <a:t>OTHER CHANGES</a:t>
            </a:r>
            <a:endParaRPr lang="en-US" sz="2000" b="1" noProof="1">
              <a:solidFill>
                <a:schemeClr val="bg1"/>
              </a:solidFill>
              <a:latin typeface="Calibri" pitchFamily="-108" charset="0"/>
              <a:cs typeface="Arial" charset="0"/>
            </a:endParaRPr>
          </a:p>
        </p:txBody>
      </p:sp>
      <p:sp>
        <p:nvSpPr>
          <p:cNvPr id="29" name="Text Box 52"/>
          <p:cNvSpPr txBox="1">
            <a:spLocks noChangeArrowheads="1"/>
          </p:cNvSpPr>
          <p:nvPr/>
        </p:nvSpPr>
        <p:spPr bwMode="gray">
          <a:xfrm>
            <a:off x="6575425" y="2491582"/>
            <a:ext cx="2111375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01688">
              <a:spcBef>
                <a:spcPct val="20000"/>
              </a:spcBef>
              <a:buFont typeface="Arial" charset="0"/>
              <a:buChar char="•"/>
            </a:pPr>
            <a:r>
              <a:rPr lang="en-US" sz="1400" noProof="1">
                <a:solidFill>
                  <a:schemeClr val="bg1"/>
                </a:solidFill>
                <a:latin typeface="Calibri" pitchFamily="-108" charset="0"/>
                <a:cs typeface="Arial" charset="0"/>
              </a:rPr>
              <a:t>This is an example text. Go ahead an replace it with your own text. This is an example text.</a:t>
            </a:r>
          </a:p>
          <a:p>
            <a:pPr defTabSz="801688">
              <a:spcBef>
                <a:spcPct val="20000"/>
              </a:spcBef>
              <a:buFont typeface="Arial" charset="0"/>
              <a:buChar char="•"/>
            </a:pPr>
            <a:r>
              <a:rPr lang="en-US" sz="1400" noProof="1">
                <a:solidFill>
                  <a:schemeClr val="bg1"/>
                </a:solidFill>
                <a:latin typeface="Calibri" pitchFamily="-108" charset="0"/>
                <a:cs typeface="Arial" charset="0"/>
              </a:rPr>
              <a:t> Go ahead and replace it with your own text.</a:t>
            </a:r>
          </a:p>
          <a:p>
            <a:pPr defTabSz="801688">
              <a:spcBef>
                <a:spcPct val="20000"/>
              </a:spcBef>
              <a:buFont typeface="Arial" charset="0"/>
              <a:buChar char="•"/>
            </a:pPr>
            <a:r>
              <a:rPr lang="en-US" sz="1400" noProof="1">
                <a:solidFill>
                  <a:schemeClr val="bg1"/>
                </a:solidFill>
                <a:latin typeface="Calibri" pitchFamily="-108" charset="0"/>
                <a:cs typeface="Arial" charset="0"/>
              </a:rPr>
              <a:t>This is an example text. Go ahead and replace it with your own text</a:t>
            </a:r>
          </a:p>
          <a:p>
            <a:pPr defTabSz="801688">
              <a:spcBef>
                <a:spcPct val="20000"/>
              </a:spcBef>
              <a:buFont typeface="Arial" charset="0"/>
              <a:buChar char="•"/>
            </a:pPr>
            <a:endParaRPr lang="en-US" sz="1400" noProof="1">
              <a:solidFill>
                <a:schemeClr val="bg1"/>
              </a:solidFill>
              <a:latin typeface="Calibri" pitchFamily="-108" charset="0"/>
              <a:cs typeface="Arial" charset="0"/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 idx="4294967295"/>
          </p:nvPr>
        </p:nvSpPr>
        <p:spPr>
          <a:xfrm>
            <a:off x="76200" y="225425"/>
            <a:ext cx="9144000" cy="1069975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Implications of DOMA </a:t>
            </a:r>
            <a:r>
              <a:rPr lang="en-US" dirty="0" smtClean="0"/>
              <a:t>Decision &amp; Other Policy Changes </a:t>
            </a:r>
            <a:r>
              <a:rPr lang="en-US" sz="2800" b="1" dirty="0" smtClean="0">
                <a:solidFill>
                  <a:srgbClr val="000000"/>
                </a:solidFill>
              </a:rPr>
              <a:t>for LGBT Health Care Access</a:t>
            </a:r>
            <a:endParaRPr lang="en-US" sz="2800" b="1" dirty="0" smtClean="0">
              <a:solidFill>
                <a:srgbClr val="0000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71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307866" y="1218962"/>
            <a:ext cx="3151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Provision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11633" y="1218962"/>
            <a:ext cx="3151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Issues to Consider</a:t>
            </a:r>
            <a:endParaRPr lang="en-US" b="1" dirty="0">
              <a:latin typeface="Calibri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2226366" y="1554063"/>
            <a:ext cx="6765234" cy="3493264"/>
            <a:chOff x="2103783" y="3560214"/>
            <a:chExt cx="6765234" cy="3493264"/>
          </a:xfrm>
        </p:grpSpPr>
        <p:sp>
          <p:nvSpPr>
            <p:cNvPr id="23" name="TextBox 22"/>
            <p:cNvSpPr txBox="1"/>
            <p:nvPr/>
          </p:nvSpPr>
          <p:spPr>
            <a:xfrm>
              <a:off x="2103783" y="3560214"/>
              <a:ext cx="3230217" cy="3231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indent="-114300">
                <a:buFont typeface="Arial" pitchFamily="34" charset="0"/>
                <a:buChar char="•"/>
              </a:pP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Recognizes legally </a:t>
              </a:r>
              <a:r>
                <a:rPr lang="en-US" sz="1700" b="1" dirty="0">
                  <a:solidFill>
                    <a:schemeClr val="accent2"/>
                  </a:solidFill>
                  <a:latin typeface="Calibri" pitchFamily="34" charset="0"/>
                </a:rPr>
                <a:t>married </a:t>
              </a: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same sex couples </a:t>
              </a:r>
              <a:r>
                <a:rPr lang="en-US" sz="1700" dirty="0" smtClean="0">
                  <a:latin typeface="Calibri" pitchFamily="34" charset="0"/>
                </a:rPr>
                <a:t>which affects a number of health-related financial issues (e.g., spousal health benefits now non-taxable income for same sex couples)</a:t>
              </a:r>
            </a:p>
            <a:p>
              <a:pPr marL="114300" indent="-114300">
                <a:buFont typeface="Arial" pitchFamily="34" charset="0"/>
                <a:buChar char="•"/>
              </a:pPr>
              <a:r>
                <a:rPr lang="en-US" sz="1700" b="1" dirty="0" smtClean="0">
                  <a:solidFill>
                    <a:schemeClr val="accent2"/>
                  </a:solidFill>
                  <a:latin typeface="Calibri" pitchFamily="34" charset="0"/>
                </a:rPr>
                <a:t>Requires </a:t>
              </a:r>
              <a:r>
                <a:rPr lang="en-US" sz="1700" b="1" dirty="0">
                  <a:solidFill>
                    <a:schemeClr val="accent2"/>
                  </a:solidFill>
                  <a:latin typeface="Calibri" pitchFamily="34" charset="0"/>
                </a:rPr>
                <a:t>all ERISA plans </a:t>
              </a:r>
              <a:r>
                <a:rPr lang="en-US" sz="1700" dirty="0">
                  <a:latin typeface="Calibri" pitchFamily="34" charset="0"/>
                </a:rPr>
                <a:t>to include legally married same-sex couples in </a:t>
              </a:r>
              <a:r>
                <a:rPr lang="en-US" sz="1700" dirty="0" smtClean="0">
                  <a:latin typeface="Calibri" pitchFamily="34" charset="0"/>
                </a:rPr>
                <a:t>definition </a:t>
              </a:r>
              <a:r>
                <a:rPr lang="en-US" sz="1700" dirty="0">
                  <a:latin typeface="Calibri" pitchFamily="34" charset="0"/>
                </a:rPr>
                <a:t>of “spouse” and “marriage,” </a:t>
              </a:r>
              <a:r>
                <a:rPr lang="en-US" sz="1700" dirty="0" smtClean="0">
                  <a:latin typeface="Calibri" pitchFamily="34" charset="0"/>
                </a:rPr>
                <a:t>for purposes of COBRA  and other dependent benefits</a:t>
              </a:r>
              <a:endParaRPr lang="en-US" sz="1700" dirty="0">
                <a:latin typeface="Calibri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410200" y="3560214"/>
              <a:ext cx="3458817" cy="34932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indent="-114300">
                <a:buFont typeface="Arial" pitchFamily="34" charset="0"/>
                <a:buChar char="•"/>
              </a:pPr>
              <a:r>
                <a:rPr lang="en-US" sz="1700" dirty="0">
                  <a:latin typeface="Calibri" pitchFamily="34" charset="0"/>
                </a:rPr>
                <a:t>B</a:t>
              </a:r>
              <a:r>
                <a:rPr lang="en-US" sz="1700" dirty="0" smtClean="0">
                  <a:latin typeface="Calibri" pitchFamily="34" charset="0"/>
                </a:rPr>
                <a:t>ased </a:t>
              </a:r>
              <a:r>
                <a:rPr lang="en-US" sz="1700" dirty="0">
                  <a:latin typeface="Calibri" pitchFamily="34" charset="0"/>
                </a:rPr>
                <a:t>on “state of celebration,” regardless of whether </a:t>
              </a:r>
              <a:r>
                <a:rPr lang="en-US" sz="1700" dirty="0" smtClean="0">
                  <a:latin typeface="Calibri" pitchFamily="34" charset="0"/>
                </a:rPr>
                <a:t>couple </a:t>
              </a:r>
              <a:r>
                <a:rPr lang="en-US" sz="1700" dirty="0">
                  <a:latin typeface="Calibri" pitchFamily="34" charset="0"/>
                </a:rPr>
                <a:t>lives in </a:t>
              </a:r>
              <a:r>
                <a:rPr lang="en-US" sz="1700" dirty="0" smtClean="0">
                  <a:latin typeface="Calibri" pitchFamily="34" charset="0"/>
                </a:rPr>
                <a:t>state </a:t>
              </a:r>
              <a:r>
                <a:rPr lang="en-US" sz="1700" dirty="0">
                  <a:latin typeface="Calibri" pitchFamily="34" charset="0"/>
                </a:rPr>
                <a:t>that recognizes same-sex </a:t>
              </a:r>
              <a:r>
                <a:rPr lang="en-US" sz="1700" dirty="0" smtClean="0">
                  <a:latin typeface="Calibri" pitchFamily="34" charset="0"/>
                </a:rPr>
                <a:t>marriage</a:t>
              </a:r>
            </a:p>
            <a:p>
              <a:pPr marL="114300" indent="-114300">
                <a:buFont typeface="Arial" pitchFamily="34" charset="0"/>
                <a:buChar char="•"/>
              </a:pPr>
              <a:r>
                <a:rPr lang="en-US" sz="1700" dirty="0">
                  <a:latin typeface="Calibri" pitchFamily="34" charset="0"/>
                </a:rPr>
                <a:t>But access to spousal coverage still governed </a:t>
              </a:r>
              <a:r>
                <a:rPr lang="en-US" sz="1700" dirty="0" smtClean="0">
                  <a:latin typeface="Calibri" pitchFamily="34" charset="0"/>
                </a:rPr>
                <a:t>by patchwork </a:t>
              </a:r>
              <a:r>
                <a:rPr lang="en-US" sz="1700" dirty="0">
                  <a:latin typeface="Calibri" pitchFamily="34" charset="0"/>
                </a:rPr>
                <a:t>of </a:t>
              </a:r>
              <a:r>
                <a:rPr lang="en-US" sz="1700" dirty="0" smtClean="0">
                  <a:latin typeface="Calibri" pitchFamily="34" charset="0"/>
                </a:rPr>
                <a:t>state-policy and law. Majority </a:t>
              </a:r>
              <a:r>
                <a:rPr lang="en-US" sz="1700" dirty="0">
                  <a:latin typeface="Calibri" pitchFamily="34" charset="0"/>
                </a:rPr>
                <a:t>of states still impose bans on same-sex </a:t>
              </a:r>
              <a:r>
                <a:rPr lang="en-US" sz="1700" dirty="0" smtClean="0">
                  <a:latin typeface="Calibri" pitchFamily="34" charset="0"/>
                </a:rPr>
                <a:t>marriages and do </a:t>
              </a:r>
              <a:r>
                <a:rPr lang="en-US" sz="1700" dirty="0">
                  <a:latin typeface="Calibri" pitchFamily="34" charset="0"/>
                </a:rPr>
                <a:t>not recognize same-sex marriages </a:t>
              </a:r>
              <a:r>
                <a:rPr lang="en-US" sz="1700" dirty="0" smtClean="0">
                  <a:latin typeface="Calibri" pitchFamily="34" charset="0"/>
                </a:rPr>
                <a:t>conducted </a:t>
              </a:r>
              <a:r>
                <a:rPr lang="en-US" sz="1700" dirty="0">
                  <a:latin typeface="Calibri" pitchFamily="34" charset="0"/>
                </a:rPr>
                <a:t>legally in other states. Employers in these states not required to offer </a:t>
              </a:r>
              <a:r>
                <a:rPr lang="en-US" sz="1700" dirty="0" smtClean="0">
                  <a:latin typeface="Calibri" pitchFamily="34" charset="0"/>
                </a:rPr>
                <a:t>coverage</a:t>
              </a:r>
              <a:endParaRPr lang="en-US" sz="1700" dirty="0">
                <a:latin typeface="Calibri" pitchFamily="34" charset="0"/>
              </a:endParaRPr>
            </a:p>
          </p:txBody>
        </p:sp>
      </p:grpSp>
      <p:sp>
        <p:nvSpPr>
          <p:cNvPr id="36" name="Title 1"/>
          <p:cNvSpPr>
            <a:spLocks noGrp="1"/>
          </p:cNvSpPr>
          <p:nvPr>
            <p:ph type="title" idx="4294967295"/>
          </p:nvPr>
        </p:nvSpPr>
        <p:spPr>
          <a:xfrm>
            <a:off x="76200" y="225425"/>
            <a:ext cx="9144000" cy="1069975"/>
          </a:xfrm>
        </p:spPr>
        <p:txBody>
          <a:bodyPr/>
          <a:lstStyle/>
          <a:p>
            <a:r>
              <a:rPr lang="en-US" dirty="0" smtClean="0"/>
              <a:t>DOMA Decision - Implications</a:t>
            </a:r>
            <a:endParaRPr lang="en-US" sz="2800" b="1" dirty="0" smtClean="0">
              <a:solidFill>
                <a:srgbClr val="000020"/>
              </a:solidFill>
            </a:endParaRPr>
          </a:p>
        </p:txBody>
      </p:sp>
      <p:sp>
        <p:nvSpPr>
          <p:cNvPr id="15" name="Cube 14"/>
          <p:cNvSpPr>
            <a:spLocks noChangeAspect="1" noChangeArrowheads="1"/>
          </p:cNvSpPr>
          <p:nvPr/>
        </p:nvSpPr>
        <p:spPr bwMode="auto">
          <a:xfrm flipH="1">
            <a:off x="41453" y="1676400"/>
            <a:ext cx="2092147" cy="2095500"/>
          </a:xfrm>
          <a:prstGeom prst="cube">
            <a:avLst>
              <a:gd name="adj" fmla="val 15162"/>
            </a:avLst>
          </a:prstGeom>
          <a:solidFill>
            <a:srgbClr val="002060"/>
          </a:solidFill>
          <a:ln w="9525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0999" y="1981200"/>
            <a:ext cx="152400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</a:rPr>
              <a:t>IRS Recognition of Married Same-Sex Couples</a:t>
            </a:r>
            <a:endParaRPr lang="en-US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0" y="6020991"/>
            <a:ext cx="8534400" cy="37980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/>
              <a:t>NOTES: </a:t>
            </a:r>
            <a:r>
              <a:rPr lang="en-US" sz="1000" dirty="0" smtClean="0"/>
              <a:t>ERISA = </a:t>
            </a:r>
            <a:r>
              <a:rPr lang="en-US" sz="1000" dirty="0"/>
              <a:t>Employee Retirement Income Security Act of </a:t>
            </a:r>
            <a:r>
              <a:rPr lang="en-US" sz="1000" dirty="0" smtClean="0"/>
              <a:t>1974, a </a:t>
            </a:r>
            <a:r>
              <a:rPr lang="en-US" sz="1000" dirty="0"/>
              <a:t>federal law that sets minimum standards for most voluntarily established pension and health plans in private industry to provide protection for individuals in these plans; </a:t>
            </a:r>
            <a:r>
              <a:rPr lang="en-US" sz="1000" dirty="0" smtClean="0"/>
              <a:t>COBRA= Consolidated </a:t>
            </a:r>
            <a:r>
              <a:rPr lang="en-US" sz="1000" dirty="0"/>
              <a:t>Omnibus Budget Reconciliation </a:t>
            </a:r>
            <a:r>
              <a:rPr lang="en-US" sz="1000" dirty="0" smtClean="0"/>
              <a:t>Act, an amendment to ERISA, which provides </a:t>
            </a:r>
            <a:r>
              <a:rPr lang="en-US" sz="1000" dirty="0"/>
              <a:t>some workers and their families with the right to continue </a:t>
            </a:r>
            <a:r>
              <a:rPr lang="en-US" sz="1000" dirty="0" smtClean="0"/>
              <a:t>health </a:t>
            </a:r>
            <a:r>
              <a:rPr lang="en-US" sz="1000" dirty="0"/>
              <a:t>coverage for a limited time after certain events, such as the loss of a </a:t>
            </a:r>
            <a:r>
              <a:rPr lang="en-US" sz="1000" dirty="0" smtClean="0"/>
              <a:t>job.</a:t>
            </a:r>
            <a:endParaRPr lang="en-US" sz="1000" dirty="0"/>
          </a:p>
          <a:p>
            <a:r>
              <a:rPr lang="en-US" sz="1000" b="1" dirty="0" smtClean="0"/>
              <a:t>SOURCES</a:t>
            </a:r>
            <a:r>
              <a:rPr lang="en-US" sz="1000" dirty="0"/>
              <a:t>: </a:t>
            </a:r>
            <a:r>
              <a:rPr lang="en-US" sz="1000" dirty="0" smtClean="0"/>
              <a:t>Ranji U</a:t>
            </a:r>
            <a:r>
              <a:rPr lang="en-US" sz="1000" dirty="0"/>
              <a:t>, </a:t>
            </a:r>
            <a:r>
              <a:rPr lang="en-US" sz="1000" dirty="0" smtClean="0"/>
              <a:t>Beamesderfer A, Kates J, Salganicoff A, </a:t>
            </a:r>
            <a:r>
              <a:rPr lang="en-US" sz="1000" i="1" dirty="0" smtClean="0"/>
              <a:t>Health </a:t>
            </a:r>
            <a:r>
              <a:rPr lang="en-US" sz="1000" i="1" dirty="0"/>
              <a:t>and Access to Care and Coverage for Lesbian, Gay, Bisexual, and Transgender Individuals in the U.S</a:t>
            </a:r>
            <a:r>
              <a:rPr lang="en-US" sz="1000" dirty="0" smtClean="0"/>
              <a:t>., Kaiser Family Foundation, January 2014; Cray A, Baker K, </a:t>
            </a:r>
            <a:r>
              <a:rPr lang="en-US" sz="1000" i="1" dirty="0" smtClean="0"/>
              <a:t>How </a:t>
            </a:r>
            <a:r>
              <a:rPr lang="en-US" sz="1000" i="1" dirty="0"/>
              <a:t>the Affordable Care Act Helps the LGBT </a:t>
            </a:r>
            <a:r>
              <a:rPr lang="en-US" sz="1000" i="1" dirty="0" smtClean="0"/>
              <a:t>Communit</a:t>
            </a:r>
            <a:r>
              <a:rPr lang="en-US" sz="1000" dirty="0" smtClean="0"/>
              <a:t>y, </a:t>
            </a:r>
            <a:r>
              <a:rPr lang="en-US" sz="1000" dirty="0"/>
              <a:t>Center for American Progress, </a:t>
            </a:r>
            <a:r>
              <a:rPr lang="en-US" sz="1000" dirty="0" smtClean="0"/>
              <a:t>May 2013.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7874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096000"/>
            <a:ext cx="8321040" cy="759619"/>
          </a:xfrm>
        </p:spPr>
        <p:txBody>
          <a:bodyPr/>
          <a:lstStyle/>
          <a:p>
            <a:r>
              <a:rPr lang="en-US" sz="1000" b="1" dirty="0" smtClean="0">
                <a:latin typeface="+mn-lt"/>
              </a:rPr>
              <a:t>NOTE</a:t>
            </a:r>
            <a:r>
              <a:rPr lang="en-US" sz="1000" dirty="0" smtClean="0">
                <a:latin typeface="+mn-lt"/>
              </a:rPr>
              <a:t>: Under the ACA and Supreme Court DOMA ruling, states that recognize same-sex marriages required to provide insurance parity to same-sex couples. Nevada- No Insurance Requirement, Insurance Coverage is the same as opposite-sex spouses, except for group health insurance benefits. Wisconsin- No i</a:t>
            </a:r>
            <a:r>
              <a:rPr lang="en-US" sz="1000" dirty="0" smtClean="0"/>
              <a:t>nsurance </a:t>
            </a:r>
            <a:r>
              <a:rPr lang="en-US" sz="1000" dirty="0"/>
              <a:t>requirement, but have limited spousal  </a:t>
            </a:r>
            <a:r>
              <a:rPr lang="en-US" sz="1000" dirty="0" smtClean="0"/>
              <a:t>rights. </a:t>
            </a:r>
          </a:p>
          <a:p>
            <a:r>
              <a:rPr lang="en-US" sz="1000" b="1" dirty="0" smtClean="0">
                <a:latin typeface="+mn-lt"/>
              </a:rPr>
              <a:t>SOURCES</a:t>
            </a:r>
            <a:r>
              <a:rPr lang="en-US" sz="1000" dirty="0" smtClean="0">
                <a:latin typeface="+mn-lt"/>
              </a:rPr>
              <a:t>: </a:t>
            </a:r>
            <a:r>
              <a:rPr lang="en-US" sz="1000" dirty="0"/>
              <a:t>Ranji U, Beamesderfer A, Kates J, Salganicoff A, </a:t>
            </a:r>
            <a:r>
              <a:rPr lang="en-US" sz="1000" i="1" dirty="0"/>
              <a:t>Health and Access to Care and Coverage for Lesbian, Gay, Bisexual, and Transgender Individuals in the U.S</a:t>
            </a:r>
            <a:r>
              <a:rPr lang="en-US" sz="1000" dirty="0"/>
              <a:t>., Kaiser Family Foundation, January </a:t>
            </a:r>
            <a:r>
              <a:rPr lang="en-US" sz="1000" dirty="0" smtClean="0"/>
              <a:t>2014 (see issue brief for detailed list of data sources).</a:t>
            </a:r>
            <a:endParaRPr lang="en-US" sz="1000" dirty="0">
              <a:latin typeface="+mn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5728" y="152400"/>
            <a:ext cx="8961120" cy="914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Relationship Recognition &amp; Insurance Coverage Policies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for Same-Sex Partners, by State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981200" y="4305753"/>
            <a:ext cx="622300" cy="479425"/>
            <a:chOff x="1735" y="3474"/>
            <a:chExt cx="860" cy="662"/>
          </a:xfrm>
          <a:solidFill>
            <a:schemeClr val="tx2"/>
          </a:solidFill>
        </p:grpSpPr>
        <p:grpSp>
          <p:nvGrpSpPr>
            <p:cNvPr id="6" name="Group 5" descr="Dotted grid"/>
            <p:cNvGrpSpPr>
              <a:grpSpLocks noChangeAspect="1"/>
            </p:cNvGrpSpPr>
            <p:nvPr/>
          </p:nvGrpSpPr>
          <p:grpSpPr bwMode="auto">
            <a:xfrm>
              <a:off x="1735" y="3474"/>
              <a:ext cx="860" cy="662"/>
              <a:chOff x="1735" y="3474"/>
              <a:chExt cx="860" cy="662"/>
            </a:xfrm>
            <a:grpFill/>
          </p:grpSpPr>
          <p:sp>
            <p:nvSpPr>
              <p:cNvPr id="8" name="Freeform 7"/>
              <p:cNvSpPr>
                <a:spLocks noChangeAspect="1"/>
              </p:cNvSpPr>
              <p:nvPr/>
            </p:nvSpPr>
            <p:spPr bwMode="auto">
              <a:xfrm>
                <a:off x="1735" y="3557"/>
                <a:ext cx="66" cy="96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9" name="Freeform 8"/>
              <p:cNvSpPr>
                <a:spLocks noChangeAspect="1"/>
              </p:cNvSpPr>
              <p:nvPr/>
            </p:nvSpPr>
            <p:spPr bwMode="auto">
              <a:xfrm>
                <a:off x="1829" y="3474"/>
                <a:ext cx="124" cy="121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10" name="Freeform 9"/>
              <p:cNvSpPr>
                <a:spLocks noChangeAspect="1"/>
              </p:cNvSpPr>
              <p:nvPr/>
            </p:nvSpPr>
            <p:spPr bwMode="auto">
              <a:xfrm>
                <a:off x="1945" y="3557"/>
                <a:ext cx="184" cy="13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11" name="Freeform 10"/>
              <p:cNvSpPr>
                <a:spLocks noChangeAspect="1"/>
              </p:cNvSpPr>
              <p:nvPr/>
            </p:nvSpPr>
            <p:spPr bwMode="auto">
              <a:xfrm>
                <a:off x="2135" y="3660"/>
                <a:ext cx="146" cy="72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12" name="Freeform 11"/>
              <p:cNvSpPr>
                <a:spLocks noChangeAspect="1"/>
              </p:cNvSpPr>
              <p:nvPr/>
            </p:nvSpPr>
            <p:spPr bwMode="auto">
              <a:xfrm>
                <a:off x="2178" y="3762"/>
                <a:ext cx="60" cy="52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13" name="Freeform 12"/>
              <p:cNvSpPr>
                <a:spLocks noChangeAspect="1"/>
              </p:cNvSpPr>
              <p:nvPr/>
            </p:nvSpPr>
            <p:spPr bwMode="auto">
              <a:xfrm>
                <a:off x="2243" y="3818"/>
                <a:ext cx="41" cy="51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14" name="Freeform 13"/>
              <p:cNvSpPr>
                <a:spLocks noChangeAspect="1"/>
              </p:cNvSpPr>
              <p:nvPr/>
            </p:nvSpPr>
            <p:spPr bwMode="auto">
              <a:xfrm>
                <a:off x="2346" y="3842"/>
                <a:ext cx="249" cy="294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dirty="0">
                  <a:solidFill>
                    <a:schemeClr val="accent1"/>
                  </a:solidFill>
                </a:endParaRPr>
              </a:p>
            </p:txBody>
          </p:sp>
        </p:grpSp>
        <p:sp>
          <p:nvSpPr>
            <p:cNvPr id="7" name="Freeform 13"/>
            <p:cNvSpPr>
              <a:spLocks noChangeAspect="1"/>
            </p:cNvSpPr>
            <p:nvPr/>
          </p:nvSpPr>
          <p:spPr bwMode="auto">
            <a:xfrm>
              <a:off x="2258" y="3705"/>
              <a:ext cx="138" cy="115"/>
            </a:xfrm>
            <a:custGeom>
              <a:avLst/>
              <a:gdLst>
                <a:gd name="T0" fmla="*/ 29 w 138"/>
                <a:gd name="T1" fmla="*/ 0 h 115"/>
                <a:gd name="T2" fmla="*/ 0 w 138"/>
                <a:gd name="T3" fmla="*/ 34 h 115"/>
                <a:gd name="T4" fmla="*/ 12 w 138"/>
                <a:gd name="T5" fmla="*/ 61 h 115"/>
                <a:gd name="T6" fmla="*/ 38 w 138"/>
                <a:gd name="T7" fmla="*/ 70 h 115"/>
                <a:gd name="T8" fmla="*/ 64 w 138"/>
                <a:gd name="T9" fmla="*/ 115 h 115"/>
                <a:gd name="T10" fmla="*/ 136 w 138"/>
                <a:gd name="T11" fmla="*/ 97 h 115"/>
                <a:gd name="T12" fmla="*/ 138 w 138"/>
                <a:gd name="T13" fmla="*/ 49 h 115"/>
                <a:gd name="T14" fmla="*/ 85 w 138"/>
                <a:gd name="T15" fmla="*/ 9 h 115"/>
                <a:gd name="T16" fmla="*/ 29 w 138"/>
                <a:gd name="T17" fmla="*/ 0 h 1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8"/>
                <a:gd name="T28" fmla="*/ 0 h 115"/>
                <a:gd name="T29" fmla="*/ 138 w 138"/>
                <a:gd name="T30" fmla="*/ 115 h 1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8" h="115">
                  <a:moveTo>
                    <a:pt x="29" y="0"/>
                  </a:moveTo>
                  <a:lnTo>
                    <a:pt x="0" y="34"/>
                  </a:lnTo>
                  <a:lnTo>
                    <a:pt x="12" y="61"/>
                  </a:lnTo>
                  <a:lnTo>
                    <a:pt x="38" y="70"/>
                  </a:lnTo>
                  <a:lnTo>
                    <a:pt x="64" y="115"/>
                  </a:lnTo>
                  <a:lnTo>
                    <a:pt x="136" y="97"/>
                  </a:lnTo>
                  <a:lnTo>
                    <a:pt x="138" y="49"/>
                  </a:lnTo>
                  <a:lnTo>
                    <a:pt x="85" y="9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5" name="Freeform 14"/>
          <p:cNvSpPr>
            <a:spLocks noChangeAspect="1"/>
          </p:cNvSpPr>
          <p:nvPr/>
        </p:nvSpPr>
        <p:spPr bwMode="auto">
          <a:xfrm>
            <a:off x="1466850" y="1099003"/>
            <a:ext cx="836613" cy="604838"/>
          </a:xfrm>
          <a:custGeom>
            <a:avLst/>
            <a:gdLst>
              <a:gd name="T0" fmla="*/ 134 w 530"/>
              <a:gd name="T1" fmla="*/ 0 h 389"/>
              <a:gd name="T2" fmla="*/ 243 w 530"/>
              <a:gd name="T3" fmla="*/ 30 h 389"/>
              <a:gd name="T4" fmla="*/ 326 w 530"/>
              <a:gd name="T5" fmla="*/ 49 h 389"/>
              <a:gd name="T6" fmla="*/ 366 w 530"/>
              <a:gd name="T7" fmla="*/ 58 h 389"/>
              <a:gd name="T8" fmla="*/ 408 w 530"/>
              <a:gd name="T9" fmla="*/ 64 h 389"/>
              <a:gd name="T10" fmla="*/ 463 w 530"/>
              <a:gd name="T11" fmla="*/ 74 h 389"/>
              <a:gd name="T12" fmla="*/ 530 w 530"/>
              <a:gd name="T13" fmla="*/ 86 h 389"/>
              <a:gd name="T14" fmla="*/ 487 w 530"/>
              <a:gd name="T15" fmla="*/ 389 h 389"/>
              <a:gd name="T16" fmla="*/ 281 w 530"/>
              <a:gd name="T17" fmla="*/ 345 h 389"/>
              <a:gd name="T18" fmla="*/ 253 w 530"/>
              <a:gd name="T19" fmla="*/ 365 h 389"/>
              <a:gd name="T20" fmla="*/ 216 w 530"/>
              <a:gd name="T21" fmla="*/ 335 h 389"/>
              <a:gd name="T22" fmla="*/ 183 w 530"/>
              <a:gd name="T23" fmla="*/ 365 h 389"/>
              <a:gd name="T24" fmla="*/ 153 w 530"/>
              <a:gd name="T25" fmla="*/ 339 h 389"/>
              <a:gd name="T26" fmla="*/ 68 w 530"/>
              <a:gd name="T27" fmla="*/ 335 h 389"/>
              <a:gd name="T28" fmla="*/ 80 w 530"/>
              <a:gd name="T29" fmla="*/ 286 h 389"/>
              <a:gd name="T30" fmla="*/ 19 w 530"/>
              <a:gd name="T31" fmla="*/ 281 h 389"/>
              <a:gd name="T32" fmla="*/ 13 w 530"/>
              <a:gd name="T33" fmla="*/ 253 h 389"/>
              <a:gd name="T34" fmla="*/ 25 w 530"/>
              <a:gd name="T35" fmla="*/ 223 h 389"/>
              <a:gd name="T36" fmla="*/ 10 w 530"/>
              <a:gd name="T37" fmla="*/ 196 h 389"/>
              <a:gd name="T38" fmla="*/ 11 w 530"/>
              <a:gd name="T39" fmla="*/ 120 h 389"/>
              <a:gd name="T40" fmla="*/ 0 w 530"/>
              <a:gd name="T41" fmla="*/ 62 h 389"/>
              <a:gd name="T42" fmla="*/ 7 w 530"/>
              <a:gd name="T43" fmla="*/ 40 h 389"/>
              <a:gd name="T44" fmla="*/ 34 w 530"/>
              <a:gd name="T45" fmla="*/ 49 h 389"/>
              <a:gd name="T46" fmla="*/ 62 w 530"/>
              <a:gd name="T47" fmla="*/ 83 h 389"/>
              <a:gd name="T48" fmla="*/ 114 w 530"/>
              <a:gd name="T49" fmla="*/ 91 h 389"/>
              <a:gd name="T50" fmla="*/ 128 w 530"/>
              <a:gd name="T51" fmla="*/ 119 h 389"/>
              <a:gd name="T52" fmla="*/ 102 w 530"/>
              <a:gd name="T53" fmla="*/ 119 h 389"/>
              <a:gd name="T54" fmla="*/ 99 w 530"/>
              <a:gd name="T55" fmla="*/ 143 h 389"/>
              <a:gd name="T56" fmla="*/ 114 w 530"/>
              <a:gd name="T57" fmla="*/ 146 h 389"/>
              <a:gd name="T58" fmla="*/ 120 w 530"/>
              <a:gd name="T59" fmla="*/ 170 h 389"/>
              <a:gd name="T60" fmla="*/ 89 w 530"/>
              <a:gd name="T61" fmla="*/ 187 h 389"/>
              <a:gd name="T62" fmla="*/ 89 w 530"/>
              <a:gd name="T63" fmla="*/ 204 h 389"/>
              <a:gd name="T64" fmla="*/ 125 w 530"/>
              <a:gd name="T65" fmla="*/ 204 h 389"/>
              <a:gd name="T66" fmla="*/ 134 w 530"/>
              <a:gd name="T67" fmla="*/ 162 h 389"/>
              <a:gd name="T68" fmla="*/ 161 w 530"/>
              <a:gd name="T69" fmla="*/ 137 h 389"/>
              <a:gd name="T70" fmla="*/ 128 w 530"/>
              <a:gd name="T71" fmla="*/ 71 h 389"/>
              <a:gd name="T72" fmla="*/ 149 w 530"/>
              <a:gd name="T73" fmla="*/ 50 h 389"/>
              <a:gd name="T74" fmla="*/ 134 w 530"/>
              <a:gd name="T75" fmla="*/ 0 h 38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30"/>
              <a:gd name="T115" fmla="*/ 0 h 389"/>
              <a:gd name="T116" fmla="*/ 530 w 530"/>
              <a:gd name="T117" fmla="*/ 389 h 38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30" h="389">
                <a:moveTo>
                  <a:pt x="134" y="0"/>
                </a:moveTo>
                <a:lnTo>
                  <a:pt x="243" y="30"/>
                </a:lnTo>
                <a:lnTo>
                  <a:pt x="326" y="49"/>
                </a:lnTo>
                <a:lnTo>
                  <a:pt x="366" y="58"/>
                </a:lnTo>
                <a:lnTo>
                  <a:pt x="408" y="64"/>
                </a:lnTo>
                <a:lnTo>
                  <a:pt x="463" y="74"/>
                </a:lnTo>
                <a:lnTo>
                  <a:pt x="530" y="86"/>
                </a:lnTo>
                <a:lnTo>
                  <a:pt x="487" y="389"/>
                </a:lnTo>
                <a:lnTo>
                  <a:pt x="281" y="345"/>
                </a:lnTo>
                <a:lnTo>
                  <a:pt x="253" y="365"/>
                </a:lnTo>
                <a:lnTo>
                  <a:pt x="216" y="335"/>
                </a:lnTo>
                <a:lnTo>
                  <a:pt x="183" y="365"/>
                </a:lnTo>
                <a:lnTo>
                  <a:pt x="153" y="339"/>
                </a:lnTo>
                <a:lnTo>
                  <a:pt x="68" y="335"/>
                </a:lnTo>
                <a:lnTo>
                  <a:pt x="80" y="286"/>
                </a:lnTo>
                <a:lnTo>
                  <a:pt x="19" y="281"/>
                </a:lnTo>
                <a:lnTo>
                  <a:pt x="13" y="253"/>
                </a:lnTo>
                <a:lnTo>
                  <a:pt x="25" y="223"/>
                </a:lnTo>
                <a:lnTo>
                  <a:pt x="10" y="196"/>
                </a:lnTo>
                <a:lnTo>
                  <a:pt x="11" y="120"/>
                </a:lnTo>
                <a:lnTo>
                  <a:pt x="0" y="62"/>
                </a:lnTo>
                <a:lnTo>
                  <a:pt x="7" y="40"/>
                </a:lnTo>
                <a:lnTo>
                  <a:pt x="34" y="49"/>
                </a:lnTo>
                <a:lnTo>
                  <a:pt x="62" y="83"/>
                </a:lnTo>
                <a:lnTo>
                  <a:pt x="114" y="91"/>
                </a:lnTo>
                <a:lnTo>
                  <a:pt x="128" y="119"/>
                </a:lnTo>
                <a:lnTo>
                  <a:pt x="102" y="119"/>
                </a:lnTo>
                <a:lnTo>
                  <a:pt x="99" y="143"/>
                </a:lnTo>
                <a:lnTo>
                  <a:pt x="114" y="146"/>
                </a:lnTo>
                <a:lnTo>
                  <a:pt x="120" y="170"/>
                </a:lnTo>
                <a:lnTo>
                  <a:pt x="89" y="187"/>
                </a:lnTo>
                <a:lnTo>
                  <a:pt x="89" y="204"/>
                </a:lnTo>
                <a:lnTo>
                  <a:pt x="125" y="204"/>
                </a:lnTo>
                <a:lnTo>
                  <a:pt x="134" y="162"/>
                </a:lnTo>
                <a:lnTo>
                  <a:pt x="161" y="137"/>
                </a:lnTo>
                <a:lnTo>
                  <a:pt x="128" y="71"/>
                </a:lnTo>
                <a:lnTo>
                  <a:pt x="149" y="50"/>
                </a:lnTo>
                <a:lnTo>
                  <a:pt x="134" y="0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6" name="Freeform 15"/>
          <p:cNvSpPr>
            <a:spLocks noChangeAspect="1"/>
          </p:cNvSpPr>
          <p:nvPr/>
        </p:nvSpPr>
        <p:spPr bwMode="auto">
          <a:xfrm>
            <a:off x="1268413" y="1537153"/>
            <a:ext cx="1044575" cy="784225"/>
          </a:xfrm>
          <a:custGeom>
            <a:avLst/>
            <a:gdLst>
              <a:gd name="T0" fmla="*/ 145 w 662"/>
              <a:gd name="T1" fmla="*/ 0 h 505"/>
              <a:gd name="T2" fmla="*/ 126 w 662"/>
              <a:gd name="T3" fmla="*/ 11 h 505"/>
              <a:gd name="T4" fmla="*/ 114 w 662"/>
              <a:gd name="T5" fmla="*/ 55 h 505"/>
              <a:gd name="T6" fmla="*/ 102 w 662"/>
              <a:gd name="T7" fmla="*/ 93 h 505"/>
              <a:gd name="T8" fmla="*/ 93 w 662"/>
              <a:gd name="T9" fmla="*/ 123 h 505"/>
              <a:gd name="T10" fmla="*/ 81 w 662"/>
              <a:gd name="T11" fmla="*/ 155 h 505"/>
              <a:gd name="T12" fmla="*/ 67 w 662"/>
              <a:gd name="T13" fmla="*/ 188 h 505"/>
              <a:gd name="T14" fmla="*/ 50 w 662"/>
              <a:gd name="T15" fmla="*/ 224 h 505"/>
              <a:gd name="T16" fmla="*/ 26 w 662"/>
              <a:gd name="T17" fmla="*/ 266 h 505"/>
              <a:gd name="T18" fmla="*/ 0 w 662"/>
              <a:gd name="T19" fmla="*/ 306 h 505"/>
              <a:gd name="T20" fmla="*/ 0 w 662"/>
              <a:gd name="T21" fmla="*/ 394 h 505"/>
              <a:gd name="T22" fmla="*/ 371 w 662"/>
              <a:gd name="T23" fmla="*/ 470 h 505"/>
              <a:gd name="T24" fmla="*/ 543 w 662"/>
              <a:gd name="T25" fmla="*/ 505 h 505"/>
              <a:gd name="T26" fmla="*/ 579 w 662"/>
              <a:gd name="T27" fmla="*/ 330 h 505"/>
              <a:gd name="T28" fmla="*/ 601 w 662"/>
              <a:gd name="T29" fmla="*/ 315 h 505"/>
              <a:gd name="T30" fmla="*/ 580 w 662"/>
              <a:gd name="T31" fmla="*/ 276 h 505"/>
              <a:gd name="T32" fmla="*/ 591 w 662"/>
              <a:gd name="T33" fmla="*/ 236 h 505"/>
              <a:gd name="T34" fmla="*/ 662 w 662"/>
              <a:gd name="T35" fmla="*/ 169 h 505"/>
              <a:gd name="T36" fmla="*/ 613 w 662"/>
              <a:gd name="T37" fmla="*/ 108 h 505"/>
              <a:gd name="T38" fmla="*/ 407 w 662"/>
              <a:gd name="T39" fmla="*/ 64 h 505"/>
              <a:gd name="T40" fmla="*/ 379 w 662"/>
              <a:gd name="T41" fmla="*/ 82 h 505"/>
              <a:gd name="T42" fmla="*/ 342 w 662"/>
              <a:gd name="T43" fmla="*/ 52 h 505"/>
              <a:gd name="T44" fmla="*/ 309 w 662"/>
              <a:gd name="T45" fmla="*/ 84 h 505"/>
              <a:gd name="T46" fmla="*/ 278 w 662"/>
              <a:gd name="T47" fmla="*/ 52 h 505"/>
              <a:gd name="T48" fmla="*/ 196 w 662"/>
              <a:gd name="T49" fmla="*/ 54 h 505"/>
              <a:gd name="T50" fmla="*/ 206 w 662"/>
              <a:gd name="T51" fmla="*/ 5 h 505"/>
              <a:gd name="T52" fmla="*/ 145 w 662"/>
              <a:gd name="T53" fmla="*/ 0 h 50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662"/>
              <a:gd name="T82" fmla="*/ 0 h 505"/>
              <a:gd name="T83" fmla="*/ 662 w 662"/>
              <a:gd name="T84" fmla="*/ 505 h 50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662" h="505">
                <a:moveTo>
                  <a:pt x="145" y="0"/>
                </a:moveTo>
                <a:lnTo>
                  <a:pt x="126" y="11"/>
                </a:lnTo>
                <a:lnTo>
                  <a:pt x="114" y="55"/>
                </a:lnTo>
                <a:lnTo>
                  <a:pt x="102" y="93"/>
                </a:lnTo>
                <a:lnTo>
                  <a:pt x="93" y="123"/>
                </a:lnTo>
                <a:lnTo>
                  <a:pt x="81" y="155"/>
                </a:lnTo>
                <a:lnTo>
                  <a:pt x="67" y="188"/>
                </a:lnTo>
                <a:lnTo>
                  <a:pt x="50" y="224"/>
                </a:lnTo>
                <a:lnTo>
                  <a:pt x="26" y="266"/>
                </a:lnTo>
                <a:lnTo>
                  <a:pt x="0" y="306"/>
                </a:lnTo>
                <a:lnTo>
                  <a:pt x="0" y="394"/>
                </a:lnTo>
                <a:lnTo>
                  <a:pt x="371" y="470"/>
                </a:lnTo>
                <a:lnTo>
                  <a:pt x="543" y="505"/>
                </a:lnTo>
                <a:lnTo>
                  <a:pt x="579" y="330"/>
                </a:lnTo>
                <a:lnTo>
                  <a:pt x="601" y="315"/>
                </a:lnTo>
                <a:lnTo>
                  <a:pt x="580" y="276"/>
                </a:lnTo>
                <a:lnTo>
                  <a:pt x="591" y="236"/>
                </a:lnTo>
                <a:lnTo>
                  <a:pt x="662" y="169"/>
                </a:lnTo>
                <a:lnTo>
                  <a:pt x="613" y="108"/>
                </a:lnTo>
                <a:lnTo>
                  <a:pt x="407" y="64"/>
                </a:lnTo>
                <a:lnTo>
                  <a:pt x="379" y="82"/>
                </a:lnTo>
                <a:lnTo>
                  <a:pt x="342" y="52"/>
                </a:lnTo>
                <a:lnTo>
                  <a:pt x="309" y="84"/>
                </a:lnTo>
                <a:lnTo>
                  <a:pt x="278" y="52"/>
                </a:lnTo>
                <a:lnTo>
                  <a:pt x="196" y="54"/>
                </a:lnTo>
                <a:lnTo>
                  <a:pt x="206" y="5"/>
                </a:lnTo>
                <a:lnTo>
                  <a:pt x="145" y="0"/>
                </a:lnTo>
                <a:close/>
              </a:path>
            </a:pathLst>
          </a:custGeom>
          <a:solidFill>
            <a:schemeClr val="accent2"/>
          </a:solidFill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7" name="Freeform 16"/>
          <p:cNvSpPr>
            <a:spLocks noChangeAspect="1"/>
          </p:cNvSpPr>
          <p:nvPr/>
        </p:nvSpPr>
        <p:spPr bwMode="auto">
          <a:xfrm>
            <a:off x="1184275" y="2145166"/>
            <a:ext cx="1100138" cy="1674812"/>
          </a:xfrm>
          <a:custGeom>
            <a:avLst/>
            <a:gdLst>
              <a:gd name="T0" fmla="*/ 2147483647 w 697"/>
              <a:gd name="T1" fmla="*/ 0 h 1077"/>
              <a:gd name="T2" fmla="*/ 2147483647 w 697"/>
              <a:gd name="T3" fmla="*/ 2147483647 h 1077"/>
              <a:gd name="T4" fmla="*/ 2147483647 w 697"/>
              <a:gd name="T5" fmla="*/ 2147483647 h 1077"/>
              <a:gd name="T6" fmla="*/ 2147483647 w 697"/>
              <a:gd name="T7" fmla="*/ 2147483647 h 1077"/>
              <a:gd name="T8" fmla="*/ 2147483647 w 697"/>
              <a:gd name="T9" fmla="*/ 2147483647 h 1077"/>
              <a:gd name="T10" fmla="*/ 2147483647 w 697"/>
              <a:gd name="T11" fmla="*/ 2147483647 h 1077"/>
              <a:gd name="T12" fmla="*/ 2147483647 w 697"/>
              <a:gd name="T13" fmla="*/ 2147483647 h 1077"/>
              <a:gd name="T14" fmla="*/ 2147483647 w 697"/>
              <a:gd name="T15" fmla="*/ 2147483647 h 1077"/>
              <a:gd name="T16" fmla="*/ 2147483647 w 697"/>
              <a:gd name="T17" fmla="*/ 2147483647 h 1077"/>
              <a:gd name="T18" fmla="*/ 2147483647 w 697"/>
              <a:gd name="T19" fmla="*/ 2147483647 h 1077"/>
              <a:gd name="T20" fmla="*/ 2147483647 w 697"/>
              <a:gd name="T21" fmla="*/ 2147483647 h 1077"/>
              <a:gd name="T22" fmla="*/ 2147483647 w 697"/>
              <a:gd name="T23" fmla="*/ 2147483647 h 1077"/>
              <a:gd name="T24" fmla="*/ 2147483647 w 697"/>
              <a:gd name="T25" fmla="*/ 2147483647 h 1077"/>
              <a:gd name="T26" fmla="*/ 2147483647 w 697"/>
              <a:gd name="T27" fmla="*/ 2147483647 h 1077"/>
              <a:gd name="T28" fmla="*/ 2147483647 w 697"/>
              <a:gd name="T29" fmla="*/ 2147483647 h 1077"/>
              <a:gd name="T30" fmla="*/ 2147483647 w 697"/>
              <a:gd name="T31" fmla="*/ 2147483647 h 1077"/>
              <a:gd name="T32" fmla="*/ 2147483647 w 697"/>
              <a:gd name="T33" fmla="*/ 2147483647 h 1077"/>
              <a:gd name="T34" fmla="*/ 2147483647 w 697"/>
              <a:gd name="T35" fmla="*/ 2147483647 h 1077"/>
              <a:gd name="T36" fmla="*/ 2147483647 w 697"/>
              <a:gd name="T37" fmla="*/ 2147483647 h 1077"/>
              <a:gd name="T38" fmla="*/ 2147483647 w 697"/>
              <a:gd name="T39" fmla="*/ 2147483647 h 1077"/>
              <a:gd name="T40" fmla="*/ 2147483647 w 697"/>
              <a:gd name="T41" fmla="*/ 2147483647 h 1077"/>
              <a:gd name="T42" fmla="*/ 2147483647 w 697"/>
              <a:gd name="T43" fmla="*/ 2147483647 h 1077"/>
              <a:gd name="T44" fmla="*/ 2147483647 w 697"/>
              <a:gd name="T45" fmla="*/ 2147483647 h 1077"/>
              <a:gd name="T46" fmla="*/ 2147483647 w 697"/>
              <a:gd name="T47" fmla="*/ 2147483647 h 1077"/>
              <a:gd name="T48" fmla="*/ 2147483647 w 697"/>
              <a:gd name="T49" fmla="*/ 2147483647 h 1077"/>
              <a:gd name="T50" fmla="*/ 2147483647 w 697"/>
              <a:gd name="T51" fmla="*/ 2147483647 h 1077"/>
              <a:gd name="T52" fmla="*/ 2147483647 w 697"/>
              <a:gd name="T53" fmla="*/ 2147483647 h 1077"/>
              <a:gd name="T54" fmla="*/ 2147483647 w 697"/>
              <a:gd name="T55" fmla="*/ 2147483647 h 1077"/>
              <a:gd name="T56" fmla="*/ 2147483647 w 697"/>
              <a:gd name="T57" fmla="*/ 2147483647 h 1077"/>
              <a:gd name="T58" fmla="*/ 2147483647 w 697"/>
              <a:gd name="T59" fmla="*/ 2147483647 h 1077"/>
              <a:gd name="T60" fmla="*/ 2147483647 w 697"/>
              <a:gd name="T61" fmla="*/ 2147483647 h 1077"/>
              <a:gd name="T62" fmla="*/ 2147483647 w 697"/>
              <a:gd name="T63" fmla="*/ 2147483647 h 1077"/>
              <a:gd name="T64" fmla="*/ 2147483647 w 697"/>
              <a:gd name="T65" fmla="*/ 2147483647 h 1077"/>
              <a:gd name="T66" fmla="*/ 2147483647 w 697"/>
              <a:gd name="T67" fmla="*/ 2147483647 h 1077"/>
              <a:gd name="T68" fmla="*/ 2147483647 w 697"/>
              <a:gd name="T69" fmla="*/ 2147483647 h 1077"/>
              <a:gd name="T70" fmla="*/ 2147483647 w 697"/>
              <a:gd name="T71" fmla="*/ 2147483647 h 1077"/>
              <a:gd name="T72" fmla="*/ 2147483647 w 697"/>
              <a:gd name="T73" fmla="*/ 2147483647 h 1077"/>
              <a:gd name="T74" fmla="*/ 2147483647 w 697"/>
              <a:gd name="T75" fmla="*/ 2147483647 h 1077"/>
              <a:gd name="T76" fmla="*/ 2147483647 w 697"/>
              <a:gd name="T77" fmla="*/ 2147483647 h 1077"/>
              <a:gd name="T78" fmla="*/ 2147483647 w 697"/>
              <a:gd name="T79" fmla="*/ 2147483647 h 1077"/>
              <a:gd name="T80" fmla="*/ 2147483647 w 697"/>
              <a:gd name="T81" fmla="*/ 2147483647 h 1077"/>
              <a:gd name="T82" fmla="*/ 2147483647 w 697"/>
              <a:gd name="T83" fmla="*/ 2147483647 h 1077"/>
              <a:gd name="T84" fmla="*/ 2147483647 w 697"/>
              <a:gd name="T85" fmla="*/ 2147483647 h 1077"/>
              <a:gd name="T86" fmla="*/ 0 w 697"/>
              <a:gd name="T87" fmla="*/ 2147483647 h 1077"/>
              <a:gd name="T88" fmla="*/ 2147483647 w 697"/>
              <a:gd name="T89" fmla="*/ 2147483647 h 1077"/>
              <a:gd name="T90" fmla="*/ 2147483647 w 697"/>
              <a:gd name="T91" fmla="*/ 2147483647 h 1077"/>
              <a:gd name="T92" fmla="*/ 2147483647 w 697"/>
              <a:gd name="T93" fmla="*/ 2147483647 h 1077"/>
              <a:gd name="T94" fmla="*/ 2147483647 w 697"/>
              <a:gd name="T95" fmla="*/ 0 h 107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97"/>
              <a:gd name="T145" fmla="*/ 0 h 1077"/>
              <a:gd name="T146" fmla="*/ 697 w 697"/>
              <a:gd name="T147" fmla="*/ 1077 h 107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97" h="1077">
                <a:moveTo>
                  <a:pt x="53" y="0"/>
                </a:moveTo>
                <a:lnTo>
                  <a:pt x="374" y="64"/>
                </a:lnTo>
                <a:lnTo>
                  <a:pt x="304" y="381"/>
                </a:lnTo>
                <a:lnTo>
                  <a:pt x="664" y="864"/>
                </a:lnTo>
                <a:lnTo>
                  <a:pt x="697" y="925"/>
                </a:lnTo>
                <a:lnTo>
                  <a:pt x="663" y="955"/>
                </a:lnTo>
                <a:lnTo>
                  <a:pt x="641" y="1009"/>
                </a:lnTo>
                <a:lnTo>
                  <a:pt x="620" y="1040"/>
                </a:lnTo>
                <a:lnTo>
                  <a:pt x="642" y="1068"/>
                </a:lnTo>
                <a:lnTo>
                  <a:pt x="605" y="1077"/>
                </a:lnTo>
                <a:lnTo>
                  <a:pt x="393" y="1070"/>
                </a:lnTo>
                <a:lnTo>
                  <a:pt x="380" y="1007"/>
                </a:lnTo>
                <a:lnTo>
                  <a:pt x="343" y="961"/>
                </a:lnTo>
                <a:lnTo>
                  <a:pt x="316" y="944"/>
                </a:lnTo>
                <a:lnTo>
                  <a:pt x="308" y="912"/>
                </a:lnTo>
                <a:lnTo>
                  <a:pt x="286" y="894"/>
                </a:lnTo>
                <a:lnTo>
                  <a:pt x="263" y="871"/>
                </a:lnTo>
                <a:lnTo>
                  <a:pt x="256" y="846"/>
                </a:lnTo>
                <a:lnTo>
                  <a:pt x="235" y="830"/>
                </a:lnTo>
                <a:lnTo>
                  <a:pt x="202" y="839"/>
                </a:lnTo>
                <a:lnTo>
                  <a:pt x="165" y="825"/>
                </a:lnTo>
                <a:lnTo>
                  <a:pt x="165" y="812"/>
                </a:lnTo>
                <a:lnTo>
                  <a:pt x="164" y="782"/>
                </a:lnTo>
                <a:lnTo>
                  <a:pt x="149" y="749"/>
                </a:lnTo>
                <a:lnTo>
                  <a:pt x="147" y="722"/>
                </a:lnTo>
                <a:lnTo>
                  <a:pt x="131" y="699"/>
                </a:lnTo>
                <a:lnTo>
                  <a:pt x="135" y="676"/>
                </a:lnTo>
                <a:lnTo>
                  <a:pt x="89" y="621"/>
                </a:lnTo>
                <a:lnTo>
                  <a:pt x="89" y="590"/>
                </a:lnTo>
                <a:lnTo>
                  <a:pt x="113" y="578"/>
                </a:lnTo>
                <a:lnTo>
                  <a:pt x="113" y="559"/>
                </a:lnTo>
                <a:lnTo>
                  <a:pt x="89" y="553"/>
                </a:lnTo>
                <a:lnTo>
                  <a:pt x="79" y="523"/>
                </a:lnTo>
                <a:lnTo>
                  <a:pt x="67" y="471"/>
                </a:lnTo>
                <a:lnTo>
                  <a:pt x="101" y="499"/>
                </a:lnTo>
                <a:lnTo>
                  <a:pt x="88" y="462"/>
                </a:lnTo>
                <a:lnTo>
                  <a:pt x="113" y="462"/>
                </a:lnTo>
                <a:lnTo>
                  <a:pt x="113" y="435"/>
                </a:lnTo>
                <a:lnTo>
                  <a:pt x="88" y="417"/>
                </a:lnTo>
                <a:lnTo>
                  <a:pt x="76" y="442"/>
                </a:lnTo>
                <a:lnTo>
                  <a:pt x="53" y="433"/>
                </a:lnTo>
                <a:lnTo>
                  <a:pt x="9" y="313"/>
                </a:lnTo>
                <a:lnTo>
                  <a:pt x="21" y="226"/>
                </a:lnTo>
                <a:lnTo>
                  <a:pt x="0" y="177"/>
                </a:lnTo>
                <a:lnTo>
                  <a:pt x="10" y="140"/>
                </a:lnTo>
                <a:lnTo>
                  <a:pt x="32" y="132"/>
                </a:lnTo>
                <a:lnTo>
                  <a:pt x="53" y="73"/>
                </a:lnTo>
                <a:lnTo>
                  <a:pt x="53" y="0"/>
                </a:lnTo>
                <a:close/>
              </a:path>
            </a:pathLst>
          </a:custGeom>
          <a:solidFill>
            <a:schemeClr val="tx2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8" name="Freeform 17"/>
          <p:cNvSpPr>
            <a:spLocks noChangeAspect="1"/>
          </p:cNvSpPr>
          <p:nvPr/>
        </p:nvSpPr>
        <p:spPr bwMode="auto">
          <a:xfrm>
            <a:off x="1665288" y="2248353"/>
            <a:ext cx="830262" cy="1239838"/>
          </a:xfrm>
          <a:custGeom>
            <a:avLst/>
            <a:gdLst>
              <a:gd name="T0" fmla="*/ 2147483647 w 527"/>
              <a:gd name="T1" fmla="*/ 0 h 797"/>
              <a:gd name="T2" fmla="*/ 0 w 527"/>
              <a:gd name="T3" fmla="*/ 2147483647 h 797"/>
              <a:gd name="T4" fmla="*/ 2147483647 w 527"/>
              <a:gd name="T5" fmla="*/ 2147483647 h 797"/>
              <a:gd name="T6" fmla="*/ 2147483647 w 527"/>
              <a:gd name="T7" fmla="*/ 2147483647 h 797"/>
              <a:gd name="T8" fmla="*/ 2147483647 w 527"/>
              <a:gd name="T9" fmla="*/ 2147483647 h 797"/>
              <a:gd name="T10" fmla="*/ 2147483647 w 527"/>
              <a:gd name="T11" fmla="*/ 2147483647 h 797"/>
              <a:gd name="T12" fmla="*/ 2147483647 w 527"/>
              <a:gd name="T13" fmla="*/ 2147483647 h 797"/>
              <a:gd name="T14" fmla="*/ 2147483647 w 527"/>
              <a:gd name="T15" fmla="*/ 2147483647 h 797"/>
              <a:gd name="T16" fmla="*/ 2147483647 w 527"/>
              <a:gd name="T17" fmla="*/ 2147483647 h 797"/>
              <a:gd name="T18" fmla="*/ 2147483647 w 527"/>
              <a:gd name="T19" fmla="*/ 2147483647 h 797"/>
              <a:gd name="T20" fmla="*/ 2147483647 w 527"/>
              <a:gd name="T21" fmla="*/ 2147483647 h 797"/>
              <a:gd name="T22" fmla="*/ 2147483647 w 527"/>
              <a:gd name="T23" fmla="*/ 0 h 79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527"/>
              <a:gd name="T37" fmla="*/ 0 h 797"/>
              <a:gd name="T38" fmla="*/ 527 w 527"/>
              <a:gd name="T39" fmla="*/ 797 h 79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527" h="797">
                <a:moveTo>
                  <a:pt x="67" y="0"/>
                </a:moveTo>
                <a:lnTo>
                  <a:pt x="0" y="316"/>
                </a:lnTo>
                <a:lnTo>
                  <a:pt x="359" y="797"/>
                </a:lnTo>
                <a:lnTo>
                  <a:pt x="381" y="776"/>
                </a:lnTo>
                <a:lnTo>
                  <a:pt x="380" y="681"/>
                </a:lnTo>
                <a:lnTo>
                  <a:pt x="425" y="688"/>
                </a:lnTo>
                <a:lnTo>
                  <a:pt x="471" y="396"/>
                </a:lnTo>
                <a:lnTo>
                  <a:pt x="502" y="198"/>
                </a:lnTo>
                <a:lnTo>
                  <a:pt x="511" y="138"/>
                </a:lnTo>
                <a:lnTo>
                  <a:pt x="527" y="85"/>
                </a:lnTo>
                <a:lnTo>
                  <a:pt x="290" y="47"/>
                </a:lnTo>
                <a:lnTo>
                  <a:pt x="67" y="0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9" name="Freeform 18"/>
          <p:cNvSpPr>
            <a:spLocks noChangeAspect="1"/>
          </p:cNvSpPr>
          <p:nvPr/>
        </p:nvSpPr>
        <p:spPr bwMode="auto">
          <a:xfrm>
            <a:off x="2122488" y="1230766"/>
            <a:ext cx="750887" cy="1198562"/>
          </a:xfrm>
          <a:custGeom>
            <a:avLst/>
            <a:gdLst>
              <a:gd name="T0" fmla="*/ 2147483647 w 476"/>
              <a:gd name="T1" fmla="*/ 0 h 770"/>
              <a:gd name="T2" fmla="*/ 2147483647 w 476"/>
              <a:gd name="T3" fmla="*/ 2147483647 h 770"/>
              <a:gd name="T4" fmla="*/ 2147483647 w 476"/>
              <a:gd name="T5" fmla="*/ 2147483647 h 770"/>
              <a:gd name="T6" fmla="*/ 2147483647 w 476"/>
              <a:gd name="T7" fmla="*/ 2147483647 h 770"/>
              <a:gd name="T8" fmla="*/ 2147483647 w 476"/>
              <a:gd name="T9" fmla="*/ 2147483647 h 770"/>
              <a:gd name="T10" fmla="*/ 2147483647 w 476"/>
              <a:gd name="T11" fmla="*/ 2147483647 h 770"/>
              <a:gd name="T12" fmla="*/ 2147483647 w 476"/>
              <a:gd name="T13" fmla="*/ 2147483647 h 770"/>
              <a:gd name="T14" fmla="*/ 0 w 476"/>
              <a:gd name="T15" fmla="*/ 2147483647 h 770"/>
              <a:gd name="T16" fmla="*/ 2147483647 w 476"/>
              <a:gd name="T17" fmla="*/ 2147483647 h 770"/>
              <a:gd name="T18" fmla="*/ 2147483647 w 476"/>
              <a:gd name="T19" fmla="*/ 2147483647 h 770"/>
              <a:gd name="T20" fmla="*/ 2147483647 w 476"/>
              <a:gd name="T21" fmla="*/ 2147483647 h 770"/>
              <a:gd name="T22" fmla="*/ 2147483647 w 476"/>
              <a:gd name="T23" fmla="*/ 2147483647 h 770"/>
              <a:gd name="T24" fmla="*/ 2147483647 w 476"/>
              <a:gd name="T25" fmla="*/ 2147483647 h 770"/>
              <a:gd name="T26" fmla="*/ 2147483647 w 476"/>
              <a:gd name="T27" fmla="*/ 2147483647 h 770"/>
              <a:gd name="T28" fmla="*/ 2147483647 w 476"/>
              <a:gd name="T29" fmla="*/ 2147483647 h 770"/>
              <a:gd name="T30" fmla="*/ 2147483647 w 476"/>
              <a:gd name="T31" fmla="*/ 2147483647 h 770"/>
              <a:gd name="T32" fmla="*/ 2147483647 w 476"/>
              <a:gd name="T33" fmla="*/ 2147483647 h 770"/>
              <a:gd name="T34" fmla="*/ 2147483647 w 476"/>
              <a:gd name="T35" fmla="*/ 2147483647 h 770"/>
              <a:gd name="T36" fmla="*/ 2147483647 w 476"/>
              <a:gd name="T37" fmla="*/ 2147483647 h 770"/>
              <a:gd name="T38" fmla="*/ 2147483647 w 476"/>
              <a:gd name="T39" fmla="*/ 2147483647 h 770"/>
              <a:gd name="T40" fmla="*/ 2147483647 w 476"/>
              <a:gd name="T41" fmla="*/ 2147483647 h 770"/>
              <a:gd name="T42" fmla="*/ 2147483647 w 476"/>
              <a:gd name="T43" fmla="*/ 0 h 77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76"/>
              <a:gd name="T67" fmla="*/ 0 h 770"/>
              <a:gd name="T68" fmla="*/ 476 w 476"/>
              <a:gd name="T69" fmla="*/ 770 h 77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76" h="770">
                <a:moveTo>
                  <a:pt x="115" y="0"/>
                </a:moveTo>
                <a:lnTo>
                  <a:pt x="72" y="301"/>
                </a:lnTo>
                <a:lnTo>
                  <a:pt x="117" y="365"/>
                </a:lnTo>
                <a:lnTo>
                  <a:pt x="47" y="432"/>
                </a:lnTo>
                <a:lnTo>
                  <a:pt x="38" y="478"/>
                </a:lnTo>
                <a:lnTo>
                  <a:pt x="57" y="511"/>
                </a:lnTo>
                <a:lnTo>
                  <a:pt x="38" y="527"/>
                </a:lnTo>
                <a:lnTo>
                  <a:pt x="0" y="701"/>
                </a:lnTo>
                <a:lnTo>
                  <a:pt x="227" y="742"/>
                </a:lnTo>
                <a:lnTo>
                  <a:pt x="442" y="770"/>
                </a:lnTo>
                <a:lnTo>
                  <a:pt x="464" y="611"/>
                </a:lnTo>
                <a:lnTo>
                  <a:pt x="476" y="523"/>
                </a:lnTo>
                <a:lnTo>
                  <a:pt x="455" y="491"/>
                </a:lnTo>
                <a:lnTo>
                  <a:pt x="406" y="500"/>
                </a:lnTo>
                <a:lnTo>
                  <a:pt x="342" y="508"/>
                </a:lnTo>
                <a:lnTo>
                  <a:pt x="330" y="436"/>
                </a:lnTo>
                <a:lnTo>
                  <a:pt x="252" y="378"/>
                </a:lnTo>
                <a:lnTo>
                  <a:pt x="263" y="341"/>
                </a:lnTo>
                <a:lnTo>
                  <a:pt x="270" y="275"/>
                </a:lnTo>
                <a:lnTo>
                  <a:pt x="170" y="134"/>
                </a:lnTo>
                <a:lnTo>
                  <a:pt x="184" y="9"/>
                </a:lnTo>
                <a:lnTo>
                  <a:pt x="115" y="0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0" name="Freeform 19"/>
          <p:cNvSpPr>
            <a:spLocks noChangeAspect="1"/>
          </p:cNvSpPr>
          <p:nvPr/>
        </p:nvSpPr>
        <p:spPr bwMode="auto">
          <a:xfrm>
            <a:off x="2354263" y="2383291"/>
            <a:ext cx="695325" cy="885825"/>
          </a:xfrm>
          <a:custGeom>
            <a:avLst/>
            <a:gdLst>
              <a:gd name="T0" fmla="*/ 2147483647 w 441"/>
              <a:gd name="T1" fmla="*/ 0 h 569"/>
              <a:gd name="T2" fmla="*/ 2147483647 w 441"/>
              <a:gd name="T3" fmla="*/ 2147483647 h 569"/>
              <a:gd name="T4" fmla="*/ 2147483647 w 441"/>
              <a:gd name="T5" fmla="*/ 2147483647 h 569"/>
              <a:gd name="T6" fmla="*/ 2147483647 w 441"/>
              <a:gd name="T7" fmla="*/ 2147483647 h 569"/>
              <a:gd name="T8" fmla="*/ 2147483647 w 441"/>
              <a:gd name="T9" fmla="*/ 2147483647 h 569"/>
              <a:gd name="T10" fmla="*/ 0 w 441"/>
              <a:gd name="T11" fmla="*/ 2147483647 h 569"/>
              <a:gd name="T12" fmla="*/ 2147483647 w 441"/>
              <a:gd name="T13" fmla="*/ 2147483647 h 569"/>
              <a:gd name="T14" fmla="*/ 2147483647 w 441"/>
              <a:gd name="T15" fmla="*/ 0 h 56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41"/>
              <a:gd name="T25" fmla="*/ 0 h 569"/>
              <a:gd name="T26" fmla="*/ 441 w 441"/>
              <a:gd name="T27" fmla="*/ 569 h 56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41" h="569">
                <a:moveTo>
                  <a:pt x="82" y="0"/>
                </a:moveTo>
                <a:lnTo>
                  <a:pt x="298" y="30"/>
                </a:lnTo>
                <a:lnTo>
                  <a:pt x="283" y="139"/>
                </a:lnTo>
                <a:lnTo>
                  <a:pt x="441" y="154"/>
                </a:lnTo>
                <a:lnTo>
                  <a:pt x="398" y="569"/>
                </a:lnTo>
                <a:lnTo>
                  <a:pt x="0" y="526"/>
                </a:lnTo>
                <a:lnTo>
                  <a:pt x="40" y="261"/>
                </a:lnTo>
                <a:lnTo>
                  <a:pt x="82" y="0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1" name="Freeform 20"/>
          <p:cNvSpPr>
            <a:spLocks noChangeAspect="1"/>
          </p:cNvSpPr>
          <p:nvPr/>
        </p:nvSpPr>
        <p:spPr bwMode="auto">
          <a:xfrm>
            <a:off x="2386013" y="1241878"/>
            <a:ext cx="1306512" cy="803275"/>
          </a:xfrm>
          <a:custGeom>
            <a:avLst/>
            <a:gdLst>
              <a:gd name="T0" fmla="*/ 2147483647 w 828"/>
              <a:gd name="T1" fmla="*/ 0 h 516"/>
              <a:gd name="T2" fmla="*/ 2147483647 w 828"/>
              <a:gd name="T3" fmla="*/ 2147483647 h 516"/>
              <a:gd name="T4" fmla="*/ 2147483647 w 828"/>
              <a:gd name="T5" fmla="*/ 2147483647 h 516"/>
              <a:gd name="T6" fmla="*/ 2147483647 w 828"/>
              <a:gd name="T7" fmla="*/ 2147483647 h 516"/>
              <a:gd name="T8" fmla="*/ 2147483647 w 828"/>
              <a:gd name="T9" fmla="*/ 2147483647 h 516"/>
              <a:gd name="T10" fmla="*/ 2147483647 w 828"/>
              <a:gd name="T11" fmla="*/ 2147483647 h 516"/>
              <a:gd name="T12" fmla="*/ 2147483647 w 828"/>
              <a:gd name="T13" fmla="*/ 2147483647 h 516"/>
              <a:gd name="T14" fmla="*/ 2147483647 w 828"/>
              <a:gd name="T15" fmla="*/ 2147483647 h 516"/>
              <a:gd name="T16" fmla="*/ 2147483647 w 828"/>
              <a:gd name="T17" fmla="*/ 2147483647 h 516"/>
              <a:gd name="T18" fmla="*/ 2147483647 w 828"/>
              <a:gd name="T19" fmla="*/ 2147483647 h 516"/>
              <a:gd name="T20" fmla="*/ 2147483647 w 828"/>
              <a:gd name="T21" fmla="*/ 2147483647 h 516"/>
              <a:gd name="T22" fmla="*/ 2147483647 w 828"/>
              <a:gd name="T23" fmla="*/ 2147483647 h 516"/>
              <a:gd name="T24" fmla="*/ 2147483647 w 828"/>
              <a:gd name="T25" fmla="*/ 2147483647 h 516"/>
              <a:gd name="T26" fmla="*/ 2147483647 w 828"/>
              <a:gd name="T27" fmla="*/ 2147483647 h 516"/>
              <a:gd name="T28" fmla="*/ 2147483647 w 828"/>
              <a:gd name="T29" fmla="*/ 2147483647 h 516"/>
              <a:gd name="T30" fmla="*/ 2147483647 w 828"/>
              <a:gd name="T31" fmla="*/ 2147483647 h 516"/>
              <a:gd name="T32" fmla="*/ 2147483647 w 828"/>
              <a:gd name="T33" fmla="*/ 2147483647 h 516"/>
              <a:gd name="T34" fmla="*/ 0 w 828"/>
              <a:gd name="T35" fmla="*/ 2147483647 h 516"/>
              <a:gd name="T36" fmla="*/ 2147483647 w 828"/>
              <a:gd name="T37" fmla="*/ 0 h 51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828"/>
              <a:gd name="T58" fmla="*/ 0 h 516"/>
              <a:gd name="T59" fmla="*/ 828 w 828"/>
              <a:gd name="T60" fmla="*/ 516 h 51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828" h="516">
                <a:moveTo>
                  <a:pt x="14" y="0"/>
                </a:moveTo>
                <a:lnTo>
                  <a:pt x="176" y="21"/>
                </a:lnTo>
                <a:lnTo>
                  <a:pt x="275" y="34"/>
                </a:lnTo>
                <a:lnTo>
                  <a:pt x="404" y="48"/>
                </a:lnTo>
                <a:lnTo>
                  <a:pt x="524" y="60"/>
                </a:lnTo>
                <a:lnTo>
                  <a:pt x="731" y="75"/>
                </a:lnTo>
                <a:lnTo>
                  <a:pt x="828" y="82"/>
                </a:lnTo>
                <a:lnTo>
                  <a:pt x="825" y="502"/>
                </a:lnTo>
                <a:lnTo>
                  <a:pt x="318" y="459"/>
                </a:lnTo>
                <a:lnTo>
                  <a:pt x="307" y="516"/>
                </a:lnTo>
                <a:lnTo>
                  <a:pt x="288" y="489"/>
                </a:lnTo>
                <a:lnTo>
                  <a:pt x="242" y="493"/>
                </a:lnTo>
                <a:lnTo>
                  <a:pt x="175" y="504"/>
                </a:lnTo>
                <a:lnTo>
                  <a:pt x="163" y="431"/>
                </a:lnTo>
                <a:lnTo>
                  <a:pt x="84" y="373"/>
                </a:lnTo>
                <a:lnTo>
                  <a:pt x="96" y="317"/>
                </a:lnTo>
                <a:lnTo>
                  <a:pt x="103" y="273"/>
                </a:lnTo>
                <a:lnTo>
                  <a:pt x="0" y="128"/>
                </a:lnTo>
                <a:lnTo>
                  <a:pt x="14" y="0"/>
                </a:ln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 wrap="none" anchor="ctr"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Freeform 21"/>
          <p:cNvSpPr>
            <a:spLocks noChangeAspect="1"/>
          </p:cNvSpPr>
          <p:nvPr/>
        </p:nvSpPr>
        <p:spPr bwMode="auto">
          <a:xfrm>
            <a:off x="2792413" y="1949903"/>
            <a:ext cx="895350" cy="720725"/>
          </a:xfrm>
          <a:custGeom>
            <a:avLst/>
            <a:gdLst>
              <a:gd name="T0" fmla="*/ 55 w 567"/>
              <a:gd name="T1" fmla="*/ 0 h 463"/>
              <a:gd name="T2" fmla="*/ 35 w 567"/>
              <a:gd name="T3" fmla="*/ 172 h 463"/>
              <a:gd name="T4" fmla="*/ 0 w 567"/>
              <a:gd name="T5" fmla="*/ 420 h 463"/>
              <a:gd name="T6" fmla="*/ 164 w 567"/>
              <a:gd name="T7" fmla="*/ 433 h 463"/>
              <a:gd name="T8" fmla="*/ 547 w 567"/>
              <a:gd name="T9" fmla="*/ 463 h 463"/>
              <a:gd name="T10" fmla="*/ 567 w 567"/>
              <a:gd name="T11" fmla="*/ 47 h 463"/>
              <a:gd name="T12" fmla="*/ 55 w 567"/>
              <a:gd name="T13" fmla="*/ 0 h 4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67"/>
              <a:gd name="T22" fmla="*/ 0 h 463"/>
              <a:gd name="T23" fmla="*/ 567 w 567"/>
              <a:gd name="T24" fmla="*/ 463 h 46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67" h="463">
                <a:moveTo>
                  <a:pt x="55" y="0"/>
                </a:moveTo>
                <a:lnTo>
                  <a:pt x="35" y="172"/>
                </a:lnTo>
                <a:lnTo>
                  <a:pt x="0" y="420"/>
                </a:lnTo>
                <a:lnTo>
                  <a:pt x="164" y="433"/>
                </a:lnTo>
                <a:lnTo>
                  <a:pt x="547" y="463"/>
                </a:lnTo>
                <a:lnTo>
                  <a:pt x="567" y="47"/>
                </a:lnTo>
                <a:lnTo>
                  <a:pt x="55" y="0"/>
                </a:ln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3" name="Freeform 22"/>
          <p:cNvSpPr>
            <a:spLocks noChangeAspect="1"/>
          </p:cNvSpPr>
          <p:nvPr/>
        </p:nvSpPr>
        <p:spPr bwMode="auto">
          <a:xfrm>
            <a:off x="2974975" y="2623003"/>
            <a:ext cx="930275" cy="682625"/>
          </a:xfrm>
          <a:custGeom>
            <a:avLst/>
            <a:gdLst>
              <a:gd name="T0" fmla="*/ 2147483647 w 590"/>
              <a:gd name="T1" fmla="*/ 0 h 439"/>
              <a:gd name="T2" fmla="*/ 2147483647 w 590"/>
              <a:gd name="T3" fmla="*/ 2147483647 h 439"/>
              <a:gd name="T4" fmla="*/ 0 w 590"/>
              <a:gd name="T5" fmla="*/ 2147483647 h 439"/>
              <a:gd name="T6" fmla="*/ 2147483647 w 590"/>
              <a:gd name="T7" fmla="*/ 2147483647 h 439"/>
              <a:gd name="T8" fmla="*/ 2147483647 w 590"/>
              <a:gd name="T9" fmla="*/ 2147483647 h 439"/>
              <a:gd name="T10" fmla="*/ 2147483647 w 590"/>
              <a:gd name="T11" fmla="*/ 2147483647 h 439"/>
              <a:gd name="T12" fmla="*/ 2147483647 w 590"/>
              <a:gd name="T13" fmla="*/ 2147483647 h 439"/>
              <a:gd name="T14" fmla="*/ 2147483647 w 590"/>
              <a:gd name="T15" fmla="*/ 2147483647 h 439"/>
              <a:gd name="T16" fmla="*/ 2147483647 w 590"/>
              <a:gd name="T17" fmla="*/ 0 h 4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"/>
              <a:gd name="T28" fmla="*/ 0 h 439"/>
              <a:gd name="T29" fmla="*/ 590 w 590"/>
              <a:gd name="T30" fmla="*/ 439 h 43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" h="439">
                <a:moveTo>
                  <a:pt x="49" y="0"/>
                </a:moveTo>
                <a:lnTo>
                  <a:pt x="19" y="263"/>
                </a:lnTo>
                <a:lnTo>
                  <a:pt x="0" y="415"/>
                </a:lnTo>
                <a:lnTo>
                  <a:pt x="295" y="430"/>
                </a:lnTo>
                <a:lnTo>
                  <a:pt x="577" y="439"/>
                </a:lnTo>
                <a:lnTo>
                  <a:pt x="586" y="234"/>
                </a:lnTo>
                <a:lnTo>
                  <a:pt x="590" y="32"/>
                </a:lnTo>
                <a:lnTo>
                  <a:pt x="429" y="29"/>
                </a:lnTo>
                <a:lnTo>
                  <a:pt x="49" y="0"/>
                </a:lnTo>
                <a:close/>
              </a:path>
            </a:pathLst>
          </a:custGeom>
          <a:solidFill>
            <a:srgbClr val="00B0F0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4" name="Freeform 23"/>
          <p:cNvSpPr>
            <a:spLocks noChangeAspect="1"/>
          </p:cNvSpPr>
          <p:nvPr/>
        </p:nvSpPr>
        <p:spPr bwMode="auto">
          <a:xfrm>
            <a:off x="2136775" y="3196091"/>
            <a:ext cx="846138" cy="927100"/>
          </a:xfrm>
          <a:custGeom>
            <a:avLst/>
            <a:gdLst>
              <a:gd name="T0" fmla="*/ 136 w 536"/>
              <a:gd name="T1" fmla="*/ 0 h 595"/>
              <a:gd name="T2" fmla="*/ 126 w 536"/>
              <a:gd name="T3" fmla="*/ 78 h 595"/>
              <a:gd name="T4" fmla="*/ 79 w 536"/>
              <a:gd name="T5" fmla="*/ 69 h 595"/>
              <a:gd name="T6" fmla="*/ 82 w 536"/>
              <a:gd name="T7" fmla="*/ 169 h 595"/>
              <a:gd name="T8" fmla="*/ 60 w 536"/>
              <a:gd name="T9" fmla="*/ 188 h 595"/>
              <a:gd name="T10" fmla="*/ 93 w 536"/>
              <a:gd name="T11" fmla="*/ 249 h 595"/>
              <a:gd name="T12" fmla="*/ 60 w 536"/>
              <a:gd name="T13" fmla="*/ 276 h 595"/>
              <a:gd name="T14" fmla="*/ 42 w 536"/>
              <a:gd name="T15" fmla="*/ 321 h 595"/>
              <a:gd name="T16" fmla="*/ 17 w 536"/>
              <a:gd name="T17" fmla="*/ 364 h 595"/>
              <a:gd name="T18" fmla="*/ 35 w 536"/>
              <a:gd name="T19" fmla="*/ 389 h 595"/>
              <a:gd name="T20" fmla="*/ 3 w 536"/>
              <a:gd name="T21" fmla="*/ 400 h 595"/>
              <a:gd name="T22" fmla="*/ 0 w 536"/>
              <a:gd name="T23" fmla="*/ 440 h 595"/>
              <a:gd name="T24" fmla="*/ 301 w 536"/>
              <a:gd name="T25" fmla="*/ 592 h 595"/>
              <a:gd name="T26" fmla="*/ 471 w 536"/>
              <a:gd name="T27" fmla="*/ 595 h 595"/>
              <a:gd name="T28" fmla="*/ 536 w 536"/>
              <a:gd name="T29" fmla="*/ 46 h 595"/>
              <a:gd name="T30" fmla="*/ 136 w 536"/>
              <a:gd name="T31" fmla="*/ 0 h 59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36"/>
              <a:gd name="T49" fmla="*/ 0 h 595"/>
              <a:gd name="T50" fmla="*/ 536 w 536"/>
              <a:gd name="T51" fmla="*/ 595 h 59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36" h="595">
                <a:moveTo>
                  <a:pt x="136" y="0"/>
                </a:moveTo>
                <a:lnTo>
                  <a:pt x="126" y="78"/>
                </a:lnTo>
                <a:lnTo>
                  <a:pt x="79" y="69"/>
                </a:lnTo>
                <a:lnTo>
                  <a:pt x="82" y="169"/>
                </a:lnTo>
                <a:lnTo>
                  <a:pt x="60" y="188"/>
                </a:lnTo>
                <a:lnTo>
                  <a:pt x="93" y="249"/>
                </a:lnTo>
                <a:lnTo>
                  <a:pt x="60" y="276"/>
                </a:lnTo>
                <a:lnTo>
                  <a:pt x="42" y="321"/>
                </a:lnTo>
                <a:lnTo>
                  <a:pt x="17" y="364"/>
                </a:lnTo>
                <a:lnTo>
                  <a:pt x="35" y="389"/>
                </a:lnTo>
                <a:lnTo>
                  <a:pt x="3" y="400"/>
                </a:lnTo>
                <a:lnTo>
                  <a:pt x="0" y="440"/>
                </a:lnTo>
                <a:lnTo>
                  <a:pt x="301" y="592"/>
                </a:lnTo>
                <a:lnTo>
                  <a:pt x="471" y="595"/>
                </a:lnTo>
                <a:lnTo>
                  <a:pt x="536" y="46"/>
                </a:lnTo>
                <a:lnTo>
                  <a:pt x="136" y="0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5" name="Freeform 24"/>
          <p:cNvSpPr>
            <a:spLocks noChangeAspect="1"/>
          </p:cNvSpPr>
          <p:nvPr/>
        </p:nvSpPr>
        <p:spPr bwMode="auto">
          <a:xfrm>
            <a:off x="2873375" y="3262766"/>
            <a:ext cx="896938" cy="876300"/>
          </a:xfrm>
          <a:custGeom>
            <a:avLst/>
            <a:gdLst>
              <a:gd name="T0" fmla="*/ 2147483647 w 568"/>
              <a:gd name="T1" fmla="*/ 0 h 563"/>
              <a:gd name="T2" fmla="*/ 2147483647 w 568"/>
              <a:gd name="T3" fmla="*/ 2147483647 h 563"/>
              <a:gd name="T4" fmla="*/ 2147483647 w 568"/>
              <a:gd name="T5" fmla="*/ 2147483647 h 563"/>
              <a:gd name="T6" fmla="*/ 2147483647 w 568"/>
              <a:gd name="T7" fmla="*/ 2147483647 h 563"/>
              <a:gd name="T8" fmla="*/ 2147483647 w 568"/>
              <a:gd name="T9" fmla="*/ 2147483647 h 563"/>
              <a:gd name="T10" fmla="*/ 2147483647 w 568"/>
              <a:gd name="T11" fmla="*/ 2147483647 h 563"/>
              <a:gd name="T12" fmla="*/ 2147483647 w 568"/>
              <a:gd name="T13" fmla="*/ 2147483647 h 563"/>
              <a:gd name="T14" fmla="*/ 2147483647 w 568"/>
              <a:gd name="T15" fmla="*/ 2147483647 h 563"/>
              <a:gd name="T16" fmla="*/ 0 w 568"/>
              <a:gd name="T17" fmla="*/ 2147483647 h 563"/>
              <a:gd name="T18" fmla="*/ 2147483647 w 568"/>
              <a:gd name="T19" fmla="*/ 2147483647 h 563"/>
              <a:gd name="T20" fmla="*/ 2147483647 w 568"/>
              <a:gd name="T21" fmla="*/ 0 h 56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68"/>
              <a:gd name="T34" fmla="*/ 0 h 563"/>
              <a:gd name="T35" fmla="*/ 568 w 568"/>
              <a:gd name="T36" fmla="*/ 563 h 56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68" h="563">
                <a:moveTo>
                  <a:pt x="69" y="0"/>
                </a:moveTo>
                <a:lnTo>
                  <a:pt x="568" y="22"/>
                </a:lnTo>
                <a:lnTo>
                  <a:pt x="544" y="520"/>
                </a:lnTo>
                <a:lnTo>
                  <a:pt x="382" y="511"/>
                </a:lnTo>
                <a:lnTo>
                  <a:pt x="230" y="507"/>
                </a:lnTo>
                <a:lnTo>
                  <a:pt x="230" y="526"/>
                </a:lnTo>
                <a:lnTo>
                  <a:pt x="103" y="526"/>
                </a:lnTo>
                <a:lnTo>
                  <a:pt x="95" y="563"/>
                </a:lnTo>
                <a:lnTo>
                  <a:pt x="0" y="551"/>
                </a:lnTo>
                <a:lnTo>
                  <a:pt x="54" y="130"/>
                </a:lnTo>
                <a:lnTo>
                  <a:pt x="69" y="0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6" name="Freeform 25"/>
          <p:cNvSpPr>
            <a:spLocks noChangeAspect="1"/>
          </p:cNvSpPr>
          <p:nvPr/>
        </p:nvSpPr>
        <p:spPr bwMode="auto">
          <a:xfrm>
            <a:off x="3689350" y="1370466"/>
            <a:ext cx="877888" cy="504825"/>
          </a:xfrm>
          <a:custGeom>
            <a:avLst/>
            <a:gdLst>
              <a:gd name="T0" fmla="*/ 2147483647 w 555"/>
              <a:gd name="T1" fmla="*/ 0 h 325"/>
              <a:gd name="T2" fmla="*/ 2147483647 w 555"/>
              <a:gd name="T3" fmla="*/ 2147483647 h 325"/>
              <a:gd name="T4" fmla="*/ 2147483647 w 555"/>
              <a:gd name="T5" fmla="*/ 2147483647 h 325"/>
              <a:gd name="T6" fmla="*/ 2147483647 w 555"/>
              <a:gd name="T7" fmla="*/ 2147483647 h 325"/>
              <a:gd name="T8" fmla="*/ 2147483647 w 555"/>
              <a:gd name="T9" fmla="*/ 2147483647 h 325"/>
              <a:gd name="T10" fmla="*/ 2147483647 w 555"/>
              <a:gd name="T11" fmla="*/ 2147483647 h 325"/>
              <a:gd name="T12" fmla="*/ 2147483647 w 555"/>
              <a:gd name="T13" fmla="*/ 2147483647 h 325"/>
              <a:gd name="T14" fmla="*/ 0 w 555"/>
              <a:gd name="T15" fmla="*/ 2147483647 h 325"/>
              <a:gd name="T16" fmla="*/ 2147483647 w 555"/>
              <a:gd name="T17" fmla="*/ 0 h 3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55"/>
              <a:gd name="T28" fmla="*/ 0 h 325"/>
              <a:gd name="T29" fmla="*/ 555 w 555"/>
              <a:gd name="T30" fmla="*/ 325 h 3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55" h="325">
                <a:moveTo>
                  <a:pt x="2" y="0"/>
                </a:moveTo>
                <a:lnTo>
                  <a:pt x="465" y="10"/>
                </a:lnTo>
                <a:lnTo>
                  <a:pt x="500" y="106"/>
                </a:lnTo>
                <a:lnTo>
                  <a:pt x="532" y="179"/>
                </a:lnTo>
                <a:lnTo>
                  <a:pt x="555" y="298"/>
                </a:lnTo>
                <a:lnTo>
                  <a:pt x="541" y="325"/>
                </a:lnTo>
                <a:lnTo>
                  <a:pt x="370" y="320"/>
                </a:lnTo>
                <a:lnTo>
                  <a:pt x="0" y="314"/>
                </a:lnTo>
                <a:lnTo>
                  <a:pt x="2" y="0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7" name="Freeform 26"/>
          <p:cNvSpPr>
            <a:spLocks noChangeAspect="1"/>
          </p:cNvSpPr>
          <p:nvPr/>
        </p:nvSpPr>
        <p:spPr bwMode="auto">
          <a:xfrm>
            <a:off x="3665538" y="1856241"/>
            <a:ext cx="920750" cy="592137"/>
          </a:xfrm>
          <a:custGeom>
            <a:avLst/>
            <a:gdLst>
              <a:gd name="T0" fmla="*/ 2147483647 w 583"/>
              <a:gd name="T1" fmla="*/ 0 h 380"/>
              <a:gd name="T2" fmla="*/ 2147483647 w 583"/>
              <a:gd name="T3" fmla="*/ 2147483647 h 380"/>
              <a:gd name="T4" fmla="*/ 0 w 583"/>
              <a:gd name="T5" fmla="*/ 2147483647 h 380"/>
              <a:gd name="T6" fmla="*/ 2147483647 w 583"/>
              <a:gd name="T7" fmla="*/ 2147483647 h 380"/>
              <a:gd name="T8" fmla="*/ 2147483647 w 583"/>
              <a:gd name="T9" fmla="*/ 2147483647 h 380"/>
              <a:gd name="T10" fmla="*/ 2147483647 w 583"/>
              <a:gd name="T11" fmla="*/ 2147483647 h 380"/>
              <a:gd name="T12" fmla="*/ 2147483647 w 583"/>
              <a:gd name="T13" fmla="*/ 2147483647 h 380"/>
              <a:gd name="T14" fmla="*/ 2147483647 w 583"/>
              <a:gd name="T15" fmla="*/ 2147483647 h 380"/>
              <a:gd name="T16" fmla="*/ 2147483647 w 583"/>
              <a:gd name="T17" fmla="*/ 2147483647 h 380"/>
              <a:gd name="T18" fmla="*/ 2147483647 w 583"/>
              <a:gd name="T19" fmla="*/ 2147483647 h 380"/>
              <a:gd name="T20" fmla="*/ 2147483647 w 583"/>
              <a:gd name="T21" fmla="*/ 2147483647 h 380"/>
              <a:gd name="T22" fmla="*/ 2147483647 w 583"/>
              <a:gd name="T23" fmla="*/ 2147483647 h 380"/>
              <a:gd name="T24" fmla="*/ 2147483647 w 583"/>
              <a:gd name="T25" fmla="*/ 2147483647 h 380"/>
              <a:gd name="T26" fmla="*/ 2147483647 w 583"/>
              <a:gd name="T27" fmla="*/ 0 h 38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83"/>
              <a:gd name="T43" fmla="*/ 0 h 380"/>
              <a:gd name="T44" fmla="*/ 583 w 583"/>
              <a:gd name="T45" fmla="*/ 380 h 38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83" h="380">
                <a:moveTo>
                  <a:pt x="11" y="0"/>
                </a:moveTo>
                <a:lnTo>
                  <a:pt x="9" y="147"/>
                </a:lnTo>
                <a:lnTo>
                  <a:pt x="0" y="320"/>
                </a:lnTo>
                <a:lnTo>
                  <a:pt x="424" y="326"/>
                </a:lnTo>
                <a:lnTo>
                  <a:pt x="468" y="350"/>
                </a:lnTo>
                <a:lnTo>
                  <a:pt x="500" y="317"/>
                </a:lnTo>
                <a:lnTo>
                  <a:pt x="583" y="380"/>
                </a:lnTo>
                <a:lnTo>
                  <a:pt x="571" y="314"/>
                </a:lnTo>
                <a:lnTo>
                  <a:pt x="579" y="264"/>
                </a:lnTo>
                <a:lnTo>
                  <a:pt x="583" y="91"/>
                </a:lnTo>
                <a:lnTo>
                  <a:pt x="546" y="54"/>
                </a:lnTo>
                <a:lnTo>
                  <a:pt x="561" y="6"/>
                </a:lnTo>
                <a:lnTo>
                  <a:pt x="284" y="4"/>
                </a:lnTo>
                <a:lnTo>
                  <a:pt x="11" y="0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8" name="Freeform 27"/>
          <p:cNvSpPr>
            <a:spLocks noChangeAspect="1"/>
          </p:cNvSpPr>
          <p:nvPr/>
        </p:nvSpPr>
        <p:spPr bwMode="auto">
          <a:xfrm>
            <a:off x="3652838" y="2348366"/>
            <a:ext cx="1095375" cy="487362"/>
          </a:xfrm>
          <a:custGeom>
            <a:avLst/>
            <a:gdLst>
              <a:gd name="T0" fmla="*/ 2147483647 w 695"/>
              <a:gd name="T1" fmla="*/ 0 h 313"/>
              <a:gd name="T2" fmla="*/ 0 w 695"/>
              <a:gd name="T3" fmla="*/ 2147483647 h 313"/>
              <a:gd name="T4" fmla="*/ 2147483647 w 695"/>
              <a:gd name="T5" fmla="*/ 2147483647 h 313"/>
              <a:gd name="T6" fmla="*/ 2147483647 w 695"/>
              <a:gd name="T7" fmla="*/ 2147483647 h 313"/>
              <a:gd name="T8" fmla="*/ 2147483647 w 695"/>
              <a:gd name="T9" fmla="*/ 2147483647 h 313"/>
              <a:gd name="T10" fmla="*/ 2147483647 w 695"/>
              <a:gd name="T11" fmla="*/ 2147483647 h 313"/>
              <a:gd name="T12" fmla="*/ 2147483647 w 695"/>
              <a:gd name="T13" fmla="*/ 2147483647 h 313"/>
              <a:gd name="T14" fmla="*/ 2147483647 w 695"/>
              <a:gd name="T15" fmla="*/ 2147483647 h 313"/>
              <a:gd name="T16" fmla="*/ 2147483647 w 695"/>
              <a:gd name="T17" fmla="*/ 2147483647 h 313"/>
              <a:gd name="T18" fmla="*/ 2147483647 w 695"/>
              <a:gd name="T19" fmla="*/ 2147483647 h 313"/>
              <a:gd name="T20" fmla="*/ 2147483647 w 695"/>
              <a:gd name="T21" fmla="*/ 2147483647 h 313"/>
              <a:gd name="T22" fmla="*/ 2147483647 w 695"/>
              <a:gd name="T23" fmla="*/ 2147483647 h 313"/>
              <a:gd name="T24" fmla="*/ 2147483647 w 695"/>
              <a:gd name="T25" fmla="*/ 2147483647 h 313"/>
              <a:gd name="T26" fmla="*/ 2147483647 w 695"/>
              <a:gd name="T27" fmla="*/ 2147483647 h 313"/>
              <a:gd name="T28" fmla="*/ 2147483647 w 695"/>
              <a:gd name="T29" fmla="*/ 0 h 31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95"/>
              <a:gd name="T46" fmla="*/ 0 h 313"/>
              <a:gd name="T47" fmla="*/ 695 w 695"/>
              <a:gd name="T48" fmla="*/ 313 h 31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95" h="313">
                <a:moveTo>
                  <a:pt x="8" y="0"/>
                </a:moveTo>
                <a:lnTo>
                  <a:pt x="0" y="207"/>
                </a:lnTo>
                <a:lnTo>
                  <a:pt x="157" y="211"/>
                </a:lnTo>
                <a:lnTo>
                  <a:pt x="155" y="313"/>
                </a:lnTo>
                <a:lnTo>
                  <a:pt x="367" y="310"/>
                </a:lnTo>
                <a:lnTo>
                  <a:pt x="556" y="307"/>
                </a:lnTo>
                <a:lnTo>
                  <a:pt x="695" y="310"/>
                </a:lnTo>
                <a:lnTo>
                  <a:pt x="652" y="222"/>
                </a:lnTo>
                <a:lnTo>
                  <a:pt x="622" y="140"/>
                </a:lnTo>
                <a:lnTo>
                  <a:pt x="589" y="55"/>
                </a:lnTo>
                <a:lnTo>
                  <a:pt x="510" y="1"/>
                </a:lnTo>
                <a:lnTo>
                  <a:pt x="474" y="33"/>
                </a:lnTo>
                <a:lnTo>
                  <a:pt x="431" y="10"/>
                </a:lnTo>
                <a:lnTo>
                  <a:pt x="242" y="4"/>
                </a:lnTo>
                <a:lnTo>
                  <a:pt x="8" y="0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9" name="Freeform 28"/>
          <p:cNvSpPr>
            <a:spLocks noChangeAspect="1"/>
          </p:cNvSpPr>
          <p:nvPr/>
        </p:nvSpPr>
        <p:spPr bwMode="auto">
          <a:xfrm>
            <a:off x="3884613" y="2823028"/>
            <a:ext cx="965200" cy="485775"/>
          </a:xfrm>
          <a:custGeom>
            <a:avLst/>
            <a:gdLst>
              <a:gd name="T0" fmla="*/ 2147483647 w 611"/>
              <a:gd name="T1" fmla="*/ 2147483647 h 312"/>
              <a:gd name="T2" fmla="*/ 2147483647 w 611"/>
              <a:gd name="T3" fmla="*/ 2147483647 h 312"/>
              <a:gd name="T4" fmla="*/ 0 w 611"/>
              <a:gd name="T5" fmla="*/ 2147483647 h 312"/>
              <a:gd name="T6" fmla="*/ 2147483647 w 611"/>
              <a:gd name="T7" fmla="*/ 2147483647 h 312"/>
              <a:gd name="T8" fmla="*/ 2147483647 w 611"/>
              <a:gd name="T9" fmla="*/ 2147483647 h 312"/>
              <a:gd name="T10" fmla="*/ 2147483647 w 611"/>
              <a:gd name="T11" fmla="*/ 2147483647 h 312"/>
              <a:gd name="T12" fmla="*/ 2147483647 w 611"/>
              <a:gd name="T13" fmla="*/ 2147483647 h 312"/>
              <a:gd name="T14" fmla="*/ 2147483647 w 611"/>
              <a:gd name="T15" fmla="*/ 2147483647 h 312"/>
              <a:gd name="T16" fmla="*/ 2147483647 w 611"/>
              <a:gd name="T17" fmla="*/ 0 h 312"/>
              <a:gd name="T18" fmla="*/ 2147483647 w 611"/>
              <a:gd name="T19" fmla="*/ 2147483647 h 312"/>
              <a:gd name="T20" fmla="*/ 2147483647 w 611"/>
              <a:gd name="T21" fmla="*/ 2147483647 h 3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11"/>
              <a:gd name="T34" fmla="*/ 0 h 312"/>
              <a:gd name="T35" fmla="*/ 611 w 611"/>
              <a:gd name="T36" fmla="*/ 312 h 31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11" h="312">
                <a:moveTo>
                  <a:pt x="6" y="3"/>
                </a:moveTo>
                <a:lnTo>
                  <a:pt x="4" y="182"/>
                </a:lnTo>
                <a:lnTo>
                  <a:pt x="0" y="309"/>
                </a:lnTo>
                <a:lnTo>
                  <a:pt x="611" y="312"/>
                </a:lnTo>
                <a:lnTo>
                  <a:pt x="599" y="149"/>
                </a:lnTo>
                <a:lnTo>
                  <a:pt x="599" y="88"/>
                </a:lnTo>
                <a:lnTo>
                  <a:pt x="550" y="51"/>
                </a:lnTo>
                <a:lnTo>
                  <a:pt x="565" y="18"/>
                </a:lnTo>
                <a:lnTo>
                  <a:pt x="544" y="0"/>
                </a:lnTo>
                <a:lnTo>
                  <a:pt x="267" y="3"/>
                </a:lnTo>
                <a:lnTo>
                  <a:pt x="6" y="3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0" name="Freeform 29"/>
          <p:cNvSpPr>
            <a:spLocks noChangeAspect="1"/>
          </p:cNvSpPr>
          <p:nvPr/>
        </p:nvSpPr>
        <p:spPr bwMode="auto">
          <a:xfrm>
            <a:off x="4422775" y="1308553"/>
            <a:ext cx="858838" cy="955675"/>
          </a:xfrm>
          <a:custGeom>
            <a:avLst/>
            <a:gdLst>
              <a:gd name="T0" fmla="*/ 0 w 545"/>
              <a:gd name="T1" fmla="*/ 48 h 614"/>
              <a:gd name="T2" fmla="*/ 143 w 545"/>
              <a:gd name="T3" fmla="*/ 48 h 614"/>
              <a:gd name="T4" fmla="*/ 141 w 545"/>
              <a:gd name="T5" fmla="*/ 0 h 614"/>
              <a:gd name="T6" fmla="*/ 173 w 545"/>
              <a:gd name="T7" fmla="*/ 14 h 614"/>
              <a:gd name="T8" fmla="*/ 179 w 545"/>
              <a:gd name="T9" fmla="*/ 51 h 614"/>
              <a:gd name="T10" fmla="*/ 247 w 545"/>
              <a:gd name="T11" fmla="*/ 91 h 614"/>
              <a:gd name="T12" fmla="*/ 268 w 545"/>
              <a:gd name="T13" fmla="*/ 73 h 614"/>
              <a:gd name="T14" fmla="*/ 308 w 545"/>
              <a:gd name="T15" fmla="*/ 73 h 614"/>
              <a:gd name="T16" fmla="*/ 340 w 545"/>
              <a:gd name="T17" fmla="*/ 109 h 614"/>
              <a:gd name="T18" fmla="*/ 361 w 545"/>
              <a:gd name="T19" fmla="*/ 96 h 614"/>
              <a:gd name="T20" fmla="*/ 420 w 545"/>
              <a:gd name="T21" fmla="*/ 111 h 614"/>
              <a:gd name="T22" fmla="*/ 441 w 545"/>
              <a:gd name="T23" fmla="*/ 84 h 614"/>
              <a:gd name="T24" fmla="*/ 478 w 545"/>
              <a:gd name="T25" fmla="*/ 105 h 614"/>
              <a:gd name="T26" fmla="*/ 545 w 545"/>
              <a:gd name="T27" fmla="*/ 102 h 614"/>
              <a:gd name="T28" fmla="*/ 437 w 545"/>
              <a:gd name="T29" fmla="*/ 178 h 614"/>
              <a:gd name="T30" fmla="*/ 383 w 545"/>
              <a:gd name="T31" fmla="*/ 245 h 614"/>
              <a:gd name="T32" fmla="*/ 393 w 545"/>
              <a:gd name="T33" fmla="*/ 342 h 614"/>
              <a:gd name="T34" fmla="*/ 356 w 545"/>
              <a:gd name="T35" fmla="*/ 382 h 614"/>
              <a:gd name="T36" fmla="*/ 371 w 545"/>
              <a:gd name="T37" fmla="*/ 410 h 614"/>
              <a:gd name="T38" fmla="*/ 371 w 545"/>
              <a:gd name="T39" fmla="*/ 482 h 614"/>
              <a:gd name="T40" fmla="*/ 408 w 545"/>
              <a:gd name="T41" fmla="*/ 482 h 614"/>
              <a:gd name="T42" fmla="*/ 463 w 545"/>
              <a:gd name="T43" fmla="*/ 534 h 614"/>
              <a:gd name="T44" fmla="*/ 486 w 545"/>
              <a:gd name="T45" fmla="*/ 596 h 614"/>
              <a:gd name="T46" fmla="*/ 100 w 545"/>
              <a:gd name="T47" fmla="*/ 614 h 614"/>
              <a:gd name="T48" fmla="*/ 101 w 545"/>
              <a:gd name="T49" fmla="*/ 444 h 614"/>
              <a:gd name="T50" fmla="*/ 67 w 545"/>
              <a:gd name="T51" fmla="*/ 407 h 614"/>
              <a:gd name="T52" fmla="*/ 79 w 545"/>
              <a:gd name="T53" fmla="*/ 362 h 614"/>
              <a:gd name="T54" fmla="*/ 91 w 545"/>
              <a:gd name="T55" fmla="*/ 337 h 614"/>
              <a:gd name="T56" fmla="*/ 67 w 545"/>
              <a:gd name="T57" fmla="*/ 219 h 614"/>
              <a:gd name="T58" fmla="*/ 34 w 545"/>
              <a:gd name="T59" fmla="*/ 142 h 614"/>
              <a:gd name="T60" fmla="*/ 0 w 545"/>
              <a:gd name="T61" fmla="*/ 48 h 61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545"/>
              <a:gd name="T94" fmla="*/ 0 h 614"/>
              <a:gd name="T95" fmla="*/ 545 w 545"/>
              <a:gd name="T96" fmla="*/ 614 h 614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545" h="614">
                <a:moveTo>
                  <a:pt x="0" y="48"/>
                </a:moveTo>
                <a:lnTo>
                  <a:pt x="143" y="48"/>
                </a:lnTo>
                <a:lnTo>
                  <a:pt x="141" y="0"/>
                </a:lnTo>
                <a:lnTo>
                  <a:pt x="173" y="14"/>
                </a:lnTo>
                <a:lnTo>
                  <a:pt x="179" y="51"/>
                </a:lnTo>
                <a:lnTo>
                  <a:pt x="247" y="91"/>
                </a:lnTo>
                <a:lnTo>
                  <a:pt x="268" y="73"/>
                </a:lnTo>
                <a:lnTo>
                  <a:pt x="308" y="73"/>
                </a:lnTo>
                <a:lnTo>
                  <a:pt x="340" y="109"/>
                </a:lnTo>
                <a:lnTo>
                  <a:pt x="361" y="96"/>
                </a:lnTo>
                <a:lnTo>
                  <a:pt x="420" y="111"/>
                </a:lnTo>
                <a:lnTo>
                  <a:pt x="441" y="84"/>
                </a:lnTo>
                <a:lnTo>
                  <a:pt x="478" y="105"/>
                </a:lnTo>
                <a:lnTo>
                  <a:pt x="545" y="102"/>
                </a:lnTo>
                <a:lnTo>
                  <a:pt x="437" y="178"/>
                </a:lnTo>
                <a:lnTo>
                  <a:pt x="383" y="245"/>
                </a:lnTo>
                <a:lnTo>
                  <a:pt x="393" y="342"/>
                </a:lnTo>
                <a:lnTo>
                  <a:pt x="356" y="382"/>
                </a:lnTo>
                <a:lnTo>
                  <a:pt x="371" y="410"/>
                </a:lnTo>
                <a:lnTo>
                  <a:pt x="371" y="482"/>
                </a:lnTo>
                <a:lnTo>
                  <a:pt x="408" y="482"/>
                </a:lnTo>
                <a:lnTo>
                  <a:pt x="463" y="534"/>
                </a:lnTo>
                <a:lnTo>
                  <a:pt x="486" y="596"/>
                </a:lnTo>
                <a:lnTo>
                  <a:pt x="100" y="614"/>
                </a:lnTo>
                <a:lnTo>
                  <a:pt x="101" y="444"/>
                </a:lnTo>
                <a:lnTo>
                  <a:pt x="67" y="407"/>
                </a:lnTo>
                <a:lnTo>
                  <a:pt x="79" y="362"/>
                </a:lnTo>
                <a:lnTo>
                  <a:pt x="91" y="337"/>
                </a:lnTo>
                <a:lnTo>
                  <a:pt x="67" y="219"/>
                </a:lnTo>
                <a:lnTo>
                  <a:pt x="34" y="142"/>
                </a:lnTo>
                <a:lnTo>
                  <a:pt x="0" y="48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1" name="Freeform 30"/>
          <p:cNvSpPr>
            <a:spLocks noChangeAspect="1"/>
          </p:cNvSpPr>
          <p:nvPr/>
        </p:nvSpPr>
        <p:spPr bwMode="auto">
          <a:xfrm>
            <a:off x="4979988" y="1638753"/>
            <a:ext cx="654050" cy="754063"/>
          </a:xfrm>
          <a:custGeom>
            <a:avLst/>
            <a:gdLst>
              <a:gd name="T0" fmla="*/ 2147483647 w 415"/>
              <a:gd name="T1" fmla="*/ 2147483647 h 484"/>
              <a:gd name="T2" fmla="*/ 2147483647 w 415"/>
              <a:gd name="T3" fmla="*/ 2147483647 h 484"/>
              <a:gd name="T4" fmla="*/ 2147483647 w 415"/>
              <a:gd name="T5" fmla="*/ 2147483647 h 484"/>
              <a:gd name="T6" fmla="*/ 2147483647 w 415"/>
              <a:gd name="T7" fmla="*/ 0 h 484"/>
              <a:gd name="T8" fmla="*/ 2147483647 w 415"/>
              <a:gd name="T9" fmla="*/ 2147483647 h 484"/>
              <a:gd name="T10" fmla="*/ 2147483647 w 415"/>
              <a:gd name="T11" fmla="*/ 2147483647 h 484"/>
              <a:gd name="T12" fmla="*/ 2147483647 w 415"/>
              <a:gd name="T13" fmla="*/ 2147483647 h 484"/>
              <a:gd name="T14" fmla="*/ 2147483647 w 415"/>
              <a:gd name="T15" fmla="*/ 2147483647 h 484"/>
              <a:gd name="T16" fmla="*/ 2147483647 w 415"/>
              <a:gd name="T17" fmla="*/ 2147483647 h 484"/>
              <a:gd name="T18" fmla="*/ 2147483647 w 415"/>
              <a:gd name="T19" fmla="*/ 2147483647 h 484"/>
              <a:gd name="T20" fmla="*/ 2147483647 w 415"/>
              <a:gd name="T21" fmla="*/ 2147483647 h 484"/>
              <a:gd name="T22" fmla="*/ 2147483647 w 415"/>
              <a:gd name="T23" fmla="*/ 2147483647 h 484"/>
              <a:gd name="T24" fmla="*/ 2147483647 w 415"/>
              <a:gd name="T25" fmla="*/ 2147483647 h 484"/>
              <a:gd name="T26" fmla="*/ 2147483647 w 415"/>
              <a:gd name="T27" fmla="*/ 2147483647 h 484"/>
              <a:gd name="T28" fmla="*/ 2147483647 w 415"/>
              <a:gd name="T29" fmla="*/ 2147483647 h 484"/>
              <a:gd name="T30" fmla="*/ 2147483647 w 415"/>
              <a:gd name="T31" fmla="*/ 2147483647 h 484"/>
              <a:gd name="T32" fmla="*/ 2147483647 w 415"/>
              <a:gd name="T33" fmla="*/ 2147483647 h 484"/>
              <a:gd name="T34" fmla="*/ 2147483647 w 415"/>
              <a:gd name="T35" fmla="*/ 2147483647 h 484"/>
              <a:gd name="T36" fmla="*/ 2147483647 w 415"/>
              <a:gd name="T37" fmla="*/ 2147483647 h 484"/>
              <a:gd name="T38" fmla="*/ 2147483647 w 415"/>
              <a:gd name="T39" fmla="*/ 2147483647 h 484"/>
              <a:gd name="T40" fmla="*/ 2147483647 w 415"/>
              <a:gd name="T41" fmla="*/ 2147483647 h 484"/>
              <a:gd name="T42" fmla="*/ 2147483647 w 415"/>
              <a:gd name="T43" fmla="*/ 2147483647 h 484"/>
              <a:gd name="T44" fmla="*/ 2147483647 w 415"/>
              <a:gd name="T45" fmla="*/ 2147483647 h 484"/>
              <a:gd name="T46" fmla="*/ 2147483647 w 415"/>
              <a:gd name="T47" fmla="*/ 2147483647 h 484"/>
              <a:gd name="T48" fmla="*/ 2147483647 w 415"/>
              <a:gd name="T49" fmla="*/ 2147483647 h 484"/>
              <a:gd name="T50" fmla="*/ 2147483647 w 415"/>
              <a:gd name="T51" fmla="*/ 2147483647 h 484"/>
              <a:gd name="T52" fmla="*/ 2147483647 w 415"/>
              <a:gd name="T53" fmla="*/ 2147483647 h 484"/>
              <a:gd name="T54" fmla="*/ 2147483647 w 415"/>
              <a:gd name="T55" fmla="*/ 2147483647 h 484"/>
              <a:gd name="T56" fmla="*/ 2147483647 w 415"/>
              <a:gd name="T57" fmla="*/ 2147483647 h 484"/>
              <a:gd name="T58" fmla="*/ 2147483647 w 415"/>
              <a:gd name="T59" fmla="*/ 2147483647 h 484"/>
              <a:gd name="T60" fmla="*/ 2147483647 w 415"/>
              <a:gd name="T61" fmla="*/ 2147483647 h 484"/>
              <a:gd name="T62" fmla="*/ 2147483647 w 415"/>
              <a:gd name="T63" fmla="*/ 2147483647 h 484"/>
              <a:gd name="T64" fmla="*/ 2147483647 w 415"/>
              <a:gd name="T65" fmla="*/ 2147483647 h 484"/>
              <a:gd name="T66" fmla="*/ 0 w 415"/>
              <a:gd name="T67" fmla="*/ 2147483647 h 484"/>
              <a:gd name="T68" fmla="*/ 2147483647 w 415"/>
              <a:gd name="T69" fmla="*/ 2147483647 h 484"/>
              <a:gd name="T70" fmla="*/ 2147483647 w 415"/>
              <a:gd name="T71" fmla="*/ 2147483647 h 48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15"/>
              <a:gd name="T109" fmla="*/ 0 h 484"/>
              <a:gd name="T110" fmla="*/ 415 w 415"/>
              <a:gd name="T111" fmla="*/ 484 h 48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15" h="484">
                <a:moveTo>
                  <a:pt x="30" y="33"/>
                </a:moveTo>
                <a:lnTo>
                  <a:pt x="61" y="28"/>
                </a:lnTo>
                <a:lnTo>
                  <a:pt x="90" y="28"/>
                </a:lnTo>
                <a:lnTo>
                  <a:pt x="107" y="0"/>
                </a:lnTo>
                <a:lnTo>
                  <a:pt x="121" y="36"/>
                </a:lnTo>
                <a:lnTo>
                  <a:pt x="166" y="36"/>
                </a:lnTo>
                <a:lnTo>
                  <a:pt x="189" y="68"/>
                </a:lnTo>
                <a:lnTo>
                  <a:pt x="236" y="59"/>
                </a:lnTo>
                <a:lnTo>
                  <a:pt x="267" y="80"/>
                </a:lnTo>
                <a:lnTo>
                  <a:pt x="325" y="95"/>
                </a:lnTo>
                <a:lnTo>
                  <a:pt x="336" y="121"/>
                </a:lnTo>
                <a:lnTo>
                  <a:pt x="365" y="122"/>
                </a:lnTo>
                <a:lnTo>
                  <a:pt x="356" y="147"/>
                </a:lnTo>
                <a:lnTo>
                  <a:pt x="367" y="176"/>
                </a:lnTo>
                <a:lnTo>
                  <a:pt x="347" y="211"/>
                </a:lnTo>
                <a:lnTo>
                  <a:pt x="361" y="219"/>
                </a:lnTo>
                <a:lnTo>
                  <a:pt x="394" y="180"/>
                </a:lnTo>
                <a:lnTo>
                  <a:pt x="392" y="167"/>
                </a:lnTo>
                <a:lnTo>
                  <a:pt x="406" y="161"/>
                </a:lnTo>
                <a:lnTo>
                  <a:pt x="415" y="180"/>
                </a:lnTo>
                <a:lnTo>
                  <a:pt x="389" y="207"/>
                </a:lnTo>
                <a:lnTo>
                  <a:pt x="379" y="268"/>
                </a:lnTo>
                <a:lnTo>
                  <a:pt x="379" y="371"/>
                </a:lnTo>
                <a:lnTo>
                  <a:pt x="394" y="389"/>
                </a:lnTo>
                <a:lnTo>
                  <a:pt x="388" y="453"/>
                </a:lnTo>
                <a:lnTo>
                  <a:pt x="191" y="484"/>
                </a:lnTo>
                <a:lnTo>
                  <a:pt x="142" y="454"/>
                </a:lnTo>
                <a:lnTo>
                  <a:pt x="152" y="416"/>
                </a:lnTo>
                <a:lnTo>
                  <a:pt x="128" y="374"/>
                </a:lnTo>
                <a:lnTo>
                  <a:pt x="107" y="322"/>
                </a:lnTo>
                <a:lnTo>
                  <a:pt x="52" y="270"/>
                </a:lnTo>
                <a:lnTo>
                  <a:pt x="18" y="270"/>
                </a:lnTo>
                <a:lnTo>
                  <a:pt x="18" y="198"/>
                </a:lnTo>
                <a:lnTo>
                  <a:pt x="0" y="171"/>
                </a:lnTo>
                <a:lnTo>
                  <a:pt x="39" y="130"/>
                </a:lnTo>
                <a:lnTo>
                  <a:pt x="30" y="33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2" name="Freeform 31"/>
          <p:cNvSpPr>
            <a:spLocks noChangeAspect="1"/>
          </p:cNvSpPr>
          <p:nvPr/>
        </p:nvSpPr>
        <p:spPr bwMode="auto">
          <a:xfrm>
            <a:off x="4567238" y="2235653"/>
            <a:ext cx="757237" cy="487363"/>
          </a:xfrm>
          <a:custGeom>
            <a:avLst/>
            <a:gdLst>
              <a:gd name="T0" fmla="*/ 7 w 481"/>
              <a:gd name="T1" fmla="*/ 16 h 313"/>
              <a:gd name="T2" fmla="*/ 0 w 481"/>
              <a:gd name="T3" fmla="*/ 71 h 313"/>
              <a:gd name="T4" fmla="*/ 10 w 481"/>
              <a:gd name="T5" fmla="*/ 129 h 313"/>
              <a:gd name="T6" fmla="*/ 55 w 481"/>
              <a:gd name="T7" fmla="*/ 249 h 313"/>
              <a:gd name="T8" fmla="*/ 80 w 481"/>
              <a:gd name="T9" fmla="*/ 313 h 313"/>
              <a:gd name="T10" fmla="*/ 363 w 481"/>
              <a:gd name="T11" fmla="*/ 298 h 313"/>
              <a:gd name="T12" fmla="*/ 410 w 481"/>
              <a:gd name="T13" fmla="*/ 313 h 313"/>
              <a:gd name="T14" fmla="*/ 438 w 481"/>
              <a:gd name="T15" fmla="*/ 252 h 313"/>
              <a:gd name="T16" fmla="*/ 428 w 481"/>
              <a:gd name="T17" fmla="*/ 208 h 313"/>
              <a:gd name="T18" fmla="*/ 475 w 481"/>
              <a:gd name="T19" fmla="*/ 200 h 313"/>
              <a:gd name="T20" fmla="*/ 481 w 481"/>
              <a:gd name="T21" fmla="*/ 131 h 313"/>
              <a:gd name="T22" fmla="*/ 453 w 481"/>
              <a:gd name="T23" fmla="*/ 101 h 313"/>
              <a:gd name="T24" fmla="*/ 404 w 481"/>
              <a:gd name="T25" fmla="*/ 71 h 313"/>
              <a:gd name="T26" fmla="*/ 414 w 481"/>
              <a:gd name="T27" fmla="*/ 30 h 313"/>
              <a:gd name="T28" fmla="*/ 393 w 481"/>
              <a:gd name="T29" fmla="*/ 0 h 313"/>
              <a:gd name="T30" fmla="*/ 287 w 481"/>
              <a:gd name="T31" fmla="*/ 4 h 313"/>
              <a:gd name="T32" fmla="*/ 180 w 481"/>
              <a:gd name="T33" fmla="*/ 9 h 313"/>
              <a:gd name="T34" fmla="*/ 7 w 481"/>
              <a:gd name="T35" fmla="*/ 16 h 31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481"/>
              <a:gd name="T55" fmla="*/ 0 h 313"/>
              <a:gd name="T56" fmla="*/ 481 w 481"/>
              <a:gd name="T57" fmla="*/ 313 h 31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481" h="313">
                <a:moveTo>
                  <a:pt x="7" y="16"/>
                </a:moveTo>
                <a:lnTo>
                  <a:pt x="0" y="71"/>
                </a:lnTo>
                <a:lnTo>
                  <a:pt x="10" y="129"/>
                </a:lnTo>
                <a:lnTo>
                  <a:pt x="55" y="249"/>
                </a:lnTo>
                <a:lnTo>
                  <a:pt x="80" y="313"/>
                </a:lnTo>
                <a:lnTo>
                  <a:pt x="363" y="298"/>
                </a:lnTo>
                <a:lnTo>
                  <a:pt x="410" y="313"/>
                </a:lnTo>
                <a:lnTo>
                  <a:pt x="438" y="252"/>
                </a:lnTo>
                <a:lnTo>
                  <a:pt x="428" y="208"/>
                </a:lnTo>
                <a:lnTo>
                  <a:pt x="475" y="200"/>
                </a:lnTo>
                <a:lnTo>
                  <a:pt x="481" y="131"/>
                </a:lnTo>
                <a:lnTo>
                  <a:pt x="453" y="101"/>
                </a:lnTo>
                <a:lnTo>
                  <a:pt x="404" y="71"/>
                </a:lnTo>
                <a:lnTo>
                  <a:pt x="414" y="30"/>
                </a:lnTo>
                <a:lnTo>
                  <a:pt x="393" y="0"/>
                </a:lnTo>
                <a:lnTo>
                  <a:pt x="287" y="4"/>
                </a:lnTo>
                <a:lnTo>
                  <a:pt x="180" y="9"/>
                </a:lnTo>
                <a:lnTo>
                  <a:pt x="7" y="16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5237163" y="1530803"/>
            <a:ext cx="989012" cy="884238"/>
            <a:chOff x="3254" y="860"/>
            <a:chExt cx="623" cy="557"/>
          </a:xfrm>
          <a:solidFill>
            <a:schemeClr val="accent6"/>
          </a:solidFill>
        </p:grpSpPr>
        <p:sp>
          <p:nvSpPr>
            <p:cNvPr id="34" name="Freeform 33"/>
            <p:cNvSpPr>
              <a:spLocks noChangeAspect="1"/>
            </p:cNvSpPr>
            <p:nvPr/>
          </p:nvSpPr>
          <p:spPr bwMode="auto">
            <a:xfrm>
              <a:off x="3254" y="860"/>
              <a:ext cx="442" cy="190"/>
            </a:xfrm>
            <a:custGeom>
              <a:avLst/>
              <a:gdLst>
                <a:gd name="T0" fmla="*/ 0 w 445"/>
                <a:gd name="T1" fmla="*/ 106 h 193"/>
                <a:gd name="T2" fmla="*/ 99 w 445"/>
                <a:gd name="T3" fmla="*/ 0 h 193"/>
                <a:gd name="T4" fmla="*/ 82 w 445"/>
                <a:gd name="T5" fmla="*/ 44 h 193"/>
                <a:gd name="T6" fmla="*/ 95 w 445"/>
                <a:gd name="T7" fmla="*/ 57 h 193"/>
                <a:gd name="T8" fmla="*/ 126 w 445"/>
                <a:gd name="T9" fmla="*/ 39 h 193"/>
                <a:gd name="T10" fmla="*/ 195 w 445"/>
                <a:gd name="T11" fmla="*/ 66 h 193"/>
                <a:gd name="T12" fmla="*/ 225 w 445"/>
                <a:gd name="T13" fmla="*/ 44 h 193"/>
                <a:gd name="T14" fmla="*/ 317 w 445"/>
                <a:gd name="T15" fmla="*/ 32 h 193"/>
                <a:gd name="T16" fmla="*/ 335 w 445"/>
                <a:gd name="T17" fmla="*/ 58 h 193"/>
                <a:gd name="T18" fmla="*/ 371 w 445"/>
                <a:gd name="T19" fmla="*/ 53 h 193"/>
                <a:gd name="T20" fmla="*/ 441 w 445"/>
                <a:gd name="T21" fmla="*/ 81 h 193"/>
                <a:gd name="T22" fmla="*/ 445 w 445"/>
                <a:gd name="T23" fmla="*/ 102 h 193"/>
                <a:gd name="T24" fmla="*/ 369 w 445"/>
                <a:gd name="T25" fmla="*/ 120 h 193"/>
                <a:gd name="T26" fmla="*/ 347 w 445"/>
                <a:gd name="T27" fmla="*/ 106 h 193"/>
                <a:gd name="T28" fmla="*/ 308 w 445"/>
                <a:gd name="T29" fmla="*/ 111 h 193"/>
                <a:gd name="T30" fmla="*/ 263 w 445"/>
                <a:gd name="T31" fmla="*/ 137 h 193"/>
                <a:gd name="T32" fmla="*/ 243 w 445"/>
                <a:gd name="T33" fmla="*/ 139 h 193"/>
                <a:gd name="T34" fmla="*/ 226 w 445"/>
                <a:gd name="T35" fmla="*/ 120 h 193"/>
                <a:gd name="T36" fmla="*/ 201 w 445"/>
                <a:gd name="T37" fmla="*/ 191 h 193"/>
                <a:gd name="T38" fmla="*/ 173 w 445"/>
                <a:gd name="T39" fmla="*/ 193 h 193"/>
                <a:gd name="T40" fmla="*/ 161 w 445"/>
                <a:gd name="T41" fmla="*/ 164 h 193"/>
                <a:gd name="T42" fmla="*/ 101 w 445"/>
                <a:gd name="T43" fmla="*/ 151 h 193"/>
                <a:gd name="T44" fmla="*/ 73 w 445"/>
                <a:gd name="T45" fmla="*/ 130 h 193"/>
                <a:gd name="T46" fmla="*/ 23 w 445"/>
                <a:gd name="T47" fmla="*/ 137 h 193"/>
                <a:gd name="T48" fmla="*/ 0 w 445"/>
                <a:gd name="T49" fmla="*/ 106 h 19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45"/>
                <a:gd name="T76" fmla="*/ 0 h 193"/>
                <a:gd name="T77" fmla="*/ 445 w 445"/>
                <a:gd name="T78" fmla="*/ 193 h 19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45" h="193">
                  <a:moveTo>
                    <a:pt x="0" y="106"/>
                  </a:moveTo>
                  <a:lnTo>
                    <a:pt x="99" y="0"/>
                  </a:lnTo>
                  <a:lnTo>
                    <a:pt x="82" y="44"/>
                  </a:lnTo>
                  <a:lnTo>
                    <a:pt x="95" y="57"/>
                  </a:lnTo>
                  <a:lnTo>
                    <a:pt x="126" y="39"/>
                  </a:lnTo>
                  <a:lnTo>
                    <a:pt x="195" y="66"/>
                  </a:lnTo>
                  <a:lnTo>
                    <a:pt x="225" y="44"/>
                  </a:lnTo>
                  <a:lnTo>
                    <a:pt x="317" y="32"/>
                  </a:lnTo>
                  <a:lnTo>
                    <a:pt x="335" y="58"/>
                  </a:lnTo>
                  <a:lnTo>
                    <a:pt x="371" y="53"/>
                  </a:lnTo>
                  <a:lnTo>
                    <a:pt x="441" y="81"/>
                  </a:lnTo>
                  <a:lnTo>
                    <a:pt x="445" y="102"/>
                  </a:lnTo>
                  <a:lnTo>
                    <a:pt x="369" y="120"/>
                  </a:lnTo>
                  <a:lnTo>
                    <a:pt x="347" y="106"/>
                  </a:lnTo>
                  <a:lnTo>
                    <a:pt x="308" y="111"/>
                  </a:lnTo>
                  <a:lnTo>
                    <a:pt x="263" y="137"/>
                  </a:lnTo>
                  <a:lnTo>
                    <a:pt x="243" y="139"/>
                  </a:lnTo>
                  <a:lnTo>
                    <a:pt x="226" y="120"/>
                  </a:lnTo>
                  <a:lnTo>
                    <a:pt x="201" y="191"/>
                  </a:lnTo>
                  <a:lnTo>
                    <a:pt x="173" y="193"/>
                  </a:lnTo>
                  <a:lnTo>
                    <a:pt x="161" y="164"/>
                  </a:lnTo>
                  <a:lnTo>
                    <a:pt x="101" y="151"/>
                  </a:lnTo>
                  <a:lnTo>
                    <a:pt x="73" y="130"/>
                  </a:lnTo>
                  <a:lnTo>
                    <a:pt x="23" y="137"/>
                  </a:lnTo>
                  <a:lnTo>
                    <a:pt x="0" y="106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chemeClr val="accent1"/>
                </a:solidFill>
              </a:endParaRPr>
            </a:p>
          </p:txBody>
        </p:sp>
        <p:sp>
          <p:nvSpPr>
            <p:cNvPr id="35" name="Freeform 34"/>
            <p:cNvSpPr>
              <a:spLocks noChangeAspect="1"/>
            </p:cNvSpPr>
            <p:nvPr/>
          </p:nvSpPr>
          <p:spPr bwMode="auto">
            <a:xfrm>
              <a:off x="3560" y="994"/>
              <a:ext cx="317" cy="423"/>
            </a:xfrm>
            <a:custGeom>
              <a:avLst/>
              <a:gdLst>
                <a:gd name="T0" fmla="*/ 81 w 319"/>
                <a:gd name="T1" fmla="*/ 18 h 432"/>
                <a:gd name="T2" fmla="*/ 93 w 319"/>
                <a:gd name="T3" fmla="*/ 45 h 432"/>
                <a:gd name="T4" fmla="*/ 70 w 319"/>
                <a:gd name="T5" fmla="*/ 61 h 432"/>
                <a:gd name="T6" fmla="*/ 69 w 319"/>
                <a:gd name="T7" fmla="*/ 130 h 432"/>
                <a:gd name="T8" fmla="*/ 57 w 319"/>
                <a:gd name="T9" fmla="*/ 85 h 432"/>
                <a:gd name="T10" fmla="*/ 11 w 319"/>
                <a:gd name="T11" fmla="*/ 128 h 432"/>
                <a:gd name="T12" fmla="*/ 0 w 319"/>
                <a:gd name="T13" fmla="*/ 252 h 432"/>
                <a:gd name="T14" fmla="*/ 30 w 319"/>
                <a:gd name="T15" fmla="*/ 313 h 432"/>
                <a:gd name="T16" fmla="*/ 33 w 319"/>
                <a:gd name="T17" fmla="*/ 344 h 432"/>
                <a:gd name="T18" fmla="*/ 34 w 319"/>
                <a:gd name="T19" fmla="*/ 369 h 432"/>
                <a:gd name="T20" fmla="*/ 33 w 319"/>
                <a:gd name="T21" fmla="*/ 392 h 432"/>
                <a:gd name="T22" fmla="*/ 27 w 319"/>
                <a:gd name="T23" fmla="*/ 432 h 432"/>
                <a:gd name="T24" fmla="*/ 152 w 319"/>
                <a:gd name="T25" fmla="*/ 425 h 432"/>
                <a:gd name="T26" fmla="*/ 318 w 319"/>
                <a:gd name="T27" fmla="*/ 410 h 432"/>
                <a:gd name="T28" fmla="*/ 288 w 319"/>
                <a:gd name="T29" fmla="*/ 401 h 432"/>
                <a:gd name="T30" fmla="*/ 271 w 319"/>
                <a:gd name="T31" fmla="*/ 378 h 432"/>
                <a:gd name="T32" fmla="*/ 297 w 319"/>
                <a:gd name="T33" fmla="*/ 359 h 432"/>
                <a:gd name="T34" fmla="*/ 297 w 319"/>
                <a:gd name="T35" fmla="*/ 335 h 432"/>
                <a:gd name="T36" fmla="*/ 285 w 319"/>
                <a:gd name="T37" fmla="*/ 314 h 432"/>
                <a:gd name="T38" fmla="*/ 297 w 319"/>
                <a:gd name="T39" fmla="*/ 299 h 432"/>
                <a:gd name="T40" fmla="*/ 319 w 319"/>
                <a:gd name="T41" fmla="*/ 301 h 432"/>
                <a:gd name="T42" fmla="*/ 315 w 319"/>
                <a:gd name="T43" fmla="*/ 241 h 432"/>
                <a:gd name="T44" fmla="*/ 309 w 319"/>
                <a:gd name="T45" fmla="*/ 206 h 432"/>
                <a:gd name="T46" fmla="*/ 295 w 319"/>
                <a:gd name="T47" fmla="*/ 183 h 432"/>
                <a:gd name="T48" fmla="*/ 282 w 319"/>
                <a:gd name="T49" fmla="*/ 170 h 432"/>
                <a:gd name="T50" fmla="*/ 261 w 319"/>
                <a:gd name="T51" fmla="*/ 165 h 432"/>
                <a:gd name="T52" fmla="*/ 242 w 319"/>
                <a:gd name="T53" fmla="*/ 165 h 432"/>
                <a:gd name="T54" fmla="*/ 221 w 319"/>
                <a:gd name="T55" fmla="*/ 194 h 432"/>
                <a:gd name="T56" fmla="*/ 207 w 319"/>
                <a:gd name="T57" fmla="*/ 203 h 432"/>
                <a:gd name="T58" fmla="*/ 198 w 319"/>
                <a:gd name="T59" fmla="*/ 206 h 432"/>
                <a:gd name="T60" fmla="*/ 188 w 319"/>
                <a:gd name="T61" fmla="*/ 201 h 432"/>
                <a:gd name="T62" fmla="*/ 185 w 319"/>
                <a:gd name="T63" fmla="*/ 188 h 432"/>
                <a:gd name="T64" fmla="*/ 188 w 319"/>
                <a:gd name="T65" fmla="*/ 179 h 432"/>
                <a:gd name="T66" fmla="*/ 197 w 319"/>
                <a:gd name="T67" fmla="*/ 170 h 432"/>
                <a:gd name="T68" fmla="*/ 206 w 319"/>
                <a:gd name="T69" fmla="*/ 165 h 432"/>
                <a:gd name="T70" fmla="*/ 215 w 319"/>
                <a:gd name="T71" fmla="*/ 164 h 432"/>
                <a:gd name="T72" fmla="*/ 215 w 319"/>
                <a:gd name="T73" fmla="*/ 147 h 432"/>
                <a:gd name="T74" fmla="*/ 239 w 319"/>
                <a:gd name="T75" fmla="*/ 130 h 432"/>
                <a:gd name="T76" fmla="*/ 215 w 319"/>
                <a:gd name="T77" fmla="*/ 73 h 432"/>
                <a:gd name="T78" fmla="*/ 215 w 319"/>
                <a:gd name="T79" fmla="*/ 46 h 432"/>
                <a:gd name="T80" fmla="*/ 175 w 319"/>
                <a:gd name="T81" fmla="*/ 36 h 432"/>
                <a:gd name="T82" fmla="*/ 116 w 319"/>
                <a:gd name="T83" fmla="*/ 0 h 432"/>
                <a:gd name="T84" fmla="*/ 81 w 319"/>
                <a:gd name="T85" fmla="*/ 18 h 4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9"/>
                <a:gd name="T130" fmla="*/ 0 h 432"/>
                <a:gd name="T131" fmla="*/ 319 w 319"/>
                <a:gd name="T132" fmla="*/ 432 h 4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9" h="432">
                  <a:moveTo>
                    <a:pt x="81" y="18"/>
                  </a:moveTo>
                  <a:lnTo>
                    <a:pt x="93" y="45"/>
                  </a:lnTo>
                  <a:lnTo>
                    <a:pt x="70" y="61"/>
                  </a:lnTo>
                  <a:lnTo>
                    <a:pt x="69" y="130"/>
                  </a:lnTo>
                  <a:lnTo>
                    <a:pt x="57" y="85"/>
                  </a:lnTo>
                  <a:lnTo>
                    <a:pt x="11" y="128"/>
                  </a:lnTo>
                  <a:lnTo>
                    <a:pt x="0" y="252"/>
                  </a:lnTo>
                  <a:lnTo>
                    <a:pt x="30" y="313"/>
                  </a:lnTo>
                  <a:lnTo>
                    <a:pt x="33" y="344"/>
                  </a:lnTo>
                  <a:lnTo>
                    <a:pt x="34" y="369"/>
                  </a:lnTo>
                  <a:lnTo>
                    <a:pt x="33" y="392"/>
                  </a:lnTo>
                  <a:lnTo>
                    <a:pt x="27" y="432"/>
                  </a:lnTo>
                  <a:lnTo>
                    <a:pt x="152" y="425"/>
                  </a:lnTo>
                  <a:lnTo>
                    <a:pt x="318" y="410"/>
                  </a:lnTo>
                  <a:lnTo>
                    <a:pt x="288" y="401"/>
                  </a:lnTo>
                  <a:lnTo>
                    <a:pt x="271" y="378"/>
                  </a:lnTo>
                  <a:lnTo>
                    <a:pt x="297" y="359"/>
                  </a:lnTo>
                  <a:lnTo>
                    <a:pt x="297" y="335"/>
                  </a:lnTo>
                  <a:lnTo>
                    <a:pt x="285" y="314"/>
                  </a:lnTo>
                  <a:lnTo>
                    <a:pt x="297" y="299"/>
                  </a:lnTo>
                  <a:lnTo>
                    <a:pt x="319" y="301"/>
                  </a:lnTo>
                  <a:lnTo>
                    <a:pt x="315" y="241"/>
                  </a:lnTo>
                  <a:lnTo>
                    <a:pt x="309" y="206"/>
                  </a:lnTo>
                  <a:lnTo>
                    <a:pt x="295" y="183"/>
                  </a:lnTo>
                  <a:lnTo>
                    <a:pt x="282" y="170"/>
                  </a:lnTo>
                  <a:lnTo>
                    <a:pt x="261" y="165"/>
                  </a:lnTo>
                  <a:lnTo>
                    <a:pt x="242" y="165"/>
                  </a:lnTo>
                  <a:lnTo>
                    <a:pt x="221" y="194"/>
                  </a:lnTo>
                  <a:lnTo>
                    <a:pt x="207" y="203"/>
                  </a:lnTo>
                  <a:lnTo>
                    <a:pt x="198" y="206"/>
                  </a:lnTo>
                  <a:lnTo>
                    <a:pt x="188" y="201"/>
                  </a:lnTo>
                  <a:lnTo>
                    <a:pt x="185" y="188"/>
                  </a:lnTo>
                  <a:lnTo>
                    <a:pt x="188" y="179"/>
                  </a:lnTo>
                  <a:lnTo>
                    <a:pt x="197" y="170"/>
                  </a:lnTo>
                  <a:lnTo>
                    <a:pt x="206" y="165"/>
                  </a:lnTo>
                  <a:lnTo>
                    <a:pt x="215" y="164"/>
                  </a:lnTo>
                  <a:lnTo>
                    <a:pt x="215" y="147"/>
                  </a:lnTo>
                  <a:lnTo>
                    <a:pt x="239" y="130"/>
                  </a:lnTo>
                  <a:lnTo>
                    <a:pt x="215" y="73"/>
                  </a:lnTo>
                  <a:lnTo>
                    <a:pt x="215" y="46"/>
                  </a:lnTo>
                  <a:lnTo>
                    <a:pt x="175" y="36"/>
                  </a:lnTo>
                  <a:lnTo>
                    <a:pt x="116" y="0"/>
                  </a:lnTo>
                  <a:lnTo>
                    <a:pt x="81" y="18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36" name="Freeform 35"/>
          <p:cNvSpPr>
            <a:spLocks noChangeAspect="1"/>
          </p:cNvSpPr>
          <p:nvPr/>
        </p:nvSpPr>
        <p:spPr bwMode="auto">
          <a:xfrm>
            <a:off x="4691063" y="2699203"/>
            <a:ext cx="865187" cy="701675"/>
          </a:xfrm>
          <a:custGeom>
            <a:avLst/>
            <a:gdLst>
              <a:gd name="T0" fmla="*/ 0 w 548"/>
              <a:gd name="T1" fmla="*/ 15 h 451"/>
              <a:gd name="T2" fmla="*/ 240 w 548"/>
              <a:gd name="T3" fmla="*/ 0 h 451"/>
              <a:gd name="T4" fmla="*/ 290 w 548"/>
              <a:gd name="T5" fmla="*/ 0 h 451"/>
              <a:gd name="T6" fmla="*/ 329 w 548"/>
              <a:gd name="T7" fmla="*/ 13 h 451"/>
              <a:gd name="T8" fmla="*/ 308 w 548"/>
              <a:gd name="T9" fmla="*/ 52 h 451"/>
              <a:gd name="T10" fmla="*/ 378 w 548"/>
              <a:gd name="T11" fmla="*/ 116 h 451"/>
              <a:gd name="T12" fmla="*/ 401 w 548"/>
              <a:gd name="T13" fmla="*/ 170 h 451"/>
              <a:gd name="T14" fmla="*/ 442 w 548"/>
              <a:gd name="T15" fmla="*/ 156 h 451"/>
              <a:gd name="T16" fmla="*/ 441 w 548"/>
              <a:gd name="T17" fmla="*/ 232 h 451"/>
              <a:gd name="T18" fmla="*/ 483 w 548"/>
              <a:gd name="T19" fmla="*/ 255 h 451"/>
              <a:gd name="T20" fmla="*/ 502 w 548"/>
              <a:gd name="T21" fmla="*/ 322 h 451"/>
              <a:gd name="T22" fmla="*/ 532 w 548"/>
              <a:gd name="T23" fmla="*/ 328 h 451"/>
              <a:gd name="T24" fmla="*/ 548 w 548"/>
              <a:gd name="T25" fmla="*/ 356 h 451"/>
              <a:gd name="T26" fmla="*/ 511 w 548"/>
              <a:gd name="T27" fmla="*/ 395 h 451"/>
              <a:gd name="T28" fmla="*/ 499 w 548"/>
              <a:gd name="T29" fmla="*/ 439 h 451"/>
              <a:gd name="T30" fmla="*/ 447 w 548"/>
              <a:gd name="T31" fmla="*/ 451 h 451"/>
              <a:gd name="T32" fmla="*/ 460 w 548"/>
              <a:gd name="T33" fmla="*/ 402 h 451"/>
              <a:gd name="T34" fmla="*/ 255 w 548"/>
              <a:gd name="T35" fmla="*/ 420 h 451"/>
              <a:gd name="T36" fmla="*/ 107 w 548"/>
              <a:gd name="T37" fmla="*/ 438 h 451"/>
              <a:gd name="T38" fmla="*/ 98 w 548"/>
              <a:gd name="T39" fmla="*/ 390 h 451"/>
              <a:gd name="T40" fmla="*/ 88 w 548"/>
              <a:gd name="T41" fmla="*/ 246 h 451"/>
              <a:gd name="T42" fmla="*/ 86 w 548"/>
              <a:gd name="T43" fmla="*/ 167 h 451"/>
              <a:gd name="T44" fmla="*/ 37 w 548"/>
              <a:gd name="T45" fmla="*/ 131 h 451"/>
              <a:gd name="T46" fmla="*/ 55 w 548"/>
              <a:gd name="T47" fmla="*/ 98 h 451"/>
              <a:gd name="T48" fmla="*/ 31 w 548"/>
              <a:gd name="T49" fmla="*/ 80 h 451"/>
              <a:gd name="T50" fmla="*/ 0 w 548"/>
              <a:gd name="T51" fmla="*/ 15 h 45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48"/>
              <a:gd name="T79" fmla="*/ 0 h 451"/>
              <a:gd name="T80" fmla="*/ 548 w 548"/>
              <a:gd name="T81" fmla="*/ 451 h 451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48" h="451">
                <a:moveTo>
                  <a:pt x="0" y="15"/>
                </a:moveTo>
                <a:lnTo>
                  <a:pt x="240" y="0"/>
                </a:lnTo>
                <a:lnTo>
                  <a:pt x="290" y="0"/>
                </a:lnTo>
                <a:lnTo>
                  <a:pt x="329" y="13"/>
                </a:lnTo>
                <a:lnTo>
                  <a:pt x="308" y="52"/>
                </a:lnTo>
                <a:lnTo>
                  <a:pt x="378" y="116"/>
                </a:lnTo>
                <a:lnTo>
                  <a:pt x="401" y="170"/>
                </a:lnTo>
                <a:lnTo>
                  <a:pt x="442" y="156"/>
                </a:lnTo>
                <a:lnTo>
                  <a:pt x="441" y="232"/>
                </a:lnTo>
                <a:lnTo>
                  <a:pt x="483" y="255"/>
                </a:lnTo>
                <a:lnTo>
                  <a:pt x="502" y="322"/>
                </a:lnTo>
                <a:lnTo>
                  <a:pt x="532" y="328"/>
                </a:lnTo>
                <a:lnTo>
                  <a:pt x="548" y="356"/>
                </a:lnTo>
                <a:lnTo>
                  <a:pt x="511" y="395"/>
                </a:lnTo>
                <a:lnTo>
                  <a:pt x="499" y="439"/>
                </a:lnTo>
                <a:lnTo>
                  <a:pt x="447" y="451"/>
                </a:lnTo>
                <a:lnTo>
                  <a:pt x="460" y="402"/>
                </a:lnTo>
                <a:lnTo>
                  <a:pt x="255" y="420"/>
                </a:lnTo>
                <a:lnTo>
                  <a:pt x="107" y="438"/>
                </a:lnTo>
                <a:lnTo>
                  <a:pt x="98" y="390"/>
                </a:lnTo>
                <a:lnTo>
                  <a:pt x="88" y="246"/>
                </a:lnTo>
                <a:lnTo>
                  <a:pt x="86" y="167"/>
                </a:lnTo>
                <a:lnTo>
                  <a:pt x="37" y="131"/>
                </a:lnTo>
                <a:lnTo>
                  <a:pt x="55" y="98"/>
                </a:lnTo>
                <a:lnTo>
                  <a:pt x="31" y="8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7" name="Freeform 36"/>
          <p:cNvSpPr>
            <a:spLocks noChangeAspect="1"/>
          </p:cNvSpPr>
          <p:nvPr/>
        </p:nvSpPr>
        <p:spPr bwMode="auto">
          <a:xfrm>
            <a:off x="5638800" y="2400753"/>
            <a:ext cx="423863" cy="687388"/>
          </a:xfrm>
          <a:custGeom>
            <a:avLst/>
            <a:gdLst>
              <a:gd name="T0" fmla="*/ 0 w 268"/>
              <a:gd name="T1" fmla="*/ 2147483647 h 441"/>
              <a:gd name="T2" fmla="*/ 2147483647 w 268"/>
              <a:gd name="T3" fmla="*/ 2147483647 h 441"/>
              <a:gd name="T4" fmla="*/ 2147483647 w 268"/>
              <a:gd name="T5" fmla="*/ 2147483647 h 441"/>
              <a:gd name="T6" fmla="*/ 2147483647 w 268"/>
              <a:gd name="T7" fmla="*/ 2147483647 h 441"/>
              <a:gd name="T8" fmla="*/ 2147483647 w 268"/>
              <a:gd name="T9" fmla="*/ 2147483647 h 441"/>
              <a:gd name="T10" fmla="*/ 2147483647 w 268"/>
              <a:gd name="T11" fmla="*/ 0 h 441"/>
              <a:gd name="T12" fmla="*/ 2147483647 w 268"/>
              <a:gd name="T13" fmla="*/ 2147483647 h 441"/>
              <a:gd name="T14" fmla="*/ 2147483647 w 268"/>
              <a:gd name="T15" fmla="*/ 2147483647 h 441"/>
              <a:gd name="T16" fmla="*/ 2147483647 w 268"/>
              <a:gd name="T17" fmla="*/ 2147483647 h 441"/>
              <a:gd name="T18" fmla="*/ 2147483647 w 268"/>
              <a:gd name="T19" fmla="*/ 2147483647 h 441"/>
              <a:gd name="T20" fmla="*/ 2147483647 w 268"/>
              <a:gd name="T21" fmla="*/ 2147483647 h 441"/>
              <a:gd name="T22" fmla="*/ 2147483647 w 268"/>
              <a:gd name="T23" fmla="*/ 2147483647 h 441"/>
              <a:gd name="T24" fmla="*/ 2147483647 w 268"/>
              <a:gd name="T25" fmla="*/ 2147483647 h 441"/>
              <a:gd name="T26" fmla="*/ 2147483647 w 268"/>
              <a:gd name="T27" fmla="*/ 2147483647 h 441"/>
              <a:gd name="T28" fmla="*/ 2147483647 w 268"/>
              <a:gd name="T29" fmla="*/ 2147483647 h 441"/>
              <a:gd name="T30" fmla="*/ 0 w 268"/>
              <a:gd name="T31" fmla="*/ 2147483647 h 44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68"/>
              <a:gd name="T49" fmla="*/ 0 h 441"/>
              <a:gd name="T50" fmla="*/ 268 w 268"/>
              <a:gd name="T51" fmla="*/ 441 h 44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68" h="441">
                <a:moveTo>
                  <a:pt x="0" y="31"/>
                </a:moveTo>
                <a:lnTo>
                  <a:pt x="31" y="48"/>
                </a:lnTo>
                <a:lnTo>
                  <a:pt x="61" y="45"/>
                </a:lnTo>
                <a:lnTo>
                  <a:pt x="71" y="36"/>
                </a:lnTo>
                <a:lnTo>
                  <a:pt x="79" y="9"/>
                </a:lnTo>
                <a:lnTo>
                  <a:pt x="208" y="0"/>
                </a:lnTo>
                <a:lnTo>
                  <a:pt x="268" y="312"/>
                </a:lnTo>
                <a:lnTo>
                  <a:pt x="263" y="309"/>
                </a:lnTo>
                <a:lnTo>
                  <a:pt x="219" y="326"/>
                </a:lnTo>
                <a:lnTo>
                  <a:pt x="187" y="410"/>
                </a:lnTo>
                <a:lnTo>
                  <a:pt x="141" y="398"/>
                </a:lnTo>
                <a:lnTo>
                  <a:pt x="87" y="429"/>
                </a:lnTo>
                <a:lnTo>
                  <a:pt x="17" y="441"/>
                </a:lnTo>
                <a:lnTo>
                  <a:pt x="49" y="359"/>
                </a:lnTo>
                <a:lnTo>
                  <a:pt x="35" y="313"/>
                </a:lnTo>
                <a:lnTo>
                  <a:pt x="0" y="31"/>
                </a:ln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/>
        </p:spPr>
        <p:txBody>
          <a:bodyPr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8" name="Freeform 37"/>
          <p:cNvSpPr>
            <a:spLocks noChangeAspect="1"/>
          </p:cNvSpPr>
          <p:nvPr/>
        </p:nvSpPr>
        <p:spPr bwMode="auto">
          <a:xfrm>
            <a:off x="5967413" y="2262641"/>
            <a:ext cx="546100" cy="619125"/>
          </a:xfrm>
          <a:custGeom>
            <a:avLst/>
            <a:gdLst>
              <a:gd name="T0" fmla="*/ 0 w 345"/>
              <a:gd name="T1" fmla="*/ 2147483647 h 398"/>
              <a:gd name="T2" fmla="*/ 2147483647 w 345"/>
              <a:gd name="T3" fmla="*/ 2147483647 h 398"/>
              <a:gd name="T4" fmla="*/ 2147483647 w 345"/>
              <a:gd name="T5" fmla="*/ 2147483647 h 398"/>
              <a:gd name="T6" fmla="*/ 2147483647 w 345"/>
              <a:gd name="T7" fmla="*/ 2147483647 h 398"/>
              <a:gd name="T8" fmla="*/ 2147483647 w 345"/>
              <a:gd name="T9" fmla="*/ 2147483647 h 398"/>
              <a:gd name="T10" fmla="*/ 2147483647 w 345"/>
              <a:gd name="T11" fmla="*/ 0 h 398"/>
              <a:gd name="T12" fmla="*/ 2147483647 w 345"/>
              <a:gd name="T13" fmla="*/ 2147483647 h 398"/>
              <a:gd name="T14" fmla="*/ 2147483647 w 345"/>
              <a:gd name="T15" fmla="*/ 2147483647 h 398"/>
              <a:gd name="T16" fmla="*/ 2147483647 w 345"/>
              <a:gd name="T17" fmla="*/ 2147483647 h 398"/>
              <a:gd name="T18" fmla="*/ 2147483647 w 345"/>
              <a:gd name="T19" fmla="*/ 2147483647 h 398"/>
              <a:gd name="T20" fmla="*/ 2147483647 w 345"/>
              <a:gd name="T21" fmla="*/ 2147483647 h 398"/>
              <a:gd name="T22" fmla="*/ 2147483647 w 345"/>
              <a:gd name="T23" fmla="*/ 2147483647 h 398"/>
              <a:gd name="T24" fmla="*/ 2147483647 w 345"/>
              <a:gd name="T25" fmla="*/ 2147483647 h 398"/>
              <a:gd name="T26" fmla="*/ 2147483647 w 345"/>
              <a:gd name="T27" fmla="*/ 2147483647 h 398"/>
              <a:gd name="T28" fmla="*/ 2147483647 w 345"/>
              <a:gd name="T29" fmla="*/ 2147483647 h 398"/>
              <a:gd name="T30" fmla="*/ 2147483647 w 345"/>
              <a:gd name="T31" fmla="*/ 2147483647 h 398"/>
              <a:gd name="T32" fmla="*/ 2147483647 w 345"/>
              <a:gd name="T33" fmla="*/ 2147483647 h 398"/>
              <a:gd name="T34" fmla="*/ 2147483647 w 345"/>
              <a:gd name="T35" fmla="*/ 2147483647 h 398"/>
              <a:gd name="T36" fmla="*/ 0 w 345"/>
              <a:gd name="T37" fmla="*/ 2147483647 h 39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45"/>
              <a:gd name="T58" fmla="*/ 0 h 398"/>
              <a:gd name="T59" fmla="*/ 345 w 345"/>
              <a:gd name="T60" fmla="*/ 398 h 39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45" h="398">
                <a:moveTo>
                  <a:pt x="0" y="89"/>
                </a:moveTo>
                <a:lnTo>
                  <a:pt x="155" y="74"/>
                </a:lnTo>
                <a:lnTo>
                  <a:pt x="188" y="80"/>
                </a:lnTo>
                <a:lnTo>
                  <a:pt x="261" y="46"/>
                </a:lnTo>
                <a:lnTo>
                  <a:pt x="277" y="15"/>
                </a:lnTo>
                <a:lnTo>
                  <a:pt x="321" y="0"/>
                </a:lnTo>
                <a:lnTo>
                  <a:pt x="345" y="150"/>
                </a:lnTo>
                <a:lnTo>
                  <a:pt x="327" y="167"/>
                </a:lnTo>
                <a:lnTo>
                  <a:pt x="331" y="271"/>
                </a:lnTo>
                <a:lnTo>
                  <a:pt x="297" y="280"/>
                </a:lnTo>
                <a:lnTo>
                  <a:pt x="277" y="338"/>
                </a:lnTo>
                <a:lnTo>
                  <a:pt x="251" y="331"/>
                </a:lnTo>
                <a:lnTo>
                  <a:pt x="242" y="398"/>
                </a:lnTo>
                <a:lnTo>
                  <a:pt x="203" y="369"/>
                </a:lnTo>
                <a:lnTo>
                  <a:pt x="127" y="387"/>
                </a:lnTo>
                <a:lnTo>
                  <a:pt x="94" y="362"/>
                </a:lnTo>
                <a:lnTo>
                  <a:pt x="51" y="360"/>
                </a:lnTo>
                <a:lnTo>
                  <a:pt x="29" y="249"/>
                </a:lnTo>
                <a:lnTo>
                  <a:pt x="0" y="89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9" name="Freeform 38"/>
          <p:cNvSpPr>
            <a:spLocks noChangeAspect="1"/>
          </p:cNvSpPr>
          <p:nvPr/>
        </p:nvSpPr>
        <p:spPr bwMode="auto">
          <a:xfrm>
            <a:off x="7391400" y="1066800"/>
            <a:ext cx="493713" cy="706438"/>
          </a:xfrm>
          <a:custGeom>
            <a:avLst/>
            <a:gdLst>
              <a:gd name="T0" fmla="*/ 2147483647 w 313"/>
              <a:gd name="T1" fmla="*/ 2147483647 h 478"/>
              <a:gd name="T2" fmla="*/ 2147483647 w 313"/>
              <a:gd name="T3" fmla="*/ 2147483647 h 478"/>
              <a:gd name="T4" fmla="*/ 2147483647 w 313"/>
              <a:gd name="T5" fmla="*/ 2147483647 h 478"/>
              <a:gd name="T6" fmla="*/ 2147483647 w 313"/>
              <a:gd name="T7" fmla="*/ 2147483647 h 478"/>
              <a:gd name="T8" fmla="*/ 2147483647 w 313"/>
              <a:gd name="T9" fmla="*/ 2147483647 h 478"/>
              <a:gd name="T10" fmla="*/ 2147483647 w 313"/>
              <a:gd name="T11" fmla="*/ 2147483647 h 478"/>
              <a:gd name="T12" fmla="*/ 2147483647 w 313"/>
              <a:gd name="T13" fmla="*/ 2147483647 h 478"/>
              <a:gd name="T14" fmla="*/ 0 w 313"/>
              <a:gd name="T15" fmla="*/ 2147483647 h 478"/>
              <a:gd name="T16" fmla="*/ 2147483647 w 313"/>
              <a:gd name="T17" fmla="*/ 2147483647 h 478"/>
              <a:gd name="T18" fmla="*/ 2147483647 w 313"/>
              <a:gd name="T19" fmla="*/ 2147483647 h 478"/>
              <a:gd name="T20" fmla="*/ 2147483647 w 313"/>
              <a:gd name="T21" fmla="*/ 2147483647 h 478"/>
              <a:gd name="T22" fmla="*/ 2147483647 w 313"/>
              <a:gd name="T23" fmla="*/ 2147483647 h 478"/>
              <a:gd name="T24" fmla="*/ 2147483647 w 313"/>
              <a:gd name="T25" fmla="*/ 2147483647 h 478"/>
              <a:gd name="T26" fmla="*/ 2147483647 w 313"/>
              <a:gd name="T27" fmla="*/ 2147483647 h 478"/>
              <a:gd name="T28" fmla="*/ 2147483647 w 313"/>
              <a:gd name="T29" fmla="*/ 2147483647 h 478"/>
              <a:gd name="T30" fmla="*/ 2147483647 w 313"/>
              <a:gd name="T31" fmla="*/ 2147483647 h 478"/>
              <a:gd name="T32" fmla="*/ 2147483647 w 313"/>
              <a:gd name="T33" fmla="*/ 2147483647 h 478"/>
              <a:gd name="T34" fmla="*/ 2147483647 w 313"/>
              <a:gd name="T35" fmla="*/ 2147483647 h 478"/>
              <a:gd name="T36" fmla="*/ 2147483647 w 313"/>
              <a:gd name="T37" fmla="*/ 2147483647 h 478"/>
              <a:gd name="T38" fmla="*/ 2147483647 w 313"/>
              <a:gd name="T39" fmla="*/ 2147483647 h 478"/>
              <a:gd name="T40" fmla="*/ 2147483647 w 313"/>
              <a:gd name="T41" fmla="*/ 2147483647 h 478"/>
              <a:gd name="T42" fmla="*/ 2147483647 w 313"/>
              <a:gd name="T43" fmla="*/ 2147483647 h 478"/>
              <a:gd name="T44" fmla="*/ 2147483647 w 313"/>
              <a:gd name="T45" fmla="*/ 2147483647 h 478"/>
              <a:gd name="T46" fmla="*/ 2147483647 w 313"/>
              <a:gd name="T47" fmla="*/ 2147483647 h 478"/>
              <a:gd name="T48" fmla="*/ 2147483647 w 313"/>
              <a:gd name="T49" fmla="*/ 0 h 478"/>
              <a:gd name="T50" fmla="*/ 2147483647 w 313"/>
              <a:gd name="T51" fmla="*/ 2147483647 h 478"/>
              <a:gd name="T52" fmla="*/ 2147483647 w 313"/>
              <a:gd name="T53" fmla="*/ 2147483647 h 478"/>
              <a:gd name="T54" fmla="*/ 2147483647 w 313"/>
              <a:gd name="T55" fmla="*/ 2147483647 h 47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13"/>
              <a:gd name="T85" fmla="*/ 0 h 478"/>
              <a:gd name="T86" fmla="*/ 313 w 313"/>
              <a:gd name="T87" fmla="*/ 478 h 47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13" h="478">
                <a:moveTo>
                  <a:pt x="73" y="15"/>
                </a:moveTo>
                <a:lnTo>
                  <a:pt x="27" y="103"/>
                </a:lnTo>
                <a:lnTo>
                  <a:pt x="49" y="136"/>
                </a:lnTo>
                <a:lnTo>
                  <a:pt x="27" y="176"/>
                </a:lnTo>
                <a:lnTo>
                  <a:pt x="40" y="189"/>
                </a:lnTo>
                <a:lnTo>
                  <a:pt x="31" y="216"/>
                </a:lnTo>
                <a:lnTo>
                  <a:pt x="31" y="261"/>
                </a:lnTo>
                <a:lnTo>
                  <a:pt x="0" y="277"/>
                </a:lnTo>
                <a:lnTo>
                  <a:pt x="12" y="291"/>
                </a:lnTo>
                <a:lnTo>
                  <a:pt x="78" y="457"/>
                </a:lnTo>
                <a:lnTo>
                  <a:pt x="130" y="478"/>
                </a:lnTo>
                <a:lnTo>
                  <a:pt x="127" y="444"/>
                </a:lnTo>
                <a:lnTo>
                  <a:pt x="152" y="417"/>
                </a:lnTo>
                <a:lnTo>
                  <a:pt x="143" y="389"/>
                </a:lnTo>
                <a:lnTo>
                  <a:pt x="207" y="355"/>
                </a:lnTo>
                <a:lnTo>
                  <a:pt x="210" y="308"/>
                </a:lnTo>
                <a:lnTo>
                  <a:pt x="248" y="305"/>
                </a:lnTo>
                <a:lnTo>
                  <a:pt x="277" y="270"/>
                </a:lnTo>
                <a:lnTo>
                  <a:pt x="313" y="246"/>
                </a:lnTo>
                <a:lnTo>
                  <a:pt x="313" y="216"/>
                </a:lnTo>
                <a:lnTo>
                  <a:pt x="264" y="207"/>
                </a:lnTo>
                <a:lnTo>
                  <a:pt x="255" y="174"/>
                </a:lnTo>
                <a:lnTo>
                  <a:pt x="206" y="170"/>
                </a:lnTo>
                <a:lnTo>
                  <a:pt x="166" y="28"/>
                </a:lnTo>
                <a:lnTo>
                  <a:pt x="148" y="0"/>
                </a:lnTo>
                <a:lnTo>
                  <a:pt x="98" y="12"/>
                </a:lnTo>
                <a:lnTo>
                  <a:pt x="90" y="25"/>
                </a:lnTo>
                <a:lnTo>
                  <a:pt x="73" y="15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0" name="Freeform 39"/>
          <p:cNvSpPr>
            <a:spLocks noChangeAspect="1"/>
          </p:cNvSpPr>
          <p:nvPr/>
        </p:nvSpPr>
        <p:spPr bwMode="auto">
          <a:xfrm>
            <a:off x="6472238" y="2127703"/>
            <a:ext cx="746125" cy="482600"/>
          </a:xfrm>
          <a:custGeom>
            <a:avLst/>
            <a:gdLst>
              <a:gd name="T0" fmla="*/ 43 w 473"/>
              <a:gd name="T1" fmla="*/ 45 h 310"/>
              <a:gd name="T2" fmla="*/ 0 w 473"/>
              <a:gd name="T3" fmla="*/ 87 h 310"/>
              <a:gd name="T4" fmla="*/ 24 w 473"/>
              <a:gd name="T5" fmla="*/ 237 h 310"/>
              <a:gd name="T6" fmla="*/ 43 w 473"/>
              <a:gd name="T7" fmla="*/ 310 h 310"/>
              <a:gd name="T8" fmla="*/ 124 w 473"/>
              <a:gd name="T9" fmla="*/ 304 h 310"/>
              <a:gd name="T10" fmla="*/ 422 w 473"/>
              <a:gd name="T11" fmla="*/ 248 h 310"/>
              <a:gd name="T12" fmla="*/ 443 w 473"/>
              <a:gd name="T13" fmla="*/ 239 h 310"/>
              <a:gd name="T14" fmla="*/ 473 w 473"/>
              <a:gd name="T15" fmla="*/ 169 h 310"/>
              <a:gd name="T16" fmla="*/ 428 w 473"/>
              <a:gd name="T17" fmla="*/ 130 h 310"/>
              <a:gd name="T18" fmla="*/ 452 w 473"/>
              <a:gd name="T19" fmla="*/ 41 h 310"/>
              <a:gd name="T20" fmla="*/ 418 w 473"/>
              <a:gd name="T21" fmla="*/ 32 h 310"/>
              <a:gd name="T22" fmla="*/ 418 w 473"/>
              <a:gd name="T23" fmla="*/ 9 h 310"/>
              <a:gd name="T24" fmla="*/ 403 w 473"/>
              <a:gd name="T25" fmla="*/ 0 h 310"/>
              <a:gd name="T26" fmla="*/ 57 w 473"/>
              <a:gd name="T27" fmla="*/ 64 h 310"/>
              <a:gd name="T28" fmla="*/ 43 w 473"/>
              <a:gd name="T29" fmla="*/ 45 h 31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73"/>
              <a:gd name="T46" fmla="*/ 0 h 310"/>
              <a:gd name="T47" fmla="*/ 473 w 473"/>
              <a:gd name="T48" fmla="*/ 310 h 31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73" h="310">
                <a:moveTo>
                  <a:pt x="43" y="45"/>
                </a:moveTo>
                <a:lnTo>
                  <a:pt x="0" y="87"/>
                </a:lnTo>
                <a:lnTo>
                  <a:pt x="24" y="237"/>
                </a:lnTo>
                <a:lnTo>
                  <a:pt x="43" y="310"/>
                </a:lnTo>
                <a:lnTo>
                  <a:pt x="124" y="304"/>
                </a:lnTo>
                <a:lnTo>
                  <a:pt x="422" y="248"/>
                </a:lnTo>
                <a:lnTo>
                  <a:pt x="443" y="239"/>
                </a:lnTo>
                <a:lnTo>
                  <a:pt x="473" y="169"/>
                </a:lnTo>
                <a:lnTo>
                  <a:pt x="428" y="130"/>
                </a:lnTo>
                <a:lnTo>
                  <a:pt x="452" y="41"/>
                </a:lnTo>
                <a:lnTo>
                  <a:pt x="418" y="32"/>
                </a:lnTo>
                <a:lnTo>
                  <a:pt x="418" y="9"/>
                </a:lnTo>
                <a:lnTo>
                  <a:pt x="403" y="0"/>
                </a:lnTo>
                <a:lnTo>
                  <a:pt x="57" y="64"/>
                </a:lnTo>
                <a:lnTo>
                  <a:pt x="43" y="45"/>
                </a:ln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1" name="Freeform 40"/>
          <p:cNvSpPr>
            <a:spLocks noChangeAspect="1"/>
          </p:cNvSpPr>
          <p:nvPr/>
        </p:nvSpPr>
        <p:spPr bwMode="auto">
          <a:xfrm>
            <a:off x="7146925" y="2183266"/>
            <a:ext cx="198438" cy="385762"/>
          </a:xfrm>
          <a:custGeom>
            <a:avLst/>
            <a:gdLst>
              <a:gd name="T0" fmla="*/ 2147483647 w 125"/>
              <a:gd name="T1" fmla="*/ 2147483647 h 247"/>
              <a:gd name="T2" fmla="*/ 2147483647 w 125"/>
              <a:gd name="T3" fmla="*/ 0 h 247"/>
              <a:gd name="T4" fmla="*/ 2147483647 w 125"/>
              <a:gd name="T5" fmla="*/ 2147483647 h 247"/>
              <a:gd name="T6" fmla="*/ 2147483647 w 125"/>
              <a:gd name="T7" fmla="*/ 2147483647 h 247"/>
              <a:gd name="T8" fmla="*/ 2147483647 w 125"/>
              <a:gd name="T9" fmla="*/ 2147483647 h 247"/>
              <a:gd name="T10" fmla="*/ 2147483647 w 125"/>
              <a:gd name="T11" fmla="*/ 2147483647 h 247"/>
              <a:gd name="T12" fmla="*/ 2147483647 w 125"/>
              <a:gd name="T13" fmla="*/ 2147483647 h 247"/>
              <a:gd name="T14" fmla="*/ 2147483647 w 125"/>
              <a:gd name="T15" fmla="*/ 2147483647 h 247"/>
              <a:gd name="T16" fmla="*/ 2147483647 w 125"/>
              <a:gd name="T17" fmla="*/ 2147483647 h 247"/>
              <a:gd name="T18" fmla="*/ 2147483647 w 125"/>
              <a:gd name="T19" fmla="*/ 2147483647 h 247"/>
              <a:gd name="T20" fmla="*/ 2147483647 w 125"/>
              <a:gd name="T21" fmla="*/ 2147483647 h 247"/>
              <a:gd name="T22" fmla="*/ 0 w 125"/>
              <a:gd name="T23" fmla="*/ 2147483647 h 247"/>
              <a:gd name="T24" fmla="*/ 2147483647 w 125"/>
              <a:gd name="T25" fmla="*/ 2147483647 h 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5"/>
              <a:gd name="T40" fmla="*/ 0 h 247"/>
              <a:gd name="T41" fmla="*/ 125 w 125"/>
              <a:gd name="T42" fmla="*/ 247 h 24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5" h="247">
                <a:moveTo>
                  <a:pt x="22" y="2"/>
                </a:moveTo>
                <a:lnTo>
                  <a:pt x="52" y="0"/>
                </a:lnTo>
                <a:lnTo>
                  <a:pt x="112" y="37"/>
                </a:lnTo>
                <a:lnTo>
                  <a:pt x="103" y="67"/>
                </a:lnTo>
                <a:lnTo>
                  <a:pt x="124" y="86"/>
                </a:lnTo>
                <a:lnTo>
                  <a:pt x="125" y="203"/>
                </a:lnTo>
                <a:lnTo>
                  <a:pt x="104" y="247"/>
                </a:lnTo>
                <a:lnTo>
                  <a:pt x="81" y="231"/>
                </a:lnTo>
                <a:lnTo>
                  <a:pt x="55" y="230"/>
                </a:lnTo>
                <a:lnTo>
                  <a:pt x="12" y="206"/>
                </a:lnTo>
                <a:lnTo>
                  <a:pt x="45" y="133"/>
                </a:lnTo>
                <a:lnTo>
                  <a:pt x="0" y="94"/>
                </a:lnTo>
                <a:lnTo>
                  <a:pt x="22" y="2"/>
                </a:lnTo>
                <a:close/>
              </a:path>
            </a:pathLst>
          </a:custGeom>
          <a:solidFill>
            <a:schemeClr val="tx2"/>
          </a:solidFill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 wrap="none" anchor="ctr"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2" name="Freeform 41"/>
          <p:cNvSpPr>
            <a:spLocks noChangeAspect="1"/>
          </p:cNvSpPr>
          <p:nvPr/>
        </p:nvSpPr>
        <p:spPr bwMode="auto">
          <a:xfrm>
            <a:off x="7177088" y="1545091"/>
            <a:ext cx="220662" cy="401637"/>
          </a:xfrm>
          <a:custGeom>
            <a:avLst/>
            <a:gdLst>
              <a:gd name="T0" fmla="*/ 0 w 139"/>
              <a:gd name="T1" fmla="*/ 2147483647 h 257"/>
              <a:gd name="T2" fmla="*/ 2147483647 w 139"/>
              <a:gd name="T3" fmla="*/ 0 h 257"/>
              <a:gd name="T4" fmla="*/ 2147483647 w 139"/>
              <a:gd name="T5" fmla="*/ 2147483647 h 257"/>
              <a:gd name="T6" fmla="*/ 2147483647 w 139"/>
              <a:gd name="T7" fmla="*/ 2147483647 h 257"/>
              <a:gd name="T8" fmla="*/ 2147483647 w 139"/>
              <a:gd name="T9" fmla="*/ 2147483647 h 257"/>
              <a:gd name="T10" fmla="*/ 2147483647 w 139"/>
              <a:gd name="T11" fmla="*/ 2147483647 h 257"/>
              <a:gd name="T12" fmla="*/ 2147483647 w 139"/>
              <a:gd name="T13" fmla="*/ 2147483647 h 257"/>
              <a:gd name="T14" fmla="*/ 2147483647 w 139"/>
              <a:gd name="T15" fmla="*/ 2147483647 h 257"/>
              <a:gd name="T16" fmla="*/ 2147483647 w 139"/>
              <a:gd name="T17" fmla="*/ 2147483647 h 257"/>
              <a:gd name="T18" fmla="*/ 0 w 139"/>
              <a:gd name="T19" fmla="*/ 2147483647 h 2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9"/>
              <a:gd name="T31" fmla="*/ 0 h 257"/>
              <a:gd name="T32" fmla="*/ 139 w 139"/>
              <a:gd name="T33" fmla="*/ 257 h 25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9" h="257">
                <a:moveTo>
                  <a:pt x="0" y="27"/>
                </a:moveTo>
                <a:lnTo>
                  <a:pt x="102" y="0"/>
                </a:lnTo>
                <a:lnTo>
                  <a:pt x="139" y="70"/>
                </a:lnTo>
                <a:lnTo>
                  <a:pt x="120" y="88"/>
                </a:lnTo>
                <a:lnTo>
                  <a:pt x="127" y="243"/>
                </a:lnTo>
                <a:lnTo>
                  <a:pt x="69" y="257"/>
                </a:lnTo>
                <a:lnTo>
                  <a:pt x="41" y="193"/>
                </a:lnTo>
                <a:lnTo>
                  <a:pt x="39" y="117"/>
                </a:lnTo>
                <a:lnTo>
                  <a:pt x="14" y="94"/>
                </a:lnTo>
                <a:lnTo>
                  <a:pt x="0" y="27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3" name="Freeform 42"/>
          <p:cNvSpPr>
            <a:spLocks noChangeAspect="1"/>
          </p:cNvSpPr>
          <p:nvPr/>
        </p:nvSpPr>
        <p:spPr bwMode="auto">
          <a:xfrm>
            <a:off x="7283450" y="1856241"/>
            <a:ext cx="466725" cy="209550"/>
          </a:xfrm>
          <a:custGeom>
            <a:avLst/>
            <a:gdLst>
              <a:gd name="T0" fmla="*/ 0 w 296"/>
              <a:gd name="T1" fmla="*/ 2147483647 h 134"/>
              <a:gd name="T2" fmla="*/ 2147483647 w 296"/>
              <a:gd name="T3" fmla="*/ 2147483647 h 134"/>
              <a:gd name="T4" fmla="*/ 2147483647 w 296"/>
              <a:gd name="T5" fmla="*/ 2147483647 h 134"/>
              <a:gd name="T6" fmla="*/ 2147483647 w 296"/>
              <a:gd name="T7" fmla="*/ 0 h 134"/>
              <a:gd name="T8" fmla="*/ 2147483647 w 296"/>
              <a:gd name="T9" fmla="*/ 2147483647 h 134"/>
              <a:gd name="T10" fmla="*/ 2147483647 w 296"/>
              <a:gd name="T11" fmla="*/ 2147483647 h 134"/>
              <a:gd name="T12" fmla="*/ 2147483647 w 296"/>
              <a:gd name="T13" fmla="*/ 2147483647 h 134"/>
              <a:gd name="T14" fmla="*/ 2147483647 w 296"/>
              <a:gd name="T15" fmla="*/ 2147483647 h 134"/>
              <a:gd name="T16" fmla="*/ 2147483647 w 296"/>
              <a:gd name="T17" fmla="*/ 2147483647 h 134"/>
              <a:gd name="T18" fmla="*/ 2147483647 w 296"/>
              <a:gd name="T19" fmla="*/ 2147483647 h 134"/>
              <a:gd name="T20" fmla="*/ 2147483647 w 296"/>
              <a:gd name="T21" fmla="*/ 2147483647 h 134"/>
              <a:gd name="T22" fmla="*/ 2147483647 w 296"/>
              <a:gd name="T23" fmla="*/ 2147483647 h 134"/>
              <a:gd name="T24" fmla="*/ 2147483647 w 296"/>
              <a:gd name="T25" fmla="*/ 2147483647 h 134"/>
              <a:gd name="T26" fmla="*/ 2147483647 w 296"/>
              <a:gd name="T27" fmla="*/ 2147483647 h 134"/>
              <a:gd name="T28" fmla="*/ 2147483647 w 296"/>
              <a:gd name="T29" fmla="*/ 2147483647 h 134"/>
              <a:gd name="T30" fmla="*/ 2147483647 w 296"/>
              <a:gd name="T31" fmla="*/ 2147483647 h 134"/>
              <a:gd name="T32" fmla="*/ 2147483647 w 296"/>
              <a:gd name="T33" fmla="*/ 2147483647 h 134"/>
              <a:gd name="T34" fmla="*/ 2147483647 w 296"/>
              <a:gd name="T35" fmla="*/ 2147483647 h 134"/>
              <a:gd name="T36" fmla="*/ 2147483647 w 296"/>
              <a:gd name="T37" fmla="*/ 2147483647 h 134"/>
              <a:gd name="T38" fmla="*/ 0 w 296"/>
              <a:gd name="T39" fmla="*/ 2147483647 h 1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96"/>
              <a:gd name="T61" fmla="*/ 0 h 134"/>
              <a:gd name="T62" fmla="*/ 296 w 296"/>
              <a:gd name="T63" fmla="*/ 134 h 13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96" h="134">
                <a:moveTo>
                  <a:pt x="0" y="54"/>
                </a:moveTo>
                <a:lnTo>
                  <a:pt x="151" y="16"/>
                </a:lnTo>
                <a:lnTo>
                  <a:pt x="169" y="18"/>
                </a:lnTo>
                <a:lnTo>
                  <a:pt x="187" y="0"/>
                </a:lnTo>
                <a:lnTo>
                  <a:pt x="202" y="9"/>
                </a:lnTo>
                <a:lnTo>
                  <a:pt x="184" y="48"/>
                </a:lnTo>
                <a:lnTo>
                  <a:pt x="215" y="45"/>
                </a:lnTo>
                <a:lnTo>
                  <a:pt x="233" y="74"/>
                </a:lnTo>
                <a:lnTo>
                  <a:pt x="254" y="77"/>
                </a:lnTo>
                <a:lnTo>
                  <a:pt x="269" y="73"/>
                </a:lnTo>
                <a:lnTo>
                  <a:pt x="269" y="57"/>
                </a:lnTo>
                <a:lnTo>
                  <a:pt x="243" y="36"/>
                </a:lnTo>
                <a:lnTo>
                  <a:pt x="263" y="34"/>
                </a:lnTo>
                <a:lnTo>
                  <a:pt x="296" y="79"/>
                </a:lnTo>
                <a:lnTo>
                  <a:pt x="264" y="106"/>
                </a:lnTo>
                <a:lnTo>
                  <a:pt x="229" y="92"/>
                </a:lnTo>
                <a:lnTo>
                  <a:pt x="206" y="125"/>
                </a:lnTo>
                <a:lnTo>
                  <a:pt x="161" y="92"/>
                </a:lnTo>
                <a:lnTo>
                  <a:pt x="12" y="134"/>
                </a:lnTo>
                <a:lnTo>
                  <a:pt x="0" y="54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4" name="Freeform 43"/>
          <p:cNvSpPr>
            <a:spLocks noChangeAspect="1"/>
          </p:cNvSpPr>
          <p:nvPr/>
        </p:nvSpPr>
        <p:spPr bwMode="auto">
          <a:xfrm>
            <a:off x="7299325" y="2013403"/>
            <a:ext cx="242888" cy="184150"/>
          </a:xfrm>
          <a:custGeom>
            <a:avLst/>
            <a:gdLst>
              <a:gd name="T0" fmla="*/ 0 w 153"/>
              <a:gd name="T1" fmla="*/ 2147483647 h 118"/>
              <a:gd name="T2" fmla="*/ 2147483647 w 153"/>
              <a:gd name="T3" fmla="*/ 0 h 118"/>
              <a:gd name="T4" fmla="*/ 2147483647 w 153"/>
              <a:gd name="T5" fmla="*/ 2147483647 h 118"/>
              <a:gd name="T6" fmla="*/ 2147483647 w 153"/>
              <a:gd name="T7" fmla="*/ 2147483647 h 118"/>
              <a:gd name="T8" fmla="*/ 2147483647 w 153"/>
              <a:gd name="T9" fmla="*/ 2147483647 h 118"/>
              <a:gd name="T10" fmla="*/ 2147483647 w 153"/>
              <a:gd name="T11" fmla="*/ 2147483647 h 118"/>
              <a:gd name="T12" fmla="*/ 2147483647 w 153"/>
              <a:gd name="T13" fmla="*/ 2147483647 h 118"/>
              <a:gd name="T14" fmla="*/ 0 w 153"/>
              <a:gd name="T15" fmla="*/ 2147483647 h 11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3"/>
              <a:gd name="T25" fmla="*/ 0 h 118"/>
              <a:gd name="T26" fmla="*/ 153 w 153"/>
              <a:gd name="T27" fmla="*/ 118 h 11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3" h="118">
                <a:moveTo>
                  <a:pt x="0" y="30"/>
                </a:moveTo>
                <a:lnTo>
                  <a:pt x="118" y="0"/>
                </a:lnTo>
                <a:lnTo>
                  <a:pt x="153" y="54"/>
                </a:lnTo>
                <a:lnTo>
                  <a:pt x="133" y="78"/>
                </a:lnTo>
                <a:lnTo>
                  <a:pt x="95" y="69"/>
                </a:lnTo>
                <a:lnTo>
                  <a:pt x="37" y="118"/>
                </a:lnTo>
                <a:lnTo>
                  <a:pt x="6" y="93"/>
                </a:lnTo>
                <a:lnTo>
                  <a:pt x="0" y="30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grpSp>
        <p:nvGrpSpPr>
          <p:cNvPr id="45" name="Group 44"/>
          <p:cNvGrpSpPr>
            <a:grpSpLocks/>
          </p:cNvGrpSpPr>
          <p:nvPr/>
        </p:nvGrpSpPr>
        <p:grpSpPr bwMode="auto">
          <a:xfrm>
            <a:off x="6534150" y="1583191"/>
            <a:ext cx="1044575" cy="698500"/>
            <a:chOff x="4071" y="893"/>
            <a:chExt cx="658" cy="440"/>
          </a:xfrm>
          <a:solidFill>
            <a:schemeClr val="tx2"/>
          </a:solidFill>
        </p:grpSpPr>
        <p:sp>
          <p:nvSpPr>
            <p:cNvPr id="46" name="Freeform 45"/>
            <p:cNvSpPr>
              <a:spLocks noChangeAspect="1"/>
            </p:cNvSpPr>
            <p:nvPr/>
          </p:nvSpPr>
          <p:spPr bwMode="auto">
            <a:xfrm>
              <a:off x="4071" y="893"/>
              <a:ext cx="521" cy="417"/>
            </a:xfrm>
            <a:custGeom>
              <a:avLst/>
              <a:gdLst>
                <a:gd name="T0" fmla="*/ 41 w 524"/>
                <a:gd name="T1" fmla="*/ 286 h 426"/>
                <a:gd name="T2" fmla="*/ 90 w 524"/>
                <a:gd name="T3" fmla="*/ 261 h 426"/>
                <a:gd name="T4" fmla="*/ 157 w 524"/>
                <a:gd name="T5" fmla="*/ 255 h 426"/>
                <a:gd name="T6" fmla="*/ 173 w 524"/>
                <a:gd name="T7" fmla="*/ 233 h 426"/>
                <a:gd name="T8" fmla="*/ 197 w 524"/>
                <a:gd name="T9" fmla="*/ 230 h 426"/>
                <a:gd name="T10" fmla="*/ 211 w 524"/>
                <a:gd name="T11" fmla="*/ 206 h 426"/>
                <a:gd name="T12" fmla="*/ 233 w 524"/>
                <a:gd name="T13" fmla="*/ 197 h 426"/>
                <a:gd name="T14" fmla="*/ 223 w 524"/>
                <a:gd name="T15" fmla="*/ 152 h 426"/>
                <a:gd name="T16" fmla="*/ 209 w 524"/>
                <a:gd name="T17" fmla="*/ 140 h 426"/>
                <a:gd name="T18" fmla="*/ 237 w 524"/>
                <a:gd name="T19" fmla="*/ 104 h 426"/>
                <a:gd name="T20" fmla="*/ 255 w 524"/>
                <a:gd name="T21" fmla="*/ 104 h 426"/>
                <a:gd name="T22" fmla="*/ 316 w 524"/>
                <a:gd name="T23" fmla="*/ 28 h 426"/>
                <a:gd name="T24" fmla="*/ 410 w 524"/>
                <a:gd name="T25" fmla="*/ 0 h 426"/>
                <a:gd name="T26" fmla="*/ 421 w 524"/>
                <a:gd name="T27" fmla="*/ 72 h 426"/>
                <a:gd name="T28" fmla="*/ 425 w 524"/>
                <a:gd name="T29" fmla="*/ 69 h 426"/>
                <a:gd name="T30" fmla="*/ 448 w 524"/>
                <a:gd name="T31" fmla="*/ 94 h 426"/>
                <a:gd name="T32" fmla="*/ 449 w 524"/>
                <a:gd name="T33" fmla="*/ 167 h 426"/>
                <a:gd name="T34" fmla="*/ 477 w 524"/>
                <a:gd name="T35" fmla="*/ 227 h 426"/>
                <a:gd name="T36" fmla="*/ 488 w 524"/>
                <a:gd name="T37" fmla="*/ 304 h 426"/>
                <a:gd name="T38" fmla="*/ 491 w 524"/>
                <a:gd name="T39" fmla="*/ 371 h 426"/>
                <a:gd name="T40" fmla="*/ 524 w 524"/>
                <a:gd name="T41" fmla="*/ 394 h 426"/>
                <a:gd name="T42" fmla="*/ 500 w 524"/>
                <a:gd name="T43" fmla="*/ 426 h 426"/>
                <a:gd name="T44" fmla="*/ 439 w 524"/>
                <a:gd name="T45" fmla="*/ 388 h 426"/>
                <a:gd name="T46" fmla="*/ 407 w 524"/>
                <a:gd name="T47" fmla="*/ 391 h 426"/>
                <a:gd name="T48" fmla="*/ 376 w 524"/>
                <a:gd name="T49" fmla="*/ 382 h 426"/>
                <a:gd name="T50" fmla="*/ 378 w 524"/>
                <a:gd name="T51" fmla="*/ 359 h 426"/>
                <a:gd name="T52" fmla="*/ 358 w 524"/>
                <a:gd name="T53" fmla="*/ 352 h 426"/>
                <a:gd name="T54" fmla="*/ 15 w 524"/>
                <a:gd name="T55" fmla="*/ 417 h 426"/>
                <a:gd name="T56" fmla="*/ 0 w 524"/>
                <a:gd name="T57" fmla="*/ 398 h 426"/>
                <a:gd name="T58" fmla="*/ 53 w 524"/>
                <a:gd name="T59" fmla="*/ 322 h 426"/>
                <a:gd name="T60" fmla="*/ 41 w 524"/>
                <a:gd name="T61" fmla="*/ 286 h 42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24"/>
                <a:gd name="T94" fmla="*/ 0 h 426"/>
                <a:gd name="T95" fmla="*/ 524 w 524"/>
                <a:gd name="T96" fmla="*/ 426 h 42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24" h="426">
                  <a:moveTo>
                    <a:pt x="41" y="286"/>
                  </a:moveTo>
                  <a:lnTo>
                    <a:pt x="90" y="261"/>
                  </a:lnTo>
                  <a:lnTo>
                    <a:pt x="157" y="255"/>
                  </a:lnTo>
                  <a:lnTo>
                    <a:pt x="173" y="233"/>
                  </a:lnTo>
                  <a:lnTo>
                    <a:pt x="197" y="230"/>
                  </a:lnTo>
                  <a:lnTo>
                    <a:pt x="211" y="206"/>
                  </a:lnTo>
                  <a:lnTo>
                    <a:pt x="233" y="197"/>
                  </a:lnTo>
                  <a:lnTo>
                    <a:pt x="223" y="152"/>
                  </a:lnTo>
                  <a:lnTo>
                    <a:pt x="209" y="140"/>
                  </a:lnTo>
                  <a:lnTo>
                    <a:pt x="237" y="104"/>
                  </a:lnTo>
                  <a:lnTo>
                    <a:pt x="255" y="104"/>
                  </a:lnTo>
                  <a:lnTo>
                    <a:pt x="316" y="28"/>
                  </a:lnTo>
                  <a:lnTo>
                    <a:pt x="410" y="0"/>
                  </a:lnTo>
                  <a:lnTo>
                    <a:pt x="421" y="72"/>
                  </a:lnTo>
                  <a:lnTo>
                    <a:pt x="425" y="69"/>
                  </a:lnTo>
                  <a:lnTo>
                    <a:pt x="448" y="94"/>
                  </a:lnTo>
                  <a:lnTo>
                    <a:pt x="449" y="167"/>
                  </a:lnTo>
                  <a:lnTo>
                    <a:pt x="477" y="227"/>
                  </a:lnTo>
                  <a:lnTo>
                    <a:pt x="488" y="304"/>
                  </a:lnTo>
                  <a:lnTo>
                    <a:pt x="491" y="371"/>
                  </a:lnTo>
                  <a:lnTo>
                    <a:pt x="524" y="394"/>
                  </a:lnTo>
                  <a:lnTo>
                    <a:pt x="500" y="426"/>
                  </a:lnTo>
                  <a:lnTo>
                    <a:pt x="439" y="388"/>
                  </a:lnTo>
                  <a:lnTo>
                    <a:pt x="407" y="391"/>
                  </a:lnTo>
                  <a:lnTo>
                    <a:pt x="376" y="382"/>
                  </a:lnTo>
                  <a:lnTo>
                    <a:pt x="378" y="359"/>
                  </a:lnTo>
                  <a:lnTo>
                    <a:pt x="358" y="352"/>
                  </a:lnTo>
                  <a:lnTo>
                    <a:pt x="15" y="417"/>
                  </a:lnTo>
                  <a:lnTo>
                    <a:pt x="0" y="398"/>
                  </a:lnTo>
                  <a:lnTo>
                    <a:pt x="53" y="322"/>
                  </a:lnTo>
                  <a:lnTo>
                    <a:pt x="41" y="286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chemeClr val="accent1"/>
                </a:solidFill>
              </a:endParaRPr>
            </a:p>
          </p:txBody>
        </p:sp>
        <p:sp>
          <p:nvSpPr>
            <p:cNvPr id="47" name="Freeform 46"/>
            <p:cNvSpPr>
              <a:spLocks noChangeAspect="1"/>
            </p:cNvSpPr>
            <p:nvPr/>
          </p:nvSpPr>
          <p:spPr bwMode="auto">
            <a:xfrm>
              <a:off x="4578" y="1244"/>
              <a:ext cx="151" cy="89"/>
            </a:xfrm>
            <a:custGeom>
              <a:avLst/>
              <a:gdLst>
                <a:gd name="T0" fmla="*/ 0 w 152"/>
                <a:gd name="T1" fmla="*/ 67 h 91"/>
                <a:gd name="T2" fmla="*/ 63 w 152"/>
                <a:gd name="T3" fmla="*/ 37 h 91"/>
                <a:gd name="T4" fmla="*/ 124 w 152"/>
                <a:gd name="T5" fmla="*/ 0 h 91"/>
                <a:gd name="T6" fmla="*/ 134 w 152"/>
                <a:gd name="T7" fmla="*/ 1 h 91"/>
                <a:gd name="T8" fmla="*/ 152 w 152"/>
                <a:gd name="T9" fmla="*/ 3 h 91"/>
                <a:gd name="T10" fmla="*/ 93 w 152"/>
                <a:gd name="T11" fmla="*/ 50 h 91"/>
                <a:gd name="T12" fmla="*/ 18 w 152"/>
                <a:gd name="T13" fmla="*/ 91 h 91"/>
                <a:gd name="T14" fmla="*/ 0 w 152"/>
                <a:gd name="T15" fmla="*/ 67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2"/>
                <a:gd name="T25" fmla="*/ 0 h 91"/>
                <a:gd name="T26" fmla="*/ 152 w 152"/>
                <a:gd name="T27" fmla="*/ 91 h 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2" h="91">
                  <a:moveTo>
                    <a:pt x="0" y="67"/>
                  </a:moveTo>
                  <a:lnTo>
                    <a:pt x="63" y="37"/>
                  </a:lnTo>
                  <a:lnTo>
                    <a:pt x="124" y="0"/>
                  </a:lnTo>
                  <a:lnTo>
                    <a:pt x="134" y="1"/>
                  </a:lnTo>
                  <a:lnTo>
                    <a:pt x="152" y="3"/>
                  </a:lnTo>
                  <a:lnTo>
                    <a:pt x="93" y="50"/>
                  </a:lnTo>
                  <a:lnTo>
                    <a:pt x="18" y="91"/>
                  </a:lnTo>
                  <a:lnTo>
                    <a:pt x="0" y="67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48" name="Freeform 47"/>
          <p:cNvSpPr>
            <a:spLocks noChangeAspect="1"/>
          </p:cNvSpPr>
          <p:nvPr/>
        </p:nvSpPr>
        <p:spPr bwMode="auto">
          <a:xfrm>
            <a:off x="7337425" y="1468891"/>
            <a:ext cx="257175" cy="449262"/>
          </a:xfrm>
          <a:custGeom>
            <a:avLst/>
            <a:gdLst>
              <a:gd name="T0" fmla="*/ 2147483647 w 162"/>
              <a:gd name="T1" fmla="*/ 0 h 289"/>
              <a:gd name="T2" fmla="*/ 0 w 162"/>
              <a:gd name="T3" fmla="*/ 2147483647 h 289"/>
              <a:gd name="T4" fmla="*/ 2147483647 w 162"/>
              <a:gd name="T5" fmla="*/ 2147483647 h 289"/>
              <a:gd name="T6" fmla="*/ 2147483647 w 162"/>
              <a:gd name="T7" fmla="*/ 2147483647 h 289"/>
              <a:gd name="T8" fmla="*/ 2147483647 w 162"/>
              <a:gd name="T9" fmla="*/ 2147483647 h 289"/>
              <a:gd name="T10" fmla="*/ 2147483647 w 162"/>
              <a:gd name="T11" fmla="*/ 2147483647 h 289"/>
              <a:gd name="T12" fmla="*/ 2147483647 w 162"/>
              <a:gd name="T13" fmla="*/ 2147483647 h 289"/>
              <a:gd name="T14" fmla="*/ 2147483647 w 162"/>
              <a:gd name="T15" fmla="*/ 2147483647 h 289"/>
              <a:gd name="T16" fmla="*/ 2147483647 w 162"/>
              <a:gd name="T17" fmla="*/ 2147483647 h 289"/>
              <a:gd name="T18" fmla="*/ 2147483647 w 162"/>
              <a:gd name="T19" fmla="*/ 2147483647 h 289"/>
              <a:gd name="T20" fmla="*/ 2147483647 w 162"/>
              <a:gd name="T21" fmla="*/ 2147483647 h 289"/>
              <a:gd name="T22" fmla="*/ 2147483647 w 162"/>
              <a:gd name="T23" fmla="*/ 2147483647 h 289"/>
              <a:gd name="T24" fmla="*/ 2147483647 w 162"/>
              <a:gd name="T25" fmla="*/ 0 h 28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62"/>
              <a:gd name="T40" fmla="*/ 0 h 289"/>
              <a:gd name="T41" fmla="*/ 162 w 162"/>
              <a:gd name="T42" fmla="*/ 289 h 28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62" h="289">
                <a:moveTo>
                  <a:pt x="34" y="0"/>
                </a:moveTo>
                <a:lnTo>
                  <a:pt x="0" y="51"/>
                </a:lnTo>
                <a:lnTo>
                  <a:pt x="37" y="118"/>
                </a:lnTo>
                <a:lnTo>
                  <a:pt x="15" y="136"/>
                </a:lnTo>
                <a:lnTo>
                  <a:pt x="24" y="289"/>
                </a:lnTo>
                <a:lnTo>
                  <a:pt x="115" y="267"/>
                </a:lnTo>
                <a:lnTo>
                  <a:pt x="138" y="267"/>
                </a:lnTo>
                <a:lnTo>
                  <a:pt x="152" y="250"/>
                </a:lnTo>
                <a:lnTo>
                  <a:pt x="152" y="222"/>
                </a:lnTo>
                <a:lnTo>
                  <a:pt x="162" y="204"/>
                </a:lnTo>
                <a:lnTo>
                  <a:pt x="112" y="182"/>
                </a:lnTo>
                <a:lnTo>
                  <a:pt x="46" y="14"/>
                </a:lnTo>
                <a:lnTo>
                  <a:pt x="34" y="0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9" name="Freeform 48"/>
          <p:cNvSpPr>
            <a:spLocks noChangeAspect="1"/>
          </p:cNvSpPr>
          <p:nvPr/>
        </p:nvSpPr>
        <p:spPr bwMode="auto">
          <a:xfrm>
            <a:off x="7486650" y="1997528"/>
            <a:ext cx="120650" cy="101600"/>
          </a:xfrm>
          <a:custGeom>
            <a:avLst/>
            <a:gdLst>
              <a:gd name="T0" fmla="*/ 0 w 77"/>
              <a:gd name="T1" fmla="*/ 10 h 64"/>
              <a:gd name="T2" fmla="*/ 32 w 77"/>
              <a:gd name="T3" fmla="*/ 0 h 64"/>
              <a:gd name="T4" fmla="*/ 77 w 77"/>
              <a:gd name="T5" fmla="*/ 33 h 64"/>
              <a:gd name="T6" fmla="*/ 68 w 77"/>
              <a:gd name="T7" fmla="*/ 42 h 64"/>
              <a:gd name="T8" fmla="*/ 46 w 77"/>
              <a:gd name="T9" fmla="*/ 42 h 64"/>
              <a:gd name="T10" fmla="*/ 35 w 77"/>
              <a:gd name="T11" fmla="*/ 64 h 64"/>
              <a:gd name="T12" fmla="*/ 0 w 77"/>
              <a:gd name="T13" fmla="*/ 10 h 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7"/>
              <a:gd name="T22" fmla="*/ 0 h 64"/>
              <a:gd name="T23" fmla="*/ 77 w 77"/>
              <a:gd name="T24" fmla="*/ 64 h 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7" h="64">
                <a:moveTo>
                  <a:pt x="0" y="10"/>
                </a:moveTo>
                <a:lnTo>
                  <a:pt x="32" y="0"/>
                </a:lnTo>
                <a:lnTo>
                  <a:pt x="77" y="33"/>
                </a:lnTo>
                <a:lnTo>
                  <a:pt x="68" y="42"/>
                </a:lnTo>
                <a:lnTo>
                  <a:pt x="46" y="42"/>
                </a:lnTo>
                <a:lnTo>
                  <a:pt x="35" y="64"/>
                </a:lnTo>
                <a:lnTo>
                  <a:pt x="0" y="10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0" name="Freeform 49"/>
          <p:cNvSpPr>
            <a:spLocks noChangeAspect="1"/>
          </p:cNvSpPr>
          <p:nvPr/>
        </p:nvSpPr>
        <p:spPr bwMode="auto">
          <a:xfrm>
            <a:off x="7132638" y="2500766"/>
            <a:ext cx="155575" cy="190500"/>
          </a:xfrm>
          <a:custGeom>
            <a:avLst/>
            <a:gdLst>
              <a:gd name="T0" fmla="*/ 0 w 98"/>
              <a:gd name="T1" fmla="*/ 8 h 122"/>
              <a:gd name="T2" fmla="*/ 21 w 98"/>
              <a:gd name="T3" fmla="*/ 0 h 122"/>
              <a:gd name="T4" fmla="*/ 66 w 98"/>
              <a:gd name="T5" fmla="*/ 27 h 122"/>
              <a:gd name="T6" fmla="*/ 66 w 98"/>
              <a:gd name="T7" fmla="*/ 54 h 122"/>
              <a:gd name="T8" fmla="*/ 97 w 98"/>
              <a:gd name="T9" fmla="*/ 73 h 122"/>
              <a:gd name="T10" fmla="*/ 98 w 98"/>
              <a:gd name="T11" fmla="*/ 109 h 122"/>
              <a:gd name="T12" fmla="*/ 48 w 98"/>
              <a:gd name="T13" fmla="*/ 122 h 122"/>
              <a:gd name="T14" fmla="*/ 0 w 98"/>
              <a:gd name="T15" fmla="*/ 8 h 12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8"/>
              <a:gd name="T25" fmla="*/ 0 h 122"/>
              <a:gd name="T26" fmla="*/ 98 w 98"/>
              <a:gd name="T27" fmla="*/ 122 h 12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8" h="122">
                <a:moveTo>
                  <a:pt x="0" y="8"/>
                </a:moveTo>
                <a:lnTo>
                  <a:pt x="21" y="0"/>
                </a:lnTo>
                <a:lnTo>
                  <a:pt x="66" y="27"/>
                </a:lnTo>
                <a:lnTo>
                  <a:pt x="66" y="54"/>
                </a:lnTo>
                <a:lnTo>
                  <a:pt x="97" y="73"/>
                </a:lnTo>
                <a:lnTo>
                  <a:pt x="98" y="109"/>
                </a:lnTo>
                <a:lnTo>
                  <a:pt x="48" y="122"/>
                </a:lnTo>
                <a:lnTo>
                  <a:pt x="0" y="8"/>
                </a:lnTo>
                <a:close/>
              </a:path>
            </a:pathLst>
          </a:custGeom>
          <a:solidFill>
            <a:schemeClr val="tx2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1" name="Freeform 50"/>
          <p:cNvSpPr>
            <a:spLocks noChangeAspect="1"/>
          </p:cNvSpPr>
          <p:nvPr/>
        </p:nvSpPr>
        <p:spPr bwMode="auto">
          <a:xfrm>
            <a:off x="6654800" y="2513466"/>
            <a:ext cx="635000" cy="257175"/>
          </a:xfrm>
          <a:custGeom>
            <a:avLst/>
            <a:gdLst>
              <a:gd name="T0" fmla="*/ 0 w 403"/>
              <a:gd name="T1" fmla="*/ 56 h 165"/>
              <a:gd name="T2" fmla="*/ 300 w 403"/>
              <a:gd name="T3" fmla="*/ 0 h 165"/>
              <a:gd name="T4" fmla="*/ 349 w 403"/>
              <a:gd name="T5" fmla="*/ 113 h 165"/>
              <a:gd name="T6" fmla="*/ 401 w 403"/>
              <a:gd name="T7" fmla="*/ 101 h 165"/>
              <a:gd name="T8" fmla="*/ 403 w 403"/>
              <a:gd name="T9" fmla="*/ 158 h 165"/>
              <a:gd name="T10" fmla="*/ 361 w 403"/>
              <a:gd name="T11" fmla="*/ 165 h 165"/>
              <a:gd name="T12" fmla="*/ 324 w 403"/>
              <a:gd name="T13" fmla="*/ 128 h 165"/>
              <a:gd name="T14" fmla="*/ 300 w 403"/>
              <a:gd name="T15" fmla="*/ 83 h 165"/>
              <a:gd name="T16" fmla="*/ 296 w 403"/>
              <a:gd name="T17" fmla="*/ 21 h 165"/>
              <a:gd name="T18" fmla="*/ 278 w 403"/>
              <a:gd name="T19" fmla="*/ 52 h 165"/>
              <a:gd name="T20" fmla="*/ 299 w 403"/>
              <a:gd name="T21" fmla="*/ 146 h 165"/>
              <a:gd name="T22" fmla="*/ 211 w 403"/>
              <a:gd name="T23" fmla="*/ 159 h 165"/>
              <a:gd name="T24" fmla="*/ 208 w 403"/>
              <a:gd name="T25" fmla="*/ 91 h 165"/>
              <a:gd name="T26" fmla="*/ 154 w 403"/>
              <a:gd name="T27" fmla="*/ 61 h 165"/>
              <a:gd name="T28" fmla="*/ 108 w 403"/>
              <a:gd name="T29" fmla="*/ 53 h 165"/>
              <a:gd name="T30" fmla="*/ 12 w 403"/>
              <a:gd name="T31" fmla="*/ 101 h 165"/>
              <a:gd name="T32" fmla="*/ 0 w 403"/>
              <a:gd name="T33" fmla="*/ 56 h 16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03"/>
              <a:gd name="T52" fmla="*/ 0 h 165"/>
              <a:gd name="T53" fmla="*/ 403 w 403"/>
              <a:gd name="T54" fmla="*/ 165 h 16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03" h="165">
                <a:moveTo>
                  <a:pt x="0" y="56"/>
                </a:moveTo>
                <a:lnTo>
                  <a:pt x="300" y="0"/>
                </a:lnTo>
                <a:lnTo>
                  <a:pt x="349" y="113"/>
                </a:lnTo>
                <a:lnTo>
                  <a:pt x="401" y="101"/>
                </a:lnTo>
                <a:lnTo>
                  <a:pt x="403" y="158"/>
                </a:lnTo>
                <a:lnTo>
                  <a:pt x="361" y="165"/>
                </a:lnTo>
                <a:lnTo>
                  <a:pt x="324" y="128"/>
                </a:lnTo>
                <a:lnTo>
                  <a:pt x="300" y="83"/>
                </a:lnTo>
                <a:lnTo>
                  <a:pt x="296" y="21"/>
                </a:lnTo>
                <a:lnTo>
                  <a:pt x="278" y="52"/>
                </a:lnTo>
                <a:lnTo>
                  <a:pt x="299" y="146"/>
                </a:lnTo>
                <a:lnTo>
                  <a:pt x="211" y="159"/>
                </a:lnTo>
                <a:lnTo>
                  <a:pt x="208" y="91"/>
                </a:lnTo>
                <a:lnTo>
                  <a:pt x="154" y="61"/>
                </a:lnTo>
                <a:lnTo>
                  <a:pt x="108" y="53"/>
                </a:lnTo>
                <a:lnTo>
                  <a:pt x="12" y="101"/>
                </a:lnTo>
                <a:lnTo>
                  <a:pt x="0" y="56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2" name="Freeform 51"/>
          <p:cNvSpPr>
            <a:spLocks noChangeAspect="1"/>
          </p:cNvSpPr>
          <p:nvPr/>
        </p:nvSpPr>
        <p:spPr bwMode="auto">
          <a:xfrm>
            <a:off x="3756025" y="3296103"/>
            <a:ext cx="1125538" cy="533400"/>
          </a:xfrm>
          <a:custGeom>
            <a:avLst/>
            <a:gdLst>
              <a:gd name="T0" fmla="*/ 4 w 713"/>
              <a:gd name="T1" fmla="*/ 0 h 343"/>
              <a:gd name="T2" fmla="*/ 0 w 713"/>
              <a:gd name="T3" fmla="*/ 61 h 343"/>
              <a:gd name="T4" fmla="*/ 253 w 713"/>
              <a:gd name="T5" fmla="*/ 70 h 343"/>
              <a:gd name="T6" fmla="*/ 255 w 713"/>
              <a:gd name="T7" fmla="*/ 266 h 343"/>
              <a:gd name="T8" fmla="*/ 385 w 713"/>
              <a:gd name="T9" fmla="*/ 319 h 343"/>
              <a:gd name="T10" fmla="*/ 420 w 713"/>
              <a:gd name="T11" fmla="*/ 300 h 343"/>
              <a:gd name="T12" fmla="*/ 502 w 713"/>
              <a:gd name="T13" fmla="*/ 343 h 343"/>
              <a:gd name="T14" fmla="*/ 556 w 713"/>
              <a:gd name="T15" fmla="*/ 342 h 343"/>
              <a:gd name="T16" fmla="*/ 654 w 713"/>
              <a:gd name="T17" fmla="*/ 300 h 343"/>
              <a:gd name="T18" fmla="*/ 713 w 713"/>
              <a:gd name="T19" fmla="*/ 340 h 343"/>
              <a:gd name="T20" fmla="*/ 713 w 713"/>
              <a:gd name="T21" fmla="*/ 128 h 343"/>
              <a:gd name="T22" fmla="*/ 695 w 713"/>
              <a:gd name="T23" fmla="*/ 5 h 343"/>
              <a:gd name="T24" fmla="*/ 4 w 713"/>
              <a:gd name="T25" fmla="*/ 0 h 34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13"/>
              <a:gd name="T40" fmla="*/ 0 h 343"/>
              <a:gd name="T41" fmla="*/ 713 w 713"/>
              <a:gd name="T42" fmla="*/ 343 h 34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13" h="343">
                <a:moveTo>
                  <a:pt x="4" y="0"/>
                </a:moveTo>
                <a:lnTo>
                  <a:pt x="0" y="61"/>
                </a:lnTo>
                <a:lnTo>
                  <a:pt x="253" y="70"/>
                </a:lnTo>
                <a:lnTo>
                  <a:pt x="255" y="266"/>
                </a:lnTo>
                <a:lnTo>
                  <a:pt x="385" y="319"/>
                </a:lnTo>
                <a:lnTo>
                  <a:pt x="420" y="300"/>
                </a:lnTo>
                <a:lnTo>
                  <a:pt x="502" y="343"/>
                </a:lnTo>
                <a:lnTo>
                  <a:pt x="556" y="342"/>
                </a:lnTo>
                <a:lnTo>
                  <a:pt x="654" y="300"/>
                </a:lnTo>
                <a:lnTo>
                  <a:pt x="713" y="340"/>
                </a:lnTo>
                <a:lnTo>
                  <a:pt x="713" y="128"/>
                </a:lnTo>
                <a:lnTo>
                  <a:pt x="695" y="5"/>
                </a:lnTo>
                <a:lnTo>
                  <a:pt x="4" y="0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3" name="Freeform 52"/>
          <p:cNvSpPr>
            <a:spLocks noChangeAspect="1"/>
          </p:cNvSpPr>
          <p:nvPr/>
        </p:nvSpPr>
        <p:spPr bwMode="auto">
          <a:xfrm>
            <a:off x="4859338" y="3323091"/>
            <a:ext cx="633412" cy="582612"/>
          </a:xfrm>
          <a:custGeom>
            <a:avLst/>
            <a:gdLst>
              <a:gd name="T0" fmla="*/ 0 w 401"/>
              <a:gd name="T1" fmla="*/ 34 h 374"/>
              <a:gd name="T2" fmla="*/ 158 w 401"/>
              <a:gd name="T3" fmla="*/ 15 h 374"/>
              <a:gd name="T4" fmla="*/ 353 w 401"/>
              <a:gd name="T5" fmla="*/ 0 h 374"/>
              <a:gd name="T6" fmla="*/ 343 w 401"/>
              <a:gd name="T7" fmla="*/ 49 h 374"/>
              <a:gd name="T8" fmla="*/ 386 w 401"/>
              <a:gd name="T9" fmla="*/ 38 h 374"/>
              <a:gd name="T10" fmla="*/ 401 w 401"/>
              <a:gd name="T11" fmla="*/ 71 h 374"/>
              <a:gd name="T12" fmla="*/ 356 w 401"/>
              <a:gd name="T13" fmla="*/ 101 h 374"/>
              <a:gd name="T14" fmla="*/ 367 w 401"/>
              <a:gd name="T15" fmla="*/ 153 h 374"/>
              <a:gd name="T16" fmla="*/ 321 w 401"/>
              <a:gd name="T17" fmla="*/ 240 h 374"/>
              <a:gd name="T18" fmla="*/ 286 w 401"/>
              <a:gd name="T19" fmla="*/ 293 h 374"/>
              <a:gd name="T20" fmla="*/ 306 w 401"/>
              <a:gd name="T21" fmla="*/ 362 h 374"/>
              <a:gd name="T22" fmla="*/ 58 w 401"/>
              <a:gd name="T23" fmla="*/ 374 h 374"/>
              <a:gd name="T24" fmla="*/ 57 w 401"/>
              <a:gd name="T25" fmla="*/ 332 h 374"/>
              <a:gd name="T26" fmla="*/ 8 w 401"/>
              <a:gd name="T27" fmla="*/ 323 h 374"/>
              <a:gd name="T28" fmla="*/ 8 w 401"/>
              <a:gd name="T29" fmla="*/ 101 h 374"/>
              <a:gd name="T30" fmla="*/ 0 w 401"/>
              <a:gd name="T31" fmla="*/ 34 h 37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1"/>
              <a:gd name="T49" fmla="*/ 0 h 374"/>
              <a:gd name="T50" fmla="*/ 401 w 401"/>
              <a:gd name="T51" fmla="*/ 374 h 37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1" h="374">
                <a:moveTo>
                  <a:pt x="0" y="34"/>
                </a:moveTo>
                <a:lnTo>
                  <a:pt x="158" y="15"/>
                </a:lnTo>
                <a:lnTo>
                  <a:pt x="353" y="0"/>
                </a:lnTo>
                <a:lnTo>
                  <a:pt x="343" y="49"/>
                </a:lnTo>
                <a:lnTo>
                  <a:pt x="386" y="38"/>
                </a:lnTo>
                <a:lnTo>
                  <a:pt x="401" y="71"/>
                </a:lnTo>
                <a:lnTo>
                  <a:pt x="356" y="101"/>
                </a:lnTo>
                <a:lnTo>
                  <a:pt x="367" y="153"/>
                </a:lnTo>
                <a:lnTo>
                  <a:pt x="321" y="240"/>
                </a:lnTo>
                <a:lnTo>
                  <a:pt x="286" y="293"/>
                </a:lnTo>
                <a:lnTo>
                  <a:pt x="306" y="362"/>
                </a:lnTo>
                <a:lnTo>
                  <a:pt x="58" y="374"/>
                </a:lnTo>
                <a:lnTo>
                  <a:pt x="57" y="332"/>
                </a:lnTo>
                <a:lnTo>
                  <a:pt x="8" y="323"/>
                </a:lnTo>
                <a:lnTo>
                  <a:pt x="8" y="101"/>
                </a:lnTo>
                <a:lnTo>
                  <a:pt x="0" y="34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4" name="Freeform 53"/>
          <p:cNvSpPr>
            <a:spLocks noChangeAspect="1"/>
          </p:cNvSpPr>
          <p:nvPr/>
        </p:nvSpPr>
        <p:spPr bwMode="auto">
          <a:xfrm>
            <a:off x="4951413" y="3883478"/>
            <a:ext cx="771525" cy="609600"/>
          </a:xfrm>
          <a:custGeom>
            <a:avLst/>
            <a:gdLst>
              <a:gd name="T0" fmla="*/ 0 w 489"/>
              <a:gd name="T1" fmla="*/ 9 h 392"/>
              <a:gd name="T2" fmla="*/ 245 w 489"/>
              <a:gd name="T3" fmla="*/ 0 h 392"/>
              <a:gd name="T4" fmla="*/ 288 w 489"/>
              <a:gd name="T5" fmla="*/ 81 h 392"/>
              <a:gd name="T6" fmla="*/ 251 w 489"/>
              <a:gd name="T7" fmla="*/ 176 h 392"/>
              <a:gd name="T8" fmla="*/ 239 w 489"/>
              <a:gd name="T9" fmla="*/ 219 h 392"/>
              <a:gd name="T10" fmla="*/ 403 w 489"/>
              <a:gd name="T11" fmla="*/ 201 h 392"/>
              <a:gd name="T12" fmla="*/ 413 w 489"/>
              <a:gd name="T13" fmla="*/ 264 h 392"/>
              <a:gd name="T14" fmla="*/ 364 w 489"/>
              <a:gd name="T15" fmla="*/ 258 h 392"/>
              <a:gd name="T16" fmla="*/ 342 w 489"/>
              <a:gd name="T17" fmla="*/ 285 h 392"/>
              <a:gd name="T18" fmla="*/ 367 w 489"/>
              <a:gd name="T19" fmla="*/ 303 h 392"/>
              <a:gd name="T20" fmla="*/ 412 w 489"/>
              <a:gd name="T21" fmla="*/ 282 h 392"/>
              <a:gd name="T22" fmla="*/ 413 w 489"/>
              <a:gd name="T23" fmla="*/ 312 h 392"/>
              <a:gd name="T24" fmla="*/ 440 w 489"/>
              <a:gd name="T25" fmla="*/ 286 h 392"/>
              <a:gd name="T26" fmla="*/ 458 w 489"/>
              <a:gd name="T27" fmla="*/ 286 h 392"/>
              <a:gd name="T28" fmla="*/ 437 w 489"/>
              <a:gd name="T29" fmla="*/ 339 h 392"/>
              <a:gd name="T30" fmla="*/ 477 w 489"/>
              <a:gd name="T31" fmla="*/ 347 h 392"/>
              <a:gd name="T32" fmla="*/ 489 w 489"/>
              <a:gd name="T33" fmla="*/ 376 h 392"/>
              <a:gd name="T34" fmla="*/ 471 w 489"/>
              <a:gd name="T35" fmla="*/ 385 h 392"/>
              <a:gd name="T36" fmla="*/ 446 w 489"/>
              <a:gd name="T37" fmla="*/ 367 h 392"/>
              <a:gd name="T38" fmla="*/ 398 w 489"/>
              <a:gd name="T39" fmla="*/ 353 h 392"/>
              <a:gd name="T40" fmla="*/ 409 w 489"/>
              <a:gd name="T41" fmla="*/ 388 h 392"/>
              <a:gd name="T42" fmla="*/ 385 w 489"/>
              <a:gd name="T43" fmla="*/ 392 h 392"/>
              <a:gd name="T44" fmla="*/ 365 w 489"/>
              <a:gd name="T45" fmla="*/ 361 h 392"/>
              <a:gd name="T46" fmla="*/ 354 w 489"/>
              <a:gd name="T47" fmla="*/ 380 h 392"/>
              <a:gd name="T48" fmla="*/ 282 w 489"/>
              <a:gd name="T49" fmla="*/ 380 h 392"/>
              <a:gd name="T50" fmla="*/ 282 w 489"/>
              <a:gd name="T51" fmla="*/ 361 h 392"/>
              <a:gd name="T52" fmla="*/ 255 w 489"/>
              <a:gd name="T53" fmla="*/ 339 h 392"/>
              <a:gd name="T54" fmla="*/ 201 w 489"/>
              <a:gd name="T55" fmla="*/ 336 h 392"/>
              <a:gd name="T56" fmla="*/ 246 w 489"/>
              <a:gd name="T57" fmla="*/ 361 h 392"/>
              <a:gd name="T58" fmla="*/ 184 w 489"/>
              <a:gd name="T59" fmla="*/ 374 h 392"/>
              <a:gd name="T60" fmla="*/ 85 w 489"/>
              <a:gd name="T61" fmla="*/ 356 h 392"/>
              <a:gd name="T62" fmla="*/ 48 w 489"/>
              <a:gd name="T63" fmla="*/ 361 h 392"/>
              <a:gd name="T64" fmla="*/ 61 w 489"/>
              <a:gd name="T65" fmla="*/ 230 h 392"/>
              <a:gd name="T66" fmla="*/ 2 w 489"/>
              <a:gd name="T67" fmla="*/ 125 h 392"/>
              <a:gd name="T68" fmla="*/ 0 w 489"/>
              <a:gd name="T69" fmla="*/ 9 h 39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89"/>
              <a:gd name="T106" fmla="*/ 0 h 392"/>
              <a:gd name="T107" fmla="*/ 489 w 489"/>
              <a:gd name="T108" fmla="*/ 392 h 39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89" h="392">
                <a:moveTo>
                  <a:pt x="0" y="9"/>
                </a:moveTo>
                <a:lnTo>
                  <a:pt x="245" y="0"/>
                </a:lnTo>
                <a:lnTo>
                  <a:pt x="288" y="81"/>
                </a:lnTo>
                <a:lnTo>
                  <a:pt x="251" y="176"/>
                </a:lnTo>
                <a:lnTo>
                  <a:pt x="239" y="219"/>
                </a:lnTo>
                <a:lnTo>
                  <a:pt x="403" y="201"/>
                </a:lnTo>
                <a:lnTo>
                  <a:pt x="413" y="264"/>
                </a:lnTo>
                <a:lnTo>
                  <a:pt x="364" y="258"/>
                </a:lnTo>
                <a:lnTo>
                  <a:pt x="342" y="285"/>
                </a:lnTo>
                <a:lnTo>
                  <a:pt x="367" y="303"/>
                </a:lnTo>
                <a:lnTo>
                  <a:pt x="412" y="282"/>
                </a:lnTo>
                <a:lnTo>
                  <a:pt x="413" y="312"/>
                </a:lnTo>
                <a:lnTo>
                  <a:pt x="440" y="286"/>
                </a:lnTo>
                <a:lnTo>
                  <a:pt x="458" y="286"/>
                </a:lnTo>
                <a:lnTo>
                  <a:pt x="437" y="339"/>
                </a:lnTo>
                <a:lnTo>
                  <a:pt x="477" y="347"/>
                </a:lnTo>
                <a:lnTo>
                  <a:pt x="489" y="376"/>
                </a:lnTo>
                <a:lnTo>
                  <a:pt x="471" y="385"/>
                </a:lnTo>
                <a:lnTo>
                  <a:pt x="446" y="367"/>
                </a:lnTo>
                <a:lnTo>
                  <a:pt x="398" y="353"/>
                </a:lnTo>
                <a:lnTo>
                  <a:pt x="409" y="388"/>
                </a:lnTo>
                <a:lnTo>
                  <a:pt x="385" y="392"/>
                </a:lnTo>
                <a:lnTo>
                  <a:pt x="365" y="361"/>
                </a:lnTo>
                <a:lnTo>
                  <a:pt x="354" y="380"/>
                </a:lnTo>
                <a:lnTo>
                  <a:pt x="282" y="380"/>
                </a:lnTo>
                <a:lnTo>
                  <a:pt x="282" y="361"/>
                </a:lnTo>
                <a:lnTo>
                  <a:pt x="255" y="339"/>
                </a:lnTo>
                <a:lnTo>
                  <a:pt x="201" y="336"/>
                </a:lnTo>
                <a:lnTo>
                  <a:pt x="246" y="361"/>
                </a:lnTo>
                <a:lnTo>
                  <a:pt x="184" y="374"/>
                </a:lnTo>
                <a:lnTo>
                  <a:pt x="85" y="356"/>
                </a:lnTo>
                <a:lnTo>
                  <a:pt x="48" y="361"/>
                </a:lnTo>
                <a:lnTo>
                  <a:pt x="61" y="230"/>
                </a:lnTo>
                <a:lnTo>
                  <a:pt x="2" y="125"/>
                </a:lnTo>
                <a:lnTo>
                  <a:pt x="0" y="9"/>
                </a:ln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5" name="Freeform 54"/>
          <p:cNvSpPr>
            <a:spLocks noChangeAspect="1"/>
          </p:cNvSpPr>
          <p:nvPr/>
        </p:nvSpPr>
        <p:spPr bwMode="auto">
          <a:xfrm>
            <a:off x="5483225" y="2821441"/>
            <a:ext cx="958850" cy="525462"/>
          </a:xfrm>
          <a:custGeom>
            <a:avLst/>
            <a:gdLst>
              <a:gd name="T0" fmla="*/ 0 w 607"/>
              <a:gd name="T1" fmla="*/ 2147483647 h 337"/>
              <a:gd name="T2" fmla="*/ 2147483647 w 607"/>
              <a:gd name="T3" fmla="*/ 2147483647 h 337"/>
              <a:gd name="T4" fmla="*/ 2147483647 w 607"/>
              <a:gd name="T5" fmla="*/ 2147483647 h 337"/>
              <a:gd name="T6" fmla="*/ 2147483647 w 607"/>
              <a:gd name="T7" fmla="*/ 2147483647 h 337"/>
              <a:gd name="T8" fmla="*/ 2147483647 w 607"/>
              <a:gd name="T9" fmla="*/ 2147483647 h 337"/>
              <a:gd name="T10" fmla="*/ 2147483647 w 607"/>
              <a:gd name="T11" fmla="*/ 2147483647 h 337"/>
              <a:gd name="T12" fmla="*/ 2147483647 w 607"/>
              <a:gd name="T13" fmla="*/ 2147483647 h 337"/>
              <a:gd name="T14" fmla="*/ 2147483647 w 607"/>
              <a:gd name="T15" fmla="*/ 2147483647 h 337"/>
              <a:gd name="T16" fmla="*/ 2147483647 w 607"/>
              <a:gd name="T17" fmla="*/ 2147483647 h 337"/>
              <a:gd name="T18" fmla="*/ 2147483647 w 607"/>
              <a:gd name="T19" fmla="*/ 2147483647 h 337"/>
              <a:gd name="T20" fmla="*/ 2147483647 w 607"/>
              <a:gd name="T21" fmla="*/ 2147483647 h 337"/>
              <a:gd name="T22" fmla="*/ 2147483647 w 607"/>
              <a:gd name="T23" fmla="*/ 2147483647 h 337"/>
              <a:gd name="T24" fmla="*/ 2147483647 w 607"/>
              <a:gd name="T25" fmla="*/ 2147483647 h 337"/>
              <a:gd name="T26" fmla="*/ 2147483647 w 607"/>
              <a:gd name="T27" fmla="*/ 2147483647 h 337"/>
              <a:gd name="T28" fmla="*/ 2147483647 w 607"/>
              <a:gd name="T29" fmla="*/ 0 h 337"/>
              <a:gd name="T30" fmla="*/ 2147483647 w 607"/>
              <a:gd name="T31" fmla="*/ 2147483647 h 337"/>
              <a:gd name="T32" fmla="*/ 2147483647 w 607"/>
              <a:gd name="T33" fmla="*/ 2147483647 h 337"/>
              <a:gd name="T34" fmla="*/ 2147483647 w 607"/>
              <a:gd name="T35" fmla="*/ 2147483647 h 337"/>
              <a:gd name="T36" fmla="*/ 2147483647 w 607"/>
              <a:gd name="T37" fmla="*/ 2147483647 h 337"/>
              <a:gd name="T38" fmla="*/ 2147483647 w 607"/>
              <a:gd name="T39" fmla="*/ 2147483647 h 337"/>
              <a:gd name="T40" fmla="*/ 2147483647 w 607"/>
              <a:gd name="T41" fmla="*/ 2147483647 h 337"/>
              <a:gd name="T42" fmla="*/ 2147483647 w 607"/>
              <a:gd name="T43" fmla="*/ 2147483647 h 337"/>
              <a:gd name="T44" fmla="*/ 2147483647 w 607"/>
              <a:gd name="T45" fmla="*/ 2147483647 h 337"/>
              <a:gd name="T46" fmla="*/ 2147483647 w 607"/>
              <a:gd name="T47" fmla="*/ 2147483647 h 337"/>
              <a:gd name="T48" fmla="*/ 2147483647 w 607"/>
              <a:gd name="T49" fmla="*/ 2147483647 h 337"/>
              <a:gd name="T50" fmla="*/ 2147483647 w 607"/>
              <a:gd name="T51" fmla="*/ 2147483647 h 337"/>
              <a:gd name="T52" fmla="*/ 2147483647 w 607"/>
              <a:gd name="T53" fmla="*/ 2147483647 h 337"/>
              <a:gd name="T54" fmla="*/ 2147483647 w 607"/>
              <a:gd name="T55" fmla="*/ 2147483647 h 337"/>
              <a:gd name="T56" fmla="*/ 0 w 607"/>
              <a:gd name="T57" fmla="*/ 2147483647 h 33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607"/>
              <a:gd name="T88" fmla="*/ 0 h 337"/>
              <a:gd name="T89" fmla="*/ 607 w 607"/>
              <a:gd name="T90" fmla="*/ 337 h 337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607" h="337">
                <a:moveTo>
                  <a:pt x="0" y="337"/>
                </a:moveTo>
                <a:lnTo>
                  <a:pt x="148" y="316"/>
                </a:lnTo>
                <a:lnTo>
                  <a:pt x="148" y="301"/>
                </a:lnTo>
                <a:lnTo>
                  <a:pt x="504" y="252"/>
                </a:lnTo>
                <a:lnTo>
                  <a:pt x="510" y="226"/>
                </a:lnTo>
                <a:lnTo>
                  <a:pt x="562" y="207"/>
                </a:lnTo>
                <a:lnTo>
                  <a:pt x="568" y="180"/>
                </a:lnTo>
                <a:lnTo>
                  <a:pt x="590" y="171"/>
                </a:lnTo>
                <a:lnTo>
                  <a:pt x="607" y="131"/>
                </a:lnTo>
                <a:lnTo>
                  <a:pt x="558" y="91"/>
                </a:lnTo>
                <a:lnTo>
                  <a:pt x="549" y="37"/>
                </a:lnTo>
                <a:lnTo>
                  <a:pt x="510" y="10"/>
                </a:lnTo>
                <a:lnTo>
                  <a:pt x="431" y="25"/>
                </a:lnTo>
                <a:lnTo>
                  <a:pt x="394" y="1"/>
                </a:lnTo>
                <a:lnTo>
                  <a:pt x="358" y="0"/>
                </a:lnTo>
                <a:lnTo>
                  <a:pt x="365" y="37"/>
                </a:lnTo>
                <a:lnTo>
                  <a:pt x="316" y="56"/>
                </a:lnTo>
                <a:lnTo>
                  <a:pt x="283" y="140"/>
                </a:lnTo>
                <a:lnTo>
                  <a:pt x="239" y="126"/>
                </a:lnTo>
                <a:lnTo>
                  <a:pt x="185" y="158"/>
                </a:lnTo>
                <a:lnTo>
                  <a:pt x="116" y="170"/>
                </a:lnTo>
                <a:lnTo>
                  <a:pt x="116" y="217"/>
                </a:lnTo>
                <a:lnTo>
                  <a:pt x="82" y="216"/>
                </a:lnTo>
                <a:lnTo>
                  <a:pt x="84" y="258"/>
                </a:lnTo>
                <a:lnTo>
                  <a:pt x="48" y="241"/>
                </a:lnTo>
                <a:lnTo>
                  <a:pt x="27" y="249"/>
                </a:lnTo>
                <a:lnTo>
                  <a:pt x="45" y="277"/>
                </a:lnTo>
                <a:lnTo>
                  <a:pt x="8" y="314"/>
                </a:lnTo>
                <a:lnTo>
                  <a:pt x="0" y="337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6" name="Freeform 55"/>
          <p:cNvSpPr>
            <a:spLocks noChangeAspect="1"/>
          </p:cNvSpPr>
          <p:nvPr/>
        </p:nvSpPr>
        <p:spPr bwMode="auto">
          <a:xfrm>
            <a:off x="5421313" y="3159578"/>
            <a:ext cx="1101725" cy="396875"/>
          </a:xfrm>
          <a:custGeom>
            <a:avLst/>
            <a:gdLst>
              <a:gd name="T0" fmla="*/ 2147483647 w 699"/>
              <a:gd name="T1" fmla="*/ 2147483647 h 255"/>
              <a:gd name="T2" fmla="*/ 2147483647 w 699"/>
              <a:gd name="T3" fmla="*/ 2147483647 h 255"/>
              <a:gd name="T4" fmla="*/ 2147483647 w 699"/>
              <a:gd name="T5" fmla="*/ 2147483647 h 255"/>
              <a:gd name="T6" fmla="*/ 2147483647 w 699"/>
              <a:gd name="T7" fmla="*/ 2147483647 h 255"/>
              <a:gd name="T8" fmla="*/ 0 w 699"/>
              <a:gd name="T9" fmla="*/ 2147483647 h 255"/>
              <a:gd name="T10" fmla="*/ 2147483647 w 699"/>
              <a:gd name="T11" fmla="*/ 2147483647 h 255"/>
              <a:gd name="T12" fmla="*/ 2147483647 w 699"/>
              <a:gd name="T13" fmla="*/ 2147483647 h 255"/>
              <a:gd name="T14" fmla="*/ 2147483647 w 699"/>
              <a:gd name="T15" fmla="*/ 2147483647 h 255"/>
              <a:gd name="T16" fmla="*/ 2147483647 w 699"/>
              <a:gd name="T17" fmla="*/ 2147483647 h 255"/>
              <a:gd name="T18" fmla="*/ 2147483647 w 699"/>
              <a:gd name="T19" fmla="*/ 2147483647 h 255"/>
              <a:gd name="T20" fmla="*/ 2147483647 w 699"/>
              <a:gd name="T21" fmla="*/ 2147483647 h 255"/>
              <a:gd name="T22" fmla="*/ 2147483647 w 699"/>
              <a:gd name="T23" fmla="*/ 0 h 255"/>
              <a:gd name="T24" fmla="*/ 2147483647 w 699"/>
              <a:gd name="T25" fmla="*/ 2147483647 h 255"/>
              <a:gd name="T26" fmla="*/ 2147483647 w 699"/>
              <a:gd name="T27" fmla="*/ 2147483647 h 255"/>
              <a:gd name="T28" fmla="*/ 2147483647 w 699"/>
              <a:gd name="T29" fmla="*/ 2147483647 h 255"/>
              <a:gd name="T30" fmla="*/ 2147483647 w 699"/>
              <a:gd name="T31" fmla="*/ 2147483647 h 25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99"/>
              <a:gd name="T49" fmla="*/ 0 h 255"/>
              <a:gd name="T50" fmla="*/ 699 w 699"/>
              <a:gd name="T51" fmla="*/ 255 h 25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99" h="255">
                <a:moveTo>
                  <a:pt x="42" y="117"/>
                </a:moveTo>
                <a:lnTo>
                  <a:pt x="42" y="121"/>
                </a:lnTo>
                <a:lnTo>
                  <a:pt x="30" y="145"/>
                </a:lnTo>
                <a:lnTo>
                  <a:pt x="43" y="178"/>
                </a:lnTo>
                <a:lnTo>
                  <a:pt x="0" y="206"/>
                </a:lnTo>
                <a:lnTo>
                  <a:pt x="9" y="255"/>
                </a:lnTo>
                <a:lnTo>
                  <a:pt x="192" y="240"/>
                </a:lnTo>
                <a:lnTo>
                  <a:pt x="410" y="215"/>
                </a:lnTo>
                <a:lnTo>
                  <a:pt x="519" y="196"/>
                </a:lnTo>
                <a:lnTo>
                  <a:pt x="541" y="130"/>
                </a:lnTo>
                <a:lnTo>
                  <a:pt x="580" y="127"/>
                </a:lnTo>
                <a:lnTo>
                  <a:pt x="699" y="0"/>
                </a:lnTo>
                <a:lnTo>
                  <a:pt x="544" y="32"/>
                </a:lnTo>
                <a:lnTo>
                  <a:pt x="183" y="84"/>
                </a:lnTo>
                <a:lnTo>
                  <a:pt x="186" y="99"/>
                </a:lnTo>
                <a:lnTo>
                  <a:pt x="42" y="117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7" name="Freeform 56"/>
          <p:cNvSpPr>
            <a:spLocks noChangeAspect="1"/>
          </p:cNvSpPr>
          <p:nvPr/>
        </p:nvSpPr>
        <p:spPr bwMode="auto">
          <a:xfrm>
            <a:off x="5311775" y="3526291"/>
            <a:ext cx="452438" cy="776287"/>
          </a:xfrm>
          <a:custGeom>
            <a:avLst/>
            <a:gdLst>
              <a:gd name="T0" fmla="*/ 81 w 287"/>
              <a:gd name="T1" fmla="*/ 16 h 499"/>
              <a:gd name="T2" fmla="*/ 38 w 287"/>
              <a:gd name="T3" fmla="*/ 101 h 499"/>
              <a:gd name="T4" fmla="*/ 0 w 287"/>
              <a:gd name="T5" fmla="*/ 156 h 499"/>
              <a:gd name="T6" fmla="*/ 12 w 287"/>
              <a:gd name="T7" fmla="*/ 222 h 499"/>
              <a:gd name="T8" fmla="*/ 57 w 287"/>
              <a:gd name="T9" fmla="*/ 311 h 499"/>
              <a:gd name="T10" fmla="*/ 23 w 287"/>
              <a:gd name="T11" fmla="*/ 402 h 499"/>
              <a:gd name="T12" fmla="*/ 8 w 287"/>
              <a:gd name="T13" fmla="*/ 450 h 499"/>
              <a:gd name="T14" fmla="*/ 175 w 287"/>
              <a:gd name="T15" fmla="*/ 430 h 499"/>
              <a:gd name="T16" fmla="*/ 182 w 287"/>
              <a:gd name="T17" fmla="*/ 492 h 499"/>
              <a:gd name="T18" fmla="*/ 216 w 287"/>
              <a:gd name="T19" fmla="*/ 499 h 499"/>
              <a:gd name="T20" fmla="*/ 225 w 287"/>
              <a:gd name="T21" fmla="*/ 468 h 499"/>
              <a:gd name="T22" fmla="*/ 287 w 287"/>
              <a:gd name="T23" fmla="*/ 459 h 499"/>
              <a:gd name="T24" fmla="*/ 273 w 287"/>
              <a:gd name="T25" fmla="*/ 357 h 499"/>
              <a:gd name="T26" fmla="*/ 270 w 287"/>
              <a:gd name="T27" fmla="*/ 0 h 499"/>
              <a:gd name="T28" fmla="*/ 81 w 287"/>
              <a:gd name="T29" fmla="*/ 16 h 49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87"/>
              <a:gd name="T46" fmla="*/ 0 h 499"/>
              <a:gd name="T47" fmla="*/ 287 w 287"/>
              <a:gd name="T48" fmla="*/ 499 h 49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87" h="499">
                <a:moveTo>
                  <a:pt x="81" y="16"/>
                </a:moveTo>
                <a:lnTo>
                  <a:pt x="38" y="101"/>
                </a:lnTo>
                <a:lnTo>
                  <a:pt x="0" y="156"/>
                </a:lnTo>
                <a:lnTo>
                  <a:pt x="12" y="222"/>
                </a:lnTo>
                <a:lnTo>
                  <a:pt x="57" y="311"/>
                </a:lnTo>
                <a:lnTo>
                  <a:pt x="23" y="402"/>
                </a:lnTo>
                <a:lnTo>
                  <a:pt x="8" y="450"/>
                </a:lnTo>
                <a:lnTo>
                  <a:pt x="175" y="430"/>
                </a:lnTo>
                <a:lnTo>
                  <a:pt x="182" y="492"/>
                </a:lnTo>
                <a:lnTo>
                  <a:pt x="216" y="499"/>
                </a:lnTo>
                <a:lnTo>
                  <a:pt x="225" y="468"/>
                </a:lnTo>
                <a:lnTo>
                  <a:pt x="287" y="459"/>
                </a:lnTo>
                <a:lnTo>
                  <a:pt x="273" y="357"/>
                </a:lnTo>
                <a:lnTo>
                  <a:pt x="270" y="0"/>
                </a:lnTo>
                <a:lnTo>
                  <a:pt x="81" y="16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8" name="Freeform 57"/>
          <p:cNvSpPr>
            <a:spLocks noChangeAspect="1"/>
          </p:cNvSpPr>
          <p:nvPr/>
        </p:nvSpPr>
        <p:spPr bwMode="auto">
          <a:xfrm>
            <a:off x="5735638" y="3488191"/>
            <a:ext cx="509587" cy="785812"/>
          </a:xfrm>
          <a:custGeom>
            <a:avLst/>
            <a:gdLst>
              <a:gd name="T0" fmla="*/ 0 w 323"/>
              <a:gd name="T1" fmla="*/ 25 h 504"/>
              <a:gd name="T2" fmla="*/ 210 w 323"/>
              <a:gd name="T3" fmla="*/ 0 h 504"/>
              <a:gd name="T4" fmla="*/ 277 w 323"/>
              <a:gd name="T5" fmla="*/ 232 h 504"/>
              <a:gd name="T6" fmla="*/ 323 w 323"/>
              <a:gd name="T7" fmla="*/ 270 h 504"/>
              <a:gd name="T8" fmla="*/ 286 w 323"/>
              <a:gd name="T9" fmla="*/ 338 h 504"/>
              <a:gd name="T10" fmla="*/ 322 w 323"/>
              <a:gd name="T11" fmla="*/ 404 h 504"/>
              <a:gd name="T12" fmla="*/ 107 w 323"/>
              <a:gd name="T13" fmla="*/ 428 h 504"/>
              <a:gd name="T14" fmla="*/ 116 w 323"/>
              <a:gd name="T15" fmla="*/ 484 h 504"/>
              <a:gd name="T16" fmla="*/ 85 w 323"/>
              <a:gd name="T17" fmla="*/ 504 h 504"/>
              <a:gd name="T18" fmla="*/ 59 w 323"/>
              <a:gd name="T19" fmla="*/ 432 h 504"/>
              <a:gd name="T20" fmla="*/ 44 w 323"/>
              <a:gd name="T21" fmla="*/ 490 h 504"/>
              <a:gd name="T22" fmla="*/ 18 w 323"/>
              <a:gd name="T23" fmla="*/ 484 h 504"/>
              <a:gd name="T24" fmla="*/ 9 w 323"/>
              <a:gd name="T25" fmla="*/ 426 h 504"/>
              <a:gd name="T26" fmla="*/ 1 w 323"/>
              <a:gd name="T27" fmla="*/ 375 h 504"/>
              <a:gd name="T28" fmla="*/ 0 w 323"/>
              <a:gd name="T29" fmla="*/ 25 h 50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3"/>
              <a:gd name="T46" fmla="*/ 0 h 504"/>
              <a:gd name="T47" fmla="*/ 323 w 323"/>
              <a:gd name="T48" fmla="*/ 504 h 50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3" h="504">
                <a:moveTo>
                  <a:pt x="0" y="25"/>
                </a:moveTo>
                <a:lnTo>
                  <a:pt x="210" y="0"/>
                </a:lnTo>
                <a:lnTo>
                  <a:pt x="277" y="232"/>
                </a:lnTo>
                <a:lnTo>
                  <a:pt x="323" y="270"/>
                </a:lnTo>
                <a:lnTo>
                  <a:pt x="286" y="338"/>
                </a:lnTo>
                <a:lnTo>
                  <a:pt x="322" y="404"/>
                </a:lnTo>
                <a:lnTo>
                  <a:pt x="107" y="428"/>
                </a:lnTo>
                <a:lnTo>
                  <a:pt x="116" y="484"/>
                </a:lnTo>
                <a:lnTo>
                  <a:pt x="85" y="504"/>
                </a:lnTo>
                <a:lnTo>
                  <a:pt x="59" y="432"/>
                </a:lnTo>
                <a:lnTo>
                  <a:pt x="44" y="490"/>
                </a:lnTo>
                <a:lnTo>
                  <a:pt x="18" y="484"/>
                </a:lnTo>
                <a:lnTo>
                  <a:pt x="9" y="426"/>
                </a:lnTo>
                <a:lnTo>
                  <a:pt x="1" y="375"/>
                </a:lnTo>
                <a:lnTo>
                  <a:pt x="0" y="25"/>
                </a:ln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9" name="Freeform 58"/>
          <p:cNvSpPr>
            <a:spLocks noChangeAspect="1"/>
          </p:cNvSpPr>
          <p:nvPr/>
        </p:nvSpPr>
        <p:spPr bwMode="auto">
          <a:xfrm>
            <a:off x="6065838" y="3450091"/>
            <a:ext cx="706437" cy="722312"/>
          </a:xfrm>
          <a:custGeom>
            <a:avLst/>
            <a:gdLst>
              <a:gd name="T0" fmla="*/ 0 w 447"/>
              <a:gd name="T1" fmla="*/ 28 h 463"/>
              <a:gd name="T2" fmla="*/ 4 w 447"/>
              <a:gd name="T3" fmla="*/ 28 h 463"/>
              <a:gd name="T4" fmla="*/ 109 w 447"/>
              <a:gd name="T5" fmla="*/ 9 h 463"/>
              <a:gd name="T6" fmla="*/ 201 w 447"/>
              <a:gd name="T7" fmla="*/ 0 h 463"/>
              <a:gd name="T8" fmla="*/ 188 w 447"/>
              <a:gd name="T9" fmla="*/ 23 h 463"/>
              <a:gd name="T10" fmla="*/ 216 w 447"/>
              <a:gd name="T11" fmla="*/ 23 h 463"/>
              <a:gd name="T12" fmla="*/ 375 w 447"/>
              <a:gd name="T13" fmla="*/ 167 h 463"/>
              <a:gd name="T14" fmla="*/ 438 w 447"/>
              <a:gd name="T15" fmla="*/ 259 h 463"/>
              <a:gd name="T16" fmla="*/ 447 w 447"/>
              <a:gd name="T17" fmla="*/ 322 h 463"/>
              <a:gd name="T18" fmla="*/ 426 w 447"/>
              <a:gd name="T19" fmla="*/ 336 h 463"/>
              <a:gd name="T20" fmla="*/ 438 w 447"/>
              <a:gd name="T21" fmla="*/ 399 h 463"/>
              <a:gd name="T22" fmla="*/ 393 w 447"/>
              <a:gd name="T23" fmla="*/ 402 h 463"/>
              <a:gd name="T24" fmla="*/ 393 w 447"/>
              <a:gd name="T25" fmla="*/ 456 h 463"/>
              <a:gd name="T26" fmla="*/ 358 w 447"/>
              <a:gd name="T27" fmla="*/ 429 h 463"/>
              <a:gd name="T28" fmla="*/ 128 w 447"/>
              <a:gd name="T29" fmla="*/ 463 h 463"/>
              <a:gd name="T30" fmla="*/ 76 w 447"/>
              <a:gd name="T31" fmla="*/ 363 h 463"/>
              <a:gd name="T32" fmla="*/ 113 w 447"/>
              <a:gd name="T33" fmla="*/ 295 h 463"/>
              <a:gd name="T34" fmla="*/ 64 w 447"/>
              <a:gd name="T35" fmla="*/ 260 h 463"/>
              <a:gd name="T36" fmla="*/ 0 w 447"/>
              <a:gd name="T37" fmla="*/ 28 h 46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47"/>
              <a:gd name="T58" fmla="*/ 0 h 463"/>
              <a:gd name="T59" fmla="*/ 447 w 447"/>
              <a:gd name="T60" fmla="*/ 463 h 46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47" h="463">
                <a:moveTo>
                  <a:pt x="0" y="28"/>
                </a:moveTo>
                <a:lnTo>
                  <a:pt x="4" y="28"/>
                </a:lnTo>
                <a:lnTo>
                  <a:pt x="109" y="9"/>
                </a:lnTo>
                <a:lnTo>
                  <a:pt x="201" y="0"/>
                </a:lnTo>
                <a:lnTo>
                  <a:pt x="188" y="23"/>
                </a:lnTo>
                <a:lnTo>
                  <a:pt x="216" y="23"/>
                </a:lnTo>
                <a:lnTo>
                  <a:pt x="375" y="167"/>
                </a:lnTo>
                <a:lnTo>
                  <a:pt x="438" y="259"/>
                </a:lnTo>
                <a:lnTo>
                  <a:pt x="447" y="322"/>
                </a:lnTo>
                <a:lnTo>
                  <a:pt x="426" y="336"/>
                </a:lnTo>
                <a:lnTo>
                  <a:pt x="438" y="399"/>
                </a:lnTo>
                <a:lnTo>
                  <a:pt x="393" y="402"/>
                </a:lnTo>
                <a:lnTo>
                  <a:pt x="393" y="456"/>
                </a:lnTo>
                <a:lnTo>
                  <a:pt x="358" y="429"/>
                </a:lnTo>
                <a:lnTo>
                  <a:pt x="128" y="463"/>
                </a:lnTo>
                <a:lnTo>
                  <a:pt x="76" y="363"/>
                </a:lnTo>
                <a:lnTo>
                  <a:pt x="113" y="295"/>
                </a:lnTo>
                <a:lnTo>
                  <a:pt x="64" y="260"/>
                </a:lnTo>
                <a:lnTo>
                  <a:pt x="0" y="28"/>
                </a:lnTo>
                <a:close/>
              </a:path>
            </a:pathLst>
          </a:custGeom>
          <a:solidFill>
            <a:schemeClr val="accent6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0" name="Freeform 59"/>
          <p:cNvSpPr>
            <a:spLocks noChangeAspect="1"/>
          </p:cNvSpPr>
          <p:nvPr/>
        </p:nvSpPr>
        <p:spPr bwMode="auto">
          <a:xfrm>
            <a:off x="6364288" y="3351666"/>
            <a:ext cx="644525" cy="503237"/>
          </a:xfrm>
          <a:custGeom>
            <a:avLst/>
            <a:gdLst>
              <a:gd name="T0" fmla="*/ 2147483647 w 408"/>
              <a:gd name="T1" fmla="*/ 2147483647 h 323"/>
              <a:gd name="T2" fmla="*/ 2147483647 w 408"/>
              <a:gd name="T3" fmla="*/ 2147483647 h 323"/>
              <a:gd name="T4" fmla="*/ 2147483647 w 408"/>
              <a:gd name="T5" fmla="*/ 0 h 323"/>
              <a:gd name="T6" fmla="*/ 2147483647 w 408"/>
              <a:gd name="T7" fmla="*/ 2147483647 h 323"/>
              <a:gd name="T8" fmla="*/ 2147483647 w 408"/>
              <a:gd name="T9" fmla="*/ 2147483647 h 323"/>
              <a:gd name="T10" fmla="*/ 2147483647 w 408"/>
              <a:gd name="T11" fmla="*/ 2147483647 h 323"/>
              <a:gd name="T12" fmla="*/ 2147483647 w 408"/>
              <a:gd name="T13" fmla="*/ 2147483647 h 323"/>
              <a:gd name="T14" fmla="*/ 2147483647 w 408"/>
              <a:gd name="T15" fmla="*/ 2147483647 h 323"/>
              <a:gd name="T16" fmla="*/ 2147483647 w 408"/>
              <a:gd name="T17" fmla="*/ 2147483647 h 323"/>
              <a:gd name="T18" fmla="*/ 2147483647 w 408"/>
              <a:gd name="T19" fmla="*/ 2147483647 h 323"/>
              <a:gd name="T20" fmla="*/ 2147483647 w 408"/>
              <a:gd name="T21" fmla="*/ 2147483647 h 323"/>
              <a:gd name="T22" fmla="*/ 2147483647 w 408"/>
              <a:gd name="T23" fmla="*/ 2147483647 h 323"/>
              <a:gd name="T24" fmla="*/ 2147483647 w 408"/>
              <a:gd name="T25" fmla="*/ 2147483647 h 323"/>
              <a:gd name="T26" fmla="*/ 2147483647 w 408"/>
              <a:gd name="T27" fmla="*/ 2147483647 h 323"/>
              <a:gd name="T28" fmla="*/ 0 w 408"/>
              <a:gd name="T29" fmla="*/ 2147483647 h 323"/>
              <a:gd name="T30" fmla="*/ 2147483647 w 408"/>
              <a:gd name="T31" fmla="*/ 2147483647 h 32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8"/>
              <a:gd name="T49" fmla="*/ 0 h 323"/>
              <a:gd name="T50" fmla="*/ 408 w 408"/>
              <a:gd name="T51" fmla="*/ 323 h 32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8" h="323">
                <a:moveTo>
                  <a:pt x="15" y="58"/>
                </a:moveTo>
                <a:lnTo>
                  <a:pt x="47" y="27"/>
                </a:lnTo>
                <a:lnTo>
                  <a:pt x="170" y="0"/>
                </a:lnTo>
                <a:lnTo>
                  <a:pt x="207" y="18"/>
                </a:lnTo>
                <a:lnTo>
                  <a:pt x="286" y="5"/>
                </a:lnTo>
                <a:lnTo>
                  <a:pt x="350" y="51"/>
                </a:lnTo>
                <a:lnTo>
                  <a:pt x="408" y="86"/>
                </a:lnTo>
                <a:lnTo>
                  <a:pt x="375" y="183"/>
                </a:lnTo>
                <a:lnTo>
                  <a:pt x="326" y="233"/>
                </a:lnTo>
                <a:lnTo>
                  <a:pt x="272" y="247"/>
                </a:lnTo>
                <a:lnTo>
                  <a:pt x="283" y="286"/>
                </a:lnTo>
                <a:lnTo>
                  <a:pt x="250" y="323"/>
                </a:lnTo>
                <a:lnTo>
                  <a:pt x="187" y="233"/>
                </a:lnTo>
                <a:lnTo>
                  <a:pt x="26" y="86"/>
                </a:lnTo>
                <a:lnTo>
                  <a:pt x="0" y="86"/>
                </a:lnTo>
                <a:lnTo>
                  <a:pt x="15" y="58"/>
                </a:ln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1" name="Freeform 60"/>
          <p:cNvSpPr>
            <a:spLocks noChangeAspect="1"/>
          </p:cNvSpPr>
          <p:nvPr/>
        </p:nvSpPr>
        <p:spPr bwMode="auto">
          <a:xfrm>
            <a:off x="5905500" y="4070803"/>
            <a:ext cx="1206500" cy="808038"/>
          </a:xfrm>
          <a:custGeom>
            <a:avLst/>
            <a:gdLst>
              <a:gd name="T0" fmla="*/ 0 w 765"/>
              <a:gd name="T1" fmla="*/ 51 h 519"/>
              <a:gd name="T2" fmla="*/ 210 w 765"/>
              <a:gd name="T3" fmla="*/ 30 h 519"/>
              <a:gd name="T4" fmla="*/ 233 w 765"/>
              <a:gd name="T5" fmla="*/ 64 h 519"/>
              <a:gd name="T6" fmla="*/ 458 w 765"/>
              <a:gd name="T7" fmla="*/ 30 h 519"/>
              <a:gd name="T8" fmla="*/ 496 w 765"/>
              <a:gd name="T9" fmla="*/ 58 h 519"/>
              <a:gd name="T10" fmla="*/ 496 w 765"/>
              <a:gd name="T11" fmla="*/ 4 h 519"/>
              <a:gd name="T12" fmla="*/ 493 w 765"/>
              <a:gd name="T13" fmla="*/ 0 h 519"/>
              <a:gd name="T14" fmla="*/ 538 w 765"/>
              <a:gd name="T15" fmla="*/ 3 h 519"/>
              <a:gd name="T16" fmla="*/ 586 w 765"/>
              <a:gd name="T17" fmla="*/ 83 h 519"/>
              <a:gd name="T18" fmla="*/ 662 w 765"/>
              <a:gd name="T19" fmla="*/ 192 h 519"/>
              <a:gd name="T20" fmla="*/ 699 w 765"/>
              <a:gd name="T21" fmla="*/ 286 h 519"/>
              <a:gd name="T22" fmla="*/ 756 w 765"/>
              <a:gd name="T23" fmla="*/ 352 h 519"/>
              <a:gd name="T24" fmla="*/ 765 w 765"/>
              <a:gd name="T25" fmla="*/ 447 h 519"/>
              <a:gd name="T26" fmla="*/ 747 w 765"/>
              <a:gd name="T27" fmla="*/ 504 h 519"/>
              <a:gd name="T28" fmla="*/ 666 w 765"/>
              <a:gd name="T29" fmla="*/ 519 h 519"/>
              <a:gd name="T30" fmla="*/ 653 w 765"/>
              <a:gd name="T31" fmla="*/ 495 h 519"/>
              <a:gd name="T32" fmla="*/ 596 w 765"/>
              <a:gd name="T33" fmla="*/ 460 h 519"/>
              <a:gd name="T34" fmla="*/ 578 w 765"/>
              <a:gd name="T35" fmla="*/ 425 h 519"/>
              <a:gd name="T36" fmla="*/ 563 w 765"/>
              <a:gd name="T37" fmla="*/ 411 h 519"/>
              <a:gd name="T38" fmla="*/ 554 w 765"/>
              <a:gd name="T39" fmla="*/ 378 h 519"/>
              <a:gd name="T40" fmla="*/ 541 w 765"/>
              <a:gd name="T41" fmla="*/ 387 h 519"/>
              <a:gd name="T42" fmla="*/ 496 w 765"/>
              <a:gd name="T43" fmla="*/ 344 h 519"/>
              <a:gd name="T44" fmla="*/ 507 w 765"/>
              <a:gd name="T45" fmla="*/ 304 h 519"/>
              <a:gd name="T46" fmla="*/ 496 w 765"/>
              <a:gd name="T47" fmla="*/ 282 h 519"/>
              <a:gd name="T48" fmla="*/ 483 w 765"/>
              <a:gd name="T49" fmla="*/ 289 h 519"/>
              <a:gd name="T50" fmla="*/ 484 w 765"/>
              <a:gd name="T51" fmla="*/ 313 h 519"/>
              <a:gd name="T52" fmla="*/ 470 w 765"/>
              <a:gd name="T53" fmla="*/ 282 h 519"/>
              <a:gd name="T54" fmla="*/ 471 w 765"/>
              <a:gd name="T55" fmla="*/ 209 h 519"/>
              <a:gd name="T56" fmla="*/ 443 w 765"/>
              <a:gd name="T57" fmla="*/ 165 h 519"/>
              <a:gd name="T58" fmla="*/ 371 w 765"/>
              <a:gd name="T59" fmla="*/ 130 h 519"/>
              <a:gd name="T60" fmla="*/ 335 w 765"/>
              <a:gd name="T61" fmla="*/ 89 h 519"/>
              <a:gd name="T62" fmla="*/ 295 w 765"/>
              <a:gd name="T63" fmla="*/ 85 h 519"/>
              <a:gd name="T64" fmla="*/ 279 w 765"/>
              <a:gd name="T65" fmla="*/ 110 h 519"/>
              <a:gd name="T66" fmla="*/ 219 w 765"/>
              <a:gd name="T67" fmla="*/ 128 h 519"/>
              <a:gd name="T68" fmla="*/ 185 w 765"/>
              <a:gd name="T69" fmla="*/ 110 h 519"/>
              <a:gd name="T70" fmla="*/ 167 w 765"/>
              <a:gd name="T71" fmla="*/ 83 h 519"/>
              <a:gd name="T72" fmla="*/ 55 w 765"/>
              <a:gd name="T73" fmla="*/ 107 h 519"/>
              <a:gd name="T74" fmla="*/ 31 w 765"/>
              <a:gd name="T75" fmla="*/ 88 h 519"/>
              <a:gd name="T76" fmla="*/ 6 w 765"/>
              <a:gd name="T77" fmla="*/ 109 h 519"/>
              <a:gd name="T78" fmla="*/ 0 w 765"/>
              <a:gd name="T79" fmla="*/ 51 h 51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765"/>
              <a:gd name="T121" fmla="*/ 0 h 519"/>
              <a:gd name="T122" fmla="*/ 765 w 765"/>
              <a:gd name="T123" fmla="*/ 519 h 519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765" h="519">
                <a:moveTo>
                  <a:pt x="0" y="51"/>
                </a:moveTo>
                <a:lnTo>
                  <a:pt x="210" y="30"/>
                </a:lnTo>
                <a:lnTo>
                  <a:pt x="233" y="64"/>
                </a:lnTo>
                <a:lnTo>
                  <a:pt x="458" y="30"/>
                </a:lnTo>
                <a:lnTo>
                  <a:pt x="496" y="58"/>
                </a:lnTo>
                <a:lnTo>
                  <a:pt x="496" y="4"/>
                </a:lnTo>
                <a:lnTo>
                  <a:pt x="493" y="0"/>
                </a:lnTo>
                <a:lnTo>
                  <a:pt x="538" y="3"/>
                </a:lnTo>
                <a:lnTo>
                  <a:pt x="586" y="83"/>
                </a:lnTo>
                <a:lnTo>
                  <a:pt x="662" y="192"/>
                </a:lnTo>
                <a:lnTo>
                  <a:pt x="699" y="286"/>
                </a:lnTo>
                <a:lnTo>
                  <a:pt x="756" y="352"/>
                </a:lnTo>
                <a:lnTo>
                  <a:pt x="765" y="447"/>
                </a:lnTo>
                <a:lnTo>
                  <a:pt x="747" y="504"/>
                </a:lnTo>
                <a:lnTo>
                  <a:pt x="666" y="519"/>
                </a:lnTo>
                <a:lnTo>
                  <a:pt x="653" y="495"/>
                </a:lnTo>
                <a:lnTo>
                  <a:pt x="596" y="460"/>
                </a:lnTo>
                <a:lnTo>
                  <a:pt x="578" y="425"/>
                </a:lnTo>
                <a:lnTo>
                  <a:pt x="563" y="411"/>
                </a:lnTo>
                <a:lnTo>
                  <a:pt x="554" y="378"/>
                </a:lnTo>
                <a:lnTo>
                  <a:pt x="541" y="387"/>
                </a:lnTo>
                <a:lnTo>
                  <a:pt x="496" y="344"/>
                </a:lnTo>
                <a:lnTo>
                  <a:pt x="507" y="304"/>
                </a:lnTo>
                <a:lnTo>
                  <a:pt x="496" y="282"/>
                </a:lnTo>
                <a:lnTo>
                  <a:pt x="483" y="289"/>
                </a:lnTo>
                <a:lnTo>
                  <a:pt x="484" y="313"/>
                </a:lnTo>
                <a:lnTo>
                  <a:pt x="470" y="282"/>
                </a:lnTo>
                <a:lnTo>
                  <a:pt x="471" y="209"/>
                </a:lnTo>
                <a:lnTo>
                  <a:pt x="443" y="165"/>
                </a:lnTo>
                <a:lnTo>
                  <a:pt x="371" y="130"/>
                </a:lnTo>
                <a:lnTo>
                  <a:pt x="335" y="89"/>
                </a:lnTo>
                <a:lnTo>
                  <a:pt x="295" y="85"/>
                </a:lnTo>
                <a:lnTo>
                  <a:pt x="279" y="110"/>
                </a:lnTo>
                <a:lnTo>
                  <a:pt x="219" y="128"/>
                </a:lnTo>
                <a:lnTo>
                  <a:pt x="185" y="110"/>
                </a:lnTo>
                <a:lnTo>
                  <a:pt x="167" y="83"/>
                </a:lnTo>
                <a:lnTo>
                  <a:pt x="55" y="107"/>
                </a:lnTo>
                <a:lnTo>
                  <a:pt x="31" y="88"/>
                </a:lnTo>
                <a:lnTo>
                  <a:pt x="6" y="109"/>
                </a:lnTo>
                <a:lnTo>
                  <a:pt x="0" y="51"/>
                </a:ln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2" name="Freeform 61"/>
          <p:cNvSpPr>
            <a:spLocks noChangeAspect="1"/>
          </p:cNvSpPr>
          <p:nvPr/>
        </p:nvSpPr>
        <p:spPr bwMode="auto">
          <a:xfrm>
            <a:off x="6235700" y="3005591"/>
            <a:ext cx="1112838" cy="481012"/>
          </a:xfrm>
          <a:custGeom>
            <a:avLst/>
            <a:gdLst>
              <a:gd name="T0" fmla="*/ 24 w 704"/>
              <a:gd name="T1" fmla="*/ 228 h 308"/>
              <a:gd name="T2" fmla="*/ 0 w 704"/>
              <a:gd name="T3" fmla="*/ 294 h 308"/>
              <a:gd name="T4" fmla="*/ 91 w 704"/>
              <a:gd name="T5" fmla="*/ 285 h 308"/>
              <a:gd name="T6" fmla="*/ 127 w 704"/>
              <a:gd name="T7" fmla="*/ 255 h 308"/>
              <a:gd name="T8" fmla="*/ 251 w 704"/>
              <a:gd name="T9" fmla="*/ 222 h 308"/>
              <a:gd name="T10" fmla="*/ 285 w 704"/>
              <a:gd name="T11" fmla="*/ 240 h 308"/>
              <a:gd name="T12" fmla="*/ 367 w 704"/>
              <a:gd name="T13" fmla="*/ 228 h 308"/>
              <a:gd name="T14" fmla="*/ 367 w 704"/>
              <a:gd name="T15" fmla="*/ 233 h 308"/>
              <a:gd name="T16" fmla="*/ 489 w 704"/>
              <a:gd name="T17" fmla="*/ 308 h 308"/>
              <a:gd name="T18" fmla="*/ 561 w 704"/>
              <a:gd name="T19" fmla="*/ 286 h 308"/>
              <a:gd name="T20" fmla="*/ 601 w 704"/>
              <a:gd name="T21" fmla="*/ 201 h 308"/>
              <a:gd name="T22" fmla="*/ 671 w 704"/>
              <a:gd name="T23" fmla="*/ 177 h 308"/>
              <a:gd name="T24" fmla="*/ 704 w 704"/>
              <a:gd name="T25" fmla="*/ 115 h 308"/>
              <a:gd name="T26" fmla="*/ 702 w 704"/>
              <a:gd name="T27" fmla="*/ 39 h 308"/>
              <a:gd name="T28" fmla="*/ 693 w 704"/>
              <a:gd name="T29" fmla="*/ 101 h 308"/>
              <a:gd name="T30" fmla="*/ 655 w 704"/>
              <a:gd name="T31" fmla="*/ 155 h 308"/>
              <a:gd name="T32" fmla="*/ 640 w 704"/>
              <a:gd name="T33" fmla="*/ 151 h 308"/>
              <a:gd name="T34" fmla="*/ 587 w 704"/>
              <a:gd name="T35" fmla="*/ 165 h 308"/>
              <a:gd name="T36" fmla="*/ 587 w 704"/>
              <a:gd name="T37" fmla="*/ 148 h 308"/>
              <a:gd name="T38" fmla="*/ 640 w 704"/>
              <a:gd name="T39" fmla="*/ 130 h 308"/>
              <a:gd name="T40" fmla="*/ 592 w 704"/>
              <a:gd name="T41" fmla="*/ 124 h 308"/>
              <a:gd name="T42" fmla="*/ 646 w 704"/>
              <a:gd name="T43" fmla="*/ 107 h 308"/>
              <a:gd name="T44" fmla="*/ 666 w 704"/>
              <a:gd name="T45" fmla="*/ 116 h 308"/>
              <a:gd name="T46" fmla="*/ 677 w 704"/>
              <a:gd name="T47" fmla="*/ 57 h 308"/>
              <a:gd name="T48" fmla="*/ 663 w 704"/>
              <a:gd name="T49" fmla="*/ 43 h 308"/>
              <a:gd name="T50" fmla="*/ 599 w 704"/>
              <a:gd name="T51" fmla="*/ 67 h 308"/>
              <a:gd name="T52" fmla="*/ 601 w 704"/>
              <a:gd name="T53" fmla="*/ 31 h 308"/>
              <a:gd name="T54" fmla="*/ 628 w 704"/>
              <a:gd name="T55" fmla="*/ 40 h 308"/>
              <a:gd name="T56" fmla="*/ 663 w 704"/>
              <a:gd name="T57" fmla="*/ 13 h 308"/>
              <a:gd name="T58" fmla="*/ 644 w 704"/>
              <a:gd name="T59" fmla="*/ 0 h 308"/>
              <a:gd name="T60" fmla="*/ 434 w 704"/>
              <a:gd name="T61" fmla="*/ 48 h 308"/>
              <a:gd name="T62" fmla="*/ 176 w 704"/>
              <a:gd name="T63" fmla="*/ 100 h 308"/>
              <a:gd name="T64" fmla="*/ 58 w 704"/>
              <a:gd name="T65" fmla="*/ 227 h 308"/>
              <a:gd name="T66" fmla="*/ 24 w 704"/>
              <a:gd name="T67" fmla="*/ 228 h 3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704"/>
              <a:gd name="T103" fmla="*/ 0 h 308"/>
              <a:gd name="T104" fmla="*/ 704 w 704"/>
              <a:gd name="T105" fmla="*/ 308 h 30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704" h="308">
                <a:moveTo>
                  <a:pt x="24" y="228"/>
                </a:moveTo>
                <a:lnTo>
                  <a:pt x="0" y="294"/>
                </a:lnTo>
                <a:lnTo>
                  <a:pt x="91" y="285"/>
                </a:lnTo>
                <a:lnTo>
                  <a:pt x="127" y="255"/>
                </a:lnTo>
                <a:lnTo>
                  <a:pt x="251" y="222"/>
                </a:lnTo>
                <a:lnTo>
                  <a:pt x="285" y="240"/>
                </a:lnTo>
                <a:lnTo>
                  <a:pt x="367" y="228"/>
                </a:lnTo>
                <a:lnTo>
                  <a:pt x="367" y="233"/>
                </a:lnTo>
                <a:lnTo>
                  <a:pt x="489" y="308"/>
                </a:lnTo>
                <a:lnTo>
                  <a:pt x="561" y="286"/>
                </a:lnTo>
                <a:lnTo>
                  <a:pt x="601" y="201"/>
                </a:lnTo>
                <a:lnTo>
                  <a:pt x="671" y="177"/>
                </a:lnTo>
                <a:lnTo>
                  <a:pt x="704" y="115"/>
                </a:lnTo>
                <a:lnTo>
                  <a:pt x="702" y="39"/>
                </a:lnTo>
                <a:lnTo>
                  <a:pt x="693" y="101"/>
                </a:lnTo>
                <a:lnTo>
                  <a:pt x="655" y="155"/>
                </a:lnTo>
                <a:lnTo>
                  <a:pt x="640" y="151"/>
                </a:lnTo>
                <a:lnTo>
                  <a:pt x="587" y="165"/>
                </a:lnTo>
                <a:lnTo>
                  <a:pt x="587" y="148"/>
                </a:lnTo>
                <a:lnTo>
                  <a:pt x="640" y="130"/>
                </a:lnTo>
                <a:lnTo>
                  <a:pt x="592" y="124"/>
                </a:lnTo>
                <a:lnTo>
                  <a:pt x="646" y="107"/>
                </a:lnTo>
                <a:lnTo>
                  <a:pt x="666" y="116"/>
                </a:lnTo>
                <a:lnTo>
                  <a:pt x="677" y="57"/>
                </a:lnTo>
                <a:lnTo>
                  <a:pt x="663" y="43"/>
                </a:lnTo>
                <a:lnTo>
                  <a:pt x="599" y="67"/>
                </a:lnTo>
                <a:lnTo>
                  <a:pt x="601" y="31"/>
                </a:lnTo>
                <a:lnTo>
                  <a:pt x="628" y="40"/>
                </a:lnTo>
                <a:lnTo>
                  <a:pt x="663" y="13"/>
                </a:lnTo>
                <a:lnTo>
                  <a:pt x="644" y="0"/>
                </a:lnTo>
                <a:lnTo>
                  <a:pt x="434" y="48"/>
                </a:lnTo>
                <a:lnTo>
                  <a:pt x="176" y="100"/>
                </a:lnTo>
                <a:lnTo>
                  <a:pt x="58" y="227"/>
                </a:lnTo>
                <a:lnTo>
                  <a:pt x="24" y="228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3" name="Freeform 62"/>
          <p:cNvSpPr>
            <a:spLocks noChangeAspect="1"/>
          </p:cNvSpPr>
          <p:nvPr/>
        </p:nvSpPr>
        <p:spPr bwMode="auto">
          <a:xfrm>
            <a:off x="6350000" y="2491241"/>
            <a:ext cx="550863" cy="568325"/>
          </a:xfrm>
          <a:custGeom>
            <a:avLst/>
            <a:gdLst>
              <a:gd name="T0" fmla="*/ 2147483647 w 349"/>
              <a:gd name="T1" fmla="*/ 2147483647 h 365"/>
              <a:gd name="T2" fmla="*/ 2147483647 w 349"/>
              <a:gd name="T3" fmla="*/ 2147483647 h 365"/>
              <a:gd name="T4" fmla="*/ 0 w 349"/>
              <a:gd name="T5" fmla="*/ 2147483647 h 365"/>
              <a:gd name="T6" fmla="*/ 2147483647 w 349"/>
              <a:gd name="T7" fmla="*/ 2147483647 h 365"/>
              <a:gd name="T8" fmla="*/ 2147483647 w 349"/>
              <a:gd name="T9" fmla="*/ 2147483647 h 365"/>
              <a:gd name="T10" fmla="*/ 2147483647 w 349"/>
              <a:gd name="T11" fmla="*/ 2147483647 h 365"/>
              <a:gd name="T12" fmla="*/ 2147483647 w 349"/>
              <a:gd name="T13" fmla="*/ 2147483647 h 365"/>
              <a:gd name="T14" fmla="*/ 2147483647 w 349"/>
              <a:gd name="T15" fmla="*/ 2147483647 h 365"/>
              <a:gd name="T16" fmla="*/ 2147483647 w 349"/>
              <a:gd name="T17" fmla="*/ 2147483647 h 365"/>
              <a:gd name="T18" fmla="*/ 2147483647 w 349"/>
              <a:gd name="T19" fmla="*/ 2147483647 h 365"/>
              <a:gd name="T20" fmla="*/ 2147483647 w 349"/>
              <a:gd name="T21" fmla="*/ 2147483647 h 365"/>
              <a:gd name="T22" fmla="*/ 2147483647 w 349"/>
              <a:gd name="T23" fmla="*/ 2147483647 h 365"/>
              <a:gd name="T24" fmla="*/ 2147483647 w 349"/>
              <a:gd name="T25" fmla="*/ 2147483647 h 365"/>
              <a:gd name="T26" fmla="*/ 2147483647 w 349"/>
              <a:gd name="T27" fmla="*/ 2147483647 h 365"/>
              <a:gd name="T28" fmla="*/ 2147483647 w 349"/>
              <a:gd name="T29" fmla="*/ 2147483647 h 365"/>
              <a:gd name="T30" fmla="*/ 2147483647 w 349"/>
              <a:gd name="T31" fmla="*/ 2147483647 h 365"/>
              <a:gd name="T32" fmla="*/ 2147483647 w 349"/>
              <a:gd name="T33" fmla="*/ 0 h 365"/>
              <a:gd name="T34" fmla="*/ 2147483647 w 349"/>
              <a:gd name="T35" fmla="*/ 2147483647 h 365"/>
              <a:gd name="T36" fmla="*/ 2147483647 w 349"/>
              <a:gd name="T37" fmla="*/ 2147483647 h 365"/>
              <a:gd name="T38" fmla="*/ 2147483647 w 349"/>
              <a:gd name="T39" fmla="*/ 2147483647 h 365"/>
              <a:gd name="T40" fmla="*/ 2147483647 w 349"/>
              <a:gd name="T41" fmla="*/ 2147483647 h 36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49"/>
              <a:gd name="T64" fmla="*/ 0 h 365"/>
              <a:gd name="T65" fmla="*/ 349 w 349"/>
              <a:gd name="T66" fmla="*/ 365 h 36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49" h="365">
                <a:moveTo>
                  <a:pt x="35" y="191"/>
                </a:moveTo>
                <a:lnTo>
                  <a:pt x="9" y="184"/>
                </a:lnTo>
                <a:lnTo>
                  <a:pt x="0" y="242"/>
                </a:lnTo>
                <a:lnTo>
                  <a:pt x="9" y="303"/>
                </a:lnTo>
                <a:lnTo>
                  <a:pt x="59" y="344"/>
                </a:lnTo>
                <a:lnTo>
                  <a:pt x="71" y="365"/>
                </a:lnTo>
                <a:lnTo>
                  <a:pt x="135" y="344"/>
                </a:lnTo>
                <a:lnTo>
                  <a:pt x="211" y="295"/>
                </a:lnTo>
                <a:lnTo>
                  <a:pt x="234" y="188"/>
                </a:lnTo>
                <a:lnTo>
                  <a:pt x="283" y="160"/>
                </a:lnTo>
                <a:lnTo>
                  <a:pt x="310" y="94"/>
                </a:lnTo>
                <a:lnTo>
                  <a:pt x="349" y="76"/>
                </a:lnTo>
                <a:lnTo>
                  <a:pt x="298" y="67"/>
                </a:lnTo>
                <a:lnTo>
                  <a:pt x="210" y="115"/>
                </a:lnTo>
                <a:lnTo>
                  <a:pt x="196" y="69"/>
                </a:lnTo>
                <a:lnTo>
                  <a:pt x="120" y="73"/>
                </a:lnTo>
                <a:lnTo>
                  <a:pt x="103" y="0"/>
                </a:lnTo>
                <a:lnTo>
                  <a:pt x="83" y="20"/>
                </a:lnTo>
                <a:lnTo>
                  <a:pt x="89" y="124"/>
                </a:lnTo>
                <a:lnTo>
                  <a:pt x="55" y="133"/>
                </a:lnTo>
                <a:lnTo>
                  <a:pt x="35" y="191"/>
                </a:lnTo>
                <a:close/>
              </a:path>
            </a:pathLst>
          </a:custGeom>
          <a:solidFill>
            <a:schemeClr val="accent6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 wrap="none" anchor="ctr"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4" name="Freeform 64"/>
          <p:cNvSpPr>
            <a:spLocks noChangeAspect="1"/>
          </p:cNvSpPr>
          <p:nvPr/>
        </p:nvSpPr>
        <p:spPr bwMode="auto">
          <a:xfrm>
            <a:off x="6265862" y="2603500"/>
            <a:ext cx="973138" cy="596900"/>
          </a:xfrm>
          <a:custGeom>
            <a:avLst/>
            <a:gdLst>
              <a:gd name="T0" fmla="*/ 102 w 616"/>
              <a:gd name="T1" fmla="*/ 268 h 383"/>
              <a:gd name="T2" fmla="*/ 84 w 616"/>
              <a:gd name="T3" fmla="*/ 307 h 383"/>
              <a:gd name="T4" fmla="*/ 59 w 616"/>
              <a:gd name="T5" fmla="*/ 318 h 383"/>
              <a:gd name="T6" fmla="*/ 57 w 616"/>
              <a:gd name="T7" fmla="*/ 343 h 383"/>
              <a:gd name="T8" fmla="*/ 3 w 616"/>
              <a:gd name="T9" fmla="*/ 362 h 383"/>
              <a:gd name="T10" fmla="*/ 0 w 616"/>
              <a:gd name="T11" fmla="*/ 383 h 383"/>
              <a:gd name="T12" fmla="*/ 147 w 616"/>
              <a:gd name="T13" fmla="*/ 358 h 383"/>
              <a:gd name="T14" fmla="*/ 412 w 616"/>
              <a:gd name="T15" fmla="*/ 303 h 383"/>
              <a:gd name="T16" fmla="*/ 616 w 616"/>
              <a:gd name="T17" fmla="*/ 254 h 383"/>
              <a:gd name="T18" fmla="*/ 616 w 616"/>
              <a:gd name="T19" fmla="*/ 215 h 383"/>
              <a:gd name="T20" fmla="*/ 594 w 616"/>
              <a:gd name="T21" fmla="*/ 203 h 383"/>
              <a:gd name="T22" fmla="*/ 576 w 616"/>
              <a:gd name="T23" fmla="*/ 222 h 383"/>
              <a:gd name="T24" fmla="*/ 565 w 616"/>
              <a:gd name="T25" fmla="*/ 170 h 383"/>
              <a:gd name="T26" fmla="*/ 576 w 616"/>
              <a:gd name="T27" fmla="*/ 124 h 383"/>
              <a:gd name="T28" fmla="*/ 500 w 616"/>
              <a:gd name="T29" fmla="*/ 90 h 383"/>
              <a:gd name="T30" fmla="*/ 448 w 616"/>
              <a:gd name="T31" fmla="*/ 99 h 383"/>
              <a:gd name="T32" fmla="*/ 446 w 616"/>
              <a:gd name="T33" fmla="*/ 27 h 383"/>
              <a:gd name="T34" fmla="*/ 393 w 616"/>
              <a:gd name="T35" fmla="*/ 0 h 383"/>
              <a:gd name="T36" fmla="*/ 352 w 616"/>
              <a:gd name="T37" fmla="*/ 17 h 383"/>
              <a:gd name="T38" fmla="*/ 325 w 616"/>
              <a:gd name="T39" fmla="*/ 84 h 383"/>
              <a:gd name="T40" fmla="*/ 278 w 616"/>
              <a:gd name="T41" fmla="*/ 111 h 383"/>
              <a:gd name="T42" fmla="*/ 258 w 616"/>
              <a:gd name="T43" fmla="*/ 216 h 383"/>
              <a:gd name="T44" fmla="*/ 181 w 616"/>
              <a:gd name="T45" fmla="*/ 268 h 383"/>
              <a:gd name="T46" fmla="*/ 118 w 616"/>
              <a:gd name="T47" fmla="*/ 289 h 383"/>
              <a:gd name="T48" fmla="*/ 102 w 616"/>
              <a:gd name="T49" fmla="*/ 268 h 38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616"/>
              <a:gd name="T76" fmla="*/ 0 h 383"/>
              <a:gd name="T77" fmla="*/ 616 w 616"/>
              <a:gd name="T78" fmla="*/ 383 h 383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616" h="383">
                <a:moveTo>
                  <a:pt x="102" y="268"/>
                </a:moveTo>
                <a:lnTo>
                  <a:pt x="84" y="307"/>
                </a:lnTo>
                <a:lnTo>
                  <a:pt x="59" y="318"/>
                </a:lnTo>
                <a:lnTo>
                  <a:pt x="57" y="343"/>
                </a:lnTo>
                <a:lnTo>
                  <a:pt x="3" y="362"/>
                </a:lnTo>
                <a:lnTo>
                  <a:pt x="0" y="383"/>
                </a:lnTo>
                <a:lnTo>
                  <a:pt x="147" y="358"/>
                </a:lnTo>
                <a:lnTo>
                  <a:pt x="412" y="303"/>
                </a:lnTo>
                <a:lnTo>
                  <a:pt x="616" y="254"/>
                </a:lnTo>
                <a:lnTo>
                  <a:pt x="616" y="215"/>
                </a:lnTo>
                <a:lnTo>
                  <a:pt x="594" y="203"/>
                </a:lnTo>
                <a:lnTo>
                  <a:pt x="576" y="222"/>
                </a:lnTo>
                <a:lnTo>
                  <a:pt x="565" y="170"/>
                </a:lnTo>
                <a:lnTo>
                  <a:pt x="576" y="124"/>
                </a:lnTo>
                <a:lnTo>
                  <a:pt x="500" y="90"/>
                </a:lnTo>
                <a:lnTo>
                  <a:pt x="448" y="99"/>
                </a:lnTo>
                <a:lnTo>
                  <a:pt x="446" y="27"/>
                </a:lnTo>
                <a:lnTo>
                  <a:pt x="393" y="0"/>
                </a:lnTo>
                <a:lnTo>
                  <a:pt x="352" y="17"/>
                </a:lnTo>
                <a:lnTo>
                  <a:pt x="325" y="84"/>
                </a:lnTo>
                <a:lnTo>
                  <a:pt x="278" y="111"/>
                </a:lnTo>
                <a:lnTo>
                  <a:pt x="258" y="216"/>
                </a:lnTo>
                <a:lnTo>
                  <a:pt x="181" y="268"/>
                </a:lnTo>
                <a:lnTo>
                  <a:pt x="118" y="289"/>
                </a:lnTo>
                <a:lnTo>
                  <a:pt x="102" y="268"/>
                </a:lnTo>
                <a:close/>
              </a:path>
            </a:pathLst>
          </a:custGeom>
          <a:solidFill>
            <a:schemeClr val="accent6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5" name="Freeform 65"/>
          <p:cNvSpPr>
            <a:spLocks noChangeAspect="1"/>
          </p:cNvSpPr>
          <p:nvPr/>
        </p:nvSpPr>
        <p:spPr bwMode="auto">
          <a:xfrm>
            <a:off x="7250113" y="2764291"/>
            <a:ext cx="65087" cy="109537"/>
          </a:xfrm>
          <a:custGeom>
            <a:avLst/>
            <a:gdLst>
              <a:gd name="T0" fmla="*/ 0 w 42"/>
              <a:gd name="T1" fmla="*/ 2147483647 h 71"/>
              <a:gd name="T2" fmla="*/ 2147483647 w 42"/>
              <a:gd name="T3" fmla="*/ 0 h 71"/>
              <a:gd name="T4" fmla="*/ 2147483647 w 42"/>
              <a:gd name="T5" fmla="*/ 2147483647 h 71"/>
              <a:gd name="T6" fmla="*/ 2147483647 w 42"/>
              <a:gd name="T7" fmla="*/ 2147483647 h 71"/>
              <a:gd name="T8" fmla="*/ 0 w 42"/>
              <a:gd name="T9" fmla="*/ 2147483647 h 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"/>
              <a:gd name="T16" fmla="*/ 0 h 71"/>
              <a:gd name="T17" fmla="*/ 42 w 42"/>
              <a:gd name="T18" fmla="*/ 71 h 7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" h="71">
                <a:moveTo>
                  <a:pt x="0" y="6"/>
                </a:moveTo>
                <a:lnTo>
                  <a:pt x="42" y="0"/>
                </a:lnTo>
                <a:lnTo>
                  <a:pt x="18" y="71"/>
                </a:lnTo>
                <a:lnTo>
                  <a:pt x="2" y="70"/>
                </a:lnTo>
                <a:lnTo>
                  <a:pt x="0" y="6"/>
                </a:lnTo>
                <a:close/>
              </a:path>
            </a:pathLst>
          </a:custGeom>
          <a:solidFill>
            <a:schemeClr val="tx2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/>
        </p:spPr>
        <p:txBody>
          <a:bodyPr wrap="none" anchor="ctr"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6" name="Text Box 66"/>
          <p:cNvSpPr txBox="1">
            <a:spLocks noChangeArrowheads="1"/>
          </p:cNvSpPr>
          <p:nvPr/>
        </p:nvSpPr>
        <p:spPr bwMode="auto">
          <a:xfrm>
            <a:off x="2433638" y="3559628"/>
            <a:ext cx="328936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AZ</a:t>
            </a:r>
          </a:p>
        </p:txBody>
      </p:sp>
      <p:sp>
        <p:nvSpPr>
          <p:cNvPr id="67" name="Text Box 67"/>
          <p:cNvSpPr txBox="1">
            <a:spLocks noChangeArrowheads="1"/>
          </p:cNvSpPr>
          <p:nvPr/>
        </p:nvSpPr>
        <p:spPr bwMode="auto">
          <a:xfrm>
            <a:off x="4948238" y="3483428"/>
            <a:ext cx="336952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AR</a:t>
            </a:r>
          </a:p>
        </p:txBody>
      </p:sp>
      <p:sp>
        <p:nvSpPr>
          <p:cNvPr id="68" name="Text Box 68"/>
          <p:cNvSpPr txBox="1">
            <a:spLocks noChangeArrowheads="1"/>
          </p:cNvSpPr>
          <p:nvPr/>
        </p:nvSpPr>
        <p:spPr bwMode="auto">
          <a:xfrm>
            <a:off x="5340350" y="3788228"/>
            <a:ext cx="374650" cy="2444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MS</a:t>
            </a:r>
          </a:p>
        </p:txBody>
      </p:sp>
      <p:sp>
        <p:nvSpPr>
          <p:cNvPr id="69" name="Text Box 69"/>
          <p:cNvSpPr txBox="1">
            <a:spLocks noChangeArrowheads="1"/>
          </p:cNvSpPr>
          <p:nvPr/>
        </p:nvSpPr>
        <p:spPr bwMode="auto">
          <a:xfrm>
            <a:off x="5024438" y="4093028"/>
            <a:ext cx="385762" cy="2444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LA</a:t>
            </a:r>
          </a:p>
        </p:txBody>
      </p:sp>
      <p:sp>
        <p:nvSpPr>
          <p:cNvPr id="70" name="Text Box 70"/>
          <p:cNvSpPr txBox="1">
            <a:spLocks noChangeArrowheads="1"/>
          </p:cNvSpPr>
          <p:nvPr/>
        </p:nvSpPr>
        <p:spPr bwMode="auto">
          <a:xfrm>
            <a:off x="1747838" y="1273628"/>
            <a:ext cx="367408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bg1"/>
                </a:solidFill>
                <a:latin typeface="+mn-lt"/>
              </a:rPr>
              <a:t>WA</a:t>
            </a:r>
          </a:p>
        </p:txBody>
      </p:sp>
      <p:sp>
        <p:nvSpPr>
          <p:cNvPr id="71" name="Text Box 71"/>
          <p:cNvSpPr txBox="1">
            <a:spLocks noChangeArrowheads="1"/>
          </p:cNvSpPr>
          <p:nvPr/>
        </p:nvSpPr>
        <p:spPr bwMode="auto">
          <a:xfrm>
            <a:off x="4546466" y="1677979"/>
            <a:ext cx="704850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 smtClean="0">
                <a:solidFill>
                  <a:schemeClr val="bg1"/>
                </a:solidFill>
                <a:latin typeface="+mn-lt"/>
              </a:rPr>
              <a:t>MN</a:t>
            </a:r>
            <a:r>
              <a:rPr lang="en-US" sz="1000" b="1" dirty="0" smtClean="0">
                <a:solidFill>
                  <a:schemeClr val="accent1"/>
                </a:solidFill>
                <a:latin typeface="+mn-lt"/>
              </a:rPr>
              <a:t> </a:t>
            </a:r>
            <a:endParaRPr lang="en-US" sz="9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72" name="Text Box 72"/>
          <p:cNvSpPr txBox="1">
            <a:spLocks noChangeArrowheads="1"/>
          </p:cNvSpPr>
          <p:nvPr/>
        </p:nvSpPr>
        <p:spPr bwMode="auto">
          <a:xfrm>
            <a:off x="3881438" y="1502228"/>
            <a:ext cx="346570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ND</a:t>
            </a:r>
          </a:p>
        </p:txBody>
      </p:sp>
      <p:sp>
        <p:nvSpPr>
          <p:cNvPr id="73" name="Text Box 73"/>
          <p:cNvSpPr txBox="1">
            <a:spLocks noChangeArrowheads="1"/>
          </p:cNvSpPr>
          <p:nvPr/>
        </p:nvSpPr>
        <p:spPr bwMode="auto">
          <a:xfrm>
            <a:off x="3043238" y="2188028"/>
            <a:ext cx="362600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WY</a:t>
            </a:r>
          </a:p>
        </p:txBody>
      </p:sp>
      <p:sp>
        <p:nvSpPr>
          <p:cNvPr id="74" name="Text Box 74"/>
          <p:cNvSpPr txBox="1">
            <a:spLocks noChangeArrowheads="1"/>
          </p:cNvSpPr>
          <p:nvPr/>
        </p:nvSpPr>
        <p:spPr bwMode="auto">
          <a:xfrm>
            <a:off x="2281238" y="1959428"/>
            <a:ext cx="461962" cy="2444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ID</a:t>
            </a:r>
          </a:p>
        </p:txBody>
      </p:sp>
      <p:sp>
        <p:nvSpPr>
          <p:cNvPr id="75" name="Text Box 75"/>
          <p:cNvSpPr txBox="1">
            <a:spLocks noChangeArrowheads="1"/>
          </p:cNvSpPr>
          <p:nvPr/>
        </p:nvSpPr>
        <p:spPr bwMode="auto">
          <a:xfrm>
            <a:off x="2544763" y="2781753"/>
            <a:ext cx="332142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latin typeface="+mn-lt"/>
              </a:rPr>
              <a:t>UT</a:t>
            </a:r>
          </a:p>
        </p:txBody>
      </p:sp>
      <p:sp>
        <p:nvSpPr>
          <p:cNvPr id="76" name="Text Box 76"/>
          <p:cNvSpPr txBox="1">
            <a:spLocks noChangeArrowheads="1"/>
          </p:cNvSpPr>
          <p:nvPr/>
        </p:nvSpPr>
        <p:spPr bwMode="auto">
          <a:xfrm>
            <a:off x="3271838" y="2873828"/>
            <a:ext cx="346570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bg1"/>
                </a:solidFill>
                <a:latin typeface="+mn-lt"/>
              </a:rPr>
              <a:t>CO</a:t>
            </a:r>
          </a:p>
        </p:txBody>
      </p:sp>
      <p:sp>
        <p:nvSpPr>
          <p:cNvPr id="77" name="Text Box 77"/>
          <p:cNvSpPr txBox="1">
            <a:spLocks noChangeArrowheads="1"/>
          </p:cNvSpPr>
          <p:nvPr/>
        </p:nvSpPr>
        <p:spPr bwMode="auto">
          <a:xfrm>
            <a:off x="1595438" y="1807028"/>
            <a:ext cx="349776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bg1"/>
                </a:solidFill>
                <a:latin typeface="+mn-lt"/>
              </a:rPr>
              <a:t>OR</a:t>
            </a:r>
          </a:p>
        </p:txBody>
      </p:sp>
      <p:sp>
        <p:nvSpPr>
          <p:cNvPr id="78" name="Text Box 78"/>
          <p:cNvSpPr txBox="1">
            <a:spLocks noChangeArrowheads="1"/>
          </p:cNvSpPr>
          <p:nvPr/>
        </p:nvSpPr>
        <p:spPr bwMode="auto">
          <a:xfrm>
            <a:off x="1900238" y="2629353"/>
            <a:ext cx="461962" cy="2444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bg1"/>
                </a:solidFill>
                <a:latin typeface="+mn-lt"/>
              </a:rPr>
              <a:t>NV</a:t>
            </a:r>
          </a:p>
        </p:txBody>
      </p:sp>
      <p:sp>
        <p:nvSpPr>
          <p:cNvPr id="79" name="Text Box 79"/>
          <p:cNvSpPr txBox="1">
            <a:spLocks noChangeArrowheads="1"/>
          </p:cNvSpPr>
          <p:nvPr/>
        </p:nvSpPr>
        <p:spPr bwMode="auto">
          <a:xfrm>
            <a:off x="1443038" y="2950028"/>
            <a:ext cx="385762" cy="2444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bg1"/>
                </a:solidFill>
                <a:latin typeface="+mn-lt"/>
              </a:rPr>
              <a:t>CA</a:t>
            </a:r>
          </a:p>
        </p:txBody>
      </p:sp>
      <p:sp>
        <p:nvSpPr>
          <p:cNvPr id="80" name="Text Box 80"/>
          <p:cNvSpPr txBox="1">
            <a:spLocks noChangeArrowheads="1"/>
          </p:cNvSpPr>
          <p:nvPr/>
        </p:nvSpPr>
        <p:spPr bwMode="auto">
          <a:xfrm>
            <a:off x="2890838" y="1502228"/>
            <a:ext cx="3683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MT</a:t>
            </a:r>
          </a:p>
        </p:txBody>
      </p:sp>
      <p:sp>
        <p:nvSpPr>
          <p:cNvPr id="81" name="Text Box 81"/>
          <p:cNvSpPr txBox="1">
            <a:spLocks noChangeArrowheads="1"/>
          </p:cNvSpPr>
          <p:nvPr/>
        </p:nvSpPr>
        <p:spPr bwMode="auto">
          <a:xfrm>
            <a:off x="4795838" y="2340428"/>
            <a:ext cx="298480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bg1"/>
                </a:solidFill>
                <a:latin typeface="+mn-lt"/>
              </a:rPr>
              <a:t>IA</a:t>
            </a:r>
          </a:p>
        </p:txBody>
      </p:sp>
      <p:sp>
        <p:nvSpPr>
          <p:cNvPr id="82" name="Text Box 82"/>
          <p:cNvSpPr txBox="1">
            <a:spLocks noChangeArrowheads="1"/>
          </p:cNvSpPr>
          <p:nvPr/>
        </p:nvSpPr>
        <p:spPr bwMode="auto">
          <a:xfrm>
            <a:off x="5176838" y="1959428"/>
            <a:ext cx="335348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 smtClean="0">
                <a:solidFill>
                  <a:schemeClr val="bg1"/>
                </a:solidFill>
                <a:latin typeface="+mn-lt"/>
              </a:rPr>
              <a:t>WI</a:t>
            </a:r>
            <a:endParaRPr lang="en-US" sz="1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3" name="Text Box 83"/>
          <p:cNvSpPr txBox="1">
            <a:spLocks noChangeArrowheads="1"/>
          </p:cNvSpPr>
          <p:nvPr/>
        </p:nvSpPr>
        <p:spPr bwMode="auto">
          <a:xfrm>
            <a:off x="5786438" y="2035628"/>
            <a:ext cx="328936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MI</a:t>
            </a:r>
          </a:p>
        </p:txBody>
      </p:sp>
      <p:sp>
        <p:nvSpPr>
          <p:cNvPr id="84" name="Text Box 84"/>
          <p:cNvSpPr txBox="1">
            <a:spLocks noChangeArrowheads="1"/>
          </p:cNvSpPr>
          <p:nvPr/>
        </p:nvSpPr>
        <p:spPr bwMode="auto">
          <a:xfrm>
            <a:off x="4033838" y="2492828"/>
            <a:ext cx="330540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NE</a:t>
            </a:r>
          </a:p>
        </p:txBody>
      </p:sp>
      <p:sp>
        <p:nvSpPr>
          <p:cNvPr id="85" name="Text Box 85"/>
          <p:cNvSpPr txBox="1">
            <a:spLocks noChangeArrowheads="1"/>
          </p:cNvSpPr>
          <p:nvPr/>
        </p:nvSpPr>
        <p:spPr bwMode="auto">
          <a:xfrm>
            <a:off x="3957638" y="1959428"/>
            <a:ext cx="341760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SD</a:t>
            </a:r>
          </a:p>
        </p:txBody>
      </p:sp>
      <p:sp>
        <p:nvSpPr>
          <p:cNvPr id="86" name="Text Box 86"/>
          <p:cNvSpPr txBox="1">
            <a:spLocks noChangeArrowheads="1"/>
          </p:cNvSpPr>
          <p:nvPr/>
        </p:nvSpPr>
        <p:spPr bwMode="auto">
          <a:xfrm>
            <a:off x="7386638" y="1273628"/>
            <a:ext cx="359394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bg1"/>
                </a:solidFill>
                <a:latin typeface="+mn-lt"/>
              </a:rPr>
              <a:t>ME</a:t>
            </a:r>
          </a:p>
        </p:txBody>
      </p:sp>
      <p:sp>
        <p:nvSpPr>
          <p:cNvPr id="87" name="Text Box 87"/>
          <p:cNvSpPr txBox="1">
            <a:spLocks noChangeArrowheads="1"/>
          </p:cNvSpPr>
          <p:nvPr/>
        </p:nvSpPr>
        <p:spPr bwMode="auto">
          <a:xfrm>
            <a:off x="4948238" y="2950028"/>
            <a:ext cx="388937" cy="2444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MO</a:t>
            </a:r>
          </a:p>
        </p:txBody>
      </p:sp>
      <p:sp>
        <p:nvSpPr>
          <p:cNvPr id="88" name="Text Box 88"/>
          <p:cNvSpPr txBox="1">
            <a:spLocks noChangeArrowheads="1"/>
          </p:cNvSpPr>
          <p:nvPr/>
        </p:nvSpPr>
        <p:spPr bwMode="auto">
          <a:xfrm>
            <a:off x="4186238" y="2950028"/>
            <a:ext cx="338554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KS</a:t>
            </a:r>
          </a:p>
        </p:txBody>
      </p:sp>
      <p:sp>
        <p:nvSpPr>
          <p:cNvPr id="89" name="Text Box 89"/>
          <p:cNvSpPr txBox="1">
            <a:spLocks noChangeArrowheads="1"/>
          </p:cNvSpPr>
          <p:nvPr/>
        </p:nvSpPr>
        <p:spPr bwMode="auto">
          <a:xfrm>
            <a:off x="6091238" y="2492828"/>
            <a:ext cx="352982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OH</a:t>
            </a:r>
          </a:p>
        </p:txBody>
      </p:sp>
      <p:sp>
        <p:nvSpPr>
          <p:cNvPr id="90" name="Text Box 90"/>
          <p:cNvSpPr txBox="1">
            <a:spLocks noChangeArrowheads="1"/>
          </p:cNvSpPr>
          <p:nvPr/>
        </p:nvSpPr>
        <p:spPr bwMode="auto">
          <a:xfrm>
            <a:off x="5715000" y="2553153"/>
            <a:ext cx="311150" cy="2444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IN</a:t>
            </a:r>
          </a:p>
        </p:txBody>
      </p:sp>
      <p:sp>
        <p:nvSpPr>
          <p:cNvPr id="91" name="Text Box 91"/>
          <p:cNvSpPr txBox="1">
            <a:spLocks noChangeArrowheads="1"/>
          </p:cNvSpPr>
          <p:nvPr/>
        </p:nvSpPr>
        <p:spPr bwMode="auto">
          <a:xfrm>
            <a:off x="6853238" y="1807028"/>
            <a:ext cx="336952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bg1"/>
                </a:solidFill>
                <a:latin typeface="+mn-lt"/>
              </a:rPr>
              <a:t>NY</a:t>
            </a:r>
          </a:p>
        </p:txBody>
      </p:sp>
      <p:sp>
        <p:nvSpPr>
          <p:cNvPr id="93" name="Text Box 93"/>
          <p:cNvSpPr txBox="1">
            <a:spLocks noChangeArrowheads="1"/>
          </p:cNvSpPr>
          <p:nvPr/>
        </p:nvSpPr>
        <p:spPr bwMode="auto">
          <a:xfrm>
            <a:off x="5897563" y="2950028"/>
            <a:ext cx="332142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KY</a:t>
            </a:r>
          </a:p>
        </p:txBody>
      </p:sp>
      <p:sp>
        <p:nvSpPr>
          <p:cNvPr id="94" name="Text Box 94"/>
          <p:cNvSpPr txBox="1">
            <a:spLocks noChangeArrowheads="1"/>
          </p:cNvSpPr>
          <p:nvPr/>
        </p:nvSpPr>
        <p:spPr bwMode="auto">
          <a:xfrm>
            <a:off x="5786438" y="3254828"/>
            <a:ext cx="330540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TN</a:t>
            </a:r>
          </a:p>
        </p:txBody>
      </p:sp>
      <p:sp>
        <p:nvSpPr>
          <p:cNvPr id="95" name="Text Box 95"/>
          <p:cNvSpPr txBox="1">
            <a:spLocks noChangeArrowheads="1"/>
          </p:cNvSpPr>
          <p:nvPr/>
        </p:nvSpPr>
        <p:spPr bwMode="auto">
          <a:xfrm>
            <a:off x="6700838" y="3102428"/>
            <a:ext cx="340158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NC</a:t>
            </a:r>
          </a:p>
        </p:txBody>
      </p:sp>
      <p:sp>
        <p:nvSpPr>
          <p:cNvPr id="96" name="Text Box 96"/>
          <p:cNvSpPr txBox="1">
            <a:spLocks noChangeArrowheads="1"/>
          </p:cNvSpPr>
          <p:nvPr/>
        </p:nvSpPr>
        <p:spPr bwMode="auto">
          <a:xfrm>
            <a:off x="7005638" y="1066800"/>
            <a:ext cx="346570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NH</a:t>
            </a:r>
          </a:p>
        </p:txBody>
      </p:sp>
      <p:sp>
        <p:nvSpPr>
          <p:cNvPr id="97" name="Text Box 97"/>
          <p:cNvSpPr txBox="1">
            <a:spLocks noChangeArrowheads="1"/>
          </p:cNvSpPr>
          <p:nvPr/>
        </p:nvSpPr>
        <p:spPr bwMode="auto">
          <a:xfrm>
            <a:off x="7920038" y="1730828"/>
            <a:ext cx="365806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MA</a:t>
            </a:r>
          </a:p>
        </p:txBody>
      </p:sp>
      <p:sp>
        <p:nvSpPr>
          <p:cNvPr id="98" name="Text Box 98"/>
          <p:cNvSpPr txBox="1">
            <a:spLocks noChangeArrowheads="1"/>
          </p:cNvSpPr>
          <p:nvPr/>
        </p:nvSpPr>
        <p:spPr bwMode="auto">
          <a:xfrm>
            <a:off x="6700838" y="1197428"/>
            <a:ext cx="322524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VT</a:t>
            </a:r>
          </a:p>
        </p:txBody>
      </p:sp>
      <p:sp>
        <p:nvSpPr>
          <p:cNvPr id="99" name="Text Box 99"/>
          <p:cNvSpPr txBox="1">
            <a:spLocks noChangeArrowheads="1"/>
          </p:cNvSpPr>
          <p:nvPr/>
        </p:nvSpPr>
        <p:spPr bwMode="auto">
          <a:xfrm>
            <a:off x="6659563" y="2248353"/>
            <a:ext cx="333746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PA</a:t>
            </a:r>
          </a:p>
        </p:txBody>
      </p:sp>
      <p:sp>
        <p:nvSpPr>
          <p:cNvPr id="100" name="Text Box 100"/>
          <p:cNvSpPr txBox="1">
            <a:spLocks noChangeArrowheads="1"/>
          </p:cNvSpPr>
          <p:nvPr/>
        </p:nvSpPr>
        <p:spPr bwMode="auto">
          <a:xfrm>
            <a:off x="6705600" y="2797628"/>
            <a:ext cx="385763" cy="2444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VA</a:t>
            </a:r>
          </a:p>
        </p:txBody>
      </p:sp>
      <p:sp>
        <p:nvSpPr>
          <p:cNvPr id="101" name="Text Box 101"/>
          <p:cNvSpPr txBox="1">
            <a:spLocks noChangeArrowheads="1"/>
          </p:cNvSpPr>
          <p:nvPr/>
        </p:nvSpPr>
        <p:spPr bwMode="auto">
          <a:xfrm>
            <a:off x="6396038" y="2645228"/>
            <a:ext cx="365806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WV</a:t>
            </a:r>
          </a:p>
        </p:txBody>
      </p:sp>
      <p:sp>
        <p:nvSpPr>
          <p:cNvPr id="102" name="Text Box 102"/>
          <p:cNvSpPr txBox="1">
            <a:spLocks noChangeArrowheads="1"/>
          </p:cNvSpPr>
          <p:nvPr/>
        </p:nvSpPr>
        <p:spPr bwMode="auto">
          <a:xfrm>
            <a:off x="7726363" y="2172153"/>
            <a:ext cx="498475" cy="2444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CT</a:t>
            </a:r>
          </a:p>
        </p:txBody>
      </p:sp>
      <p:sp>
        <p:nvSpPr>
          <p:cNvPr id="103" name="Text Box 103"/>
          <p:cNvSpPr txBox="1">
            <a:spLocks noChangeArrowheads="1"/>
          </p:cNvSpPr>
          <p:nvPr/>
        </p:nvSpPr>
        <p:spPr bwMode="auto">
          <a:xfrm>
            <a:off x="7650163" y="2324553"/>
            <a:ext cx="304892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NJ</a:t>
            </a:r>
          </a:p>
        </p:txBody>
      </p:sp>
      <p:sp>
        <p:nvSpPr>
          <p:cNvPr id="104" name="Text Box 104"/>
          <p:cNvSpPr txBox="1">
            <a:spLocks noChangeArrowheads="1"/>
          </p:cNvSpPr>
          <p:nvPr/>
        </p:nvSpPr>
        <p:spPr bwMode="auto">
          <a:xfrm>
            <a:off x="7497763" y="2629353"/>
            <a:ext cx="327334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 smtClean="0">
                <a:solidFill>
                  <a:schemeClr val="accent1"/>
                </a:solidFill>
                <a:latin typeface="+mn-lt"/>
              </a:rPr>
              <a:t>DE</a:t>
            </a:r>
            <a:endParaRPr lang="en-US" sz="9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05" name="Text Box 105"/>
          <p:cNvSpPr txBox="1">
            <a:spLocks noChangeArrowheads="1"/>
          </p:cNvSpPr>
          <p:nvPr/>
        </p:nvSpPr>
        <p:spPr bwMode="auto">
          <a:xfrm>
            <a:off x="7573963" y="2857953"/>
            <a:ext cx="382587" cy="2444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MD</a:t>
            </a:r>
          </a:p>
        </p:txBody>
      </p:sp>
      <p:sp>
        <p:nvSpPr>
          <p:cNvPr id="106" name="Text Box 106"/>
          <p:cNvSpPr txBox="1">
            <a:spLocks noChangeArrowheads="1"/>
          </p:cNvSpPr>
          <p:nvPr/>
        </p:nvSpPr>
        <p:spPr bwMode="auto">
          <a:xfrm>
            <a:off x="7954963" y="2019753"/>
            <a:ext cx="960437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 smtClean="0">
                <a:solidFill>
                  <a:schemeClr val="accent1"/>
                </a:solidFill>
                <a:latin typeface="+mn-lt"/>
              </a:rPr>
              <a:t>RI </a:t>
            </a:r>
            <a:endParaRPr lang="en-US" sz="9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07" name="Line 107"/>
          <p:cNvSpPr>
            <a:spLocks noChangeShapeType="1"/>
          </p:cNvSpPr>
          <p:nvPr/>
        </p:nvSpPr>
        <p:spPr bwMode="auto">
          <a:xfrm flipH="1" flipV="1">
            <a:off x="6929438" y="1426028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8" name="Line 108"/>
          <p:cNvSpPr>
            <a:spLocks noChangeShapeType="1"/>
          </p:cNvSpPr>
          <p:nvPr/>
        </p:nvSpPr>
        <p:spPr bwMode="auto">
          <a:xfrm flipH="1" flipV="1">
            <a:off x="7234238" y="1273628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9" name="Line 109"/>
          <p:cNvSpPr>
            <a:spLocks noChangeShapeType="1"/>
          </p:cNvSpPr>
          <p:nvPr/>
        </p:nvSpPr>
        <p:spPr bwMode="auto">
          <a:xfrm>
            <a:off x="7010400" y="2569028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0" name="Line 110"/>
          <p:cNvSpPr>
            <a:spLocks noChangeShapeType="1"/>
          </p:cNvSpPr>
          <p:nvPr/>
        </p:nvSpPr>
        <p:spPr bwMode="auto">
          <a:xfrm>
            <a:off x="7234238" y="2645228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1" name="Line 111"/>
          <p:cNvSpPr>
            <a:spLocks noChangeShapeType="1"/>
          </p:cNvSpPr>
          <p:nvPr/>
        </p:nvSpPr>
        <p:spPr bwMode="auto">
          <a:xfrm>
            <a:off x="7310438" y="241662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2" name="Line 112"/>
          <p:cNvSpPr>
            <a:spLocks noChangeShapeType="1"/>
          </p:cNvSpPr>
          <p:nvPr/>
        </p:nvSpPr>
        <p:spPr bwMode="auto">
          <a:xfrm flipV="1">
            <a:off x="7462838" y="1883228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3" name="Line 113"/>
          <p:cNvSpPr>
            <a:spLocks noChangeShapeType="1"/>
          </p:cNvSpPr>
          <p:nvPr/>
        </p:nvSpPr>
        <p:spPr bwMode="auto">
          <a:xfrm>
            <a:off x="7386638" y="2111828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4" name="Line 114"/>
          <p:cNvSpPr>
            <a:spLocks noChangeShapeType="1"/>
          </p:cNvSpPr>
          <p:nvPr/>
        </p:nvSpPr>
        <p:spPr bwMode="auto">
          <a:xfrm>
            <a:off x="7543800" y="2019753"/>
            <a:ext cx="452438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5" name="Text Box 115"/>
          <p:cNvSpPr txBox="1">
            <a:spLocks noChangeArrowheads="1"/>
          </p:cNvSpPr>
          <p:nvPr/>
        </p:nvSpPr>
        <p:spPr bwMode="auto">
          <a:xfrm>
            <a:off x="2586038" y="4702628"/>
            <a:ext cx="311150" cy="2444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HI</a:t>
            </a:r>
          </a:p>
        </p:txBody>
      </p:sp>
      <p:sp>
        <p:nvSpPr>
          <p:cNvPr id="116" name="Line 116"/>
          <p:cNvSpPr>
            <a:spLocks noChangeShapeType="1"/>
          </p:cNvSpPr>
          <p:nvPr/>
        </p:nvSpPr>
        <p:spPr bwMode="auto">
          <a:xfrm>
            <a:off x="7315200" y="2797628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7" name="Text Box 117"/>
          <p:cNvSpPr txBox="1">
            <a:spLocks noChangeArrowheads="1"/>
          </p:cNvSpPr>
          <p:nvPr/>
        </p:nvSpPr>
        <p:spPr bwMode="auto">
          <a:xfrm>
            <a:off x="7627938" y="3178628"/>
            <a:ext cx="338554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DC</a:t>
            </a:r>
          </a:p>
        </p:txBody>
      </p:sp>
      <p:sp>
        <p:nvSpPr>
          <p:cNvPr id="118" name="Freeform 118"/>
          <p:cNvSpPr>
            <a:spLocks noChangeAspect="1"/>
          </p:cNvSpPr>
          <p:nvPr/>
        </p:nvSpPr>
        <p:spPr bwMode="auto">
          <a:xfrm>
            <a:off x="381000" y="3772353"/>
            <a:ext cx="1617663" cy="1577975"/>
          </a:xfrm>
          <a:custGeom>
            <a:avLst/>
            <a:gdLst>
              <a:gd name="T0" fmla="*/ 2147483647 w 1572"/>
              <a:gd name="T1" fmla="*/ 2147483647 h 1533"/>
              <a:gd name="T2" fmla="*/ 2147483647 w 1572"/>
              <a:gd name="T3" fmla="*/ 0 h 1533"/>
              <a:gd name="T4" fmla="*/ 2147483647 w 1572"/>
              <a:gd name="T5" fmla="*/ 2147483647 h 1533"/>
              <a:gd name="T6" fmla="*/ 2147483647 w 1572"/>
              <a:gd name="T7" fmla="*/ 2147483647 h 1533"/>
              <a:gd name="T8" fmla="*/ 2147483647 w 1572"/>
              <a:gd name="T9" fmla="*/ 2147483647 h 1533"/>
              <a:gd name="T10" fmla="*/ 2147483647 w 1572"/>
              <a:gd name="T11" fmla="*/ 2147483647 h 1533"/>
              <a:gd name="T12" fmla="*/ 2147483647 w 1572"/>
              <a:gd name="T13" fmla="*/ 2147483647 h 1533"/>
              <a:gd name="T14" fmla="*/ 2147483647 w 1572"/>
              <a:gd name="T15" fmla="*/ 2147483647 h 1533"/>
              <a:gd name="T16" fmla="*/ 2147483647 w 1572"/>
              <a:gd name="T17" fmla="*/ 2147483647 h 1533"/>
              <a:gd name="T18" fmla="*/ 2147483647 w 1572"/>
              <a:gd name="T19" fmla="*/ 2147483647 h 1533"/>
              <a:gd name="T20" fmla="*/ 2147483647 w 1572"/>
              <a:gd name="T21" fmla="*/ 2147483647 h 1533"/>
              <a:gd name="T22" fmla="*/ 2147483647 w 1572"/>
              <a:gd name="T23" fmla="*/ 2147483647 h 1533"/>
              <a:gd name="T24" fmla="*/ 2147483647 w 1572"/>
              <a:gd name="T25" fmla="*/ 2147483647 h 1533"/>
              <a:gd name="T26" fmla="*/ 2147483647 w 1572"/>
              <a:gd name="T27" fmla="*/ 2147483647 h 1533"/>
              <a:gd name="T28" fmla="*/ 2147483647 w 1572"/>
              <a:gd name="T29" fmla="*/ 2147483647 h 1533"/>
              <a:gd name="T30" fmla="*/ 2147483647 w 1572"/>
              <a:gd name="T31" fmla="*/ 2147483647 h 1533"/>
              <a:gd name="T32" fmla="*/ 2147483647 w 1572"/>
              <a:gd name="T33" fmla="*/ 2147483647 h 1533"/>
              <a:gd name="T34" fmla="*/ 2147483647 w 1572"/>
              <a:gd name="T35" fmla="*/ 2147483647 h 1533"/>
              <a:gd name="T36" fmla="*/ 2147483647 w 1572"/>
              <a:gd name="T37" fmla="*/ 2147483647 h 1533"/>
              <a:gd name="T38" fmla="*/ 2147483647 w 1572"/>
              <a:gd name="T39" fmla="*/ 2147483647 h 1533"/>
              <a:gd name="T40" fmla="*/ 2147483647 w 1572"/>
              <a:gd name="T41" fmla="*/ 2147483647 h 1533"/>
              <a:gd name="T42" fmla="*/ 2147483647 w 1572"/>
              <a:gd name="T43" fmla="*/ 2147483647 h 1533"/>
              <a:gd name="T44" fmla="*/ 0 w 1572"/>
              <a:gd name="T45" fmla="*/ 2147483647 h 1533"/>
              <a:gd name="T46" fmla="*/ 2147483647 w 1572"/>
              <a:gd name="T47" fmla="*/ 2147483647 h 1533"/>
              <a:gd name="T48" fmla="*/ 2147483647 w 1572"/>
              <a:gd name="T49" fmla="*/ 2147483647 h 1533"/>
              <a:gd name="T50" fmla="*/ 2147483647 w 1572"/>
              <a:gd name="T51" fmla="*/ 2147483647 h 1533"/>
              <a:gd name="T52" fmla="*/ 2147483647 w 1572"/>
              <a:gd name="T53" fmla="*/ 2147483647 h 1533"/>
              <a:gd name="T54" fmla="*/ 2147483647 w 1572"/>
              <a:gd name="T55" fmla="*/ 2147483647 h 1533"/>
              <a:gd name="T56" fmla="*/ 2147483647 w 1572"/>
              <a:gd name="T57" fmla="*/ 2147483647 h 1533"/>
              <a:gd name="T58" fmla="*/ 2147483647 w 1572"/>
              <a:gd name="T59" fmla="*/ 2147483647 h 1533"/>
              <a:gd name="T60" fmla="*/ 2147483647 w 1572"/>
              <a:gd name="T61" fmla="*/ 2147483647 h 1533"/>
              <a:gd name="T62" fmla="*/ 2147483647 w 1572"/>
              <a:gd name="T63" fmla="*/ 2147483647 h 1533"/>
              <a:gd name="T64" fmla="*/ 2147483647 w 1572"/>
              <a:gd name="T65" fmla="*/ 2147483647 h 1533"/>
              <a:gd name="T66" fmla="*/ 2147483647 w 1572"/>
              <a:gd name="T67" fmla="*/ 2147483647 h 1533"/>
              <a:gd name="T68" fmla="*/ 2147483647 w 1572"/>
              <a:gd name="T69" fmla="*/ 2147483647 h 1533"/>
              <a:gd name="T70" fmla="*/ 2147483647 w 1572"/>
              <a:gd name="T71" fmla="*/ 2147483647 h 1533"/>
              <a:gd name="T72" fmla="*/ 2147483647 w 1572"/>
              <a:gd name="T73" fmla="*/ 2147483647 h 1533"/>
              <a:gd name="T74" fmla="*/ 2147483647 w 1572"/>
              <a:gd name="T75" fmla="*/ 2147483647 h 1533"/>
              <a:gd name="T76" fmla="*/ 2147483647 w 1572"/>
              <a:gd name="T77" fmla="*/ 2147483647 h 1533"/>
              <a:gd name="T78" fmla="*/ 2147483647 w 1572"/>
              <a:gd name="T79" fmla="*/ 2147483647 h 1533"/>
              <a:gd name="T80" fmla="*/ 2147483647 w 1572"/>
              <a:gd name="T81" fmla="*/ 2147483647 h 1533"/>
              <a:gd name="T82" fmla="*/ 2147483647 w 1572"/>
              <a:gd name="T83" fmla="*/ 2147483647 h 15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72"/>
              <a:gd name="T127" fmla="*/ 0 h 1533"/>
              <a:gd name="T128" fmla="*/ 1572 w 1572"/>
              <a:gd name="T129" fmla="*/ 1533 h 153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72" h="1533">
                <a:moveTo>
                  <a:pt x="251" y="228"/>
                </a:moveTo>
                <a:lnTo>
                  <a:pt x="567" y="0"/>
                </a:lnTo>
                <a:lnTo>
                  <a:pt x="717" y="40"/>
                </a:lnTo>
                <a:lnTo>
                  <a:pt x="790" y="113"/>
                </a:lnTo>
                <a:lnTo>
                  <a:pt x="1087" y="142"/>
                </a:lnTo>
                <a:lnTo>
                  <a:pt x="1096" y="900"/>
                </a:lnTo>
                <a:lnTo>
                  <a:pt x="1193" y="922"/>
                </a:lnTo>
                <a:lnTo>
                  <a:pt x="1238" y="1013"/>
                </a:lnTo>
                <a:lnTo>
                  <a:pt x="1306" y="982"/>
                </a:lnTo>
                <a:lnTo>
                  <a:pt x="1449" y="1188"/>
                </a:lnTo>
                <a:lnTo>
                  <a:pt x="1572" y="1283"/>
                </a:lnTo>
                <a:lnTo>
                  <a:pt x="1567" y="1365"/>
                </a:lnTo>
                <a:lnTo>
                  <a:pt x="1412" y="1375"/>
                </a:lnTo>
                <a:lnTo>
                  <a:pt x="1344" y="1124"/>
                </a:lnTo>
                <a:lnTo>
                  <a:pt x="855" y="876"/>
                </a:lnTo>
                <a:lnTo>
                  <a:pt x="868" y="954"/>
                </a:lnTo>
                <a:lnTo>
                  <a:pt x="758" y="1055"/>
                </a:lnTo>
                <a:lnTo>
                  <a:pt x="740" y="1018"/>
                </a:lnTo>
                <a:lnTo>
                  <a:pt x="709" y="1018"/>
                </a:lnTo>
                <a:lnTo>
                  <a:pt x="621" y="1228"/>
                </a:lnTo>
                <a:lnTo>
                  <a:pt x="348" y="1435"/>
                </a:lnTo>
                <a:lnTo>
                  <a:pt x="78" y="1533"/>
                </a:lnTo>
                <a:lnTo>
                  <a:pt x="0" y="1520"/>
                </a:lnTo>
                <a:lnTo>
                  <a:pt x="310" y="1343"/>
                </a:lnTo>
                <a:lnTo>
                  <a:pt x="348" y="1343"/>
                </a:lnTo>
                <a:lnTo>
                  <a:pt x="461" y="1206"/>
                </a:lnTo>
                <a:lnTo>
                  <a:pt x="512" y="1201"/>
                </a:lnTo>
                <a:lnTo>
                  <a:pt x="589" y="1097"/>
                </a:lnTo>
                <a:lnTo>
                  <a:pt x="562" y="1051"/>
                </a:lnTo>
                <a:lnTo>
                  <a:pt x="397" y="1073"/>
                </a:lnTo>
                <a:lnTo>
                  <a:pt x="284" y="812"/>
                </a:lnTo>
                <a:lnTo>
                  <a:pt x="348" y="694"/>
                </a:lnTo>
                <a:lnTo>
                  <a:pt x="452" y="653"/>
                </a:lnTo>
                <a:lnTo>
                  <a:pt x="415" y="548"/>
                </a:lnTo>
                <a:lnTo>
                  <a:pt x="306" y="598"/>
                </a:lnTo>
                <a:lnTo>
                  <a:pt x="224" y="447"/>
                </a:lnTo>
                <a:lnTo>
                  <a:pt x="315" y="411"/>
                </a:lnTo>
                <a:lnTo>
                  <a:pt x="397" y="452"/>
                </a:lnTo>
                <a:lnTo>
                  <a:pt x="434" y="429"/>
                </a:lnTo>
                <a:lnTo>
                  <a:pt x="366" y="301"/>
                </a:lnTo>
                <a:lnTo>
                  <a:pt x="246" y="292"/>
                </a:lnTo>
                <a:lnTo>
                  <a:pt x="251" y="228"/>
                </a:ln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 wrap="none" anchor="ctr"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9" name="Text Box 119"/>
          <p:cNvSpPr txBox="1">
            <a:spLocks noChangeArrowheads="1"/>
          </p:cNvSpPr>
          <p:nvPr/>
        </p:nvSpPr>
        <p:spPr bwMode="auto">
          <a:xfrm>
            <a:off x="985838" y="4347028"/>
            <a:ext cx="336952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AK</a:t>
            </a:r>
          </a:p>
        </p:txBody>
      </p:sp>
      <p:sp>
        <p:nvSpPr>
          <p:cNvPr id="120" name="Text Box 120"/>
          <p:cNvSpPr txBox="1">
            <a:spLocks noChangeArrowheads="1"/>
          </p:cNvSpPr>
          <p:nvPr/>
        </p:nvSpPr>
        <p:spPr bwMode="auto">
          <a:xfrm>
            <a:off x="6553200" y="3407228"/>
            <a:ext cx="335348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SC</a:t>
            </a:r>
          </a:p>
        </p:txBody>
      </p:sp>
      <p:sp>
        <p:nvSpPr>
          <p:cNvPr id="121" name="Text Box 121"/>
          <p:cNvSpPr txBox="1">
            <a:spLocks noChangeArrowheads="1"/>
          </p:cNvSpPr>
          <p:nvPr/>
        </p:nvSpPr>
        <p:spPr bwMode="auto">
          <a:xfrm>
            <a:off x="3200400" y="3559628"/>
            <a:ext cx="382588" cy="2444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bg1"/>
                </a:solidFill>
                <a:latin typeface="+mn-lt"/>
              </a:rPr>
              <a:t>NM</a:t>
            </a:r>
          </a:p>
        </p:txBody>
      </p:sp>
      <p:sp>
        <p:nvSpPr>
          <p:cNvPr id="122" name="Text Box 122"/>
          <p:cNvSpPr txBox="1">
            <a:spLocks noChangeArrowheads="1"/>
          </p:cNvSpPr>
          <p:nvPr/>
        </p:nvSpPr>
        <p:spPr bwMode="auto">
          <a:xfrm>
            <a:off x="4343400" y="3407228"/>
            <a:ext cx="349776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OK</a:t>
            </a:r>
          </a:p>
        </p:txBody>
      </p:sp>
      <p:sp>
        <p:nvSpPr>
          <p:cNvPr id="123" name="Text Box 123"/>
          <p:cNvSpPr txBox="1">
            <a:spLocks noChangeArrowheads="1"/>
          </p:cNvSpPr>
          <p:nvPr/>
        </p:nvSpPr>
        <p:spPr bwMode="auto">
          <a:xfrm>
            <a:off x="6269038" y="3712028"/>
            <a:ext cx="343364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GA</a:t>
            </a:r>
          </a:p>
        </p:txBody>
      </p:sp>
      <p:sp>
        <p:nvSpPr>
          <p:cNvPr id="124" name="Freeform 125"/>
          <p:cNvSpPr>
            <a:spLocks noChangeAspect="1"/>
          </p:cNvSpPr>
          <p:nvPr/>
        </p:nvSpPr>
        <p:spPr bwMode="auto">
          <a:xfrm>
            <a:off x="3228975" y="3391353"/>
            <a:ext cx="1817688" cy="1660525"/>
          </a:xfrm>
          <a:custGeom>
            <a:avLst/>
            <a:gdLst>
              <a:gd name="T0" fmla="*/ 334 w 1152"/>
              <a:gd name="T1" fmla="*/ 0 h 1067"/>
              <a:gd name="T2" fmla="*/ 589 w 1152"/>
              <a:gd name="T3" fmla="*/ 9 h 1067"/>
              <a:gd name="T4" fmla="*/ 589 w 1152"/>
              <a:gd name="T5" fmla="*/ 203 h 1067"/>
              <a:gd name="T6" fmla="*/ 719 w 1152"/>
              <a:gd name="T7" fmla="*/ 257 h 1067"/>
              <a:gd name="T8" fmla="*/ 754 w 1152"/>
              <a:gd name="T9" fmla="*/ 239 h 1067"/>
              <a:gd name="T10" fmla="*/ 839 w 1152"/>
              <a:gd name="T11" fmla="*/ 281 h 1067"/>
              <a:gd name="T12" fmla="*/ 890 w 1152"/>
              <a:gd name="T13" fmla="*/ 278 h 1067"/>
              <a:gd name="T14" fmla="*/ 988 w 1152"/>
              <a:gd name="T15" fmla="*/ 236 h 1067"/>
              <a:gd name="T16" fmla="*/ 1045 w 1152"/>
              <a:gd name="T17" fmla="*/ 276 h 1067"/>
              <a:gd name="T18" fmla="*/ 1094 w 1152"/>
              <a:gd name="T19" fmla="*/ 287 h 1067"/>
              <a:gd name="T20" fmla="*/ 1094 w 1152"/>
              <a:gd name="T21" fmla="*/ 444 h 1067"/>
              <a:gd name="T22" fmla="*/ 1152 w 1152"/>
              <a:gd name="T23" fmla="*/ 543 h 1067"/>
              <a:gd name="T24" fmla="*/ 1139 w 1152"/>
              <a:gd name="T25" fmla="*/ 677 h 1067"/>
              <a:gd name="T26" fmla="*/ 1076 w 1152"/>
              <a:gd name="T27" fmla="*/ 731 h 1067"/>
              <a:gd name="T28" fmla="*/ 1063 w 1152"/>
              <a:gd name="T29" fmla="*/ 681 h 1067"/>
              <a:gd name="T30" fmla="*/ 1045 w 1152"/>
              <a:gd name="T31" fmla="*/ 704 h 1067"/>
              <a:gd name="T32" fmla="*/ 1058 w 1152"/>
              <a:gd name="T33" fmla="*/ 735 h 1067"/>
              <a:gd name="T34" fmla="*/ 947 w 1152"/>
              <a:gd name="T35" fmla="*/ 815 h 1067"/>
              <a:gd name="T36" fmla="*/ 920 w 1152"/>
              <a:gd name="T37" fmla="*/ 820 h 1067"/>
              <a:gd name="T38" fmla="*/ 862 w 1152"/>
              <a:gd name="T39" fmla="*/ 860 h 1067"/>
              <a:gd name="T40" fmla="*/ 862 w 1152"/>
              <a:gd name="T41" fmla="*/ 883 h 1067"/>
              <a:gd name="T42" fmla="*/ 844 w 1152"/>
              <a:gd name="T43" fmla="*/ 887 h 1067"/>
              <a:gd name="T44" fmla="*/ 857 w 1152"/>
              <a:gd name="T45" fmla="*/ 914 h 1067"/>
              <a:gd name="T46" fmla="*/ 826 w 1152"/>
              <a:gd name="T47" fmla="*/ 954 h 1067"/>
              <a:gd name="T48" fmla="*/ 844 w 1152"/>
              <a:gd name="T49" fmla="*/ 1012 h 1067"/>
              <a:gd name="T50" fmla="*/ 862 w 1152"/>
              <a:gd name="T51" fmla="*/ 1032 h 1067"/>
              <a:gd name="T52" fmla="*/ 857 w 1152"/>
              <a:gd name="T53" fmla="*/ 1067 h 1067"/>
              <a:gd name="T54" fmla="*/ 812 w 1152"/>
              <a:gd name="T55" fmla="*/ 1067 h 1067"/>
              <a:gd name="T56" fmla="*/ 772 w 1152"/>
              <a:gd name="T57" fmla="*/ 1049 h 1067"/>
              <a:gd name="T58" fmla="*/ 745 w 1152"/>
              <a:gd name="T59" fmla="*/ 1054 h 1067"/>
              <a:gd name="T60" fmla="*/ 656 w 1152"/>
              <a:gd name="T61" fmla="*/ 1023 h 1067"/>
              <a:gd name="T62" fmla="*/ 616 w 1152"/>
              <a:gd name="T63" fmla="*/ 900 h 1067"/>
              <a:gd name="T64" fmla="*/ 553 w 1152"/>
              <a:gd name="T65" fmla="*/ 842 h 1067"/>
              <a:gd name="T66" fmla="*/ 498 w 1152"/>
              <a:gd name="T67" fmla="*/ 735 h 1067"/>
              <a:gd name="T68" fmla="*/ 473 w 1152"/>
              <a:gd name="T69" fmla="*/ 725 h 1067"/>
              <a:gd name="T70" fmla="*/ 443 w 1152"/>
              <a:gd name="T71" fmla="*/ 698 h 1067"/>
              <a:gd name="T72" fmla="*/ 414 w 1152"/>
              <a:gd name="T73" fmla="*/ 698 h 1067"/>
              <a:gd name="T74" fmla="*/ 371 w 1152"/>
              <a:gd name="T75" fmla="*/ 689 h 1067"/>
              <a:gd name="T76" fmla="*/ 338 w 1152"/>
              <a:gd name="T77" fmla="*/ 698 h 1067"/>
              <a:gd name="T78" fmla="*/ 316 w 1152"/>
              <a:gd name="T79" fmla="*/ 751 h 1067"/>
              <a:gd name="T80" fmla="*/ 282 w 1152"/>
              <a:gd name="T81" fmla="*/ 760 h 1067"/>
              <a:gd name="T82" fmla="*/ 209 w 1152"/>
              <a:gd name="T83" fmla="*/ 719 h 1067"/>
              <a:gd name="T84" fmla="*/ 166 w 1152"/>
              <a:gd name="T85" fmla="*/ 668 h 1067"/>
              <a:gd name="T86" fmla="*/ 158 w 1152"/>
              <a:gd name="T87" fmla="*/ 607 h 1067"/>
              <a:gd name="T88" fmla="*/ 127 w 1152"/>
              <a:gd name="T89" fmla="*/ 565 h 1067"/>
              <a:gd name="T90" fmla="*/ 54 w 1152"/>
              <a:gd name="T91" fmla="*/ 507 h 1067"/>
              <a:gd name="T92" fmla="*/ 0 w 1152"/>
              <a:gd name="T93" fmla="*/ 446 h 1067"/>
              <a:gd name="T94" fmla="*/ 0 w 1152"/>
              <a:gd name="T95" fmla="*/ 421 h 1067"/>
              <a:gd name="T96" fmla="*/ 174 w 1152"/>
              <a:gd name="T97" fmla="*/ 422 h 1067"/>
              <a:gd name="T98" fmla="*/ 316 w 1152"/>
              <a:gd name="T99" fmla="*/ 434 h 1067"/>
              <a:gd name="T100" fmla="*/ 334 w 1152"/>
              <a:gd name="T101" fmla="*/ 0 h 1067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152"/>
              <a:gd name="T154" fmla="*/ 0 h 1067"/>
              <a:gd name="T155" fmla="*/ 1152 w 1152"/>
              <a:gd name="T156" fmla="*/ 1067 h 1067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152" h="1067">
                <a:moveTo>
                  <a:pt x="334" y="0"/>
                </a:moveTo>
                <a:lnTo>
                  <a:pt x="589" y="9"/>
                </a:lnTo>
                <a:lnTo>
                  <a:pt x="589" y="203"/>
                </a:lnTo>
                <a:lnTo>
                  <a:pt x="719" y="257"/>
                </a:lnTo>
                <a:lnTo>
                  <a:pt x="754" y="239"/>
                </a:lnTo>
                <a:lnTo>
                  <a:pt x="839" y="281"/>
                </a:lnTo>
                <a:lnTo>
                  <a:pt x="890" y="278"/>
                </a:lnTo>
                <a:lnTo>
                  <a:pt x="988" y="236"/>
                </a:lnTo>
                <a:lnTo>
                  <a:pt x="1045" y="276"/>
                </a:lnTo>
                <a:lnTo>
                  <a:pt x="1094" y="287"/>
                </a:lnTo>
                <a:lnTo>
                  <a:pt x="1094" y="444"/>
                </a:lnTo>
                <a:lnTo>
                  <a:pt x="1152" y="543"/>
                </a:lnTo>
                <a:lnTo>
                  <a:pt x="1139" y="677"/>
                </a:lnTo>
                <a:lnTo>
                  <a:pt x="1076" y="731"/>
                </a:lnTo>
                <a:lnTo>
                  <a:pt x="1063" y="681"/>
                </a:lnTo>
                <a:lnTo>
                  <a:pt x="1045" y="704"/>
                </a:lnTo>
                <a:lnTo>
                  <a:pt x="1058" y="735"/>
                </a:lnTo>
                <a:lnTo>
                  <a:pt x="947" y="815"/>
                </a:lnTo>
                <a:lnTo>
                  <a:pt x="920" y="820"/>
                </a:lnTo>
                <a:lnTo>
                  <a:pt x="862" y="860"/>
                </a:lnTo>
                <a:lnTo>
                  <a:pt x="862" y="883"/>
                </a:lnTo>
                <a:lnTo>
                  <a:pt x="844" y="887"/>
                </a:lnTo>
                <a:lnTo>
                  <a:pt x="857" y="914"/>
                </a:lnTo>
                <a:lnTo>
                  <a:pt x="826" y="954"/>
                </a:lnTo>
                <a:lnTo>
                  <a:pt x="844" y="1012"/>
                </a:lnTo>
                <a:lnTo>
                  <a:pt x="862" y="1032"/>
                </a:lnTo>
                <a:lnTo>
                  <a:pt x="857" y="1067"/>
                </a:lnTo>
                <a:lnTo>
                  <a:pt x="812" y="1067"/>
                </a:lnTo>
                <a:lnTo>
                  <a:pt x="772" y="1049"/>
                </a:lnTo>
                <a:lnTo>
                  <a:pt x="745" y="1054"/>
                </a:lnTo>
                <a:lnTo>
                  <a:pt x="656" y="1023"/>
                </a:lnTo>
                <a:lnTo>
                  <a:pt x="616" y="900"/>
                </a:lnTo>
                <a:lnTo>
                  <a:pt x="553" y="842"/>
                </a:lnTo>
                <a:lnTo>
                  <a:pt x="498" y="735"/>
                </a:lnTo>
                <a:lnTo>
                  <a:pt x="473" y="725"/>
                </a:lnTo>
                <a:lnTo>
                  <a:pt x="443" y="698"/>
                </a:lnTo>
                <a:lnTo>
                  <a:pt x="414" y="698"/>
                </a:lnTo>
                <a:lnTo>
                  <a:pt x="371" y="689"/>
                </a:lnTo>
                <a:lnTo>
                  <a:pt x="338" y="698"/>
                </a:lnTo>
                <a:lnTo>
                  <a:pt x="316" y="751"/>
                </a:lnTo>
                <a:lnTo>
                  <a:pt x="282" y="760"/>
                </a:lnTo>
                <a:lnTo>
                  <a:pt x="209" y="719"/>
                </a:lnTo>
                <a:lnTo>
                  <a:pt x="166" y="668"/>
                </a:lnTo>
                <a:lnTo>
                  <a:pt x="158" y="607"/>
                </a:lnTo>
                <a:lnTo>
                  <a:pt x="127" y="565"/>
                </a:lnTo>
                <a:lnTo>
                  <a:pt x="54" y="507"/>
                </a:lnTo>
                <a:lnTo>
                  <a:pt x="0" y="446"/>
                </a:lnTo>
                <a:lnTo>
                  <a:pt x="0" y="421"/>
                </a:lnTo>
                <a:lnTo>
                  <a:pt x="174" y="422"/>
                </a:lnTo>
                <a:lnTo>
                  <a:pt x="316" y="434"/>
                </a:lnTo>
                <a:lnTo>
                  <a:pt x="334" y="0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5" name="Text Box 126"/>
          <p:cNvSpPr txBox="1">
            <a:spLocks noChangeArrowheads="1"/>
          </p:cNvSpPr>
          <p:nvPr/>
        </p:nvSpPr>
        <p:spPr bwMode="auto">
          <a:xfrm>
            <a:off x="4114800" y="4000953"/>
            <a:ext cx="322524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TX</a:t>
            </a:r>
          </a:p>
        </p:txBody>
      </p:sp>
      <p:grpSp>
        <p:nvGrpSpPr>
          <p:cNvPr id="126" name="Group 127"/>
          <p:cNvGrpSpPr>
            <a:grpSpLocks/>
          </p:cNvGrpSpPr>
          <p:nvPr/>
        </p:nvGrpSpPr>
        <p:grpSpPr bwMode="auto">
          <a:xfrm>
            <a:off x="5181600" y="2324553"/>
            <a:ext cx="546100" cy="914400"/>
            <a:chOff x="3215" y="1247"/>
            <a:chExt cx="344" cy="560"/>
          </a:xfrm>
          <a:solidFill>
            <a:schemeClr val="tx2"/>
          </a:solidFill>
        </p:grpSpPr>
        <p:sp>
          <p:nvSpPr>
            <p:cNvPr id="127" name="Freeform 128"/>
            <p:cNvSpPr>
              <a:spLocks noChangeAspect="1"/>
            </p:cNvSpPr>
            <p:nvPr/>
          </p:nvSpPr>
          <p:spPr bwMode="auto">
            <a:xfrm>
              <a:off x="3215" y="1247"/>
              <a:ext cx="344" cy="560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chemeClr val="accent1"/>
                </a:solidFill>
              </a:endParaRPr>
            </a:p>
          </p:txBody>
        </p:sp>
        <p:sp>
          <p:nvSpPr>
            <p:cNvPr id="128" name="Text Box 129"/>
            <p:cNvSpPr txBox="1">
              <a:spLocks noChangeArrowheads="1"/>
            </p:cNvSpPr>
            <p:nvPr/>
          </p:nvSpPr>
          <p:spPr bwMode="auto">
            <a:xfrm>
              <a:off x="3316" y="1440"/>
              <a:ext cx="179" cy="15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1000" b="1" dirty="0">
                  <a:solidFill>
                    <a:schemeClr val="bg1"/>
                  </a:solidFill>
                </a:rPr>
                <a:t>IL</a:t>
              </a:r>
            </a:p>
          </p:txBody>
        </p:sp>
      </p:grpSp>
      <p:sp>
        <p:nvSpPr>
          <p:cNvPr id="129" name="Text Box 130"/>
          <p:cNvSpPr txBox="1">
            <a:spLocks noChangeArrowheads="1"/>
          </p:cNvSpPr>
          <p:nvPr/>
        </p:nvSpPr>
        <p:spPr bwMode="auto">
          <a:xfrm>
            <a:off x="6705600" y="4397828"/>
            <a:ext cx="303288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FL</a:t>
            </a:r>
          </a:p>
        </p:txBody>
      </p:sp>
      <p:sp>
        <p:nvSpPr>
          <p:cNvPr id="130" name="Text Box 131"/>
          <p:cNvSpPr txBox="1">
            <a:spLocks noChangeArrowheads="1"/>
          </p:cNvSpPr>
          <p:nvPr/>
        </p:nvSpPr>
        <p:spPr bwMode="auto">
          <a:xfrm>
            <a:off x="5786438" y="3712028"/>
            <a:ext cx="320922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b="1" dirty="0">
                <a:solidFill>
                  <a:schemeClr val="accent1"/>
                </a:solidFill>
                <a:latin typeface="+mn-lt"/>
              </a:rPr>
              <a:t>AL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133600" y="5014554"/>
            <a:ext cx="7033668" cy="929046"/>
            <a:chOff x="2209800" y="5105400"/>
            <a:chExt cx="7033668" cy="929046"/>
          </a:xfrm>
        </p:grpSpPr>
        <p:sp>
          <p:nvSpPr>
            <p:cNvPr id="132" name="Rectangle 135"/>
            <p:cNvSpPr>
              <a:spLocks noChangeArrowheads="1"/>
            </p:cNvSpPr>
            <p:nvPr/>
          </p:nvSpPr>
          <p:spPr bwMode="auto">
            <a:xfrm>
              <a:off x="2209800" y="5355266"/>
              <a:ext cx="152400" cy="152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000" dirty="0"/>
            </a:p>
          </p:txBody>
        </p:sp>
        <p:sp>
          <p:nvSpPr>
            <p:cNvPr id="134" name="Text Box 138"/>
            <p:cNvSpPr txBox="1">
              <a:spLocks noChangeArrowheads="1"/>
            </p:cNvSpPr>
            <p:nvPr/>
          </p:nvSpPr>
          <p:spPr bwMode="auto">
            <a:xfrm>
              <a:off x="2438400" y="5323330"/>
              <a:ext cx="6805068" cy="25391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050" b="1" dirty="0" smtClean="0">
                  <a:latin typeface="+mn-lt"/>
                </a:rPr>
                <a:t>Civil union or domestic partner recognition AND requires insurance coverage, Same as Opposite-Sex Spouses (2 states)</a:t>
              </a:r>
              <a:endParaRPr lang="en-US" sz="1050" b="1" dirty="0">
                <a:latin typeface="+mn-lt"/>
              </a:endParaRPr>
            </a:p>
          </p:txBody>
        </p:sp>
        <p:sp>
          <p:nvSpPr>
            <p:cNvPr id="138" name="Text Box 138"/>
            <p:cNvSpPr txBox="1">
              <a:spLocks noChangeArrowheads="1"/>
            </p:cNvSpPr>
            <p:nvPr/>
          </p:nvSpPr>
          <p:spPr bwMode="auto">
            <a:xfrm>
              <a:off x="2438400" y="5780530"/>
              <a:ext cx="6426759" cy="25391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050" b="1" dirty="0" smtClean="0">
                  <a:latin typeface="+mn-lt"/>
                </a:rPr>
                <a:t>State law banning same sex marriage and no law requiring insurance coverage for same-sex partners (29 states)</a:t>
              </a:r>
              <a:endParaRPr lang="en-US" sz="1050" b="1" dirty="0">
                <a:latin typeface="+mn-lt"/>
              </a:endParaRPr>
            </a:p>
          </p:txBody>
        </p:sp>
        <p:sp>
          <p:nvSpPr>
            <p:cNvPr id="139" name="Rectangle 135"/>
            <p:cNvSpPr>
              <a:spLocks noChangeArrowheads="1"/>
            </p:cNvSpPr>
            <p:nvPr/>
          </p:nvSpPr>
          <p:spPr bwMode="auto">
            <a:xfrm>
              <a:off x="2209800" y="5805846"/>
              <a:ext cx="152400" cy="152400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 dirty="0"/>
            </a:p>
          </p:txBody>
        </p:sp>
        <p:sp>
          <p:nvSpPr>
            <p:cNvPr id="135" name="Rectangle 135"/>
            <p:cNvSpPr>
              <a:spLocks noChangeArrowheads="1"/>
            </p:cNvSpPr>
            <p:nvPr/>
          </p:nvSpPr>
          <p:spPr bwMode="auto">
            <a:xfrm>
              <a:off x="2209800" y="5152311"/>
              <a:ext cx="152400" cy="15240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000" dirty="0"/>
            </a:p>
          </p:txBody>
        </p:sp>
        <p:sp>
          <p:nvSpPr>
            <p:cNvPr id="136" name="Text Box 138"/>
            <p:cNvSpPr txBox="1">
              <a:spLocks noChangeArrowheads="1"/>
            </p:cNvSpPr>
            <p:nvPr/>
          </p:nvSpPr>
          <p:spPr bwMode="auto">
            <a:xfrm>
              <a:off x="2438400" y="5105400"/>
              <a:ext cx="6106159" cy="25391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050" b="1" dirty="0" smtClean="0">
                  <a:latin typeface="+mn-lt"/>
                </a:rPr>
                <a:t>Same sex marriage legal AND requires insurance coverage, Same as Opposite-Sex Spouses (17 states + DC)</a:t>
              </a:r>
              <a:endParaRPr lang="en-US" sz="1050" b="1" dirty="0">
                <a:latin typeface="+mn-lt"/>
              </a:endParaRPr>
            </a:p>
          </p:txBody>
        </p:sp>
        <p:sp>
          <p:nvSpPr>
            <p:cNvPr id="141" name="Rectangle 135"/>
            <p:cNvSpPr>
              <a:spLocks noChangeArrowheads="1"/>
            </p:cNvSpPr>
            <p:nvPr/>
          </p:nvSpPr>
          <p:spPr bwMode="auto">
            <a:xfrm>
              <a:off x="2209800" y="5577246"/>
              <a:ext cx="152400" cy="15240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000" dirty="0"/>
            </a:p>
          </p:txBody>
        </p:sp>
        <p:sp>
          <p:nvSpPr>
            <p:cNvPr id="142" name="Text Box 138"/>
            <p:cNvSpPr txBox="1">
              <a:spLocks noChangeArrowheads="1"/>
            </p:cNvSpPr>
            <p:nvPr/>
          </p:nvSpPr>
          <p:spPr bwMode="auto">
            <a:xfrm>
              <a:off x="2438400" y="5551930"/>
              <a:ext cx="5440913" cy="25391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050" b="1" dirty="0" smtClean="0">
                  <a:latin typeface="+mn-lt"/>
                </a:rPr>
                <a:t>Civil union or domestic partner recognition </a:t>
              </a:r>
              <a:r>
                <a:rPr lang="en-US" sz="1050" b="1" dirty="0">
                  <a:latin typeface="+mn-lt"/>
                </a:rPr>
                <a:t>BUT no insurance coverage </a:t>
              </a:r>
              <a:r>
                <a:rPr lang="en-US" sz="1050" b="1" dirty="0" smtClean="0">
                  <a:latin typeface="+mn-lt"/>
                </a:rPr>
                <a:t>requirement ( 2 states)</a:t>
              </a:r>
              <a:endParaRPr lang="en-US" sz="1050" b="1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414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1695</TotalTime>
  <Words>1973</Words>
  <Application>Microsoft Office PowerPoint</Application>
  <PresentationFormat>On-screen Show (4:3)</PresentationFormat>
  <Paragraphs>221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Blank</vt:lpstr>
      <vt:lpstr>Default with exhibit #</vt:lpstr>
      <vt:lpstr>Default with figure #</vt:lpstr>
      <vt:lpstr>Title page</vt:lpstr>
      <vt:lpstr>The ACA and LGBT Individuals:  New Options for Coverage &amp; Care</vt:lpstr>
      <vt:lpstr>Key ACA Provisions for the LGBT Community</vt:lpstr>
      <vt:lpstr>Overview of Changes due to the ACA</vt:lpstr>
      <vt:lpstr>Status of State Medicaid Expansion Decisions, 2014</vt:lpstr>
      <vt:lpstr>Overview of Changes due to the ACA, continued</vt:lpstr>
      <vt:lpstr>Overview of Changes due to the ACA, continued</vt:lpstr>
      <vt:lpstr>Implications of DOMA Decision &amp; Other Policy Changes for LGBT Health Care Access</vt:lpstr>
      <vt:lpstr>DOMA Decision - Implications</vt:lpstr>
      <vt:lpstr>Relationship Recognition &amp; Insurance Coverage Policies  for Same-Sex Partners, by State</vt:lpstr>
      <vt:lpstr>DOMA Decision - Implications, continued</vt:lpstr>
      <vt:lpstr>DOMA Decision - Implications, continued</vt:lpstr>
      <vt:lpstr>Other Policy Changes</vt:lpstr>
    </vt:vector>
  </TitlesOfParts>
  <Company>Henry J 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 Global Health Budget</dc:title>
  <dc:creator>Adam Wexler</dc:creator>
  <cp:lastModifiedBy>Kanani Kauka</cp:lastModifiedBy>
  <cp:revision>156</cp:revision>
  <cp:lastPrinted>2014-05-12T13:01:43Z</cp:lastPrinted>
  <dcterms:created xsi:type="dcterms:W3CDTF">2013-11-21T13:29:49Z</dcterms:created>
  <dcterms:modified xsi:type="dcterms:W3CDTF">2014-05-20T15:35:05Z</dcterms:modified>
</cp:coreProperties>
</file>