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slideLayouts/slideLayout1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3"/>
  </p:notesMasterIdLst>
  <p:handoutMasterIdLst>
    <p:handoutMasterId r:id="rId14"/>
  </p:handoutMasterIdLst>
  <p:sldIdLst>
    <p:sldId id="286" r:id="rId5"/>
    <p:sldId id="316" r:id="rId6"/>
    <p:sldId id="317" r:id="rId7"/>
    <p:sldId id="318" r:id="rId8"/>
    <p:sldId id="319" r:id="rId9"/>
    <p:sldId id="320" r:id="rId10"/>
    <p:sldId id="321" r:id="rId11"/>
    <p:sldId id="315" r:id="rId12"/>
  </p:sldIdLst>
  <p:sldSz cx="9144000" cy="6858000" type="screen4x3"/>
  <p:notesSz cx="7010400" cy="9296400"/>
  <p:custDataLst>
    <p:tags r:id="rId1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sha Kurani" initials="NK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0000"/>
    <a:srgbClr val="32EE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649" autoAdjust="0"/>
  </p:normalViewPr>
  <p:slideViewPr>
    <p:cSldViewPr>
      <p:cViewPr>
        <p:scale>
          <a:sx n="81" d="100"/>
          <a:sy n="81" d="100"/>
        </p:scale>
        <p:origin x="-82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369" y="-9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gs" Target="tags/tag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Most women have had a general checkup recently</c:v>
                </c:pt>
              </c:strCache>
            </c:strRef>
          </c:tx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</c:dPt>
          <c:dLbls>
            <c:dLbl>
              <c:idx val="0"/>
              <c:layout>
                <c:manualLayout>
                  <c:x val="-0.15088456491015545"/>
                  <c:y val="-0.43608990613461457"/>
                </c:manualLayout>
              </c:layout>
              <c:tx>
                <c:rich>
                  <a:bodyPr/>
                  <a:lstStyle/>
                  <a:p>
                    <a:pPr>
                      <a:defRPr sz="2800" b="1">
                        <a:solidFill>
                          <a:schemeClr val="bg1"/>
                        </a:solidFill>
                      </a:defRPr>
                    </a:pPr>
                    <a:r>
                      <a:rPr lang="en-US" sz="2800" dirty="0" smtClean="0"/>
                      <a:t>82</a:t>
                    </a:r>
                    <a:r>
                      <a:rPr lang="en-US" sz="2800" dirty="0"/>
                      <a:t>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20019180294770847"/>
                  <c:y val="7.8238133368922103E-2"/>
                </c:manualLayout>
              </c:layout>
              <c:tx>
                <c:rich>
                  <a:bodyPr/>
                  <a:lstStyle/>
                  <a:p>
                    <a:pPr>
                      <a:defRPr sz="2000" b="1"/>
                    </a:pPr>
                    <a:r>
                      <a:rPr lang="en-US" sz="2000" dirty="0" smtClean="0"/>
                      <a:t>18</a:t>
                    </a:r>
                    <a:r>
                      <a:rPr lang="en-US" sz="2000" dirty="0"/>
                      <a:t>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600" b="1"/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Sheet1!$A$2:$A$3</c:f>
              <c:strCache>
                <c:ptCount val="2"/>
                <c:pt idx="0">
                  <c:v>Had general check up in past 2 years</c:v>
                </c:pt>
                <c:pt idx="1">
                  <c:v>No general checkup in past 2 years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0.82</c:v>
                </c:pt>
                <c:pt idx="1">
                  <c:v>0.18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9058855102919208"/>
          <c:y val="0.20609580052493437"/>
          <c:w val="0.59235344456541006"/>
          <c:h val="0.7610759166467827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1600" b="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Mental Health Issues such as anxiety or depression</c:v>
                </c:pt>
                <c:pt idx="1">
                  <c:v>Alcohol or drug use</c:v>
                </c:pt>
                <c:pt idx="2">
                  <c:v>Smoking</c:v>
                </c:pt>
                <c:pt idx="3">
                  <c:v>Diet, exercise and nutrition</c:v>
                </c:pt>
              </c:strCache>
            </c:strRef>
          </c:cat>
          <c:val>
            <c:numRef>
              <c:f>Sheet1!$B$2:$B$5</c:f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 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txPr>
              <a:bodyPr/>
              <a:lstStyle/>
              <a:p>
                <a:pPr>
                  <a:defRPr sz="1600" b="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Mental Health Issues such as anxiety or depression</c:v>
                </c:pt>
                <c:pt idx="1">
                  <c:v>Alcohol or drug use</c:v>
                </c:pt>
                <c:pt idx="2">
                  <c:v>Smoking</c:v>
                </c:pt>
                <c:pt idx="3">
                  <c:v>Diet, exercise and nutrition</c:v>
                </c:pt>
              </c:strCache>
            </c:strRef>
          </c:cat>
          <c:val>
            <c:numRef>
              <c:f>Sheet1!$C$2:$C$5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Private Insurance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600" b="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Sheet1!$A$2:$A$5</c:f>
              <c:strCache>
                <c:ptCount val="4"/>
                <c:pt idx="0">
                  <c:v>Mental Health Issues such as anxiety or depression</c:v>
                </c:pt>
                <c:pt idx="1">
                  <c:v>Alcohol or drug use</c:v>
                </c:pt>
                <c:pt idx="2">
                  <c:v>Smoking</c:v>
                </c:pt>
                <c:pt idx="3">
                  <c:v>Diet, exercise and nutrition</c:v>
                </c:pt>
              </c:strCache>
            </c:strRef>
          </c:cat>
          <c:val>
            <c:numRef>
              <c:f>Sheet1!$D$2:$D$5</c:f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Share of women reporting they discussed topic with provider in three years: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Sheet1!$A$2:$A$5</c:f>
              <c:strCache>
                <c:ptCount val="4"/>
                <c:pt idx="0">
                  <c:v>Mental Health Issues such as anxiety or depression</c:v>
                </c:pt>
                <c:pt idx="1">
                  <c:v>Alcohol or drug use</c:v>
                </c:pt>
                <c:pt idx="2">
                  <c:v>Smoking</c:v>
                </c:pt>
                <c:pt idx="3">
                  <c:v>Diet, exercise and nutrition</c:v>
                </c:pt>
              </c:strCache>
            </c:strRef>
          </c:cat>
          <c:val>
            <c:numRef>
              <c:f>Sheet1!$E$2:$E$5</c:f>
              <c:numCache>
                <c:formatCode>0%</c:formatCode>
                <c:ptCount val="4"/>
                <c:pt idx="0">
                  <c:v>0.41</c:v>
                </c:pt>
                <c:pt idx="1">
                  <c:v>0.31</c:v>
                </c:pt>
                <c:pt idx="2">
                  <c:v>0.44</c:v>
                </c:pt>
                <c:pt idx="3">
                  <c:v>0.7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4"/>
        <c:axId val="98779136"/>
        <c:axId val="98780672"/>
      </c:barChart>
      <c:catAx>
        <c:axId val="98779136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500" b="1">
                <a:solidFill>
                  <a:schemeClr val="accent1"/>
                </a:solidFill>
              </a:defRPr>
            </a:pPr>
            <a:endParaRPr lang="en-US"/>
          </a:p>
        </c:txPr>
        <c:crossAx val="98780672"/>
        <c:crosses val="autoZero"/>
        <c:auto val="1"/>
        <c:lblAlgn val="ctr"/>
        <c:lblOffset val="100"/>
        <c:noMultiLvlLbl val="0"/>
      </c:catAx>
      <c:valAx>
        <c:axId val="9878067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87791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baseline="0" dirty="0" smtClean="0"/>
              <a:t>Discussed with health care provider in the past three years: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18-44 Total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800"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Domestic or Dating Violence</c:v>
                </c:pt>
                <c:pt idx="1">
                  <c:v>Other Sexually Transmitted Infections</c:v>
                </c:pt>
                <c:pt idx="2">
                  <c:v>HIV</c:v>
                </c:pt>
                <c:pt idx="3">
                  <c:v>Sexual History or Relationships</c:v>
                </c:pt>
                <c:pt idx="4">
                  <c:v>Contraception or Birth Control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0.23</c:v>
                </c:pt>
                <c:pt idx="1">
                  <c:v>0.3</c:v>
                </c:pt>
                <c:pt idx="2">
                  <c:v>0.34</c:v>
                </c:pt>
                <c:pt idx="3">
                  <c:v>0.5</c:v>
                </c:pt>
                <c:pt idx="4">
                  <c:v>0.61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Medicaid 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dLbls>
            <c:txPr>
              <a:bodyPr/>
              <a:lstStyle/>
              <a:p>
                <a:pPr>
                  <a:defRPr sz="1200" b="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Domestic or Dating Violence</c:v>
                </c:pt>
                <c:pt idx="1">
                  <c:v>Other Sexually Transmitted Infections</c:v>
                </c:pt>
                <c:pt idx="2">
                  <c:v>HIV</c:v>
                </c:pt>
                <c:pt idx="3">
                  <c:v>Sexual History or Relationships</c:v>
                </c:pt>
                <c:pt idx="4">
                  <c:v>Contraception or Birth Control</c:v>
                </c:pt>
              </c:strCache>
            </c:strRef>
          </c:cat>
          <c:val>
            <c:numRef>
              <c:f>Sheet1!$C$2:$C$6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Private Insurance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numFmt formatCode="0%" sourceLinked="0"/>
            <c:txPr>
              <a:bodyPr/>
              <a:lstStyle/>
              <a:p>
                <a:pPr>
                  <a:defRPr sz="1200" b="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Domestic or Dating Violence</c:v>
                </c:pt>
                <c:pt idx="1">
                  <c:v>Other Sexually Transmitted Infections</c:v>
                </c:pt>
                <c:pt idx="2">
                  <c:v>HIV</c:v>
                </c:pt>
                <c:pt idx="3">
                  <c:v>Sexual History or Relationships</c:v>
                </c:pt>
                <c:pt idx="4">
                  <c:v>Contraception or Birth Control</c:v>
                </c:pt>
              </c:strCache>
            </c:strRef>
          </c:cat>
          <c:val>
            <c:numRef>
              <c:f>Sheet1!$D$2:$D$6</c:f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99057024"/>
        <c:axId val="99058816"/>
      </c:barChart>
      <c:catAx>
        <c:axId val="99057024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accent1"/>
                </a:solidFill>
              </a:defRPr>
            </a:pPr>
            <a:endParaRPr lang="en-US"/>
          </a:p>
        </c:txPr>
        <c:crossAx val="99058816"/>
        <c:crosses val="autoZero"/>
        <c:auto val="1"/>
        <c:lblAlgn val="ctr"/>
        <c:lblOffset val="100"/>
        <c:noMultiLvlLbl val="0"/>
      </c:catAx>
      <c:valAx>
        <c:axId val="99058816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990570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600" dirty="0" smtClean="0"/>
              <a:t>Share of women ages 18-44 reporting</a:t>
            </a:r>
            <a:r>
              <a:rPr lang="en-US" sz="1600" baseline="0" dirty="0" smtClean="0"/>
              <a:t> STI tests in the past two years</a:t>
            </a:r>
            <a:endParaRPr lang="en-US" sz="1600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</c:spPr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  <a:ln>
                <a:noFill/>
              </a:ln>
            </c:spPr>
          </c:dPt>
          <c:dPt>
            <c:idx val="2"/>
            <c:bubble3D val="0"/>
            <c:spPr>
              <a:solidFill>
                <a:schemeClr val="tx2"/>
              </a:solidFill>
              <a:ln>
                <a:noFill/>
              </a:ln>
            </c:spPr>
          </c:dPt>
          <c:dPt>
            <c:idx val="3"/>
            <c:bubble3D val="0"/>
            <c:spPr>
              <a:solidFill>
                <a:schemeClr val="tx2"/>
              </a:solidFill>
              <a:ln>
                <a:noFill/>
              </a:ln>
            </c:spPr>
          </c:dPt>
          <c:dLbls>
            <c:dLbl>
              <c:idx val="0"/>
              <c:layout>
                <c:manualLayout>
                  <c:x val="-0.23754561167658922"/>
                  <c:y val="-7.694030074955969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spPr/>
              <c:txPr>
                <a:bodyPr/>
                <a:lstStyle/>
                <a:p>
                  <a:pPr>
                    <a:defRPr sz="12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2609117934191153"/>
                  <c:y val="-0.1018665506044142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Sheet1!$A$1:$C$1</c:f>
              <c:strCache>
                <c:ptCount val="3"/>
                <c:pt idx="0">
                  <c:v>Received an STI Test</c:v>
                </c:pt>
                <c:pt idx="1">
                  <c:v>Don't Know</c:v>
                </c:pt>
                <c:pt idx="2">
                  <c:v>Did Not Receive an STI Test</c:v>
                </c:pt>
              </c:strCache>
            </c:strRef>
          </c:cat>
          <c:val>
            <c:numRef>
              <c:f>Sheet1!$A$2:$C$2</c:f>
              <c:numCache>
                <c:formatCode>0%</c:formatCode>
                <c:ptCount val="3"/>
                <c:pt idx="0">
                  <c:v>0.43</c:v>
                </c:pt>
                <c:pt idx="1">
                  <c:v>0.01</c:v>
                </c:pt>
                <c:pt idx="2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More than</a:t>
            </a:r>
            <a:r>
              <a:rPr lang="en-US" sz="1400" baseline="0" dirty="0" smtClean="0"/>
              <a:t> half of women who reported receiving an STI test incorrectly thought it was a  routine part of exam</a:t>
            </a:r>
            <a:endParaRPr lang="en-US" sz="1400" dirty="0"/>
          </a:p>
        </c:rich>
      </c:tx>
      <c:layout>
        <c:manualLayout>
          <c:xMode val="edge"/>
          <c:yMode val="edge"/>
          <c:x val="0.16290966754155731"/>
          <c:y val="1.612903225806451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3333333333333329E-2"/>
          <c:y val="0.18778358759842523"/>
          <c:w val="0.66666666666666663"/>
          <c:h val="0.77746739665354325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Asked to be Tested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Sheet1!$B$2</c:f>
              <c:numCache>
                <c:formatCode>0%</c:formatCode>
                <c:ptCount val="1"/>
                <c:pt idx="0">
                  <c:v>0.31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Doctor Recommended Test</c:v>
                </c:pt>
              </c:strCache>
            </c:strRef>
          </c:tx>
          <c:spPr>
            <a:solidFill>
              <a:schemeClr val="accent4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Sheet1!$C$2</c:f>
              <c:numCache>
                <c:formatCode>0%</c:formatCode>
                <c:ptCount val="1"/>
                <c:pt idx="0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Under the Impression Test was Routine</c:v>
                </c:pt>
              </c:strCache>
            </c:strRef>
          </c:tx>
          <c:spPr>
            <a:solidFill>
              <a:schemeClr val="bg2"/>
            </a:solidFill>
          </c:spPr>
          <c:invertIfNegative val="0"/>
          <c:dLbls>
            <c:dLbl>
              <c:idx val="0"/>
              <c:layout>
                <c:manualLayout>
                  <c:x val="8.3333333333333332E-3"/>
                  <c:y val="-8.533667333457417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</c:f>
              <c:numCache>
                <c:formatCode>General</c:formatCode>
                <c:ptCount val="1"/>
              </c:numCache>
            </c:numRef>
          </c:cat>
          <c:val>
            <c:numRef>
              <c:f>Sheet1!$D$2</c:f>
              <c:numCache>
                <c:formatCode>0%</c:formatCode>
                <c:ptCount val="1"/>
                <c:pt idx="0">
                  <c:v>0.54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99722368"/>
        <c:axId val="99723904"/>
      </c:barChart>
      <c:catAx>
        <c:axId val="997223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9723904"/>
        <c:crosses val="autoZero"/>
        <c:auto val="1"/>
        <c:lblAlgn val="ctr"/>
        <c:lblOffset val="100"/>
        <c:noMultiLvlLbl val="0"/>
      </c:catAx>
      <c:valAx>
        <c:axId val="99723904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99722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997974965716273E-3"/>
          <c:y val="0.19625276475272055"/>
          <c:w val="0.97560975609756595"/>
          <c:h val="0.70446735395189009"/>
        </c:manualLayout>
      </c:layout>
      <c:barChart>
        <c:barDir val="col"/>
        <c:grouping val="clustered"/>
        <c:varyColors val="0"/>
        <c:ser>
          <c:idx val="5"/>
          <c:order val="0"/>
          <c:tx>
            <c:strRef>
              <c:f>Sheet1!$A$2</c:f>
              <c:strCache>
                <c:ptCount val="1"/>
                <c:pt idx="0">
                  <c:v>Insured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Lbls>
            <c:dLbl>
              <c:idx val="0"/>
              <c:layout>
                <c:manualLayout>
                  <c:x val="1.2502175308384444E-2"/>
                  <c:y val="-1.032089069197637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8735920936535341E-3"/>
                  <c:y val="-8.17320949673360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250216639141759E-2"/>
                  <c:y val="-1.07506020510321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564014696386533E-2"/>
                  <c:y val="-1.07506506954787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3"/>
                <c:pt idx="0">
                  <c:v>Blood Cholesterol</c:v>
                </c:pt>
                <c:pt idx="1">
                  <c:v>Mammogram</c:v>
                </c:pt>
                <c:pt idx="2">
                  <c:v>Pap Test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3"/>
                <c:pt idx="0">
                  <c:v>0.73</c:v>
                </c:pt>
                <c:pt idx="1">
                  <c:v>0.79</c:v>
                </c:pt>
                <c:pt idx="2">
                  <c:v>0.74</c:v>
                </c:pt>
              </c:numCache>
            </c:numRef>
          </c:val>
        </c:ser>
        <c:ser>
          <c:idx val="4"/>
          <c:order val="1"/>
          <c:tx>
            <c:strRef>
              <c:f>Sheet1!$A$3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>
                <c:manualLayout>
                  <c:x val="-1.6049648863658867E-4"/>
                  <c:y val="-9.69344421834911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8736476532169346E-3"/>
                  <c:y val="-1.13233235223563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8116685660657124E-3"/>
                  <c:y val="-9.31879837272145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5.9355524323099545E-3"/>
                  <c:y val="-8.74590436562627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3"/>
                <c:pt idx="0">
                  <c:v>Blood Cholesterol</c:v>
                </c:pt>
                <c:pt idx="1">
                  <c:v>Mammogram</c:v>
                </c:pt>
                <c:pt idx="2">
                  <c:v>Pap Test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3"/>
                <c:pt idx="0">
                  <c:v>0.42</c:v>
                </c:pt>
                <c:pt idx="1">
                  <c:v>0.43</c:v>
                </c:pt>
                <c:pt idx="2">
                  <c:v>0.54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00095872"/>
        <c:axId val="100097408"/>
      </c:barChart>
      <c:catAx>
        <c:axId val="100095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097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097408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100095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9578195241967647"/>
          <c:y val="8.1711713704326297E-2"/>
          <c:w val="0.59099437148217671"/>
          <c:h val="5.8419243986254296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Insured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0">
                  <c:v>Put off or postponed preventive services due to cost</c:v>
                </c:pt>
                <c:pt idx="1">
                  <c:v>Skipped recommended medical test or treatment due to cost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2"/>
                <c:pt idx="0">
                  <c:v>0.13</c:v>
                </c:pt>
                <c:pt idx="1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Uninsured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sz="2000"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2"/>
                <c:pt idx="0">
                  <c:v>Put off or postponed preventive services due to cost</c:v>
                </c:pt>
                <c:pt idx="1">
                  <c:v>Skipped recommended medical test or treatment due to cost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2"/>
                <c:pt idx="0">
                  <c:v>0.52</c:v>
                </c:pt>
                <c:pt idx="1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2"/>
        <c:axId val="100156160"/>
        <c:axId val="100157696"/>
      </c:barChart>
      <c:catAx>
        <c:axId val="1001561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en-US"/>
          </a:p>
        </c:txPr>
        <c:crossAx val="100157696"/>
        <c:crosses val="autoZero"/>
        <c:auto val="1"/>
        <c:lblAlgn val="ctr"/>
        <c:lblOffset val="100"/>
        <c:noMultiLvlLbl val="0"/>
      </c:catAx>
      <c:valAx>
        <c:axId val="100157696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0015616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Share</a:t>
            </a:r>
            <a:r>
              <a:rPr lang="en-US" baseline="0" dirty="0" smtClean="0"/>
              <a:t> of women who report the health reform law r</a:t>
            </a:r>
            <a:r>
              <a:rPr lang="en-US" dirty="0" smtClean="0"/>
              <a:t>equires </a:t>
            </a:r>
            <a:r>
              <a:rPr lang="en-US" dirty="0"/>
              <a:t>most private plans to cover the full cost of many preventive services, such as mammograms and pap tests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20552810209068695"/>
          <c:y val="0.2780181708055724"/>
          <c:w val="0.37630023079011676"/>
          <c:h val="0.7040455930911861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Require most private plans to cover the full cost of many preventive services, such as mammograms and pap tests</c:v>
                </c:pt>
              </c:strCache>
            </c:strRef>
          </c:tx>
          <c:dPt>
            <c:idx val="1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chemeClr val="tx2"/>
              </a:solidFill>
            </c:spPr>
          </c:dPt>
          <c:dLbls>
            <c:delete val="1"/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Don't Know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0.1</c:v>
                </c:pt>
                <c:pt idx="2">
                  <c:v>0.32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166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492894723547372"/>
          <c:y val="6.5038811698882357E-2"/>
          <c:w val="0.53588325356389344"/>
          <c:h val="0.8992910954172552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 lot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tx2"/>
                </a:solidFill>
              </a:ln>
            </c:spPr>
          </c:dPt>
          <c:dLbls>
            <c:dLbl>
              <c:idx val="9"/>
              <c:layout>
                <c:manualLayout>
                  <c:x val="-5.7192243015610676E-2"/>
                  <c:y val="1.0068302088611003E-1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dLbl>
              <c:idx val="10"/>
              <c:layout>
                <c:manualLayout>
                  <c:x val="-3.0046060418918246E-3"/>
                  <c:y val="-5.910165484633469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separator>
</c:separator>
            </c:dLbl>
            <c:txPr>
              <a:bodyPr/>
              <a:lstStyle/>
              <a:p>
                <a:pPr>
                  <a:defRPr sz="18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Sheet1!$A$2:$A$5</c:f>
              <c:strCache>
                <c:ptCount val="4"/>
                <c:pt idx="0">
                  <c:v>Your doctor or nurse</c:v>
                </c:pt>
                <c:pt idx="1">
                  <c:v>Your local pharmacist</c:v>
                </c:pt>
                <c:pt idx="2">
                  <c:v>Friends and family</c:v>
                </c:pt>
                <c:pt idx="3">
                  <c:v>The news media*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0.43</c:v>
                </c:pt>
                <c:pt idx="1">
                  <c:v>0.32</c:v>
                </c:pt>
                <c:pt idx="2">
                  <c:v>0.16</c:v>
                </c:pt>
                <c:pt idx="3">
                  <c:v>0.09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axId val="102872960"/>
        <c:axId val="102871424"/>
      </c:barChart>
      <c:valAx>
        <c:axId val="102871424"/>
        <c:scaling>
          <c:orientation val="minMax"/>
          <c:max val="1"/>
          <c:min val="0"/>
        </c:scaling>
        <c:delete val="1"/>
        <c:axPos val="t"/>
        <c:numFmt formatCode="0%" sourceLinked="1"/>
        <c:majorTickMark val="none"/>
        <c:minorTickMark val="none"/>
        <c:tickLblPos val="none"/>
        <c:crossAx val="102872960"/>
        <c:crosses val="autoZero"/>
        <c:crossBetween val="between"/>
      </c:valAx>
      <c:catAx>
        <c:axId val="102872960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600"/>
            </a:pPr>
            <a:endParaRPr lang="en-US"/>
          </a:p>
        </c:txPr>
        <c:crossAx val="102871424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0.07717</cdr:x>
      <cdr:y>0.02431</cdr:y>
    </cdr:from>
    <cdr:to>
      <cdr:x>0.98778</cdr:x>
      <cdr:y>0.14671</cdr:y>
    </cdr:to>
    <cdr:sp macro="" textlink="">
      <cdr:nvSpPr>
        <cdr:cNvPr id="2" name="Text Box 5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81001" y="122260"/>
          <a:ext cx="4495800" cy="6155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noFill/>
          <a:miter lim="800000"/>
          <a:headEnd/>
          <a:tailEnd/>
        </a:ln>
        <a:effectLst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700" b="1" dirty="0" smtClean="0"/>
            <a:t>Share of women </a:t>
          </a:r>
          <a:r>
            <a:rPr lang="en-US" sz="1700" b="1" dirty="0"/>
            <a:t>reporting </a:t>
          </a:r>
          <a:r>
            <a:rPr lang="en-US" sz="1700" b="1" dirty="0" smtClean="0"/>
            <a:t>they discussed topic with provider in past three years</a:t>
          </a:r>
          <a:r>
            <a:rPr lang="en-US" sz="1700" b="1" dirty="0"/>
            <a:t>: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0.28058</cdr:x>
      <cdr:y>0.52037</cdr:y>
    </cdr:from>
    <cdr:to>
      <cdr:x>0.35206</cdr:x>
      <cdr:y>0.66329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80064" y="2577393"/>
          <a:ext cx="631904" cy="707886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rtlCol="0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2000" b="1" dirty="0" smtClean="0">
              <a:solidFill>
                <a:schemeClr val="bg1"/>
              </a:solidFill>
              <a:latin typeface="Calibri" pitchFamily="34" charset="0"/>
              <a:cs typeface="Meta Offc Pro"/>
            </a:rPr>
            <a:t>57%</a:t>
          </a:r>
        </a:p>
        <a:p xmlns:a="http://schemas.openxmlformats.org/drawingml/2006/main">
          <a:pPr algn="ctr"/>
          <a:r>
            <a:rPr lang="en-US" sz="2000" b="1" dirty="0" smtClean="0">
              <a:solidFill>
                <a:schemeClr val="bg1"/>
              </a:solidFill>
              <a:latin typeface="Calibri" pitchFamily="34" charset="0"/>
              <a:cs typeface="Meta Offc Pro"/>
            </a:rPr>
            <a:t>Yes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24FA7E64-1E13-4AA4-9C25-59911514C58E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513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5138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D234BFB6-78C0-490D-A98E-8FB984D905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92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6" tIns="46588" rIns="93176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6" tIns="46588" rIns="93176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76" tIns="46588" rIns="93176" bIns="46588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548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B208CA-160D-4F22-87FC-39818378DA91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1"/>
            <a:ext cx="5140960" cy="4183380"/>
          </a:xfrm>
          <a:noFill/>
        </p:spPr>
        <p:txBody>
          <a:bodyPr lIns="91290" tIns="45643" rIns="91290" bIns="45643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85DC1E-1C58-483B-91AC-32C98DA13E11}" type="slidenum">
              <a:rPr lang="en-US"/>
              <a:pPr/>
              <a:t>3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0426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66738"/>
            <a:ext cx="8229600" cy="850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43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6001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78" r:id="rId5"/>
    <p:sldLayoutId id="2147483680" r:id="rId6"/>
    <p:sldLayoutId id="2147483681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dc.gov/vaccines/pubs/ACIP-list.htm" TargetMode="External"/><Relationship Id="rId2" Type="http://schemas.openxmlformats.org/officeDocument/2006/relationships/hyperlink" Target="http://www.uspreventiveservicestaskforce.org/recommendations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hrsa.gov/womensguidelines/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ff.org/health-reform/poll-finding/kaiser-health-tracking-poll-august-2013/" TargetMode="Externa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NOTE: Women ages 18-64 years. </a:t>
            </a:r>
          </a:p>
          <a:p>
            <a:r>
              <a:rPr lang="en-US" dirty="0">
                <a:latin typeface="+mj-lt"/>
              </a:rPr>
              <a:t>SOURCE:  Kaiser Family Foundation, </a:t>
            </a:r>
            <a:r>
              <a:rPr lang="en-US" i="1" dirty="0">
                <a:latin typeface="+mj-lt"/>
              </a:rPr>
              <a:t>2013 Kaiser Women’s Health Survey</a:t>
            </a:r>
            <a:r>
              <a:rPr lang="en-US" i="1" dirty="0" smtClean="0">
                <a:latin typeface="+mj-lt"/>
              </a:rPr>
              <a:t>.</a:t>
            </a:r>
            <a:endParaRPr lang="en-US" i="1" dirty="0">
              <a:latin typeface="+mj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>
                <a:solidFill>
                  <a:schemeClr val="accent1"/>
                </a:solidFill>
              </a:rPr>
              <a:t>Most women </a:t>
            </a:r>
            <a:r>
              <a:rPr lang="en-US" sz="2700" dirty="0">
                <a:solidFill>
                  <a:schemeClr val="accent1"/>
                </a:solidFill>
              </a:rPr>
              <a:t>h</a:t>
            </a:r>
            <a:r>
              <a:rPr lang="en-US" sz="2700" dirty="0" smtClean="0">
                <a:solidFill>
                  <a:schemeClr val="accent1"/>
                </a:solidFill>
              </a:rPr>
              <a:t>ave had </a:t>
            </a:r>
            <a:r>
              <a:rPr lang="en-US" sz="2700" dirty="0">
                <a:solidFill>
                  <a:schemeClr val="accent1"/>
                </a:solidFill>
              </a:rPr>
              <a:t>r</a:t>
            </a:r>
            <a:r>
              <a:rPr lang="en-US" sz="2700" dirty="0" smtClean="0">
                <a:solidFill>
                  <a:schemeClr val="accent1"/>
                </a:solidFill>
              </a:rPr>
              <a:t>ecent </a:t>
            </a:r>
            <a:r>
              <a:rPr lang="en-US" sz="2700" dirty="0">
                <a:solidFill>
                  <a:schemeClr val="accent1"/>
                </a:solidFill>
              </a:rPr>
              <a:t>c</a:t>
            </a:r>
            <a:r>
              <a:rPr lang="en-US" sz="2700" dirty="0" smtClean="0">
                <a:solidFill>
                  <a:schemeClr val="accent1"/>
                </a:solidFill>
              </a:rPr>
              <a:t>heckups, but the opportunity to receive preventive counseling is often missed</a:t>
            </a:r>
            <a:endParaRPr lang="en-US" sz="2700" dirty="0">
              <a:solidFill>
                <a:schemeClr val="accent1"/>
              </a:solidFill>
            </a:endParaRPr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297482809"/>
              </p:ext>
            </p:extLst>
          </p:nvPr>
        </p:nvGraphicFramePr>
        <p:xfrm>
          <a:off x="228600" y="1600200"/>
          <a:ext cx="3962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36141" y="25908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No general checkup in past 2 years</a:t>
            </a:r>
            <a:endParaRPr lang="en-US" sz="1600" dirty="0" smtClean="0">
              <a:latin typeface="Calibri" pitchFamily="34" charset="0"/>
              <a:cs typeface="Meta Offc Pro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1143000" y="2895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dirty="0" err="1" smtClean="0">
              <a:latin typeface="Calibri" pitchFamily="34" charset="0"/>
              <a:cs typeface="Meta Offc Pro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26508" y="3962400"/>
            <a:ext cx="13976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Had </a:t>
            </a:r>
            <a:r>
              <a:rPr lang="en-US" dirty="0">
                <a:solidFill>
                  <a:schemeClr val="bg1"/>
                </a:solidFill>
              </a:rPr>
              <a:t>general checkup in past 2 years</a:t>
            </a:r>
            <a:endParaRPr lang="en-US" dirty="0" smtClean="0">
              <a:solidFill>
                <a:schemeClr val="bg1"/>
              </a:solidFill>
              <a:latin typeface="Calibri" pitchFamily="34" charset="0"/>
              <a:cs typeface="Meta Offc Pro"/>
            </a:endParaRPr>
          </a:p>
        </p:txBody>
      </p:sp>
      <p:graphicFrame>
        <p:nvGraphicFramePr>
          <p:cNvPr id="12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122251"/>
              </p:ext>
            </p:extLst>
          </p:nvPr>
        </p:nvGraphicFramePr>
        <p:xfrm>
          <a:off x="4114799" y="1096963"/>
          <a:ext cx="4937125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30175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NOTE: Counseling among women ages 18-44 years. </a:t>
            </a:r>
          </a:p>
          <a:p>
            <a:r>
              <a:rPr lang="en-US" dirty="0" smtClean="0">
                <a:latin typeface="+mj-lt"/>
              </a:rPr>
              <a:t>SOURCE:  Kaiser Family Foundation, </a:t>
            </a:r>
            <a:r>
              <a:rPr lang="en-US" i="1" dirty="0" smtClean="0">
                <a:latin typeface="+mj-lt"/>
              </a:rPr>
              <a:t>2013 Kaiser Women’s Health Survey.</a:t>
            </a:r>
            <a:endParaRPr lang="en-US" i="1" dirty="0">
              <a:latin typeface="+mj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Counseling on some </a:t>
            </a:r>
            <a:r>
              <a:rPr lang="en-US" dirty="0">
                <a:solidFill>
                  <a:schemeClr val="accent1"/>
                </a:solidFill>
              </a:rPr>
              <a:t>s</a:t>
            </a:r>
            <a:r>
              <a:rPr lang="en-US" dirty="0" smtClean="0">
                <a:solidFill>
                  <a:schemeClr val="accent1"/>
                </a:solidFill>
              </a:rPr>
              <a:t>exual </a:t>
            </a:r>
            <a:r>
              <a:rPr lang="en-US" dirty="0">
                <a:solidFill>
                  <a:schemeClr val="accent1"/>
                </a:solidFill>
              </a:rPr>
              <a:t>h</a:t>
            </a:r>
            <a:r>
              <a:rPr lang="en-US" dirty="0" smtClean="0">
                <a:solidFill>
                  <a:schemeClr val="accent1"/>
                </a:solidFill>
              </a:rPr>
              <a:t>ealth </a:t>
            </a:r>
            <a:r>
              <a:rPr lang="en-US" dirty="0">
                <a:solidFill>
                  <a:schemeClr val="accent1"/>
                </a:solidFill>
              </a:rPr>
              <a:t>i</a:t>
            </a:r>
            <a:r>
              <a:rPr lang="en-US" dirty="0" smtClean="0">
                <a:solidFill>
                  <a:schemeClr val="accent1"/>
                </a:solidFill>
              </a:rPr>
              <a:t>ssues </a:t>
            </a:r>
            <a:r>
              <a:rPr lang="en-US" dirty="0">
                <a:solidFill>
                  <a:schemeClr val="accent1"/>
                </a:solidFill>
              </a:rPr>
              <a:t>a</a:t>
            </a:r>
            <a:r>
              <a:rPr lang="en-US" dirty="0" smtClean="0">
                <a:solidFill>
                  <a:schemeClr val="accent1"/>
                </a:solidFill>
              </a:rPr>
              <a:t>mong reproductive-age women is very </a:t>
            </a:r>
            <a:r>
              <a:rPr lang="en-US" dirty="0">
                <a:solidFill>
                  <a:schemeClr val="accent1"/>
                </a:solidFill>
              </a:rPr>
              <a:t>l</a:t>
            </a:r>
            <a:r>
              <a:rPr lang="en-US" dirty="0" smtClean="0">
                <a:solidFill>
                  <a:schemeClr val="accent1"/>
                </a:solidFill>
              </a:rPr>
              <a:t>ow</a:t>
            </a:r>
            <a:endParaRPr lang="en-US" dirty="0">
              <a:solidFill>
                <a:schemeClr val="accent1"/>
              </a:solidFill>
            </a:endParaRPr>
          </a:p>
        </p:txBody>
      </p:sp>
      <p:graphicFrame>
        <p:nvGraphicFramePr>
          <p:cNvPr id="10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400999"/>
              </p:ext>
            </p:extLst>
          </p:nvPr>
        </p:nvGraphicFramePr>
        <p:xfrm>
          <a:off x="92075" y="1096963"/>
          <a:ext cx="895985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767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Line 12"/>
          <p:cNvSpPr>
            <a:spLocks noChangeShapeType="1"/>
          </p:cNvSpPr>
          <p:nvPr/>
        </p:nvSpPr>
        <p:spPr bwMode="auto">
          <a:xfrm>
            <a:off x="2819400" y="5676900"/>
            <a:ext cx="2743199" cy="114300"/>
          </a:xfrm>
          <a:prstGeom prst="line">
            <a:avLst/>
          </a:prstGeom>
          <a:noFill/>
          <a:ln w="1905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u="none">
              <a:solidFill>
                <a:srgbClr val="FF8811">
                  <a:lumMod val="75000"/>
                </a:srgbClr>
              </a:solidFill>
              <a:latin typeface="Calibri"/>
              <a:ea typeface="+mn-ea"/>
            </a:endParaRPr>
          </a:p>
        </p:txBody>
      </p:sp>
      <p:sp>
        <p:nvSpPr>
          <p:cNvPr id="8199" name="Line 11"/>
          <p:cNvSpPr>
            <a:spLocks noChangeShapeType="1"/>
          </p:cNvSpPr>
          <p:nvPr/>
        </p:nvSpPr>
        <p:spPr bwMode="auto">
          <a:xfrm flipV="1">
            <a:off x="2971800" y="1981200"/>
            <a:ext cx="2590799" cy="304800"/>
          </a:xfrm>
          <a:prstGeom prst="line">
            <a:avLst/>
          </a:prstGeom>
          <a:noFill/>
          <a:ln w="19050">
            <a:solidFill>
              <a:schemeClr val="accent2">
                <a:lumMod val="75000"/>
              </a:schemeClr>
            </a:solidFill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u="none">
              <a:solidFill>
                <a:srgbClr val="FF8811">
                  <a:lumMod val="75000"/>
                </a:srgbClr>
              </a:solidFill>
              <a:latin typeface="Calibri"/>
              <a:ea typeface="+mn-ea"/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61291" y="6312443"/>
            <a:ext cx="8549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US" sz="1200" dirty="0" smtClean="0"/>
              <a:t>NOTE: Women ages 18-44 years.</a:t>
            </a:r>
          </a:p>
          <a:p>
            <a:r>
              <a:rPr lang="en-US" sz="1200" dirty="0" smtClean="0"/>
              <a:t>SOURCE</a:t>
            </a:r>
            <a:r>
              <a:rPr lang="en-US" sz="1200" dirty="0"/>
              <a:t>:  Kaiser Family Foundation, </a:t>
            </a:r>
            <a:r>
              <a:rPr lang="en-US" sz="1200" i="1" dirty="0"/>
              <a:t>2013 Kaiser Women’s Health Survey</a:t>
            </a:r>
            <a:r>
              <a:rPr lang="en-US" sz="1200" i="1" dirty="0" smtClean="0"/>
              <a:t>.</a:t>
            </a:r>
            <a:endParaRPr lang="en-US" sz="1200" i="1" dirty="0"/>
          </a:p>
        </p:txBody>
      </p:sp>
      <p:sp>
        <p:nvSpPr>
          <p:cNvPr id="16" name="Title 4"/>
          <p:cNvSpPr txBox="1">
            <a:spLocks/>
          </p:cNvSpPr>
          <p:nvPr/>
        </p:nvSpPr>
        <p:spPr>
          <a:xfrm>
            <a:off x="182880" y="182880"/>
            <a:ext cx="8961120" cy="73152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400" dirty="0" smtClean="0"/>
              <a:t>Majority of women reporting sexually transmitted infection tests </a:t>
            </a:r>
            <a:r>
              <a:rPr lang="en-US" sz="2400" dirty="0"/>
              <a:t>i</a:t>
            </a:r>
            <a:r>
              <a:rPr lang="en-US" sz="2400" dirty="0" smtClean="0"/>
              <a:t>ncorrectly </a:t>
            </a:r>
            <a:r>
              <a:rPr lang="en-US" sz="2400" dirty="0"/>
              <a:t>b</a:t>
            </a:r>
            <a:r>
              <a:rPr lang="en-US" sz="2400" dirty="0" smtClean="0"/>
              <a:t>elieve </a:t>
            </a:r>
            <a:r>
              <a:rPr lang="en-US" sz="2400" dirty="0"/>
              <a:t>t</a:t>
            </a:r>
            <a:r>
              <a:rPr lang="en-US" sz="2400" dirty="0" smtClean="0"/>
              <a:t>ests are routine</a:t>
            </a:r>
            <a:endParaRPr sz="2400" u="none" dirty="0"/>
          </a:p>
        </p:txBody>
      </p:sp>
      <p:sp>
        <p:nvSpPr>
          <p:cNvPr id="6" name="TextBox 5"/>
          <p:cNvSpPr txBox="1"/>
          <p:nvPr/>
        </p:nvSpPr>
        <p:spPr>
          <a:xfrm>
            <a:off x="7162800" y="2667000"/>
            <a:ext cx="16641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Under Impression Test was Routine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162800" y="3962400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Doctor or Provider Recommended Test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62800" y="4995446"/>
            <a:ext cx="1905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Calibri" pitchFamily="34" charset="0"/>
                <a:cs typeface="Meta Offc Pro"/>
              </a:rPr>
              <a:t>Asked to be Tested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2438400" y="5895201"/>
            <a:ext cx="12225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 smtClean="0"/>
              <a:t>Don’t Know</a:t>
            </a:r>
            <a:endParaRPr lang="en-US" sz="1200" b="1" dirty="0" smtClean="0">
              <a:latin typeface="Calibri" pitchFamily="34" charset="0"/>
              <a:cs typeface="Meta Offc Pro"/>
            </a:endParaRPr>
          </a:p>
        </p:txBody>
      </p:sp>
      <p:graphicFrame>
        <p:nvGraphicFramePr>
          <p:cNvPr id="1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947218"/>
              </p:ext>
            </p:extLst>
          </p:nvPr>
        </p:nvGraphicFramePr>
        <p:xfrm>
          <a:off x="182880" y="1219200"/>
          <a:ext cx="4998720" cy="4926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"/>
          <p:cNvSpPr txBox="1"/>
          <p:nvPr/>
        </p:nvSpPr>
        <p:spPr>
          <a:xfrm>
            <a:off x="914400" y="35814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 smtClean="0">
                <a:solidFill>
                  <a:schemeClr val="bg1"/>
                </a:solidFill>
              </a:rPr>
              <a:t>Did not receive an STI Test</a:t>
            </a:r>
            <a:endParaRPr lang="en-US" sz="1800" b="1" dirty="0" smtClean="0">
              <a:solidFill>
                <a:schemeClr val="bg1"/>
              </a:solidFill>
              <a:latin typeface="Calibri" pitchFamily="34" charset="0"/>
              <a:cs typeface="Meta Offc Pro"/>
            </a:endParaRPr>
          </a:p>
        </p:txBody>
      </p:sp>
      <p:sp>
        <p:nvSpPr>
          <p:cNvPr id="22" name="TextBox 1"/>
          <p:cNvSpPr txBox="1"/>
          <p:nvPr/>
        </p:nvSpPr>
        <p:spPr>
          <a:xfrm>
            <a:off x="2765681" y="3581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b="1" dirty="0" smtClean="0">
                <a:solidFill>
                  <a:schemeClr val="bg1"/>
                </a:solidFill>
              </a:rPr>
              <a:t>Received an STI Test</a:t>
            </a:r>
            <a:endParaRPr lang="en-US" sz="1800" b="1" dirty="0" smtClean="0">
              <a:solidFill>
                <a:schemeClr val="bg1"/>
              </a:solidFill>
              <a:latin typeface="Calibri" pitchFamily="34" charset="0"/>
              <a:cs typeface="Meta Offc Pro"/>
            </a:endParaRPr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626516510"/>
              </p:ext>
            </p:extLst>
          </p:nvPr>
        </p:nvGraphicFramePr>
        <p:xfrm>
          <a:off x="4419600" y="1066800"/>
          <a:ext cx="45720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5991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839200" cy="1219200"/>
          </a:xfrm>
        </p:spPr>
        <p:txBody>
          <a:bodyPr>
            <a:noAutofit/>
          </a:bodyPr>
          <a:lstStyle/>
          <a:p>
            <a:r>
              <a:rPr lang="en-US" sz="2600" dirty="0" smtClean="0"/>
              <a:t>Uninsured women have much lower screening rates than insured women</a:t>
            </a:r>
            <a:endParaRPr lang="en-US" sz="2600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Object 2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682679883"/>
              </p:ext>
            </p:extLst>
          </p:nvPr>
        </p:nvGraphicFramePr>
        <p:xfrm>
          <a:off x="487448" y="1539701"/>
          <a:ext cx="8205787" cy="45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23190" y="6211669"/>
            <a:ext cx="84350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 smtClean="0"/>
              <a:t>NOTE:  Mammogram among women ages 40-64 years. Blood cholesterol and pap tests among women ages 18-64 years.   *Significantly different from insured, p&lt;.05. </a:t>
            </a:r>
            <a:br>
              <a:rPr lang="en-US" sz="1200" dirty="0" smtClean="0"/>
            </a:br>
            <a:r>
              <a:rPr lang="en-US" sz="1200" dirty="0" smtClean="0"/>
              <a:t>SOURCE:  </a:t>
            </a:r>
            <a:r>
              <a:rPr lang="en-US" sz="1200" dirty="0"/>
              <a:t>Kaiser Family Foundation, </a:t>
            </a:r>
            <a:r>
              <a:rPr lang="en-US" sz="1200" i="1" dirty="0" smtClean="0"/>
              <a:t>2013 </a:t>
            </a:r>
            <a:r>
              <a:rPr lang="en-US" sz="1200" i="1" dirty="0"/>
              <a:t>Kaiser Women’s Health </a:t>
            </a:r>
            <a:r>
              <a:rPr lang="en-US" sz="1200" i="1" dirty="0" smtClean="0"/>
              <a:t>Survey.</a:t>
            </a:r>
            <a:endParaRPr lang="en-US" sz="1200" i="1" dirty="0"/>
          </a:p>
        </p:txBody>
      </p:sp>
      <p:sp>
        <p:nvSpPr>
          <p:cNvPr id="78853" name="Text Box 5"/>
          <p:cNvSpPr txBox="1">
            <a:spLocks noChangeArrowheads="1"/>
          </p:cNvSpPr>
          <p:nvPr/>
        </p:nvSpPr>
        <p:spPr bwMode="auto">
          <a:xfrm>
            <a:off x="457200" y="1219193"/>
            <a:ext cx="81326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/>
              <a:t>Percentage </a:t>
            </a:r>
            <a:r>
              <a:rPr lang="en-US" b="1" dirty="0"/>
              <a:t>of women reporting </a:t>
            </a:r>
            <a:r>
              <a:rPr lang="en-US" b="1" dirty="0" smtClean="0"/>
              <a:t>they </a:t>
            </a:r>
            <a:r>
              <a:rPr lang="en-US" b="1" dirty="0"/>
              <a:t>received screening </a:t>
            </a:r>
            <a:r>
              <a:rPr lang="en-US" b="1" dirty="0" smtClean="0"/>
              <a:t>tests </a:t>
            </a:r>
            <a:r>
              <a:rPr lang="en-US" b="1" dirty="0"/>
              <a:t>in </a:t>
            </a:r>
            <a:r>
              <a:rPr lang="en-US" b="1" dirty="0" smtClean="0"/>
              <a:t>the past </a:t>
            </a:r>
            <a:r>
              <a:rPr lang="en-US" b="1" dirty="0"/>
              <a:t>two years:</a:t>
            </a:r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2362200" y="3276600"/>
            <a:ext cx="604284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en-US" sz="1800" dirty="0" smtClean="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1800" dirty="0" smtClean="0">
                <a:latin typeface="Arial" pitchFamily="34" charset="0"/>
              </a:rPr>
              <a:t>*</a:t>
            </a:r>
            <a:endParaRPr lang="en-US" sz="1800" dirty="0">
              <a:latin typeface="Arial" pitchFamily="34" charset="0"/>
            </a:endParaRP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7772400" y="3276600"/>
            <a:ext cx="3197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pitchFamily="34" charset="0"/>
              </a:rPr>
              <a:t>*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5105400" y="3625334"/>
            <a:ext cx="31978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>
                <a:latin typeface="Arial" pitchFamily="34" charset="0"/>
              </a:rPr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423279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8711683"/>
              </p:ext>
            </p:extLst>
          </p:nvPr>
        </p:nvGraphicFramePr>
        <p:xfrm>
          <a:off x="228600" y="1066800"/>
          <a:ext cx="8137525" cy="50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Among women ages 18-64 years.</a:t>
            </a:r>
          </a:p>
          <a:p>
            <a:r>
              <a:rPr lang="en-US" dirty="0"/>
              <a:t>SOURCE:  Kaiser Family Foundation, </a:t>
            </a:r>
            <a:r>
              <a:rPr lang="en-US" i="1" dirty="0"/>
              <a:t>2013 Kaiser Women’s Health Survey</a:t>
            </a:r>
            <a:r>
              <a:rPr lang="en-US" i="1" dirty="0" smtClean="0"/>
              <a:t>.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Costs can be a barrier for both </a:t>
            </a:r>
            <a:r>
              <a:rPr lang="en-US" dirty="0"/>
              <a:t>u</a:t>
            </a:r>
            <a:r>
              <a:rPr lang="en-US" dirty="0" smtClean="0"/>
              <a:t>ninsured and insured </a:t>
            </a:r>
            <a:r>
              <a:rPr lang="en-US" dirty="0"/>
              <a:t>w</a:t>
            </a:r>
            <a:r>
              <a:rPr lang="en-US" dirty="0" smtClean="0"/>
              <a:t>omen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877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612468"/>
              </p:ext>
            </p:extLst>
          </p:nvPr>
        </p:nvGraphicFramePr>
        <p:xfrm>
          <a:off x="76200" y="609600"/>
          <a:ext cx="8958579" cy="5642229"/>
        </p:xfrm>
        <a:graphic>
          <a:graphicData uri="http://schemas.openxmlformats.org/drawingml/2006/table">
            <a:tbl>
              <a:tblPr/>
              <a:tblGrid>
                <a:gridCol w="1494179"/>
                <a:gridCol w="1492556"/>
                <a:gridCol w="1128065"/>
                <a:gridCol w="1499244"/>
                <a:gridCol w="1791716"/>
                <a:gridCol w="1552819"/>
              </a:tblGrid>
              <a:tr h="4492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Cancer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Chronic Conditions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Vaccines 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Healthy Behaviors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Pregnancy</a:t>
                      </a: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Reproductive Health</a:t>
                      </a: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08514">
                <a:tc>
                  <a:txBody>
                    <a:bodyPr/>
                    <a:lstStyle/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Breast Cancer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–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Mammography for women 40+*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–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Genetic (BRCA) screening and counseling</a:t>
                      </a: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–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Preventive medication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Cervical Cancer</a:t>
                      </a: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‒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Pap testing (women 21+ )</a:t>
                      </a:r>
                    </a:p>
                    <a:p>
                      <a:pPr marL="182880" marR="0" lvl="0" indent="-182880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‒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High-risk HPV DNA testing </a:t>
                      </a:r>
                      <a:r>
                        <a:rPr kumimoji="0" lang="en-US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♀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050" b="0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Colorectal Cancer</a:t>
                      </a: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One of following: fecal occult blood testing, colonoscopy, sigmoidoscopy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Cardiovascular health</a:t>
                      </a:r>
                      <a:endParaRPr kumimoji="0" lang="en-US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Hypertension screening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Lipid disorders screenings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Aspirin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Type 2 Diabetes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 (adults w/ elevated blood pressure)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Depression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(adults, when follow up supports available)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Osteoporosis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 (all women 65+, women 60+ at high risk)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Obesity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  (all adults)</a:t>
                      </a:r>
                      <a:b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</a:b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Counseling and behavioral interventions (obese adults)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Td booster, </a:t>
                      </a: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Tdap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MMR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Meningococcal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Hepatitis A, B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Pneumococcal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Zoster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Influenza,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Varicella</a:t>
                      </a: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HPV (women and men 19-26)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Alcohol misuse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 and counseling (all adults)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Diet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counseling (adults w/high cholesterol, CVD risk factors, diet-related chronic disease)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Tobacco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counseling and cessation interventions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21E1F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(all adults)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Interpersonal and domestic violence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 and counseling (women 18-64)</a:t>
                      </a:r>
                      <a:r>
                        <a:rPr kumimoji="0" lang="en-US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♀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Well-woman visits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(women 18-64) </a:t>
                      </a:r>
                      <a:r>
                        <a:rPr kumimoji="0" lang="en-US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♀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Tobacco and cessation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interventions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Alcohol misuse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screening/counseling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Rh incompatibility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Gestational diabetes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screenings</a:t>
                      </a:r>
                      <a:r>
                        <a:rPr kumimoji="0" lang="en-US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rial" charset="0"/>
                          <a:ea typeface="Calibri" pitchFamily="34" charset="0"/>
                          <a:cs typeface="Times New Roman" pitchFamily="18" charset="0"/>
                        </a:rPr>
                        <a:t>♀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24-28 weeks gestation </a:t>
                      </a: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First prenatal visit (women at high risk for diabetes)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Screenings</a:t>
                      </a: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Hepatitis B</a:t>
                      </a: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Chlamydia (&lt;24, hi risk)</a:t>
                      </a: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Gonorrhea</a:t>
                      </a: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Syphilis</a:t>
                      </a:r>
                    </a:p>
                    <a:p>
                      <a:pPr marL="201168" marR="0" lvl="0" indent="-20116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Bacteriurea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Folic acid supplements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(women w/repro capacity)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Iron deficiency anemia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endParaRPr kumimoji="0" lang="en-US" sz="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Breastfeeding Supports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Counseling , Consultations  and Equipment rental</a:t>
                      </a:r>
                      <a:r>
                        <a:rPr kumimoji="0" lang="en-US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♀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STI and HIV counseling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(adults at high risk; 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</a:rPr>
                        <a:t>all sexually-active women</a:t>
                      </a:r>
                      <a:r>
                        <a:rPr kumimoji="0" lang="en-US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Calibri" pitchFamily="34" charset="0"/>
                        </a:rPr>
                        <a:t>♀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) 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Screenings: 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Chlamydia (sexually active women </a:t>
                      </a:r>
                      <a:r>
                        <a:rPr kumimoji="0" lang="en-US" sz="105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&lt;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24y/o, older women at high risk)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Gonorrhea (sexually active women at high risk)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Syphilis (adults at high risk)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HIV (adults at high risk; all sexually active women</a:t>
                      </a:r>
                      <a:r>
                        <a:rPr kumimoji="0" lang="en-US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♀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)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Contraception</a:t>
                      </a:r>
                      <a:r>
                        <a:rPr kumimoji="0" lang="en-US" sz="105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  </a:t>
                      </a: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(women w/repro capacity) </a:t>
                      </a:r>
                      <a:r>
                        <a:rPr kumimoji="0" lang="en-US" sz="105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 charset="0"/>
                          <a:cs typeface="Calibri" pitchFamily="34" charset="0"/>
                        </a:rPr>
                        <a:t>♀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All FDA approved methods as prescribed,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Sterilization procedures</a:t>
                      </a:r>
                    </a:p>
                    <a:p>
                      <a:pPr marL="109728" marR="0" lvl="0" indent="-109728" algn="l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Calibri" pitchFamily="34" charset="0"/>
                        <a:buChar char="⁻"/>
                        <a:tabLst/>
                      </a:pPr>
                      <a:r>
                        <a:rPr kumimoji="0" 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Patient education and counselin</a:t>
                      </a:r>
                      <a:r>
                        <a:rPr kumimoji="0" 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g </a:t>
                      </a:r>
                    </a:p>
                  </a:txBody>
                  <a:tcPr marL="71099" marR="71099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91440" y="76200"/>
            <a:ext cx="8961120" cy="457200"/>
          </a:xfrm>
        </p:spPr>
        <p:txBody>
          <a:bodyPr/>
          <a:lstStyle/>
          <a:p>
            <a:pPr algn="l" eaLnBrk="1" hangingPunct="1"/>
            <a:r>
              <a:rPr lang="en-US" sz="2000" b="1" dirty="0" smtClean="0">
                <a:solidFill>
                  <a:schemeClr val="tx1"/>
                </a:solidFill>
              </a:rPr>
              <a:t>Adult Preventive Services to be Covered by Private Plans Without Cost Sharing 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3" y="6174937"/>
            <a:ext cx="85988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900" u="none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SOURCE:</a:t>
            </a:r>
            <a:r>
              <a:rPr lang="en-US" sz="900" u="none" baseline="300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00" u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U.S. DHHS, “Recommended Preventive Services.” Available at http://www.healthcare.gov/center/regulations/prevention/recommendations.html.  </a:t>
            </a:r>
            <a:endParaRPr lang="en-US" sz="900" u="none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900" u="none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More </a:t>
            </a:r>
            <a:r>
              <a:rPr lang="en-US" sz="900" u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information about each of the services in this table, including details on periodicity, risk factors, and specific test and procedures are available at the following websites: </a:t>
            </a:r>
            <a:endParaRPr lang="en-US" sz="900" u="none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900" u="none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USPSTF</a:t>
            </a:r>
            <a:r>
              <a:rPr lang="en-US" sz="900" u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  </a:t>
            </a:r>
            <a:r>
              <a:rPr lang="en-US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hlinkClick r:id="rId2"/>
              </a:rPr>
              <a:t>http://www.uspreventiveservicestaskforce.org/recommendations.htm</a:t>
            </a:r>
            <a:r>
              <a:rPr lang="en-US" sz="900" u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en-US" sz="900" u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r>
              <a:rPr lang="en-US" sz="900" u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ACIP:  </a:t>
            </a:r>
            <a:r>
              <a:rPr lang="en-US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hlinkClick r:id="rId3"/>
              </a:rPr>
              <a:t>http://www.cdc.gov/vaccines/pubs/ACIP-list.htm#comp</a:t>
            </a:r>
            <a:r>
              <a:rPr lang="en-US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900" u="none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HRSA Women’s Preventive Services:  </a:t>
            </a:r>
            <a:r>
              <a:rPr lang="en-US" sz="9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  <a:hlinkClick r:id="rId4"/>
              </a:rPr>
              <a:t>http://www.hrsa.gov/womensguidelines</a:t>
            </a:r>
            <a:r>
              <a:rPr lang="en-US" sz="9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  <a:hlinkClick r:id="rId4"/>
              </a:rPr>
              <a:t>/</a:t>
            </a:r>
            <a:endParaRPr lang="en-US" sz="900" u="none" dirty="0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688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Chart 74"/>
          <p:cNvGraphicFramePr/>
          <p:nvPr>
            <p:extLst>
              <p:ext uri="{D42A27DB-BD31-4B8C-83A1-F6EECF244321}">
                <p14:modId xmlns:p14="http://schemas.microsoft.com/office/powerpoint/2010/main" val="227491208"/>
              </p:ext>
            </p:extLst>
          </p:nvPr>
        </p:nvGraphicFramePr>
        <p:xfrm>
          <a:off x="152400" y="1143000"/>
          <a:ext cx="8839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NOTE: Women ages 18-64 years. Totals do not add to 100% due to rounding.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dirty="0" smtClean="0"/>
              <a:t>SOURCE</a:t>
            </a:r>
            <a:r>
              <a:rPr lang="en-US" dirty="0"/>
              <a:t>:  </a:t>
            </a:r>
            <a:r>
              <a:rPr lang="en-US" dirty="0" smtClean="0"/>
              <a:t>Kaiser </a:t>
            </a:r>
            <a:r>
              <a:rPr lang="en-US" dirty="0"/>
              <a:t>Family Foundation, </a:t>
            </a:r>
            <a:r>
              <a:rPr lang="en-US" i="1" dirty="0" smtClean="0"/>
              <a:t>2013 Kaiser Women’s Health Survey.</a:t>
            </a:r>
            <a:endParaRPr lang="en-US" i="1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in ten women are unaware of new preventive services coverage</a:t>
            </a:r>
            <a:endParaRPr lang="en-US" dirty="0"/>
          </a:p>
        </p:txBody>
      </p:sp>
      <p:sp>
        <p:nvSpPr>
          <p:cNvPr id="76" name="TextBox 1"/>
          <p:cNvSpPr txBox="1"/>
          <p:nvPr/>
        </p:nvSpPr>
        <p:spPr>
          <a:xfrm>
            <a:off x="4098039" y="3962400"/>
            <a:ext cx="8338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32%</a:t>
            </a:r>
          </a:p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Don’t </a:t>
            </a:r>
          </a:p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Know</a:t>
            </a:r>
          </a:p>
        </p:txBody>
      </p:sp>
      <p:sp>
        <p:nvSpPr>
          <p:cNvPr id="77" name="TextBox 1"/>
          <p:cNvSpPr txBox="1"/>
          <p:nvPr/>
        </p:nvSpPr>
        <p:spPr>
          <a:xfrm>
            <a:off x="3810000" y="2828044"/>
            <a:ext cx="9840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10%</a:t>
            </a:r>
          </a:p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No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593533" y="3850151"/>
            <a:ext cx="20917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42% do not know </a:t>
            </a:r>
          </a:p>
          <a:p>
            <a:pPr algn="ctr"/>
            <a:r>
              <a:rPr lang="en-US" sz="2000" b="1" dirty="0" smtClean="0">
                <a:latin typeface="Calibri" pitchFamily="34" charset="0"/>
                <a:cs typeface="Meta Offc Pro"/>
              </a:rPr>
              <a:t>of ACA policy</a:t>
            </a:r>
          </a:p>
        </p:txBody>
      </p:sp>
      <p:sp>
        <p:nvSpPr>
          <p:cNvPr id="2" name="Right Brace 1"/>
          <p:cNvSpPr/>
          <p:nvPr/>
        </p:nvSpPr>
        <p:spPr>
          <a:xfrm>
            <a:off x="5257800" y="2828044"/>
            <a:ext cx="457200" cy="2810756"/>
          </a:xfrm>
          <a:prstGeom prst="rightBrac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22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789167"/>
              </p:ext>
            </p:extLst>
          </p:nvPr>
        </p:nvGraphicFramePr>
        <p:xfrm>
          <a:off x="92074" y="1501140"/>
          <a:ext cx="8975725" cy="4625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6309360"/>
            <a:ext cx="8321040" cy="548640"/>
          </a:xfrm>
        </p:spPr>
        <p:txBody>
          <a:bodyPr/>
          <a:lstStyle/>
          <a:p>
            <a:r>
              <a:rPr lang="en-US" sz="1100" dirty="0" smtClean="0"/>
              <a:t>NOTE: </a:t>
            </a:r>
            <a:r>
              <a:rPr lang="en-US" sz="1100" dirty="0"/>
              <a:t>*The news media includes cable TV news, national or local TV news, radio news or talk radio, online news sources, and </a:t>
            </a:r>
            <a:r>
              <a:rPr lang="en-US" sz="1100" dirty="0" smtClean="0"/>
              <a:t>newspapers/magazines. For full question wording see topline: </a:t>
            </a:r>
            <a:r>
              <a:rPr lang="en-US" sz="1100" dirty="0">
                <a:hlinkClick r:id="rId3"/>
              </a:rPr>
              <a:t>http://</a:t>
            </a:r>
            <a:r>
              <a:rPr lang="en-US" sz="1100" dirty="0" smtClean="0">
                <a:hlinkClick r:id="rId3"/>
              </a:rPr>
              <a:t>www.kff.org/health-reform/poll-finding/kaiser-health-tracking-poll-august-2013/</a:t>
            </a:r>
            <a:r>
              <a:rPr lang="en-US" sz="1100" dirty="0" smtClean="0"/>
              <a:t> </a:t>
            </a:r>
          </a:p>
          <a:p>
            <a:r>
              <a:rPr lang="en-US" sz="1100" dirty="0" smtClean="0"/>
              <a:t>SOURCE</a:t>
            </a:r>
            <a:r>
              <a:rPr lang="en-US" sz="1100" dirty="0"/>
              <a:t>: Kaiser Family Foundation Health Tracking Poll (conducted </a:t>
            </a:r>
            <a:r>
              <a:rPr lang="en-US" sz="1100" dirty="0" smtClean="0"/>
              <a:t>August 13-19, </a:t>
            </a:r>
            <a:r>
              <a:rPr lang="en-US" sz="1100" dirty="0"/>
              <a:t>2013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76200"/>
            <a:ext cx="8961120" cy="914400"/>
          </a:xfrm>
        </p:spPr>
        <p:txBody>
          <a:bodyPr anchor="ctr"/>
          <a:lstStyle/>
          <a:p>
            <a:r>
              <a:rPr lang="en-US" sz="2400" dirty="0" smtClean="0"/>
              <a:t>Clinicians are the most trusted source for information on the ACA</a:t>
            </a:r>
            <a:endParaRPr lang="en-US" sz="2400" dirty="0"/>
          </a:p>
        </p:txBody>
      </p:sp>
      <p:sp>
        <p:nvSpPr>
          <p:cNvPr id="8" name="Title 5"/>
          <p:cNvSpPr txBox="1">
            <a:spLocks/>
          </p:cNvSpPr>
          <p:nvPr/>
        </p:nvSpPr>
        <p:spPr bwMode="auto">
          <a:xfrm>
            <a:off x="171628" y="1219200"/>
            <a:ext cx="8839200" cy="655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800" b="0" dirty="0" smtClean="0"/>
              <a:t>Share of women reporting that they trust each source “a lot” for information on the ACA:</a:t>
            </a:r>
            <a:endParaRPr 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05486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Blank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2689</TotalTime>
  <Words>874</Words>
  <Application>Microsoft Office PowerPoint</Application>
  <PresentationFormat>On-screen Show (4:3)</PresentationFormat>
  <Paragraphs>144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Blank</vt:lpstr>
      <vt:lpstr>Default with exhibit #</vt:lpstr>
      <vt:lpstr>Default with figure #</vt:lpstr>
      <vt:lpstr>Title page</vt:lpstr>
      <vt:lpstr>Most women have had recent checkups, but the opportunity to receive preventive counseling is often missed</vt:lpstr>
      <vt:lpstr>Counseling on some sexual health issues among reproductive-age women is very low</vt:lpstr>
      <vt:lpstr>PowerPoint Presentation</vt:lpstr>
      <vt:lpstr>Uninsured women have much lower screening rates than insured women</vt:lpstr>
      <vt:lpstr>Costs can be a barrier for both uninsured and insured women</vt:lpstr>
      <vt:lpstr>Adult Preventive Services to be Covered by Private Plans Without Cost Sharing  </vt:lpstr>
      <vt:lpstr>Four in ten women are unaware of new preventive services coverage</vt:lpstr>
      <vt:lpstr>Clinicians are the most trusted source for information on the ACA</vt:lpstr>
    </vt:vector>
  </TitlesOfParts>
  <Company>Henry J. 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Nisha Kurani</dc:creator>
  <cp:lastModifiedBy>Kanani Kauka</cp:lastModifiedBy>
  <cp:revision>123</cp:revision>
  <cp:lastPrinted>2014-04-21T17:22:28Z</cp:lastPrinted>
  <dcterms:created xsi:type="dcterms:W3CDTF">2014-01-13T22:05:55Z</dcterms:created>
  <dcterms:modified xsi:type="dcterms:W3CDTF">2014-05-07T18:43:56Z</dcterms:modified>
</cp:coreProperties>
</file>