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accent1"/>
                </a:solidFill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layout>
                <c:manualLayout>
                  <c:x val="9.4466459496717212E-2"/>
                  <c:y val="0.12890514963312721"/>
                </c:manualLayout>
              </c:layout>
              <c:spPr/>
              <c:txPr>
                <a:bodyPr/>
                <a:lstStyle/>
                <a:p>
                  <a:pPr>
                    <a:defRPr sz="1400" spc="-50" baseline="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34427112783008951"/>
                  <c:y val="7.737081203861442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</c:dLbls>
          <c:cat>
            <c:strRef>
              <c:f>Sheet1!$A$2:$A$5</c:f>
              <c:strCache>
                <c:ptCount val="4"/>
                <c:pt idx="0">
                  <c:v>Exceeded</c:v>
                </c:pt>
                <c:pt idx="1">
                  <c:v>Met </c:v>
                </c:pt>
                <c:pt idx="2">
                  <c:v>Fell short</c:v>
                </c:pt>
                <c:pt idx="3">
                  <c:v>Don't know/
Refused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0.14000000000000001</c:v>
                </c:pt>
                <c:pt idx="1">
                  <c:v>0.21</c:v>
                </c:pt>
                <c:pt idx="2">
                  <c:v>0.56999999999999995</c:v>
                </c:pt>
                <c:pt idx="3">
                  <c:v>0.08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074083501512097E-2"/>
          <c:y val="0.11261340415923306"/>
          <c:w val="0.80675109231524089"/>
          <c:h val="0.7719338958269056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Number Enrolled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</c:dPt>
          <c:dPt>
            <c:idx val="3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</c:dPt>
          <c:dLbls>
            <c:dLbl>
              <c:idx val="0"/>
              <c:layout>
                <c:manualLayout>
                  <c:x val="-0.25121967479379165"/>
                  <c:y val="-9.8548158481893337E-4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1.817131463410622E-2"/>
                  <c:y val="-0.16937249325946693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0.16834174443581545"/>
                  <c:y val="-0.16369390155021082"/>
                </c:manualLayout>
              </c:layout>
              <c:tx>
                <c:rich>
                  <a:bodyPr/>
                  <a:lstStyle/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dirty="0" smtClean="0"/>
                      <a:t>About </a:t>
                    </a:r>
                    <a:r>
                      <a:rPr lang="en-US" dirty="0"/>
                      <a:t>3 </a:t>
                    </a:r>
                    <a:r>
                      <a:rPr lang="en-US" dirty="0" smtClean="0"/>
                      <a:t>million</a:t>
                    </a:r>
                  </a:p>
                  <a:p>
                    <a:pPr>
                      <a:defRPr>
                        <a:solidFill>
                          <a:schemeClr val="bg1"/>
                        </a:solidFill>
                      </a:defRPr>
                    </a:pPr>
                    <a:r>
                      <a:rPr lang="en-US" dirty="0" smtClean="0"/>
                      <a:t> </a:t>
                    </a:r>
                    <a:r>
                      <a:rPr lang="en-US" dirty="0"/>
                      <a:t>14%</a:t>
                    </a:r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0.13892063434344487"/>
                  <c:y val="-1.769686157203092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About </a:t>
                    </a:r>
                    <a:r>
                      <a:rPr lang="en-US" dirty="0"/>
                      <a:t>13 </a:t>
                    </a:r>
                    <a:r>
                      <a:rPr lang="en-US" dirty="0" smtClean="0"/>
                      <a:t>million</a:t>
                    </a:r>
                  </a:p>
                  <a:p>
                    <a:r>
                      <a:rPr lang="en-US" dirty="0" smtClean="0"/>
                      <a:t> </a:t>
                    </a:r>
                    <a:r>
                      <a:rPr lang="en-US" dirty="0"/>
                      <a:t>9%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1.6493206617022547E-2"/>
                  <c:y val="-0.1624092878509436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None </a:t>
                    </a:r>
                    <a:r>
                      <a:rPr lang="en-US" dirty="0"/>
                      <a:t>of these, some other number </a:t>
                    </a:r>
                    <a:endParaRPr lang="en-US" dirty="0" smtClean="0"/>
                  </a:p>
                  <a:p>
                    <a:r>
                      <a:rPr lang="en-US" dirty="0" smtClean="0"/>
                      <a:t>4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0.18442153865600713"/>
                  <c:y val="0.1898713150634705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Sheet1!$A$2:$A$7</c:f>
              <c:strCache>
                <c:ptCount val="6"/>
                <c:pt idx="0">
                  <c:v>About 8 million*</c:v>
                </c:pt>
                <c:pt idx="1">
                  <c:v>About 500,000</c:v>
                </c:pt>
                <c:pt idx="2">
                  <c:v>About 3 million</c:v>
                </c:pt>
                <c:pt idx="3">
                  <c:v>About 13 million</c:v>
                </c:pt>
                <c:pt idx="4">
                  <c:v>None of these, some other number</c:v>
                </c:pt>
                <c:pt idx="5">
                  <c:v>Don't know/ Refused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0.43</c:v>
                </c:pt>
                <c:pt idx="1">
                  <c:v>0.12</c:v>
                </c:pt>
                <c:pt idx="2">
                  <c:v>0.14000000000000001</c:v>
                </c:pt>
                <c:pt idx="3">
                  <c:v>0.09</c:v>
                </c:pt>
                <c:pt idx="4">
                  <c:v>0.04</c:v>
                </c:pt>
                <c:pt idx="5">
                  <c:v>0.18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0.19347</cdr:x>
      <cdr:y>0.53265</cdr:y>
    </cdr:from>
    <cdr:to>
      <cdr:x>0.4824</cdr:x>
      <cdr:y>0.73564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28012" y="2382521"/>
          <a:ext cx="1236618" cy="90794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 rtl="0"/>
          <a:r>
            <a:rPr lang="en-US" sz="1400" dirty="0" smtClean="0">
              <a:solidFill>
                <a:schemeClr val="bg1"/>
              </a:solidFill>
            </a:rPr>
            <a:t>Fell short of expectations
57%</a:t>
          </a:r>
        </a:p>
        <a:p xmlns:a="http://schemas.openxmlformats.org/drawingml/2006/main">
          <a:pPr algn="ctr"/>
          <a:endParaRPr lang="en-US" sz="1100" dirty="0" err="1" smtClean="0">
            <a:latin typeface="Calibri" pitchFamily="34" charset="0"/>
            <a:cs typeface="Meta Offc Pro"/>
          </a:endParaRPr>
        </a:p>
      </cdr:txBody>
    </cdr:sp>
  </cdr:relSizeAnchor>
  <cdr:relSizeAnchor xmlns:cdr="http://schemas.openxmlformats.org/drawingml/2006/chartDrawing">
    <cdr:from>
      <cdr:x>0.62209</cdr:x>
      <cdr:y>0.39247</cdr:y>
    </cdr:from>
    <cdr:to>
      <cdr:x>0.89474</cdr:x>
      <cdr:y>0.59546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662469" y="1755504"/>
          <a:ext cx="1166949" cy="90794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 rtl="0"/>
          <a:r>
            <a:rPr lang="en-US" sz="1400" dirty="0" smtClean="0">
              <a:solidFill>
                <a:schemeClr val="bg1"/>
              </a:solidFill>
            </a:rPr>
            <a:t>Met expectations
21%</a:t>
          </a:r>
        </a:p>
        <a:p xmlns:a="http://schemas.openxmlformats.org/drawingml/2006/main">
          <a:pPr algn="ctr"/>
          <a:endParaRPr lang="en-US" sz="1100" dirty="0" err="1" smtClean="0">
            <a:latin typeface="Calibri" pitchFamily="34" charset="0"/>
            <a:cs typeface="Meta Offc Pro"/>
          </a:endParaRPr>
        </a:p>
      </cdr:txBody>
    </cdr:sp>
  </cdr:relSizeAnchor>
  <cdr:relSizeAnchor xmlns:cdr="http://schemas.openxmlformats.org/drawingml/2006/chartDrawing">
    <cdr:from>
      <cdr:x>0.4824</cdr:x>
      <cdr:y>0.1822</cdr:y>
    </cdr:from>
    <cdr:to>
      <cdr:x>0.76452</cdr:x>
      <cdr:y>0.38519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064630" y="814978"/>
          <a:ext cx="1207439" cy="90794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ctr" rtl="0"/>
          <a:r>
            <a:rPr lang="en-US" sz="1400" dirty="0" smtClean="0">
              <a:solidFill>
                <a:schemeClr val="bg1"/>
              </a:solidFill>
            </a:rPr>
            <a:t>Exceeded
expectations 14%</a:t>
          </a:r>
        </a:p>
        <a:p xmlns:a="http://schemas.openxmlformats.org/drawingml/2006/main">
          <a:pPr algn="ctr"/>
          <a:endParaRPr lang="en-US" sz="1100" dirty="0" err="1" smtClean="0">
            <a:latin typeface="Calibri" pitchFamily="34" charset="0"/>
            <a:cs typeface="Meta Offc Pro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horizontal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5"/>
          <p:cNvSpPr>
            <a:spLocks noGrp="1"/>
          </p:cNvSpPr>
          <p:nvPr>
            <p:ph type="chart" sz="quarter" idx="11"/>
          </p:nvPr>
        </p:nvSpPr>
        <p:spPr>
          <a:xfrm>
            <a:off x="4297680" y="2286000"/>
            <a:ext cx="4663440" cy="393192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6576" y="320040"/>
            <a:ext cx="9098280" cy="56356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0"/>
          </p:nvPr>
        </p:nvSpPr>
        <p:spPr>
          <a:xfrm>
            <a:off x="73152" y="914400"/>
            <a:ext cx="8942388" cy="33855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 b="1" baseline="0">
                <a:latin typeface="+mn-lt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440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704202" y="979827"/>
            <a:ext cx="42527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Do you think the number of people signing up for coverage in the first open enrollment period </a:t>
            </a:r>
            <a:r>
              <a:rPr lang="en-US" sz="1400" dirty="0" smtClean="0"/>
              <a:t>exceeded </a:t>
            </a:r>
            <a:r>
              <a:rPr lang="en-US" sz="1400" dirty="0"/>
              <a:t>the government’s expectations, met the government’s expectations, or </a:t>
            </a:r>
            <a:r>
              <a:rPr lang="en-US" sz="1400" dirty="0" smtClean="0"/>
              <a:t>fell </a:t>
            </a:r>
            <a:r>
              <a:rPr lang="en-US" sz="1400" dirty="0"/>
              <a:t>short </a:t>
            </a:r>
            <a:r>
              <a:rPr lang="en-US" sz="1400" dirty="0" smtClean="0"/>
              <a:t>of </a:t>
            </a:r>
            <a:r>
              <a:rPr lang="en-US" sz="1400" dirty="0"/>
              <a:t>the government’s expectations?</a:t>
            </a:r>
            <a:endParaRPr lang="en-US" sz="14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10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*For interviews conducted April 15-16, wording was “about 7 million”.</a:t>
            </a:r>
          </a:p>
          <a:p>
            <a:r>
              <a:rPr lang="en-US" dirty="0"/>
              <a:t>SOURCE</a:t>
            </a:r>
            <a:r>
              <a:rPr lang="en-US" dirty="0" smtClean="0"/>
              <a:t>: Kaiser </a:t>
            </a:r>
            <a:r>
              <a:rPr lang="en-US" dirty="0"/>
              <a:t>Family Foundation Health Tracking Poll (conducted </a:t>
            </a:r>
            <a:r>
              <a:rPr lang="en-US" dirty="0" smtClean="0"/>
              <a:t>April 15-21, </a:t>
            </a:r>
            <a:r>
              <a:rPr lang="en-US" dirty="0"/>
              <a:t>2014)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2600" dirty="0" smtClean="0">
                <a:solidFill>
                  <a:schemeClr val="tx1"/>
                </a:solidFill>
                <a:latin typeface="+mj-lt"/>
              </a:rPr>
              <a:t>Majority Thinks Enrollment Fell Short Of Expectations</a:t>
            </a:r>
            <a:endParaRPr lang="en-US" sz="26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8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5231181"/>
              </p:ext>
            </p:extLst>
          </p:nvPr>
        </p:nvGraphicFramePr>
        <p:xfrm>
          <a:off x="4765942" y="2006599"/>
          <a:ext cx="4279900" cy="4472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2906630"/>
              </p:ext>
            </p:extLst>
          </p:nvPr>
        </p:nvGraphicFramePr>
        <p:xfrm>
          <a:off x="249371" y="1978260"/>
          <a:ext cx="4620084" cy="4472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25571" y="976888"/>
            <a:ext cx="38718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Do </a:t>
            </a:r>
            <a:r>
              <a:rPr lang="en-US" sz="1400" dirty="0"/>
              <a:t>you happen to know about how many people have signed up for coverage through the </a:t>
            </a:r>
            <a:r>
              <a:rPr lang="en-US" sz="1400" dirty="0" smtClean="0"/>
              <a:t>health care law’s </a:t>
            </a:r>
            <a:r>
              <a:rPr lang="en-US" sz="1400" dirty="0"/>
              <a:t>marketplaces so far? Is it… </a:t>
            </a:r>
            <a:endParaRPr lang="en-US" sz="1400" dirty="0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369755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144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Majority Thinks Enrollment Fell Short Of Expectations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Majority Thinks Enrollment Fell Short Of Expectations</dc:title>
  <dc:creator>Jamie Firth</dc:creator>
  <cp:lastModifiedBy>Jamie Firth</cp:lastModifiedBy>
  <cp:revision>1</cp:revision>
  <dcterms:created xsi:type="dcterms:W3CDTF">2014-05-07T18:45:13Z</dcterms:created>
  <dcterms:modified xsi:type="dcterms:W3CDTF">2014-05-07T18:45:15Z</dcterms:modified>
</cp:coreProperties>
</file>