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  <p:sldMasterId id="2147483666" r:id="rId2"/>
  </p:sldMasterIdLst>
  <p:notesMasterIdLst>
    <p:notesMasterId r:id="rId9"/>
  </p:notesMasterIdLst>
  <p:handoutMasterIdLst>
    <p:handoutMasterId r:id="rId10"/>
  </p:handoutMasterIdLst>
  <p:sldIdLst>
    <p:sldId id="364" r:id="rId3"/>
    <p:sldId id="370" r:id="rId4"/>
    <p:sldId id="369" r:id="rId5"/>
    <p:sldId id="371" r:id="rId6"/>
    <p:sldId id="367" r:id="rId7"/>
    <p:sldId id="363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aryq" initials="g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73" autoAdjust="0"/>
    <p:restoredTop sz="95293" autoAdjust="0"/>
  </p:normalViewPr>
  <p:slideViewPr>
    <p:cSldViewPr snapToGrid="0">
      <p:cViewPr varScale="1">
        <p:scale>
          <a:sx n="90" d="100"/>
          <a:sy n="90" d="100"/>
        </p:scale>
        <p:origin x="-1308" y="-96"/>
      </p:cViewPr>
      <p:guideLst>
        <p:guide orient="horz" pos="215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042684866376114E-2"/>
          <c:y val="0.10267251749781278"/>
          <c:w val="0.91845198301310849"/>
          <c:h val="0.78264709098862639"/>
        </c:manualLayout>
      </c:layout>
      <c:lineChart>
        <c:grouping val="standar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Favorable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dPt>
            <c:idx val="35"/>
            <c:bubble3D val="0"/>
            <c:spPr>
              <a:ln>
                <a:solidFill>
                  <a:schemeClr val="accent1"/>
                </a:solidFill>
                <a:prstDash val="solid"/>
              </a:ln>
            </c:spPr>
          </c:dPt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200" dirty="0" smtClean="0"/>
                      <a:t>Jul</a:t>
                    </a:r>
                  </a:p>
                  <a:p>
                    <a:r>
                      <a:rPr lang="en-US" sz="1200" dirty="0" smtClean="0"/>
                      <a:t>50</a:t>
                    </a:r>
                    <a:r>
                      <a:rPr lang="en-US" sz="1200" dirty="0"/>
                      <a:t>%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delete val="1"/>
            </c:dLbl>
            <c:dLbl>
              <c:idx val="19"/>
              <c:layout/>
              <c:tx>
                <c:rich>
                  <a:bodyPr/>
                  <a:lstStyle/>
                  <a:p>
                    <a:r>
                      <a:rPr lang="en-US" sz="1200" dirty="0" smtClean="0"/>
                      <a:t>Oct</a:t>
                    </a:r>
                  </a:p>
                  <a:p>
                    <a:r>
                      <a:rPr lang="en-US" sz="1200" dirty="0" smtClean="0"/>
                      <a:t>34</a:t>
                    </a:r>
                    <a:r>
                      <a:rPr lang="en-US" sz="1200" dirty="0"/>
                      <a:t>%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2"/>
              <c:delete val="1"/>
            </c:dLbl>
            <c:dLbl>
              <c:idx val="44"/>
              <c:delete val="1"/>
            </c:dLbl>
            <c:dLbl>
              <c:idx val="45"/>
              <c:delete val="1"/>
            </c:dLbl>
            <c:dLbl>
              <c:idx val="46"/>
              <c:delete val="1"/>
            </c:dLbl>
            <c:dLbl>
              <c:idx val="47"/>
              <c:delete val="1"/>
            </c:dLbl>
            <c:dLbl>
              <c:idx val="48"/>
              <c:delete val="1"/>
            </c:dLbl>
            <c:dLbl>
              <c:idx val="49"/>
              <c:layout>
                <c:manualLayout>
                  <c:x val="-1.4174344436569809E-3"/>
                  <c:y val="1.735985335708124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Apr</a:t>
                    </a:r>
                  </a:p>
                  <a:p>
                    <a:r>
                      <a:rPr lang="en-US" dirty="0" smtClean="0"/>
                      <a:t>38</a:t>
                    </a:r>
                    <a:r>
                      <a:rPr lang="en-US" dirty="0"/>
                      <a:t>%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&quot;%&quot;" sourceLinked="0"/>
            <c:txPr>
              <a:bodyPr/>
              <a:lstStyle/>
              <a:p>
                <a:pPr>
                  <a:defRPr sz="1200">
                    <a:solidFill>
                      <a:schemeClr val="accent1"/>
                    </a:solidFill>
                    <a:latin typeface="Calibri" pitchFamily="34" charset="0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multiLvlStrRef>
              <c:f>Sheet1!$A$2:$B$51</c:f>
              <c:multiLvlStrCache>
                <c:ptCount val="50"/>
                <c:lvl>
                  <c:pt idx="1">
                    <c:v>Apr</c:v>
                  </c:pt>
                  <c:pt idx="2">
                    <c:v>May</c:v>
                  </c:pt>
                  <c:pt idx="3">
                    <c:v>Jun</c:v>
                  </c:pt>
                  <c:pt idx="4">
                    <c:v>Jul</c:v>
                  </c:pt>
                  <c:pt idx="5">
                    <c:v>Aug</c:v>
                  </c:pt>
                  <c:pt idx="6">
                    <c:v>Sep</c:v>
                  </c:pt>
                  <c:pt idx="7">
                    <c:v>Oct</c:v>
                  </c:pt>
                  <c:pt idx="8">
                    <c:v>Nov</c:v>
                  </c:pt>
                  <c:pt idx="9">
                    <c:v>Dec</c:v>
                  </c:pt>
                  <c:pt idx="10">
                    <c:v>Jan</c:v>
                  </c:pt>
                  <c:pt idx="11">
                    <c:v>Feb</c:v>
                  </c:pt>
                  <c:pt idx="12">
                    <c:v>Mar</c:v>
                  </c:pt>
                  <c:pt idx="13">
                    <c:v>Apr</c:v>
                  </c:pt>
                  <c:pt idx="14">
                    <c:v>May</c:v>
                  </c:pt>
                  <c:pt idx="15">
                    <c:v>Jun</c:v>
                  </c:pt>
                  <c:pt idx="16">
                    <c:v>Jul</c:v>
                  </c:pt>
                  <c:pt idx="17">
                    <c:v>Aug</c:v>
                  </c:pt>
                  <c:pt idx="18">
                    <c:v>Sep</c:v>
                  </c:pt>
                  <c:pt idx="19">
                    <c:v>Oct</c:v>
                  </c:pt>
                  <c:pt idx="20">
                    <c:v>Nov</c:v>
                  </c:pt>
                  <c:pt idx="21">
                    <c:v>Dec</c:v>
                  </c:pt>
                  <c:pt idx="22">
                    <c:v>Jan</c:v>
                  </c:pt>
                  <c:pt idx="23">
                    <c:v>Feb</c:v>
                  </c:pt>
                  <c:pt idx="24">
                    <c:v>Mar</c:v>
                  </c:pt>
                  <c:pt idx="25">
                    <c:v>Apr</c:v>
                  </c:pt>
                  <c:pt idx="26">
                    <c:v>May</c:v>
                  </c:pt>
                  <c:pt idx="27">
                    <c:v>Jun</c:v>
                  </c:pt>
                  <c:pt idx="28">
                    <c:v>Jul</c:v>
                  </c:pt>
                  <c:pt idx="29">
                    <c:v>Aug</c:v>
                  </c:pt>
                  <c:pt idx="30">
                    <c:v>Sep</c:v>
                  </c:pt>
                  <c:pt idx="31">
                    <c:v>Oct</c:v>
                  </c:pt>
                  <c:pt idx="32">
                    <c:v>Nov</c:v>
                  </c:pt>
                  <c:pt idx="35">
                    <c:v>Feb</c:v>
                  </c:pt>
                  <c:pt idx="36">
                    <c:v>Mar</c:v>
                  </c:pt>
                  <c:pt idx="37">
                    <c:v>Apr</c:v>
                  </c:pt>
                  <c:pt idx="39">
                    <c:v>Jun</c:v>
                  </c:pt>
                  <c:pt idx="41">
                    <c:v>Aug</c:v>
                  </c:pt>
                  <c:pt idx="42">
                    <c:v>Sep</c:v>
                  </c:pt>
                  <c:pt idx="43">
                    <c:v>Oct</c:v>
                  </c:pt>
                  <c:pt idx="44">
                    <c:v>Nov</c:v>
                  </c:pt>
                  <c:pt idx="45">
                    <c:v>Dec</c:v>
                  </c:pt>
                  <c:pt idx="46">
                    <c:v>Jan</c:v>
                  </c:pt>
                  <c:pt idx="47">
                    <c:v>Feb</c:v>
                  </c:pt>
                  <c:pt idx="48">
                    <c:v>Mar</c:v>
                  </c:pt>
                  <c:pt idx="49">
                    <c:v>Apr</c:v>
                  </c:pt>
                </c:lvl>
                <c:lvl>
                  <c:pt idx="0">
                    <c:v>2010</c:v>
                  </c:pt>
                  <c:pt idx="10">
                    <c:v>2011</c:v>
                  </c:pt>
                  <c:pt idx="22">
                    <c:v>2012</c:v>
                  </c:pt>
                  <c:pt idx="34">
                    <c:v>2013</c:v>
                  </c:pt>
                  <c:pt idx="46">
                    <c:v>2014</c:v>
                  </c:pt>
                </c:lvl>
              </c:multiLvlStrCache>
            </c:multiLvlStrRef>
          </c:cat>
          <c:val>
            <c:numRef>
              <c:f>Sheet1!$C$2:$C$51</c:f>
              <c:numCache>
                <c:formatCode>General</c:formatCode>
                <c:ptCount val="50"/>
                <c:pt idx="1">
                  <c:v>46</c:v>
                </c:pt>
                <c:pt idx="2">
                  <c:v>41</c:v>
                </c:pt>
                <c:pt idx="3">
                  <c:v>48</c:v>
                </c:pt>
                <c:pt idx="4">
                  <c:v>50</c:v>
                </c:pt>
                <c:pt idx="5">
                  <c:v>43</c:v>
                </c:pt>
                <c:pt idx="6">
                  <c:v>49</c:v>
                </c:pt>
                <c:pt idx="7">
                  <c:v>42</c:v>
                </c:pt>
                <c:pt idx="8">
                  <c:v>42</c:v>
                </c:pt>
                <c:pt idx="9">
                  <c:v>42</c:v>
                </c:pt>
                <c:pt idx="10">
                  <c:v>41</c:v>
                </c:pt>
                <c:pt idx="11">
                  <c:v>43</c:v>
                </c:pt>
                <c:pt idx="12">
                  <c:v>42</c:v>
                </c:pt>
                <c:pt idx="13">
                  <c:v>41</c:v>
                </c:pt>
                <c:pt idx="14">
                  <c:v>42</c:v>
                </c:pt>
                <c:pt idx="15">
                  <c:v>42</c:v>
                </c:pt>
                <c:pt idx="16">
                  <c:v>42</c:v>
                </c:pt>
                <c:pt idx="17">
                  <c:v>39</c:v>
                </c:pt>
                <c:pt idx="18">
                  <c:v>41</c:v>
                </c:pt>
                <c:pt idx="19">
                  <c:v>34</c:v>
                </c:pt>
                <c:pt idx="20">
                  <c:v>37</c:v>
                </c:pt>
                <c:pt idx="21">
                  <c:v>41</c:v>
                </c:pt>
                <c:pt idx="22">
                  <c:v>37</c:v>
                </c:pt>
                <c:pt idx="23">
                  <c:v>42</c:v>
                </c:pt>
                <c:pt idx="24">
                  <c:v>41</c:v>
                </c:pt>
                <c:pt idx="25">
                  <c:v>42</c:v>
                </c:pt>
                <c:pt idx="26">
                  <c:v>37</c:v>
                </c:pt>
                <c:pt idx="27">
                  <c:v>41</c:v>
                </c:pt>
                <c:pt idx="28">
                  <c:v>38</c:v>
                </c:pt>
                <c:pt idx="29">
                  <c:v>38</c:v>
                </c:pt>
                <c:pt idx="30">
                  <c:v>45</c:v>
                </c:pt>
                <c:pt idx="31">
                  <c:v>38</c:v>
                </c:pt>
                <c:pt idx="32">
                  <c:v>43</c:v>
                </c:pt>
                <c:pt idx="35">
                  <c:v>36</c:v>
                </c:pt>
                <c:pt idx="36">
                  <c:v>37</c:v>
                </c:pt>
                <c:pt idx="37">
                  <c:v>35</c:v>
                </c:pt>
                <c:pt idx="39">
                  <c:v>35</c:v>
                </c:pt>
                <c:pt idx="41">
                  <c:v>37</c:v>
                </c:pt>
                <c:pt idx="42">
                  <c:v>39</c:v>
                </c:pt>
                <c:pt idx="43">
                  <c:v>38</c:v>
                </c:pt>
                <c:pt idx="44">
                  <c:v>33</c:v>
                </c:pt>
                <c:pt idx="45">
                  <c:v>34</c:v>
                </c:pt>
                <c:pt idx="46">
                  <c:v>34</c:v>
                </c:pt>
                <c:pt idx="47">
                  <c:v>35</c:v>
                </c:pt>
                <c:pt idx="48">
                  <c:v>38</c:v>
                </c:pt>
                <c:pt idx="49">
                  <c:v>38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Unfavorable</c:v>
                </c:pt>
              </c:strCache>
            </c:strRef>
          </c:tx>
          <c:spPr>
            <a:ln>
              <a:solidFill>
                <a:schemeClr val="bg2"/>
              </a:solidFill>
            </a:ln>
          </c:spPr>
          <c:marker>
            <c:symbol val="none"/>
          </c:marker>
          <c:dPt>
            <c:idx val="35"/>
            <c:bubble3D val="0"/>
            <c:spPr>
              <a:ln>
                <a:solidFill>
                  <a:schemeClr val="bg2"/>
                </a:solidFill>
                <a:prstDash val="solid"/>
              </a:ln>
            </c:spPr>
          </c:dPt>
          <c:dLbls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200" dirty="0" smtClean="0"/>
                      <a:t>Jul</a:t>
                    </a:r>
                  </a:p>
                  <a:p>
                    <a:r>
                      <a:rPr lang="en-US" sz="1200" dirty="0" smtClean="0"/>
                      <a:t>35</a:t>
                    </a:r>
                    <a:r>
                      <a:rPr lang="en-US" sz="1200" dirty="0"/>
                      <a:t>%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/>
              <c:tx>
                <c:rich>
                  <a:bodyPr/>
                  <a:lstStyle/>
                  <a:p>
                    <a:r>
                      <a:rPr lang="en-US" sz="1200" dirty="0" smtClean="0"/>
                      <a:t>Oct</a:t>
                    </a:r>
                  </a:p>
                  <a:p>
                    <a:r>
                      <a:rPr lang="en-US" sz="1200" dirty="0" smtClean="0"/>
                      <a:t>51</a:t>
                    </a:r>
                    <a:r>
                      <a:rPr lang="en-US" sz="1200" dirty="0"/>
                      <a:t>%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0"/>
              <c:delete val="1"/>
            </c:dLbl>
            <c:dLbl>
              <c:idx val="44"/>
              <c:delete val="1"/>
            </c:dLbl>
            <c:dLbl>
              <c:idx val="45"/>
              <c:delete val="1"/>
            </c:dLbl>
            <c:dLbl>
              <c:idx val="46"/>
              <c:delete val="1"/>
            </c:dLbl>
            <c:dLbl>
              <c:idx val="47"/>
              <c:delete val="1"/>
            </c:dLbl>
            <c:dLbl>
              <c:idx val="48"/>
              <c:delete val="1"/>
            </c:dLbl>
            <c:dLbl>
              <c:idx val="49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Apr</a:t>
                    </a:r>
                  </a:p>
                  <a:p>
                    <a:r>
                      <a:rPr lang="en-US" dirty="0" smtClean="0"/>
                      <a:t>46</a:t>
                    </a:r>
                    <a:r>
                      <a:rPr lang="en-US" dirty="0"/>
                      <a:t>%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&quot;%&quot;" sourceLinked="0"/>
            <c:txPr>
              <a:bodyPr/>
              <a:lstStyle/>
              <a:p>
                <a:pPr>
                  <a:defRPr sz="1200">
                    <a:solidFill>
                      <a:schemeClr val="bg2"/>
                    </a:solidFill>
                    <a:latin typeface="Calibri" pitchFamily="34" charset="0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multiLvlStrRef>
              <c:f>Sheet1!$A$2:$B$51</c:f>
              <c:multiLvlStrCache>
                <c:ptCount val="50"/>
                <c:lvl>
                  <c:pt idx="1">
                    <c:v>Apr</c:v>
                  </c:pt>
                  <c:pt idx="2">
                    <c:v>May</c:v>
                  </c:pt>
                  <c:pt idx="3">
                    <c:v>Jun</c:v>
                  </c:pt>
                  <c:pt idx="4">
                    <c:v>Jul</c:v>
                  </c:pt>
                  <c:pt idx="5">
                    <c:v>Aug</c:v>
                  </c:pt>
                  <c:pt idx="6">
                    <c:v>Sep</c:v>
                  </c:pt>
                  <c:pt idx="7">
                    <c:v>Oct</c:v>
                  </c:pt>
                  <c:pt idx="8">
                    <c:v>Nov</c:v>
                  </c:pt>
                  <c:pt idx="9">
                    <c:v>Dec</c:v>
                  </c:pt>
                  <c:pt idx="10">
                    <c:v>Jan</c:v>
                  </c:pt>
                  <c:pt idx="11">
                    <c:v>Feb</c:v>
                  </c:pt>
                  <c:pt idx="12">
                    <c:v>Mar</c:v>
                  </c:pt>
                  <c:pt idx="13">
                    <c:v>Apr</c:v>
                  </c:pt>
                  <c:pt idx="14">
                    <c:v>May</c:v>
                  </c:pt>
                  <c:pt idx="15">
                    <c:v>Jun</c:v>
                  </c:pt>
                  <c:pt idx="16">
                    <c:v>Jul</c:v>
                  </c:pt>
                  <c:pt idx="17">
                    <c:v>Aug</c:v>
                  </c:pt>
                  <c:pt idx="18">
                    <c:v>Sep</c:v>
                  </c:pt>
                  <c:pt idx="19">
                    <c:v>Oct</c:v>
                  </c:pt>
                  <c:pt idx="20">
                    <c:v>Nov</c:v>
                  </c:pt>
                  <c:pt idx="21">
                    <c:v>Dec</c:v>
                  </c:pt>
                  <c:pt idx="22">
                    <c:v>Jan</c:v>
                  </c:pt>
                  <c:pt idx="23">
                    <c:v>Feb</c:v>
                  </c:pt>
                  <c:pt idx="24">
                    <c:v>Mar</c:v>
                  </c:pt>
                  <c:pt idx="25">
                    <c:v>Apr</c:v>
                  </c:pt>
                  <c:pt idx="26">
                    <c:v>May</c:v>
                  </c:pt>
                  <c:pt idx="27">
                    <c:v>Jun</c:v>
                  </c:pt>
                  <c:pt idx="28">
                    <c:v>Jul</c:v>
                  </c:pt>
                  <c:pt idx="29">
                    <c:v>Aug</c:v>
                  </c:pt>
                  <c:pt idx="30">
                    <c:v>Sep</c:v>
                  </c:pt>
                  <c:pt idx="31">
                    <c:v>Oct</c:v>
                  </c:pt>
                  <c:pt idx="32">
                    <c:v>Nov</c:v>
                  </c:pt>
                  <c:pt idx="35">
                    <c:v>Feb</c:v>
                  </c:pt>
                  <c:pt idx="36">
                    <c:v>Mar</c:v>
                  </c:pt>
                  <c:pt idx="37">
                    <c:v>Apr</c:v>
                  </c:pt>
                  <c:pt idx="39">
                    <c:v>Jun</c:v>
                  </c:pt>
                  <c:pt idx="41">
                    <c:v>Aug</c:v>
                  </c:pt>
                  <c:pt idx="42">
                    <c:v>Sep</c:v>
                  </c:pt>
                  <c:pt idx="43">
                    <c:v>Oct</c:v>
                  </c:pt>
                  <c:pt idx="44">
                    <c:v>Nov</c:v>
                  </c:pt>
                  <c:pt idx="45">
                    <c:v>Dec</c:v>
                  </c:pt>
                  <c:pt idx="46">
                    <c:v>Jan</c:v>
                  </c:pt>
                  <c:pt idx="47">
                    <c:v>Feb</c:v>
                  </c:pt>
                  <c:pt idx="48">
                    <c:v>Mar</c:v>
                  </c:pt>
                  <c:pt idx="49">
                    <c:v>Apr</c:v>
                  </c:pt>
                </c:lvl>
                <c:lvl>
                  <c:pt idx="0">
                    <c:v>2010</c:v>
                  </c:pt>
                  <c:pt idx="10">
                    <c:v>2011</c:v>
                  </c:pt>
                  <c:pt idx="22">
                    <c:v>2012</c:v>
                  </c:pt>
                  <c:pt idx="34">
                    <c:v>2013</c:v>
                  </c:pt>
                  <c:pt idx="46">
                    <c:v>2014</c:v>
                  </c:pt>
                </c:lvl>
              </c:multiLvlStrCache>
            </c:multiLvlStrRef>
          </c:cat>
          <c:val>
            <c:numRef>
              <c:f>Sheet1!$D$2:$D$51</c:f>
              <c:numCache>
                <c:formatCode>General</c:formatCode>
                <c:ptCount val="50"/>
                <c:pt idx="1">
                  <c:v>40</c:v>
                </c:pt>
                <c:pt idx="2">
                  <c:v>44</c:v>
                </c:pt>
                <c:pt idx="3">
                  <c:v>41</c:v>
                </c:pt>
                <c:pt idx="4">
                  <c:v>35</c:v>
                </c:pt>
                <c:pt idx="5">
                  <c:v>45</c:v>
                </c:pt>
                <c:pt idx="6">
                  <c:v>40</c:v>
                </c:pt>
                <c:pt idx="7">
                  <c:v>44</c:v>
                </c:pt>
                <c:pt idx="8">
                  <c:v>40</c:v>
                </c:pt>
                <c:pt idx="9">
                  <c:v>41</c:v>
                </c:pt>
                <c:pt idx="10">
                  <c:v>50</c:v>
                </c:pt>
                <c:pt idx="11">
                  <c:v>48</c:v>
                </c:pt>
                <c:pt idx="12">
                  <c:v>46</c:v>
                </c:pt>
                <c:pt idx="13">
                  <c:v>41</c:v>
                </c:pt>
                <c:pt idx="14">
                  <c:v>44</c:v>
                </c:pt>
                <c:pt idx="15">
                  <c:v>46</c:v>
                </c:pt>
                <c:pt idx="16">
                  <c:v>43</c:v>
                </c:pt>
                <c:pt idx="17">
                  <c:v>44</c:v>
                </c:pt>
                <c:pt idx="18">
                  <c:v>43</c:v>
                </c:pt>
                <c:pt idx="19">
                  <c:v>51</c:v>
                </c:pt>
                <c:pt idx="20">
                  <c:v>44</c:v>
                </c:pt>
                <c:pt idx="21">
                  <c:v>43</c:v>
                </c:pt>
                <c:pt idx="22">
                  <c:v>44</c:v>
                </c:pt>
                <c:pt idx="23">
                  <c:v>43</c:v>
                </c:pt>
                <c:pt idx="24">
                  <c:v>40</c:v>
                </c:pt>
                <c:pt idx="25">
                  <c:v>43</c:v>
                </c:pt>
                <c:pt idx="26">
                  <c:v>44</c:v>
                </c:pt>
                <c:pt idx="27">
                  <c:v>41</c:v>
                </c:pt>
                <c:pt idx="28">
                  <c:v>44</c:v>
                </c:pt>
                <c:pt idx="29">
                  <c:v>43</c:v>
                </c:pt>
                <c:pt idx="30">
                  <c:v>40</c:v>
                </c:pt>
                <c:pt idx="31">
                  <c:v>43</c:v>
                </c:pt>
                <c:pt idx="32">
                  <c:v>39</c:v>
                </c:pt>
                <c:pt idx="35">
                  <c:v>42</c:v>
                </c:pt>
                <c:pt idx="36">
                  <c:v>40</c:v>
                </c:pt>
                <c:pt idx="37">
                  <c:v>40</c:v>
                </c:pt>
                <c:pt idx="39">
                  <c:v>43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49</c:v>
                </c:pt>
                <c:pt idx="45">
                  <c:v>48</c:v>
                </c:pt>
                <c:pt idx="46">
                  <c:v>50</c:v>
                </c:pt>
                <c:pt idx="47">
                  <c:v>47</c:v>
                </c:pt>
                <c:pt idx="48">
                  <c:v>46</c:v>
                </c:pt>
                <c:pt idx="49">
                  <c:v>46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Don't know/Refused</c:v>
                </c:pt>
              </c:strCache>
            </c:strRef>
          </c:tx>
          <c:spPr>
            <a:ln>
              <a:solidFill>
                <a:schemeClr val="bg1">
                  <a:lumMod val="65000"/>
                </a:schemeClr>
              </a:solidFill>
              <a:prstDash val="solid"/>
            </a:ln>
          </c:spPr>
          <c:marker>
            <c:symbol val="none"/>
          </c:marker>
          <c:dPt>
            <c:idx val="35"/>
            <c:bubble3D val="0"/>
          </c:dPt>
          <c:dLbls>
            <c:dLbl>
              <c:idx val="49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Apr</a:t>
                    </a:r>
                  </a:p>
                  <a:p>
                    <a:r>
                      <a:rPr lang="en-US" dirty="0" smtClean="0"/>
                      <a:t>16%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>
                    <a:solidFill>
                      <a:schemeClr val="bg1">
                        <a:lumMod val="65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multiLvlStrRef>
              <c:f>Sheet1!$A$2:$B$51</c:f>
              <c:multiLvlStrCache>
                <c:ptCount val="50"/>
                <c:lvl>
                  <c:pt idx="1">
                    <c:v>Apr</c:v>
                  </c:pt>
                  <c:pt idx="2">
                    <c:v>May</c:v>
                  </c:pt>
                  <c:pt idx="3">
                    <c:v>Jun</c:v>
                  </c:pt>
                  <c:pt idx="4">
                    <c:v>Jul</c:v>
                  </c:pt>
                  <c:pt idx="5">
                    <c:v>Aug</c:v>
                  </c:pt>
                  <c:pt idx="6">
                    <c:v>Sep</c:v>
                  </c:pt>
                  <c:pt idx="7">
                    <c:v>Oct</c:v>
                  </c:pt>
                  <c:pt idx="8">
                    <c:v>Nov</c:v>
                  </c:pt>
                  <c:pt idx="9">
                    <c:v>Dec</c:v>
                  </c:pt>
                  <c:pt idx="10">
                    <c:v>Jan</c:v>
                  </c:pt>
                  <c:pt idx="11">
                    <c:v>Feb</c:v>
                  </c:pt>
                  <c:pt idx="12">
                    <c:v>Mar</c:v>
                  </c:pt>
                  <c:pt idx="13">
                    <c:v>Apr</c:v>
                  </c:pt>
                  <c:pt idx="14">
                    <c:v>May</c:v>
                  </c:pt>
                  <c:pt idx="15">
                    <c:v>Jun</c:v>
                  </c:pt>
                  <c:pt idx="16">
                    <c:v>Jul</c:v>
                  </c:pt>
                  <c:pt idx="17">
                    <c:v>Aug</c:v>
                  </c:pt>
                  <c:pt idx="18">
                    <c:v>Sep</c:v>
                  </c:pt>
                  <c:pt idx="19">
                    <c:v>Oct</c:v>
                  </c:pt>
                  <c:pt idx="20">
                    <c:v>Nov</c:v>
                  </c:pt>
                  <c:pt idx="21">
                    <c:v>Dec</c:v>
                  </c:pt>
                  <c:pt idx="22">
                    <c:v>Jan</c:v>
                  </c:pt>
                  <c:pt idx="23">
                    <c:v>Feb</c:v>
                  </c:pt>
                  <c:pt idx="24">
                    <c:v>Mar</c:v>
                  </c:pt>
                  <c:pt idx="25">
                    <c:v>Apr</c:v>
                  </c:pt>
                  <c:pt idx="26">
                    <c:v>May</c:v>
                  </c:pt>
                  <c:pt idx="27">
                    <c:v>Jun</c:v>
                  </c:pt>
                  <c:pt idx="28">
                    <c:v>Jul</c:v>
                  </c:pt>
                  <c:pt idx="29">
                    <c:v>Aug</c:v>
                  </c:pt>
                  <c:pt idx="30">
                    <c:v>Sep</c:v>
                  </c:pt>
                  <c:pt idx="31">
                    <c:v>Oct</c:v>
                  </c:pt>
                  <c:pt idx="32">
                    <c:v>Nov</c:v>
                  </c:pt>
                  <c:pt idx="35">
                    <c:v>Feb</c:v>
                  </c:pt>
                  <c:pt idx="36">
                    <c:v>Mar</c:v>
                  </c:pt>
                  <c:pt idx="37">
                    <c:v>Apr</c:v>
                  </c:pt>
                  <c:pt idx="39">
                    <c:v>Jun</c:v>
                  </c:pt>
                  <c:pt idx="41">
                    <c:v>Aug</c:v>
                  </c:pt>
                  <c:pt idx="42">
                    <c:v>Sep</c:v>
                  </c:pt>
                  <c:pt idx="43">
                    <c:v>Oct</c:v>
                  </c:pt>
                  <c:pt idx="44">
                    <c:v>Nov</c:v>
                  </c:pt>
                  <c:pt idx="45">
                    <c:v>Dec</c:v>
                  </c:pt>
                  <c:pt idx="46">
                    <c:v>Jan</c:v>
                  </c:pt>
                  <c:pt idx="47">
                    <c:v>Feb</c:v>
                  </c:pt>
                  <c:pt idx="48">
                    <c:v>Mar</c:v>
                  </c:pt>
                  <c:pt idx="49">
                    <c:v>Apr</c:v>
                  </c:pt>
                </c:lvl>
                <c:lvl>
                  <c:pt idx="0">
                    <c:v>2010</c:v>
                  </c:pt>
                  <c:pt idx="10">
                    <c:v>2011</c:v>
                  </c:pt>
                  <c:pt idx="22">
                    <c:v>2012</c:v>
                  </c:pt>
                  <c:pt idx="34">
                    <c:v>2013</c:v>
                  </c:pt>
                  <c:pt idx="46">
                    <c:v>2014</c:v>
                  </c:pt>
                </c:lvl>
              </c:multiLvlStrCache>
            </c:multiLvlStrRef>
          </c:cat>
          <c:val>
            <c:numRef>
              <c:f>Sheet1!$E$2:$E$51</c:f>
              <c:numCache>
                <c:formatCode>General</c:formatCode>
                <c:ptCount val="50"/>
                <c:pt idx="1">
                  <c:v>14.000000000000002</c:v>
                </c:pt>
                <c:pt idx="2">
                  <c:v>14.000000000000002</c:v>
                </c:pt>
                <c:pt idx="3">
                  <c:v>10</c:v>
                </c:pt>
                <c:pt idx="4">
                  <c:v>14.000000000000002</c:v>
                </c:pt>
                <c:pt idx="5">
                  <c:v>12</c:v>
                </c:pt>
                <c:pt idx="6">
                  <c:v>11</c:v>
                </c:pt>
                <c:pt idx="7">
                  <c:v>15</c:v>
                </c:pt>
                <c:pt idx="8">
                  <c:v>18</c:v>
                </c:pt>
                <c:pt idx="9">
                  <c:v>18</c:v>
                </c:pt>
                <c:pt idx="10">
                  <c:v>9</c:v>
                </c:pt>
                <c:pt idx="11">
                  <c:v>8</c:v>
                </c:pt>
                <c:pt idx="12">
                  <c:v>13</c:v>
                </c:pt>
                <c:pt idx="13">
                  <c:v>18</c:v>
                </c:pt>
                <c:pt idx="14">
                  <c:v>14.000000000000002</c:v>
                </c:pt>
                <c:pt idx="15">
                  <c:v>12</c:v>
                </c:pt>
                <c:pt idx="16">
                  <c:v>15</c:v>
                </c:pt>
                <c:pt idx="17">
                  <c:v>17</c:v>
                </c:pt>
                <c:pt idx="18">
                  <c:v>16</c:v>
                </c:pt>
                <c:pt idx="19">
                  <c:v>15</c:v>
                </c:pt>
                <c:pt idx="20">
                  <c:v>19</c:v>
                </c:pt>
                <c:pt idx="21">
                  <c:v>17</c:v>
                </c:pt>
                <c:pt idx="22">
                  <c:v>19</c:v>
                </c:pt>
                <c:pt idx="23">
                  <c:v>15</c:v>
                </c:pt>
                <c:pt idx="24">
                  <c:v>19</c:v>
                </c:pt>
                <c:pt idx="25">
                  <c:v>15</c:v>
                </c:pt>
                <c:pt idx="26">
                  <c:v>19</c:v>
                </c:pt>
                <c:pt idx="27">
                  <c:v>18</c:v>
                </c:pt>
                <c:pt idx="28">
                  <c:v>17</c:v>
                </c:pt>
                <c:pt idx="29">
                  <c:v>19</c:v>
                </c:pt>
                <c:pt idx="30">
                  <c:v>14.000000000000002</c:v>
                </c:pt>
                <c:pt idx="31">
                  <c:v>19</c:v>
                </c:pt>
                <c:pt idx="32">
                  <c:v>19</c:v>
                </c:pt>
                <c:pt idx="35">
                  <c:v>23</c:v>
                </c:pt>
                <c:pt idx="36">
                  <c:v>23</c:v>
                </c:pt>
                <c:pt idx="37">
                  <c:v>24</c:v>
                </c:pt>
                <c:pt idx="39">
                  <c:v>23</c:v>
                </c:pt>
                <c:pt idx="41">
                  <c:v>20</c:v>
                </c:pt>
                <c:pt idx="42">
                  <c:v>17</c:v>
                </c:pt>
                <c:pt idx="43">
                  <c:v>18</c:v>
                </c:pt>
                <c:pt idx="44">
                  <c:v>18</c:v>
                </c:pt>
                <c:pt idx="45">
                  <c:v>18</c:v>
                </c:pt>
                <c:pt idx="46">
                  <c:v>16</c:v>
                </c:pt>
                <c:pt idx="47">
                  <c:v>18</c:v>
                </c:pt>
                <c:pt idx="48">
                  <c:v>15</c:v>
                </c:pt>
                <c:pt idx="49">
                  <c:v>16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4242432"/>
        <c:axId val="64243968"/>
      </c:lineChart>
      <c:catAx>
        <c:axId val="6424243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64243968"/>
        <c:crosses val="autoZero"/>
        <c:auto val="1"/>
        <c:lblAlgn val="ctr"/>
        <c:lblOffset val="0"/>
        <c:noMultiLvlLbl val="0"/>
      </c:catAx>
      <c:valAx>
        <c:axId val="64243968"/>
        <c:scaling>
          <c:orientation val="minMax"/>
          <c:max val="80"/>
        </c:scaling>
        <c:delete val="0"/>
        <c:axPos val="l"/>
        <c:numFmt formatCode="0&quot;%&quot;" sourceLinked="0"/>
        <c:majorTickMark val="none"/>
        <c:minorTickMark val="none"/>
        <c:tickLblPos val="nextTo"/>
        <c:txPr>
          <a:bodyPr/>
          <a:lstStyle/>
          <a:p>
            <a:pPr>
              <a:defRPr sz="1050"/>
            </a:pPr>
            <a:endParaRPr lang="en-US"/>
          </a:p>
        </c:txPr>
        <c:crossAx val="64242432"/>
        <c:crosses val="autoZero"/>
        <c:crossBetween val="between"/>
        <c:majorUnit val="20"/>
      </c:valAx>
      <c:spPr>
        <a:ln>
          <a:noFill/>
        </a:ln>
      </c:spPr>
    </c:plotArea>
    <c:legend>
      <c:legendPos val="t"/>
      <c:layout>
        <c:manualLayout>
          <c:xMode val="edge"/>
          <c:yMode val="edge"/>
          <c:x val="0.22494178787547389"/>
          <c:y val="8.3333333333333329E-2"/>
          <c:w val="0.60875164041994756"/>
          <c:h val="6.8866196412948388E-2"/>
        </c:manualLayout>
      </c:layout>
      <c:overlay val="0"/>
      <c:spPr>
        <a:ln>
          <a:noFill/>
        </a:ln>
      </c:spPr>
      <c:txPr>
        <a:bodyPr/>
        <a:lstStyle/>
        <a:p>
          <a:pPr>
            <a:defRPr sz="1400">
              <a:latin typeface="Calibri" pitchFamily="34" charset="0"/>
            </a:defRPr>
          </a:pPr>
          <a:endParaRPr lang="en-US"/>
        </a:p>
      </c:txPr>
    </c:legend>
    <c:plotVisOnly val="1"/>
    <c:dispBlanksAs val="span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Very Favorable</c:v>
                </c:pt>
              </c:strCache>
            </c:strRef>
          </c:tx>
          <c:spPr>
            <a:solidFill>
              <a:srgbClr val="0072C0"/>
            </a:solidFill>
            <a:ln w="9525">
              <a:solidFill>
                <a:srgbClr val="133559"/>
              </a:solidFill>
            </a:ln>
          </c:spPr>
          <c:invertIfNegative val="0"/>
          <c:dLbls>
            <c:dLbl>
              <c:idx val="0"/>
              <c:layout>
                <c:manualLayout>
                  <c:x val="-1.3617629904105124E-3"/>
                  <c:y val="6.4596802126422664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/>
                        </a:solidFill>
                      </a:rPr>
                      <a:t>7</a:t>
                    </a:r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Republicans</c:v>
                </c:pt>
                <c:pt idx="1">
                  <c:v>Independents</c:v>
                </c:pt>
                <c:pt idx="2">
                  <c:v>Democrats</c:v>
                </c:pt>
                <c:pt idx="3">
                  <c:v>Total</c:v>
                </c:pt>
              </c:strCache>
            </c:strRef>
          </c:cat>
          <c:val>
            <c:numRef>
              <c:f>Sheet1!$B$2:$B$5</c:f>
              <c:numCache>
                <c:formatCode>0%;0%</c:formatCode>
                <c:ptCount val="4"/>
                <c:pt idx="0">
                  <c:v>-7.0000000000000007E-2</c:v>
                </c:pt>
                <c:pt idx="1">
                  <c:v>-0.19</c:v>
                </c:pt>
                <c:pt idx="2">
                  <c:v>-0.32</c:v>
                </c:pt>
                <c:pt idx="3">
                  <c:v>-0.19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Somewhat Favorable</c:v>
                </c:pt>
              </c:strCache>
            </c:strRef>
          </c:tx>
          <c:spPr>
            <a:solidFill>
              <a:srgbClr val="06244D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-2.1786492374727719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tx1"/>
                        </a:solidFill>
                      </a:rPr>
                      <a:t>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Republicans</c:v>
                </c:pt>
                <c:pt idx="1">
                  <c:v>Independents</c:v>
                </c:pt>
                <c:pt idx="2">
                  <c:v>Democrats</c:v>
                </c:pt>
                <c:pt idx="3">
                  <c:v>Total</c:v>
                </c:pt>
              </c:strCache>
            </c:strRef>
          </c:cat>
          <c:val>
            <c:numRef>
              <c:f>Sheet1!$C$2:$C$5</c:f>
              <c:numCache>
                <c:formatCode>0%;0%</c:formatCode>
                <c:ptCount val="4"/>
                <c:pt idx="0">
                  <c:v>-0.04</c:v>
                </c:pt>
                <c:pt idx="1">
                  <c:v>-0.18</c:v>
                </c:pt>
                <c:pt idx="2">
                  <c:v>-0.36</c:v>
                </c:pt>
                <c:pt idx="3">
                  <c:v>-0.19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Somewhat Unfavorable</c:v>
                </c:pt>
              </c:strCache>
            </c:strRef>
          </c:tx>
          <c:spPr>
            <a:solidFill>
              <a:srgbClr val="FF8811"/>
            </a:solidFill>
            <a:ln>
              <a:solidFill>
                <a:prstClr val="black"/>
              </a:solidFill>
            </a:ln>
          </c:spPr>
          <c:invertIfNegative val="0"/>
          <c:dLbls>
            <c:dLbl>
              <c:idx val="1"/>
              <c:layout>
                <c:manualLayout>
                  <c:x val="2.723311546840958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738450585833634E-3"/>
                  <c:y val="6.459425904535788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Republicans</c:v>
                </c:pt>
                <c:pt idx="1">
                  <c:v>Independents</c:v>
                </c:pt>
                <c:pt idx="2">
                  <c:v>Democrats</c:v>
                </c:pt>
                <c:pt idx="3">
                  <c:v>Total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0.2</c:v>
                </c:pt>
                <c:pt idx="1">
                  <c:v>0.19</c:v>
                </c:pt>
                <c:pt idx="2">
                  <c:v>0.09</c:v>
                </c:pt>
                <c:pt idx="3">
                  <c:v>0.16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Very Unfavorable</c:v>
                </c:pt>
              </c:strCache>
            </c:strRef>
          </c:tx>
          <c:spPr>
            <a:solidFill>
              <a:srgbClr val="E05C26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2"/>
              <c:layout>
                <c:manualLayout>
                  <c:x val="0"/>
                  <c:y val="6.45942590453578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Republicans</c:v>
                </c:pt>
                <c:pt idx="1">
                  <c:v>Independents</c:v>
                </c:pt>
                <c:pt idx="2">
                  <c:v>Democrats</c:v>
                </c:pt>
                <c:pt idx="3">
                  <c:v>Total</c:v>
                </c:pt>
              </c:strCache>
            </c:strRef>
          </c:cat>
          <c:val>
            <c:numRef>
              <c:f>Sheet1!$E$2:$E$5</c:f>
              <c:numCache>
                <c:formatCode>0%</c:formatCode>
                <c:ptCount val="4"/>
                <c:pt idx="0">
                  <c:v>0.56000000000000005</c:v>
                </c:pt>
                <c:pt idx="1">
                  <c:v>0.31</c:v>
                </c:pt>
                <c:pt idx="2">
                  <c:v>0.08</c:v>
                </c:pt>
                <c:pt idx="3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overlap val="100"/>
        <c:axId val="35794944"/>
        <c:axId val="35796480"/>
      </c:barChart>
      <c:catAx>
        <c:axId val="3579494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35796480"/>
        <c:crosses val="autoZero"/>
        <c:auto val="1"/>
        <c:lblAlgn val="ctr"/>
        <c:lblOffset val="100"/>
        <c:noMultiLvlLbl val="0"/>
      </c:catAx>
      <c:valAx>
        <c:axId val="35796480"/>
        <c:scaling>
          <c:orientation val="minMax"/>
          <c:max val="1.1000000000000001"/>
          <c:min val="-1.1000000000000001"/>
        </c:scaling>
        <c:delete val="1"/>
        <c:axPos val="b"/>
        <c:numFmt formatCode="0%;0%" sourceLinked="1"/>
        <c:majorTickMark val="out"/>
        <c:minorTickMark val="none"/>
        <c:tickLblPos val="none"/>
        <c:crossAx val="35794944"/>
        <c:crosses val="autoZero"/>
        <c:crossBetween val="between"/>
        <c:majorUnit val="0.1"/>
      </c:valAx>
    </c:plotArea>
    <c:plotVisOnly val="1"/>
    <c:dispBlanksAs val="gap"/>
    <c:showDLblsOverMax val="0"/>
  </c:chart>
  <c:txPr>
    <a:bodyPr/>
    <a:lstStyle/>
    <a:p>
      <a:pPr>
        <a:defRPr sz="1400" b="1">
          <a:latin typeface="+mn-lt"/>
          <a:cs typeface="Calibri" pitchFamily="34" charset="0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improve</c:v>
                </c:pt>
              </c:strCache>
            </c:strRef>
          </c:tx>
          <c:spPr>
            <a:solidFill>
              <a:srgbClr val="133559"/>
            </a:solidFill>
            <a:ln w="9525"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Republican</c:v>
                </c:pt>
                <c:pt idx="1">
                  <c:v>Independent</c:v>
                </c:pt>
                <c:pt idx="2">
                  <c:v>Democrat</c:v>
                </c:pt>
                <c:pt idx="3">
                  <c:v>Total</c:v>
                </c:pt>
              </c:strCache>
            </c:strRef>
          </c:cat>
          <c:val>
            <c:numRef>
              <c:f>Sheet1!$B$2:$B$5</c:f>
              <c:numCache>
                <c:formatCode>0%;0%</c:formatCode>
                <c:ptCount val="4"/>
                <c:pt idx="0">
                  <c:v>-0.31</c:v>
                </c:pt>
                <c:pt idx="1">
                  <c:v>-0.56000000000000005</c:v>
                </c:pt>
                <c:pt idx="2">
                  <c:v>-0.85</c:v>
                </c:pt>
                <c:pt idx="3">
                  <c:v>-0.57999999999999996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repeal and replace</c:v>
                </c:pt>
              </c:strCache>
            </c:strRef>
          </c:tx>
          <c:spPr>
            <a:solidFill>
              <a:srgbClr val="E05C26"/>
            </a:solidFill>
            <a:ln w="9525"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-2.178649237472771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Republican</c:v>
                </c:pt>
                <c:pt idx="1">
                  <c:v>Independent</c:v>
                </c:pt>
                <c:pt idx="2">
                  <c:v>Democrat</c:v>
                </c:pt>
                <c:pt idx="3">
                  <c:v>Total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0.62</c:v>
                </c:pt>
                <c:pt idx="1">
                  <c:v>0.39</c:v>
                </c:pt>
                <c:pt idx="2">
                  <c:v>0.1</c:v>
                </c:pt>
                <c:pt idx="3">
                  <c:v>0.35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overlap val="100"/>
        <c:axId val="34216576"/>
        <c:axId val="34226560"/>
      </c:barChart>
      <c:catAx>
        <c:axId val="3421657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34226560"/>
        <c:crosses val="autoZero"/>
        <c:auto val="1"/>
        <c:lblAlgn val="ctr"/>
        <c:lblOffset val="100"/>
        <c:noMultiLvlLbl val="0"/>
      </c:catAx>
      <c:valAx>
        <c:axId val="34226560"/>
        <c:scaling>
          <c:orientation val="minMax"/>
          <c:max val="1.1000000000000001"/>
          <c:min val="-1.1000000000000001"/>
        </c:scaling>
        <c:delete val="1"/>
        <c:axPos val="b"/>
        <c:numFmt formatCode="0%;0%" sourceLinked="1"/>
        <c:majorTickMark val="out"/>
        <c:minorTickMark val="none"/>
        <c:tickLblPos val="none"/>
        <c:crossAx val="34216576"/>
        <c:crosses val="autoZero"/>
        <c:crossBetween val="between"/>
        <c:majorUnit val="0.1"/>
      </c:valAx>
    </c:plotArea>
    <c:plotVisOnly val="1"/>
    <c:dispBlanksAs val="gap"/>
    <c:showDLblsOverMax val="0"/>
  </c:chart>
  <c:txPr>
    <a:bodyPr/>
    <a:lstStyle/>
    <a:p>
      <a:pPr>
        <a:defRPr sz="1400" b="1">
          <a:latin typeface="+mn-lt"/>
          <a:cs typeface="Calibri" pitchFamily="34" charset="0"/>
        </a:defRPr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0916688298578063"/>
          <c:y val="7.5971948818897642E-2"/>
          <c:w val="0.57404435022545264"/>
          <c:h val="0.92402805118110232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Percent with a favorable view of element</c:v>
                </c:pt>
              </c:strCache>
            </c:strRef>
          </c:tx>
          <c:spPr>
            <a:solidFill>
              <a:srgbClr val="E05C26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Extension of dependent coverage</c:v>
                </c:pt>
                <c:pt idx="1">
                  <c:v>Close Medicare doughnut hole</c:v>
                </c:pt>
                <c:pt idx="2">
                  <c:v>Eliminate out-of-pocket costs for preventive services</c:v>
                </c:pt>
                <c:pt idx="3">
                  <c:v>Subsidy assistance to individuals</c:v>
                </c:pt>
                <c:pt idx="4">
                  <c:v>Medicaid expansion</c:v>
                </c:pt>
                <c:pt idx="5">
                  <c:v>Guaranteed issue</c:v>
                </c:pt>
                <c:pt idx="6">
                  <c:v>Medical loss ratio</c:v>
                </c:pt>
                <c:pt idx="7">
                  <c:v>Increase Medicare payroll tax</c:v>
                </c:pt>
                <c:pt idx="8">
                  <c:v>Individual mandate</c:v>
                </c:pt>
              </c:strCache>
            </c:strRef>
          </c:cat>
          <c:val>
            <c:numRef>
              <c:f>Sheet1!$B$2:$B$10</c:f>
              <c:numCache>
                <c:formatCode>0%</c:formatCode>
                <c:ptCount val="9"/>
                <c:pt idx="0">
                  <c:v>0.8</c:v>
                </c:pt>
                <c:pt idx="1">
                  <c:v>0.79</c:v>
                </c:pt>
                <c:pt idx="2">
                  <c:v>0.77</c:v>
                </c:pt>
                <c:pt idx="3">
                  <c:v>0.77</c:v>
                </c:pt>
                <c:pt idx="4">
                  <c:v>0.74</c:v>
                </c:pt>
                <c:pt idx="5">
                  <c:v>0.7</c:v>
                </c:pt>
                <c:pt idx="6">
                  <c:v>0.62</c:v>
                </c:pt>
                <c:pt idx="7">
                  <c:v>0.56000000000000005</c:v>
                </c:pt>
                <c:pt idx="8">
                  <c:v>0.35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Percent who are aware element is included in ACA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Extension of dependent coverage</c:v>
                </c:pt>
                <c:pt idx="1">
                  <c:v>Close Medicare doughnut hole</c:v>
                </c:pt>
                <c:pt idx="2">
                  <c:v>Eliminate out-of-pocket costs for preventive services</c:v>
                </c:pt>
                <c:pt idx="3">
                  <c:v>Subsidy assistance to individuals</c:v>
                </c:pt>
                <c:pt idx="4">
                  <c:v>Medicaid expansion</c:v>
                </c:pt>
                <c:pt idx="5">
                  <c:v>Guaranteed issue</c:v>
                </c:pt>
                <c:pt idx="6">
                  <c:v>Medical loss ratio</c:v>
                </c:pt>
                <c:pt idx="7">
                  <c:v>Increase Medicare payroll tax</c:v>
                </c:pt>
                <c:pt idx="8">
                  <c:v>Individual mandate</c:v>
                </c:pt>
              </c:strCache>
            </c:strRef>
          </c:cat>
          <c:val>
            <c:numRef>
              <c:f>Sheet1!$C$2:$C$10</c:f>
              <c:numCache>
                <c:formatCode>0%</c:formatCode>
                <c:ptCount val="9"/>
                <c:pt idx="0">
                  <c:v>0.71</c:v>
                </c:pt>
                <c:pt idx="1">
                  <c:v>0.4</c:v>
                </c:pt>
                <c:pt idx="2">
                  <c:v>0.43</c:v>
                </c:pt>
                <c:pt idx="3">
                  <c:v>0.63</c:v>
                </c:pt>
                <c:pt idx="4">
                  <c:v>0.6</c:v>
                </c:pt>
                <c:pt idx="5">
                  <c:v>0.54</c:v>
                </c:pt>
                <c:pt idx="6">
                  <c:v>0.44</c:v>
                </c:pt>
                <c:pt idx="7">
                  <c:v>0.46</c:v>
                </c:pt>
                <c:pt idx="8">
                  <c:v>0.78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5"/>
        <c:axId val="4468096"/>
        <c:axId val="4473984"/>
      </c:barChart>
      <c:catAx>
        <c:axId val="4468096"/>
        <c:scaling>
          <c:orientation val="maxMin"/>
        </c:scaling>
        <c:delete val="0"/>
        <c:axPos val="l"/>
        <c:majorTickMark val="none"/>
        <c:minorTickMark val="none"/>
        <c:tickLblPos val="nextTo"/>
        <c:spPr>
          <a:ln>
            <a:noFill/>
          </a:ln>
        </c:spPr>
        <c:crossAx val="4473984"/>
        <c:crosses val="autoZero"/>
        <c:auto val="1"/>
        <c:lblAlgn val="ctr"/>
        <c:lblOffset val="0"/>
        <c:noMultiLvlLbl val="0"/>
      </c:catAx>
      <c:valAx>
        <c:axId val="4473984"/>
        <c:scaling>
          <c:orientation val="minMax"/>
          <c:max val="1"/>
        </c:scaling>
        <c:delete val="1"/>
        <c:axPos val="t"/>
        <c:numFmt formatCode="0%" sourceLinked="1"/>
        <c:majorTickMark val="none"/>
        <c:minorTickMark val="none"/>
        <c:tickLblPos val="none"/>
        <c:crossAx val="4468096"/>
        <c:crosses val="autoZero"/>
        <c:crossBetween val="between"/>
        <c:majorUnit val="0.2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05"/>
          <c:y val="0"/>
          <c:w val="0.9"/>
          <c:h val="6.1504356226305047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715968736909372"/>
          <c:y val="4.5829259087712078E-2"/>
          <c:w val="0.50284031263090623"/>
          <c:h val="0.9431580549980271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7"/>
            <c:invertIfNegative val="0"/>
            <c:bubble3D val="0"/>
          </c:dPt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</c:dLbls>
          <c:cat>
            <c:strRef>
              <c:f>Sheet1!$A$2:$A$6</c:f>
              <c:strCache>
                <c:ptCount val="5"/>
                <c:pt idx="0">
                  <c:v>You tried to get coverage but it was too expensive</c:v>
                </c:pt>
                <c:pt idx="1">
                  <c:v>You don't think the requirement applies to you</c:v>
                </c:pt>
                <c:pt idx="2">
                  <c:v>You didn’t know about the requirement to have health insurance</c:v>
                </c:pt>
                <c:pt idx="3">
                  <c:v>You tried to get coverage but were unable</c:v>
                </c:pt>
                <c:pt idx="4">
                  <c:v>You would rather pay the fine than pay for health insurance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0.36</c:v>
                </c:pt>
                <c:pt idx="1">
                  <c:v>0.14000000000000001</c:v>
                </c:pt>
                <c:pt idx="2">
                  <c:v>0.13</c:v>
                </c:pt>
                <c:pt idx="3">
                  <c:v>0.12</c:v>
                </c:pt>
                <c:pt idx="4">
                  <c:v>7.0000000000000007E-2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5"/>
        <c:axId val="4243840"/>
        <c:axId val="4240896"/>
      </c:barChart>
      <c:valAx>
        <c:axId val="4240896"/>
        <c:scaling>
          <c:orientation val="minMax"/>
          <c:max val="1.05"/>
          <c:min val="0"/>
        </c:scaling>
        <c:delete val="1"/>
        <c:axPos val="t"/>
        <c:numFmt formatCode="0%" sourceLinked="1"/>
        <c:majorTickMark val="none"/>
        <c:minorTickMark val="none"/>
        <c:tickLblPos val="nextTo"/>
        <c:crossAx val="4243840"/>
        <c:crosses val="autoZero"/>
        <c:crossBetween val="between"/>
      </c:valAx>
      <c:catAx>
        <c:axId val="4243840"/>
        <c:scaling>
          <c:orientation val="maxMin"/>
        </c:scaling>
        <c:delete val="0"/>
        <c:axPos val="l"/>
        <c:numFmt formatCode="@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424089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3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44823343363919"/>
          <c:y val="0.13640294289279642"/>
          <c:w val="0.59115322824175121"/>
          <c:h val="0.771159330959679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tx2"/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bubble3D val="0"/>
          </c:dPt>
          <c:dPt>
            <c:idx val="4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-0.22708071665922522"/>
                  <c:y val="4.4263687202960346E-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"/>
              <c:layout>
                <c:manualLayout>
                  <c:x val="0.1246435759520521"/>
                  <c:y val="-0.1891954990136652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2"/>
              <c:layout>
                <c:manualLayout>
                  <c:x val="0.13385444267797209"/>
                  <c:y val="1.4926762433497456E-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3"/>
              <c:layout>
                <c:manualLayout>
                  <c:x val="-3.3707978474073898E-2"/>
                  <c:y val="4.2510011286589086E-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4"/>
              <c:layout>
                <c:manualLayout>
                  <c:x val="-2.1545485967672164E-2"/>
                  <c:y val="-3.968210088647021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</c:dLbls>
          <c:cat>
            <c:strRef>
              <c:f>Sheet1!$A$2:$A$6</c:f>
              <c:strCache>
                <c:ptCount val="5"/>
                <c:pt idx="0">
                  <c:v>Television, radio and newspapers</c:v>
                </c:pt>
                <c:pt idx="1">
                  <c:v>Your own experience</c:v>
                </c:pt>
                <c:pt idx="2">
                  <c:v>Friends and family</c:v>
                </c:pt>
                <c:pt idx="3">
                  <c:v>Some other source</c:v>
                </c:pt>
                <c:pt idx="4">
                  <c:v>Dk/Ref.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0.44</c:v>
                </c:pt>
                <c:pt idx="1">
                  <c:v>0.23</c:v>
                </c:pt>
                <c:pt idx="2">
                  <c:v>0.18</c:v>
                </c:pt>
                <c:pt idx="3">
                  <c:v>0.1</c:v>
                </c:pt>
                <c:pt idx="4">
                  <c:v>0.05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D7CC677F-937E-4FEA-B0CD-227F1DF64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562531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3" rIns="93165" bIns="4658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5" tIns="46583" rIns="93165" bIns="4658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861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64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1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64376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 horizontal bar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hart Placeholder 5"/>
          <p:cNvSpPr>
            <a:spLocks noGrp="1"/>
          </p:cNvSpPr>
          <p:nvPr>
            <p:ph type="chart" sz="quarter" idx="11"/>
          </p:nvPr>
        </p:nvSpPr>
        <p:spPr>
          <a:xfrm>
            <a:off x="4297680" y="2286000"/>
            <a:ext cx="4663440" cy="393192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icon to add chart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6576" y="320040"/>
            <a:ext cx="9098280" cy="56356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200" b="1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0"/>
          </p:nvPr>
        </p:nvSpPr>
        <p:spPr>
          <a:xfrm>
            <a:off x="73152" y="914400"/>
            <a:ext cx="8942388" cy="338554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>
              <a:spcBef>
                <a:spcPts val="0"/>
              </a:spcBef>
              <a:buNone/>
              <a:defRPr sz="1600" b="1" baseline="0">
                <a:latin typeface="+mn-lt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1964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70" r:id="rId2"/>
    <p:sldLayoutId id="214748367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dirty="0" smtClean="0">
                <a:latin typeface="+mj-lt"/>
              </a:rPr>
              <a:t>SOURCE: Kaiser Family Foundation Health Tracking Polls</a:t>
            </a:r>
            <a:endParaRPr lang="en-US" sz="1100" dirty="0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" y="91440"/>
            <a:ext cx="8961120" cy="914400"/>
          </a:xfrm>
        </p:spPr>
        <p:txBody>
          <a:bodyPr wrap="square" anchor="ctr"/>
          <a:lstStyle/>
          <a:p>
            <a:r>
              <a:rPr lang="en-US" sz="2600" dirty="0" smtClean="0">
                <a:solidFill>
                  <a:schemeClr val="tx1"/>
                </a:solidFill>
              </a:rPr>
              <a:t>ACA Opinion: </a:t>
            </a:r>
            <a:r>
              <a:rPr lang="en-US" sz="2600" dirty="0" smtClean="0">
                <a:solidFill>
                  <a:schemeClr val="tx1"/>
                </a:solidFill>
              </a:rPr>
              <a:t>Divided Since Passage, Tilting More Negative Since Marketplace Rollout</a:t>
            </a:r>
            <a:endParaRPr lang="en-US" sz="2600" dirty="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529701057"/>
              </p:ext>
            </p:extLst>
          </p:nvPr>
        </p:nvGraphicFramePr>
        <p:xfrm>
          <a:off x="92075" y="1803400"/>
          <a:ext cx="8959850" cy="4389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Placeholder 3"/>
          <p:cNvSpPr txBox="1">
            <a:spLocks/>
          </p:cNvSpPr>
          <p:nvPr/>
        </p:nvSpPr>
        <p:spPr>
          <a:xfrm>
            <a:off x="91440" y="1097280"/>
            <a:ext cx="8991600" cy="548640"/>
          </a:xfrm>
          <a:prstGeom prst="rect">
            <a:avLst/>
          </a:prstGeom>
        </p:spPr>
        <p:txBody>
          <a:bodyPr anchor="t" anchorCtr="0"/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ea typeface="+mn-ea"/>
                <a:cs typeface="Meta Offc Pro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400" dirty="0" smtClean="0">
                <a:latin typeface="Calibri" pitchFamily="34" charset="0"/>
              </a:rPr>
              <a:t>As you may know, a health reform bill was signed into law in 2010. Given what you know about the health reform law, do you have a generally favorable or generally unfavorable opinion of it?</a:t>
            </a:r>
            <a:endParaRPr lang="en-US" sz="1400" dirty="0">
              <a:latin typeface="Calibri" pitchFamily="34" charset="0"/>
            </a:endParaRPr>
          </a:p>
        </p:txBody>
      </p:sp>
      <p:grpSp>
        <p:nvGrpSpPr>
          <p:cNvPr id="9" name="Group 45"/>
          <p:cNvGrpSpPr/>
          <p:nvPr/>
        </p:nvGrpSpPr>
        <p:grpSpPr>
          <a:xfrm>
            <a:off x="514350" y="1755788"/>
            <a:ext cx="1295153" cy="3922839"/>
            <a:chOff x="1038472" y="2865314"/>
            <a:chExt cx="1295153" cy="4023968"/>
          </a:xfrm>
        </p:grpSpPr>
        <p:cxnSp>
          <p:nvCxnSpPr>
            <p:cNvPr id="10" name="Straight Connector 9"/>
            <p:cNvCxnSpPr/>
            <p:nvPr/>
          </p:nvCxnSpPr>
          <p:spPr>
            <a:xfrm flipV="1">
              <a:off x="1190872" y="3314987"/>
              <a:ext cx="2411" cy="3574295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ounded Rectangle 13"/>
            <p:cNvSpPr/>
            <p:nvPr/>
          </p:nvSpPr>
          <p:spPr>
            <a:xfrm>
              <a:off x="1038472" y="2865314"/>
              <a:ext cx="1295153" cy="447676"/>
            </a:xfrm>
            <a:prstGeom prst="roundRect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 anchorCtr="0"/>
            <a:lstStyle/>
            <a:p>
              <a:pPr algn="ctr" defTabSz="457200"/>
              <a:r>
                <a:rPr lang="en-US" sz="105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Calibri" pitchFamily="34" charset="0"/>
                </a:rPr>
                <a:t>ACA signed into </a:t>
              </a:r>
              <a:r>
                <a:rPr lang="en-US" sz="105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Calibri" pitchFamily="34" charset="0"/>
                </a:rPr>
                <a:t>law</a:t>
              </a:r>
              <a:endParaRPr lang="en-US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libri" pitchFamily="34" charset="0"/>
              </a:endParaRPr>
            </a:p>
          </p:txBody>
        </p:sp>
      </p:grpSp>
      <p:grpSp>
        <p:nvGrpSpPr>
          <p:cNvPr id="11" name="Group 45"/>
          <p:cNvGrpSpPr/>
          <p:nvPr/>
        </p:nvGrpSpPr>
        <p:grpSpPr>
          <a:xfrm>
            <a:off x="7495918" y="1755788"/>
            <a:ext cx="1295153" cy="3922839"/>
            <a:chOff x="1038472" y="2865314"/>
            <a:chExt cx="1295153" cy="4023968"/>
          </a:xfrm>
        </p:grpSpPr>
        <p:cxnSp>
          <p:nvCxnSpPr>
            <p:cNvPr id="12" name="Straight Connector 11"/>
            <p:cNvCxnSpPr/>
            <p:nvPr/>
          </p:nvCxnSpPr>
          <p:spPr>
            <a:xfrm flipV="1">
              <a:off x="1190872" y="3314987"/>
              <a:ext cx="2411" cy="3574295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ounded Rectangle 12"/>
            <p:cNvSpPr/>
            <p:nvPr/>
          </p:nvSpPr>
          <p:spPr>
            <a:xfrm>
              <a:off x="1038472" y="2865314"/>
              <a:ext cx="1295153" cy="447676"/>
            </a:xfrm>
            <a:prstGeom prst="roundRect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 anchorCtr="0"/>
            <a:lstStyle/>
            <a:p>
              <a:pPr algn="ctr" defTabSz="457200"/>
              <a:r>
                <a:rPr lang="en-US" sz="105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Calibri" pitchFamily="34" charset="0"/>
                </a:rPr>
                <a:t>Rollout of insurance exchanges</a:t>
              </a:r>
              <a:endParaRPr lang="en-US" sz="105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077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Chart Placeholder 4"/>
          <p:cNvGraphicFramePr>
            <a:graphicFrameLocks noGrp="1"/>
          </p:cNvGraphicFramePr>
          <p:nvPr>
            <p:ph type="chart" sz="quarter" idx="11"/>
            <p:extLst>
              <p:ext uri="{D42A27DB-BD31-4B8C-83A1-F6EECF244321}">
                <p14:modId xmlns:p14="http://schemas.microsoft.com/office/powerpoint/2010/main" val="3192942307"/>
              </p:ext>
            </p:extLst>
          </p:nvPr>
        </p:nvGraphicFramePr>
        <p:xfrm>
          <a:off x="374088" y="2199945"/>
          <a:ext cx="9326880" cy="3932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34" y="91440"/>
            <a:ext cx="8882129" cy="91440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Deep Partisan Divisions Persist On ACA</a:t>
            </a:r>
            <a:endParaRPr lang="en-US" sz="2600" dirty="0"/>
          </a:p>
        </p:txBody>
      </p:sp>
      <p:sp>
        <p:nvSpPr>
          <p:cNvPr id="25" name="Rectangle 24"/>
          <p:cNvSpPr/>
          <p:nvPr/>
        </p:nvSpPr>
        <p:spPr>
          <a:xfrm>
            <a:off x="5021159" y="2391397"/>
            <a:ext cx="64008" cy="35661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Text Placeholder 2"/>
          <p:cNvSpPr>
            <a:spLocks noGrp="1"/>
          </p:cNvSpPr>
          <p:nvPr>
            <p:ph type="body" idx="10"/>
          </p:nvPr>
        </p:nvSpPr>
        <p:spPr>
          <a:xfrm>
            <a:off x="91440" y="1097280"/>
            <a:ext cx="8942388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b="0" dirty="0">
                <a:latin typeface="Calibri" pitchFamily="34" charset="0"/>
              </a:rPr>
              <a:t>As you may know, a health reform bill was signed into law in 2010. Given what you know about the health reform law, do you have a generally favorable or generally unfavorable opinion of it?</a:t>
            </a:r>
          </a:p>
        </p:txBody>
      </p:sp>
      <p:grpSp>
        <p:nvGrpSpPr>
          <p:cNvPr id="3" name="Group 27"/>
          <p:cNvGrpSpPr/>
          <p:nvPr/>
        </p:nvGrpSpPr>
        <p:grpSpPr>
          <a:xfrm>
            <a:off x="249123" y="1722651"/>
            <a:ext cx="8887627" cy="307777"/>
            <a:chOff x="1549747" y="2153492"/>
            <a:chExt cx="7168956" cy="307777"/>
          </a:xfrm>
        </p:grpSpPr>
        <p:grpSp>
          <p:nvGrpSpPr>
            <p:cNvPr id="4" name="Group 49"/>
            <p:cNvGrpSpPr/>
            <p:nvPr/>
          </p:nvGrpSpPr>
          <p:grpSpPr>
            <a:xfrm>
              <a:off x="1549747" y="2153492"/>
              <a:ext cx="1437993" cy="307777"/>
              <a:chOff x="6960757" y="2494521"/>
              <a:chExt cx="1437993" cy="307777"/>
            </a:xfrm>
          </p:grpSpPr>
          <p:sp>
            <p:nvSpPr>
              <p:cNvPr id="50" name="Rectangle 49"/>
              <p:cNvSpPr/>
              <p:nvPr/>
            </p:nvSpPr>
            <p:spPr>
              <a:xfrm>
                <a:off x="6960757" y="2579829"/>
                <a:ext cx="137160" cy="137160"/>
              </a:xfrm>
              <a:prstGeom prst="rect">
                <a:avLst/>
              </a:prstGeom>
              <a:solidFill>
                <a:srgbClr val="06244D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7097917" y="2494521"/>
                <a:ext cx="130083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Very Favorable</a:t>
                </a:r>
                <a:endParaRPr lang="en-US" sz="1400" dirty="0"/>
              </a:p>
            </p:txBody>
          </p:sp>
        </p:grpSp>
        <p:grpSp>
          <p:nvGrpSpPr>
            <p:cNvPr id="5" name="Group 32"/>
            <p:cNvGrpSpPr/>
            <p:nvPr/>
          </p:nvGrpSpPr>
          <p:grpSpPr>
            <a:xfrm>
              <a:off x="3052376" y="2153492"/>
              <a:ext cx="1874205" cy="307777"/>
              <a:chOff x="6960757" y="3187776"/>
              <a:chExt cx="1874205" cy="307777"/>
            </a:xfrm>
          </p:grpSpPr>
          <p:sp>
            <p:nvSpPr>
              <p:cNvPr id="48" name="Rectangle 47"/>
              <p:cNvSpPr/>
              <p:nvPr/>
            </p:nvSpPr>
            <p:spPr>
              <a:xfrm>
                <a:off x="6960757" y="3273084"/>
                <a:ext cx="137160" cy="137160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7097916" y="3187776"/>
                <a:ext cx="173704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Somewhat Favorable</a:t>
                </a:r>
                <a:endParaRPr lang="en-US" sz="1400" dirty="0"/>
              </a:p>
            </p:txBody>
          </p:sp>
        </p:grpSp>
        <p:grpSp>
          <p:nvGrpSpPr>
            <p:cNvPr id="6" name="Group 31"/>
            <p:cNvGrpSpPr/>
            <p:nvPr/>
          </p:nvGrpSpPr>
          <p:grpSpPr>
            <a:xfrm>
              <a:off x="4991217" y="2153492"/>
              <a:ext cx="2113891" cy="307777"/>
              <a:chOff x="6960757" y="3930726"/>
              <a:chExt cx="2113891" cy="307777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6960757" y="4016034"/>
                <a:ext cx="137160" cy="137160"/>
              </a:xfrm>
              <a:prstGeom prst="rect">
                <a:avLst/>
              </a:prstGeom>
              <a:solidFill>
                <a:schemeClr val="tx2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7097918" y="3930726"/>
                <a:ext cx="197673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Somewhat Unfavorable</a:t>
                </a:r>
                <a:endParaRPr lang="en-US" sz="1400" dirty="0"/>
              </a:p>
            </p:txBody>
          </p:sp>
        </p:grpSp>
        <p:grpSp>
          <p:nvGrpSpPr>
            <p:cNvPr id="7" name="Group 30"/>
            <p:cNvGrpSpPr/>
            <p:nvPr/>
          </p:nvGrpSpPr>
          <p:grpSpPr>
            <a:xfrm>
              <a:off x="7105107" y="2153492"/>
              <a:ext cx="1613596" cy="307777"/>
              <a:chOff x="6960757" y="4673676"/>
              <a:chExt cx="1613596" cy="307777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6960757" y="4758984"/>
                <a:ext cx="137160" cy="137160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7097917" y="4673676"/>
                <a:ext cx="147643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Very Unfavorable</a:t>
                </a:r>
                <a:endParaRPr lang="en-US" sz="1400" dirty="0"/>
              </a:p>
            </p:txBody>
          </p:sp>
        </p:grpSp>
      </p:grpSp>
      <p:sp>
        <p:nvSpPr>
          <p:cNvPr id="26" name="TextBox 25"/>
          <p:cNvSpPr txBox="1"/>
          <p:nvPr/>
        </p:nvSpPr>
        <p:spPr>
          <a:xfrm>
            <a:off x="-255178" y="2565535"/>
            <a:ext cx="1737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Total</a:t>
            </a:r>
            <a:endParaRPr lang="en-US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-729796" y="3556650"/>
            <a:ext cx="23124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Democrats</a:t>
            </a:r>
            <a:endParaRPr lang="en-US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-729796" y="4451492"/>
            <a:ext cx="23124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Independents</a:t>
            </a:r>
            <a:endParaRPr lang="en-US" sz="1400" dirty="0"/>
          </a:p>
        </p:txBody>
      </p:sp>
      <p:sp>
        <p:nvSpPr>
          <p:cNvPr id="33" name="TextBox 32"/>
          <p:cNvSpPr txBox="1"/>
          <p:nvPr/>
        </p:nvSpPr>
        <p:spPr>
          <a:xfrm>
            <a:off x="-729796" y="5367868"/>
            <a:ext cx="23124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Republicans</a:t>
            </a:r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0" y="6400800"/>
            <a:ext cx="8657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NOTE: </a:t>
            </a:r>
            <a:r>
              <a:rPr lang="en-US" sz="1000" dirty="0" smtClean="0"/>
              <a:t>Don’t </a:t>
            </a:r>
            <a:r>
              <a:rPr lang="en-US" sz="1000" dirty="0"/>
              <a:t>know/Refused answers not shown.</a:t>
            </a:r>
          </a:p>
          <a:p>
            <a:r>
              <a:rPr lang="en-US" sz="1000" dirty="0"/>
              <a:t>SOURCE: Kaiser Family Foundation Health Tracking Poll (conducted April 15-21, 2014)</a:t>
            </a:r>
          </a:p>
        </p:txBody>
      </p:sp>
    </p:spTree>
    <p:extLst>
      <p:ext uri="{BB962C8B-B14F-4D97-AF65-F5344CB8AC3E}">
        <p14:creationId xmlns:p14="http://schemas.microsoft.com/office/powerpoint/2010/main" val="368613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Chart Placeholder 4"/>
          <p:cNvGraphicFramePr>
            <a:graphicFrameLocks noGrp="1"/>
          </p:cNvGraphicFramePr>
          <p:nvPr>
            <p:ph type="chart" sz="quarter" idx="11"/>
            <p:extLst>
              <p:ext uri="{D42A27DB-BD31-4B8C-83A1-F6EECF244321}">
                <p14:modId xmlns:p14="http://schemas.microsoft.com/office/powerpoint/2010/main" val="2230787174"/>
              </p:ext>
            </p:extLst>
          </p:nvPr>
        </p:nvGraphicFramePr>
        <p:xfrm>
          <a:off x="374088" y="2199945"/>
          <a:ext cx="9326880" cy="3932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34" y="91440"/>
            <a:ext cx="8882129" cy="914400"/>
          </a:xfrm>
        </p:spPr>
        <p:txBody>
          <a:bodyPr>
            <a:normAutofit/>
          </a:bodyPr>
          <a:lstStyle/>
          <a:p>
            <a:r>
              <a:rPr lang="en-US" sz="2600" dirty="0">
                <a:solidFill>
                  <a:schemeClr val="tx1"/>
                </a:solidFill>
              </a:rPr>
              <a:t>More Want Congress To </a:t>
            </a:r>
            <a:r>
              <a:rPr lang="en-US" sz="2600" dirty="0" smtClean="0">
                <a:solidFill>
                  <a:schemeClr val="tx1"/>
                </a:solidFill>
              </a:rPr>
              <a:t>Improve ACA </a:t>
            </a:r>
            <a:r>
              <a:rPr lang="en-US" sz="2600" dirty="0">
                <a:solidFill>
                  <a:schemeClr val="tx1"/>
                </a:solidFill>
              </a:rPr>
              <a:t>Than </a:t>
            </a:r>
            <a:r>
              <a:rPr lang="en-US" sz="2600" dirty="0" smtClean="0">
                <a:solidFill>
                  <a:schemeClr val="tx1"/>
                </a:solidFill>
              </a:rPr>
              <a:t>Repeal And Replace</a:t>
            </a:r>
            <a:endParaRPr lang="en-US" sz="2600" dirty="0"/>
          </a:p>
        </p:txBody>
      </p:sp>
      <p:sp>
        <p:nvSpPr>
          <p:cNvPr id="25" name="Rectangle 24"/>
          <p:cNvSpPr/>
          <p:nvPr/>
        </p:nvSpPr>
        <p:spPr>
          <a:xfrm>
            <a:off x="5021159" y="2391397"/>
            <a:ext cx="64008" cy="35661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Text Placeholder 2"/>
          <p:cNvSpPr>
            <a:spLocks noGrp="1"/>
          </p:cNvSpPr>
          <p:nvPr>
            <p:ph type="body" idx="10"/>
          </p:nvPr>
        </p:nvSpPr>
        <p:spPr>
          <a:xfrm>
            <a:off x="91440" y="1097280"/>
            <a:ext cx="8942388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b="0" dirty="0"/>
              <a:t>Which would you rather see your representative in Congress do when it comes to the health care law? </a:t>
            </a:r>
            <a:endParaRPr lang="en-US" sz="1400" b="0" dirty="0">
              <a:latin typeface="Calibri" pitchFamily="34" charset="0"/>
              <a:cs typeface="Meta Offc Pro"/>
            </a:endParaRPr>
          </a:p>
        </p:txBody>
      </p:sp>
      <p:grpSp>
        <p:nvGrpSpPr>
          <p:cNvPr id="3" name="Group 27"/>
          <p:cNvGrpSpPr/>
          <p:nvPr/>
        </p:nvGrpSpPr>
        <p:grpSpPr>
          <a:xfrm>
            <a:off x="1860698" y="1712194"/>
            <a:ext cx="6879265" cy="533676"/>
            <a:chOff x="3567499" y="2143035"/>
            <a:chExt cx="4753710" cy="533676"/>
          </a:xfrm>
        </p:grpSpPr>
        <p:sp>
          <p:nvSpPr>
            <p:cNvPr id="51" name="TextBox 50"/>
            <p:cNvSpPr txBox="1"/>
            <p:nvPr/>
          </p:nvSpPr>
          <p:spPr>
            <a:xfrm>
              <a:off x="3567499" y="2143035"/>
              <a:ext cx="194703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They should work to improve the law</a:t>
              </a:r>
              <a:endParaRPr lang="en-US" sz="1400" dirty="0"/>
            </a:p>
          </p:txBody>
        </p:sp>
        <p:grpSp>
          <p:nvGrpSpPr>
            <p:cNvPr id="7" name="Group 30"/>
            <p:cNvGrpSpPr/>
            <p:nvPr/>
          </p:nvGrpSpPr>
          <p:grpSpPr>
            <a:xfrm>
              <a:off x="5672872" y="2153491"/>
              <a:ext cx="2648337" cy="523220"/>
              <a:chOff x="5528522" y="4673675"/>
              <a:chExt cx="2648337" cy="523220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5528522" y="4758984"/>
                <a:ext cx="100684" cy="137159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5737551" y="4673675"/>
                <a:ext cx="243930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They should work to repeal the law and replace it with something else</a:t>
                </a:r>
                <a:endParaRPr lang="en-US" sz="1400" dirty="0"/>
              </a:p>
            </p:txBody>
          </p:sp>
        </p:grpSp>
      </p:grpSp>
      <p:sp>
        <p:nvSpPr>
          <p:cNvPr id="26" name="TextBox 25"/>
          <p:cNvSpPr txBox="1"/>
          <p:nvPr/>
        </p:nvSpPr>
        <p:spPr>
          <a:xfrm>
            <a:off x="-432473" y="2565534"/>
            <a:ext cx="1737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Total</a:t>
            </a:r>
            <a:endParaRPr lang="en-US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-907091" y="3556649"/>
            <a:ext cx="23124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Democrats</a:t>
            </a:r>
            <a:endParaRPr lang="en-US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-907091" y="4451491"/>
            <a:ext cx="23124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Independents</a:t>
            </a:r>
            <a:endParaRPr lang="en-US" sz="1400" dirty="0"/>
          </a:p>
        </p:txBody>
      </p:sp>
      <p:sp>
        <p:nvSpPr>
          <p:cNvPr id="33" name="TextBox 32"/>
          <p:cNvSpPr txBox="1"/>
          <p:nvPr/>
        </p:nvSpPr>
        <p:spPr>
          <a:xfrm>
            <a:off x="-907091" y="5367867"/>
            <a:ext cx="23124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Republicans</a:t>
            </a:r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0" y="6400800"/>
            <a:ext cx="86571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NOTE: Neither of these/they should do something else and </a:t>
            </a:r>
            <a:r>
              <a:rPr lang="en-US" sz="1000" dirty="0" smtClean="0"/>
              <a:t>don’t </a:t>
            </a:r>
            <a:r>
              <a:rPr lang="en-US" sz="1000" dirty="0"/>
              <a:t>know/Refused answers not shown.</a:t>
            </a:r>
          </a:p>
          <a:p>
            <a:r>
              <a:rPr lang="en-US" sz="1000" dirty="0"/>
              <a:t>SOURCE: Kaiser Family Foundation Health Tracking Poll (conducted April 15-21, 2014)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497952" y="1807958"/>
            <a:ext cx="145703" cy="137159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0819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4311240"/>
              </p:ext>
            </p:extLst>
          </p:nvPr>
        </p:nvGraphicFramePr>
        <p:xfrm>
          <a:off x="426720" y="1645920"/>
          <a:ext cx="8321040" cy="448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dirty="0" smtClean="0"/>
              <a:t>NOTE: Items asked of separate half samples. Response wording abbreviated. See topline for complete wording. </a:t>
            </a:r>
          </a:p>
          <a:p>
            <a:r>
              <a:rPr lang="en-US" sz="1100" dirty="0" smtClean="0"/>
              <a:t>SOURCE: Kaiser Family Foundation Health Tracking Poll (conducted March 11-17, 2014)</a:t>
            </a:r>
            <a:endParaRPr lang="en-US" sz="11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l"/>
            <a:r>
              <a:rPr lang="en-US" sz="2600" dirty="0" smtClean="0"/>
              <a:t>Awareness Lags Behind Favorability For Most ACA Provisions</a:t>
            </a:r>
            <a:endParaRPr lang="en-US" sz="2600" dirty="0"/>
          </a:p>
        </p:txBody>
      </p:sp>
      <p:sp>
        <p:nvSpPr>
          <p:cNvPr id="6" name="Text Placeholder 3"/>
          <p:cNvSpPr txBox="1">
            <a:spLocks/>
          </p:cNvSpPr>
          <p:nvPr/>
        </p:nvSpPr>
        <p:spPr>
          <a:xfrm>
            <a:off x="91440" y="1097280"/>
            <a:ext cx="8991600" cy="548640"/>
          </a:xfrm>
          <a:prstGeom prst="rect">
            <a:avLst/>
          </a:prstGeom>
        </p:spPr>
        <p:txBody>
          <a:bodyPr anchor="t" anchorCtr="0"/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ea typeface="+mn-ea"/>
                <a:cs typeface="Meta Offc Pro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400" dirty="0" smtClean="0">
                <a:latin typeface="+mn-lt"/>
              </a:rPr>
              <a:t>Percent who say they have a favorable opinion of each of the following and percent who say they are aware each is included in the health reform law:</a:t>
            </a:r>
            <a:endParaRPr lang="en-US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9020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/>
              <a:t>NOTE: Some other reason (vol.) and Don’t know/Refused responses not </a:t>
            </a:r>
            <a:r>
              <a:rPr lang="en-US"/>
              <a:t>shown</a:t>
            </a:r>
            <a:r>
              <a:rPr lang="en-US" smtClean="0"/>
              <a:t>.</a:t>
            </a:r>
            <a:endParaRPr lang="en-US" sz="1100" smtClean="0"/>
          </a:p>
          <a:p>
            <a:r>
              <a:rPr lang="en-US" sz="1100" dirty="0" smtClean="0"/>
              <a:t>SOURCE</a:t>
            </a:r>
            <a:r>
              <a:rPr lang="en-US" sz="1100" dirty="0" smtClean="0"/>
              <a:t>: </a:t>
            </a:r>
            <a:r>
              <a:rPr lang="en-US" dirty="0"/>
              <a:t>Kaiser Family Foundation Health Tracking Poll (conducted </a:t>
            </a:r>
            <a:r>
              <a:rPr lang="en-US" dirty="0" smtClean="0"/>
              <a:t>April 15-21, </a:t>
            </a:r>
            <a:r>
              <a:rPr lang="en-US" dirty="0"/>
              <a:t>2014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en-US" sz="2600" dirty="0" smtClean="0"/>
              <a:t>Cost Is Main Barrier For Uninsured</a:t>
            </a:r>
            <a:endParaRPr lang="en-US" sz="2600" dirty="0"/>
          </a:p>
        </p:txBody>
      </p:sp>
      <p:graphicFrame>
        <p:nvGraphicFramePr>
          <p:cNvPr id="4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1531615"/>
              </p:ext>
            </p:extLst>
          </p:nvPr>
        </p:nvGraphicFramePr>
        <p:xfrm>
          <a:off x="-128898" y="1345217"/>
          <a:ext cx="10060965" cy="4769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439" y="925874"/>
            <a:ext cx="8961120" cy="10814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/>
              <a:t>AMONG THE UNINSURED AGES 18-64</a:t>
            </a:r>
            <a:r>
              <a:rPr lang="en-US" sz="1400" dirty="0"/>
              <a:t>: As you may know, the health care law requires nearly all Americans to have health insurance this year or else pay a fine. Which of the following comes closest to why you personally have not gotten health insurance this year? </a:t>
            </a:r>
            <a:endParaRPr lang="en-US" sz="1400" dirty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75976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dirty="0" smtClean="0"/>
              <a:t>SOURCE</a:t>
            </a:r>
            <a:r>
              <a:rPr lang="en-US" sz="1100" dirty="0"/>
              <a:t>: Kaiser Family Foundation Health Tracking Poll (conducted </a:t>
            </a:r>
            <a:r>
              <a:rPr lang="en-US" dirty="0" smtClean="0"/>
              <a:t>February 11-17, </a:t>
            </a:r>
            <a:r>
              <a:rPr lang="en-US" sz="1100" dirty="0" smtClean="0"/>
              <a:t>2014)</a:t>
            </a:r>
            <a:endParaRPr lang="en-US" sz="11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2600" dirty="0" smtClean="0">
                <a:solidFill>
                  <a:schemeClr val="tx1"/>
                </a:solidFill>
              </a:rPr>
              <a:t>Impressions of ACA Based Mainly On News Media</a:t>
            </a:r>
            <a:endParaRPr lang="en-US" sz="2600" dirty="0">
              <a:solidFill>
                <a:schemeClr val="tx1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104134773"/>
              </p:ext>
            </p:extLst>
          </p:nvPr>
        </p:nvGraphicFramePr>
        <p:xfrm>
          <a:off x="1828800" y="1828799"/>
          <a:ext cx="5751576" cy="4630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itle 5"/>
          <p:cNvSpPr txBox="1">
            <a:spLocks/>
          </p:cNvSpPr>
          <p:nvPr/>
        </p:nvSpPr>
        <p:spPr bwMode="auto">
          <a:xfrm>
            <a:off x="91439" y="1097266"/>
            <a:ext cx="898855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sz="1400" b="0" dirty="0"/>
              <a:t>Is your impression of the health care law based mainly on </a:t>
            </a:r>
            <a:r>
              <a:rPr lang="en-US" sz="1400" b="0" dirty="0" smtClean="0"/>
              <a:t>your </a:t>
            </a:r>
            <a:r>
              <a:rPr lang="en-US" sz="1400" b="0" dirty="0"/>
              <a:t>own </a:t>
            </a:r>
            <a:r>
              <a:rPr lang="en-US" sz="1400" b="0" dirty="0" smtClean="0"/>
              <a:t>experience, what </a:t>
            </a:r>
            <a:r>
              <a:rPr lang="en-US" sz="1400" b="0" dirty="0"/>
              <a:t>you’ve seen and heard on television, radio, and in </a:t>
            </a:r>
            <a:r>
              <a:rPr lang="en-US" sz="1400" b="0" dirty="0" smtClean="0"/>
              <a:t>newspapers, what </a:t>
            </a:r>
            <a:r>
              <a:rPr lang="en-US" sz="1400" b="0" dirty="0"/>
              <a:t>you’ve learned from friends and </a:t>
            </a:r>
            <a:r>
              <a:rPr lang="en-US" sz="1400" b="0" dirty="0" smtClean="0"/>
              <a:t>family, </a:t>
            </a:r>
            <a:r>
              <a:rPr lang="en-US" sz="1400" b="0" dirty="0"/>
              <a:t>or some other source?</a:t>
            </a:r>
            <a:endParaRPr lang="en-US" sz="1400" b="0" dirty="0" smtClean="0"/>
          </a:p>
        </p:txBody>
      </p:sp>
    </p:spTree>
    <p:extLst>
      <p:ext uri="{BB962C8B-B14F-4D97-AF65-F5344CB8AC3E}">
        <p14:creationId xmlns:p14="http://schemas.microsoft.com/office/powerpoint/2010/main" val="202475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2">
      <a:dk1>
        <a:srgbClr val="000000"/>
      </a:dk1>
      <a:lt1>
        <a:srgbClr val="FFFFFF"/>
      </a:lt1>
      <a:dk2>
        <a:srgbClr val="FF8811"/>
      </a:dk2>
      <a:lt2>
        <a:srgbClr val="E05C26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ustom 2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7853</TotalTime>
  <Words>512</Words>
  <Application>Microsoft Office PowerPoint</Application>
  <PresentationFormat>On-screen Show (4:3)</PresentationFormat>
  <Paragraphs>63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blank</vt:lpstr>
      <vt:lpstr>Title page</vt:lpstr>
      <vt:lpstr>ACA Opinion: Divided Since Passage, Tilting More Negative Since Marketplace Rollout</vt:lpstr>
      <vt:lpstr>Deep Partisan Divisions Persist On ACA</vt:lpstr>
      <vt:lpstr>More Want Congress To Improve ACA Than Repeal And Replace</vt:lpstr>
      <vt:lpstr>Awareness Lags Behind Favorability For Most ACA Provisions</vt:lpstr>
      <vt:lpstr>Cost Is Main Barrier For Uninsured</vt:lpstr>
      <vt:lpstr>Impressions of ACA Based Mainly On News Media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 Three Years, Opinion On ACA Remains Divided</dc:title>
  <dc:creator>SarahC</dc:creator>
  <cp:lastModifiedBy>Jamie Firth</cp:lastModifiedBy>
  <cp:revision>673</cp:revision>
  <cp:lastPrinted>2013-12-18T16:57:09Z</cp:lastPrinted>
  <dcterms:created xsi:type="dcterms:W3CDTF">2013-04-18T17:49:38Z</dcterms:created>
  <dcterms:modified xsi:type="dcterms:W3CDTF">2014-05-02T18:11:10Z</dcterms:modified>
</cp:coreProperties>
</file>