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 id="2147483668" r:id="rId2"/>
    <p:sldMasterId id="2147483673" r:id="rId3"/>
    <p:sldMasterId id="2147483666" r:id="rId4"/>
  </p:sldMasterIdLst>
  <p:notesMasterIdLst>
    <p:notesMasterId r:id="rId10"/>
  </p:notesMasterIdLst>
  <p:sldIdLst>
    <p:sldId id="279" r:id="rId5"/>
    <p:sldId id="297" r:id="rId6"/>
    <p:sldId id="298" r:id="rId7"/>
    <p:sldId id="299" r:id="rId8"/>
    <p:sldId id="30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216"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Sheet1!$B$2</c:f>
              <c:strCache>
                <c:ptCount val="1"/>
                <c:pt idx="0">
                  <c:v>Column1</c:v>
                </c:pt>
              </c:strCache>
            </c:strRef>
          </c:tx>
          <c:dPt>
            <c:idx val="0"/>
            <c:bubble3D val="0"/>
            <c:spPr>
              <a:ln>
                <a:solidFill>
                  <a:schemeClr val="accent1"/>
                </a:solidFill>
              </a:ln>
            </c:spPr>
          </c:dPt>
          <c:dPt>
            <c:idx val="1"/>
            <c:bubble3D val="0"/>
            <c:spPr>
              <a:solidFill>
                <a:srgbClr val="E1E1E1"/>
              </a:solidFill>
            </c:spPr>
          </c:dPt>
          <c:cat>
            <c:strRef>
              <c:f>Sheet1!$A$3:$A$4</c:f>
              <c:strCache>
                <c:ptCount val="2"/>
                <c:pt idx="0">
                  <c:v>Fed Budget</c:v>
                </c:pt>
                <c:pt idx="1">
                  <c:v>GHI</c:v>
                </c:pt>
              </c:strCache>
            </c:strRef>
          </c:cat>
          <c:val>
            <c:numRef>
              <c:f>Sheet1!$B$3:$B$4</c:f>
              <c:numCache>
                <c:formatCode>"$"#,##0.0_);[Red]\("$"#,##0.0\)</c:formatCode>
                <c:ptCount val="2"/>
                <c:pt idx="0" formatCode="&quot;$&quot;#,##0_);[Red]\(&quot;$&quot;#,##0\)">
                  <c:v>3969</c:v>
                </c:pt>
                <c:pt idx="1">
                  <c:v>8.7160049999999991</c:v>
                </c:pt>
              </c:numCache>
            </c:numRef>
          </c:val>
        </c:ser>
        <c:dLbls>
          <c:showLegendKey val="0"/>
          <c:showVal val="0"/>
          <c:showCatName val="0"/>
          <c:showSerName val="0"/>
          <c:showPercent val="0"/>
          <c:showBubbleSize val="0"/>
          <c:showLeaderLines val="0"/>
        </c:dLbls>
        <c:firstSliceAng val="105"/>
      </c:pie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804597701149427E-2"/>
          <c:y val="9.6083303129470388E-2"/>
          <c:w val="0.9683908045977011"/>
          <c:h val="0.80239429085707181"/>
        </c:manualLayout>
      </c:layout>
      <c:barChart>
        <c:barDir val="col"/>
        <c:grouping val="stacked"/>
        <c:varyColors val="0"/>
        <c:ser>
          <c:idx val="0"/>
          <c:order val="0"/>
          <c:tx>
            <c:strRef>
              <c:f>Sheet1!$A$2</c:f>
              <c:strCache>
                <c:ptCount val="1"/>
                <c:pt idx="0">
                  <c:v>GHI Programs</c:v>
                </c:pt>
              </c:strCache>
            </c:strRef>
          </c:tx>
          <c:spPr>
            <a:solidFill>
              <a:schemeClr val="accent1"/>
            </a:solidFill>
            <a:ln>
              <a:solidFill>
                <a:schemeClr val="tx1"/>
              </a:solidFill>
            </a:ln>
          </c:spPr>
          <c:invertIfNegative val="0"/>
          <c:dPt>
            <c:idx val="12"/>
            <c:invertIfNegative val="0"/>
            <c:bubble3D val="0"/>
          </c:dPt>
          <c:dPt>
            <c:idx val="13"/>
            <c:invertIfNegative val="0"/>
            <c:bubble3D val="0"/>
          </c:dPt>
          <c:dPt>
            <c:idx val="14"/>
            <c:invertIfNegative val="0"/>
            <c:bubble3D val="0"/>
            <c:spPr>
              <a:solidFill>
                <a:schemeClr val="accent1">
                  <a:alpha val="50000"/>
                </a:schemeClr>
              </a:solidFill>
              <a:ln>
                <a:solidFill>
                  <a:schemeClr val="tx1"/>
                </a:solidFill>
              </a:ln>
            </c:spPr>
          </c:dPt>
          <c:cat>
            <c:strRef>
              <c:f>Sheet1!$B$1:$P$1</c:f>
              <c:strCache>
                <c:ptCount val="15"/>
                <c:pt idx="0">
                  <c:v>FY 2001</c:v>
                </c:pt>
                <c:pt idx="1">
                  <c:v>FY 2002</c:v>
                </c:pt>
                <c:pt idx="2">
                  <c:v>FY 2003</c:v>
                </c:pt>
                <c:pt idx="3">
                  <c:v>FY 2004</c:v>
                </c:pt>
                <c:pt idx="4">
                  <c:v>FY 2005</c:v>
                </c:pt>
                <c:pt idx="5">
                  <c:v>FY 2006</c:v>
                </c:pt>
                <c:pt idx="6">
                  <c:v>FY 2007</c:v>
                </c:pt>
                <c:pt idx="7">
                  <c:v>FY 2008</c:v>
                </c:pt>
                <c:pt idx="8">
                  <c:v>FY 2009</c:v>
                </c:pt>
                <c:pt idx="9">
                  <c:v>FY 2010</c:v>
                </c:pt>
                <c:pt idx="10">
                  <c:v>FY 2011</c:v>
                </c:pt>
                <c:pt idx="11">
                  <c:v>FY 2012</c:v>
                </c:pt>
                <c:pt idx="12">
                  <c:v>FY 2013</c:v>
                </c:pt>
                <c:pt idx="13">
                  <c:v>FY 2014</c:v>
                </c:pt>
                <c:pt idx="14">
                  <c:v>FY 2015 Request</c:v>
                </c:pt>
              </c:strCache>
            </c:strRef>
          </c:cat>
          <c:val>
            <c:numRef>
              <c:f>Sheet1!$B$2:$P$2</c:f>
              <c:numCache>
                <c:formatCode>"$"#,##0.0_);[Red]\("$"#,##0.0\)</c:formatCode>
                <c:ptCount val="15"/>
                <c:pt idx="0">
                  <c:v>1.7277940000000001</c:v>
                </c:pt>
                <c:pt idx="1">
                  <c:v>2.1228800000000003</c:v>
                </c:pt>
                <c:pt idx="2">
                  <c:v>2.5513919999999999</c:v>
                </c:pt>
                <c:pt idx="3">
                  <c:v>3.2587660000000005</c:v>
                </c:pt>
                <c:pt idx="4">
                  <c:v>3.727274</c:v>
                </c:pt>
                <c:pt idx="5">
                  <c:v>4.4334039999999995</c:v>
                </c:pt>
                <c:pt idx="6">
                  <c:v>5.9037520000000008</c:v>
                </c:pt>
                <c:pt idx="7">
                  <c:v>7.5363120000000006</c:v>
                </c:pt>
                <c:pt idx="8">
                  <c:v>8.3436029999999999</c:v>
                </c:pt>
                <c:pt idx="9">
                  <c:v>8.9131</c:v>
                </c:pt>
                <c:pt idx="10">
                  <c:v>8.8296960000000002</c:v>
                </c:pt>
                <c:pt idx="11">
                  <c:v>8.8668789999999991</c:v>
                </c:pt>
                <c:pt idx="12">
                  <c:v>8.7551009999999998</c:v>
                </c:pt>
                <c:pt idx="13">
                  <c:v>9.1136709999999983</c:v>
                </c:pt>
                <c:pt idx="14">
                  <c:v>8.7160049999999991</c:v>
                </c:pt>
              </c:numCache>
            </c:numRef>
          </c:val>
        </c:ser>
        <c:dLbls>
          <c:showLegendKey val="0"/>
          <c:showVal val="0"/>
          <c:showCatName val="0"/>
          <c:showSerName val="0"/>
          <c:showPercent val="0"/>
          <c:showBubbleSize val="0"/>
        </c:dLbls>
        <c:gapWidth val="25"/>
        <c:overlap val="100"/>
        <c:axId val="111757568"/>
        <c:axId val="111759360"/>
      </c:barChart>
      <c:lineChart>
        <c:grouping val="standard"/>
        <c:varyColors val="0"/>
        <c:ser>
          <c:idx val="1"/>
          <c:order val="1"/>
          <c:tx>
            <c:strRef>
              <c:f>Sheet1!$A$3</c:f>
              <c:strCache>
                <c:ptCount val="1"/>
                <c:pt idx="0">
                  <c:v>Total</c:v>
                </c:pt>
              </c:strCache>
            </c:strRef>
          </c:tx>
          <c:spPr>
            <a:ln>
              <a:noFill/>
            </a:ln>
          </c:spPr>
          <c:marker>
            <c:spPr>
              <a:noFill/>
              <a:ln>
                <a:noFill/>
              </a:ln>
            </c:spPr>
          </c:marker>
          <c:dLbls>
            <c:txPr>
              <a:bodyPr/>
              <a:lstStyle/>
              <a:p>
                <a:pPr>
                  <a:defRPr sz="1600" b="1"/>
                </a:pPr>
                <a:endParaRPr lang="en-US"/>
              </a:p>
            </c:txPr>
            <c:dLblPos val="t"/>
            <c:showLegendKey val="0"/>
            <c:showVal val="1"/>
            <c:showCatName val="0"/>
            <c:showSerName val="0"/>
            <c:showPercent val="0"/>
            <c:showBubbleSize val="0"/>
            <c:showLeaderLines val="0"/>
          </c:dLbls>
          <c:cat>
            <c:strRef>
              <c:f>Sheet1!$B$1:$P$1</c:f>
              <c:strCache>
                <c:ptCount val="15"/>
                <c:pt idx="0">
                  <c:v>FY 2001</c:v>
                </c:pt>
                <c:pt idx="1">
                  <c:v>FY 2002</c:v>
                </c:pt>
                <c:pt idx="2">
                  <c:v>FY 2003</c:v>
                </c:pt>
                <c:pt idx="3">
                  <c:v>FY 2004</c:v>
                </c:pt>
                <c:pt idx="4">
                  <c:v>FY 2005</c:v>
                </c:pt>
                <c:pt idx="5">
                  <c:v>FY 2006</c:v>
                </c:pt>
                <c:pt idx="6">
                  <c:v>FY 2007</c:v>
                </c:pt>
                <c:pt idx="7">
                  <c:v>FY 2008</c:v>
                </c:pt>
                <c:pt idx="8">
                  <c:v>FY 2009</c:v>
                </c:pt>
                <c:pt idx="9">
                  <c:v>FY 2010</c:v>
                </c:pt>
                <c:pt idx="10">
                  <c:v>FY 2011</c:v>
                </c:pt>
                <c:pt idx="11">
                  <c:v>FY 2012</c:v>
                </c:pt>
                <c:pt idx="12">
                  <c:v>FY 2013</c:v>
                </c:pt>
                <c:pt idx="13">
                  <c:v>FY 2014</c:v>
                </c:pt>
                <c:pt idx="14">
                  <c:v>FY 2015 Request</c:v>
                </c:pt>
              </c:strCache>
            </c:strRef>
          </c:cat>
          <c:val>
            <c:numRef>
              <c:f>Sheet1!$B$3:$P$3</c:f>
              <c:numCache>
                <c:formatCode>"$"#,##0.0_);[Red]\("$"#,##0.0\)</c:formatCode>
                <c:ptCount val="15"/>
                <c:pt idx="0">
                  <c:v>1.7277940000000001</c:v>
                </c:pt>
                <c:pt idx="1">
                  <c:v>2.1228800000000003</c:v>
                </c:pt>
                <c:pt idx="2">
                  <c:v>2.5513919999999999</c:v>
                </c:pt>
                <c:pt idx="3">
                  <c:v>3.2587660000000005</c:v>
                </c:pt>
                <c:pt idx="4">
                  <c:v>3.727274</c:v>
                </c:pt>
                <c:pt idx="5">
                  <c:v>4.4334039999999995</c:v>
                </c:pt>
                <c:pt idx="6">
                  <c:v>5.9037520000000008</c:v>
                </c:pt>
                <c:pt idx="7">
                  <c:v>7.5363120000000006</c:v>
                </c:pt>
                <c:pt idx="8">
                  <c:v>8.3436029999999999</c:v>
                </c:pt>
                <c:pt idx="9">
                  <c:v>8.9131</c:v>
                </c:pt>
                <c:pt idx="10">
                  <c:v>8.8296960000000002</c:v>
                </c:pt>
                <c:pt idx="11">
                  <c:v>8.8668789999999991</c:v>
                </c:pt>
                <c:pt idx="12">
                  <c:v>8.7551009999999998</c:v>
                </c:pt>
                <c:pt idx="13">
                  <c:v>9.1136709999999983</c:v>
                </c:pt>
                <c:pt idx="14">
                  <c:v>8.7160049999999991</c:v>
                </c:pt>
              </c:numCache>
            </c:numRef>
          </c:val>
          <c:smooth val="0"/>
        </c:ser>
        <c:dLbls>
          <c:showLegendKey val="0"/>
          <c:showVal val="0"/>
          <c:showCatName val="0"/>
          <c:showSerName val="0"/>
          <c:showPercent val="0"/>
          <c:showBubbleSize val="0"/>
        </c:dLbls>
        <c:marker val="1"/>
        <c:smooth val="0"/>
        <c:axId val="111757568"/>
        <c:axId val="111759360"/>
      </c:lineChart>
      <c:catAx>
        <c:axId val="111757568"/>
        <c:scaling>
          <c:orientation val="minMax"/>
        </c:scaling>
        <c:delete val="0"/>
        <c:axPos val="b"/>
        <c:majorTickMark val="none"/>
        <c:minorTickMark val="none"/>
        <c:tickLblPos val="nextTo"/>
        <c:txPr>
          <a:bodyPr/>
          <a:lstStyle/>
          <a:p>
            <a:pPr>
              <a:defRPr sz="1200" b="1"/>
            </a:pPr>
            <a:endParaRPr lang="en-US"/>
          </a:p>
        </c:txPr>
        <c:crossAx val="111759360"/>
        <c:crosses val="autoZero"/>
        <c:auto val="1"/>
        <c:lblAlgn val="ctr"/>
        <c:lblOffset val="0"/>
        <c:noMultiLvlLbl val="0"/>
      </c:catAx>
      <c:valAx>
        <c:axId val="111759360"/>
        <c:scaling>
          <c:orientation val="minMax"/>
        </c:scaling>
        <c:delete val="1"/>
        <c:axPos val="l"/>
        <c:numFmt formatCode="&quot;$&quot;#,##0.0_);[Red]\(&quot;$&quot;#,##0.0\)" sourceLinked="1"/>
        <c:majorTickMark val="out"/>
        <c:minorTickMark val="none"/>
        <c:tickLblPos val="nextTo"/>
        <c:crossAx val="11175756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ln>
              <a:solidFill>
                <a:schemeClr val="accent1">
                  <a:shade val="50000"/>
                </a:schemeClr>
              </a:solidFill>
            </a:ln>
          </c:spPr>
          <c:dLbls>
            <c:dLbl>
              <c:idx val="0"/>
              <c:layout>
                <c:manualLayout>
                  <c:x val="0.1106707143534769"/>
                  <c:y val="-0.21803689560535033"/>
                </c:manualLayout>
              </c:layout>
              <c:spPr/>
              <c:txPr>
                <a:bodyPr/>
                <a:lstStyle/>
                <a:p>
                  <a:pPr>
                    <a:defRPr sz="1600">
                      <a:solidFill>
                        <a:schemeClr val="bg1"/>
                      </a:solidFill>
                    </a:defRPr>
                  </a:pPr>
                  <a:endParaRPr lang="en-US"/>
                </a:p>
              </c:txPr>
              <c:showLegendKey val="0"/>
              <c:showVal val="1"/>
              <c:showCatName val="1"/>
              <c:showSerName val="0"/>
              <c:showPercent val="1"/>
              <c:showBubbleSize val="0"/>
              <c:separator>
</c:separator>
            </c:dLbl>
            <c:dLbl>
              <c:idx val="1"/>
              <c:layout/>
              <c:spPr/>
              <c:txPr>
                <a:bodyPr/>
                <a:lstStyle/>
                <a:p>
                  <a:pPr>
                    <a:defRPr sz="1600">
                      <a:solidFill>
                        <a:schemeClr val="bg1"/>
                      </a:solidFill>
                    </a:defRPr>
                  </a:pPr>
                  <a:endParaRPr lang="en-US"/>
                </a:p>
              </c:txPr>
              <c:showLegendKey val="0"/>
              <c:showVal val="1"/>
              <c:showCatName val="1"/>
              <c:showSerName val="0"/>
              <c:showPercent val="1"/>
              <c:showBubbleSize val="0"/>
            </c:dLbl>
            <c:dLbl>
              <c:idx val="2"/>
              <c:layout>
                <c:manualLayout>
                  <c:x val="-5.8621517101290757E-3"/>
                  <c:y val="-8.441700311485445E-2"/>
                </c:manualLayout>
              </c:layout>
              <c:showLegendKey val="0"/>
              <c:showVal val="1"/>
              <c:showCatName val="1"/>
              <c:showSerName val="0"/>
              <c:showPercent val="1"/>
              <c:showBubbleSize val="0"/>
              <c:separator>
</c:separator>
            </c:dLbl>
            <c:dLbl>
              <c:idx val="3"/>
              <c:layout>
                <c:manualLayout>
                  <c:x val="2.6707813188836867E-2"/>
                  <c:y val="-0.17015485210233339"/>
                </c:manualLayout>
              </c:layout>
              <c:showLegendKey val="0"/>
              <c:showVal val="1"/>
              <c:showCatName val="1"/>
              <c:showSerName val="0"/>
              <c:showPercent val="1"/>
              <c:showBubbleSize val="0"/>
              <c:separator>
</c:separator>
            </c:dLbl>
            <c:dLbl>
              <c:idx val="4"/>
              <c:layout>
                <c:manualLayout>
                  <c:x val="8.0097211448852484E-2"/>
                  <c:y val="-0.17169957008554276"/>
                </c:manualLayout>
              </c:layout>
              <c:showLegendKey val="0"/>
              <c:showVal val="1"/>
              <c:showCatName val="1"/>
              <c:showSerName val="0"/>
              <c:showPercent val="1"/>
              <c:showBubbleSize val="0"/>
              <c:separator>
</c:separator>
            </c:dLbl>
            <c:dLbl>
              <c:idx val="5"/>
              <c:layout>
                <c:manualLayout>
                  <c:x val="0.17086335150700077"/>
                  <c:y val="-0.1388299797498796"/>
                </c:manualLayout>
              </c:layout>
              <c:showLegendKey val="0"/>
              <c:showVal val="1"/>
              <c:showCatName val="1"/>
              <c:showSerName val="0"/>
              <c:showPercent val="1"/>
              <c:showBubbleSize val="0"/>
              <c:separator>
</c:separator>
            </c:dLbl>
            <c:dLbl>
              <c:idx val="6"/>
              <c:layout>
                <c:manualLayout>
                  <c:x val="0.125072629564111"/>
                  <c:y val="-1.7601879812822057E-2"/>
                </c:manualLayout>
              </c:layout>
              <c:showLegendKey val="0"/>
              <c:showVal val="1"/>
              <c:showCatName val="1"/>
              <c:showSerName val="0"/>
              <c:showPercent val="1"/>
              <c:showBubbleSize val="0"/>
              <c:separator>
</c:separator>
            </c:dLbl>
            <c:dLbl>
              <c:idx val="7"/>
              <c:layout>
                <c:manualLayout>
                  <c:x val="5.8808127368203809E-2"/>
                  <c:y val="4.5988155880205189E-2"/>
                </c:manualLayout>
              </c:layout>
              <c:showLegendKey val="0"/>
              <c:showVal val="1"/>
              <c:showCatName val="1"/>
              <c:showSerName val="0"/>
              <c:showPercent val="1"/>
              <c:showBubbleSize val="0"/>
              <c:separator>
</c:separator>
            </c:dLbl>
            <c:dLbl>
              <c:idx val="8"/>
              <c:layout/>
              <c:tx>
                <c:rich>
                  <a:bodyPr/>
                  <a:lstStyle/>
                  <a:p>
                    <a:r>
                      <a:rPr lang="en-US"/>
                      <a:t>Other
$65 
</a:t>
                    </a:r>
                    <a:r>
                      <a:rPr lang="en-US" smtClean="0"/>
                      <a:t>&lt;1</a:t>
                    </a:r>
                    <a:r>
                      <a:rPr lang="en-US"/>
                      <a:t>%</a:t>
                    </a:r>
                  </a:p>
                </c:rich>
              </c:tx>
              <c:showLegendKey val="0"/>
              <c:showVal val="1"/>
              <c:showCatName val="1"/>
              <c:showSerName val="0"/>
              <c:showPercent val="1"/>
              <c:showBubbleSize val="0"/>
              <c:separator>
</c:separator>
            </c:dLbl>
            <c:txPr>
              <a:bodyPr/>
              <a:lstStyle/>
              <a:p>
                <a:pPr>
                  <a:defRPr sz="1600"/>
                </a:pPr>
                <a:endParaRPr lang="en-US"/>
              </a:p>
            </c:txPr>
            <c:showLegendKey val="0"/>
            <c:showVal val="1"/>
            <c:showCatName val="1"/>
            <c:showSerName val="0"/>
            <c:showPercent val="1"/>
            <c:showBubbleSize val="0"/>
            <c:separator>
</c:separator>
            <c:showLeaderLines val="1"/>
          </c:dLbls>
          <c:cat>
            <c:strRef>
              <c:f>Sheet1!$A$2:$I$2</c:f>
              <c:strCache>
                <c:ptCount val="9"/>
                <c:pt idx="0">
                  <c:v>HIV</c:v>
                </c:pt>
                <c:pt idx="1">
                  <c:v>Global Fund</c:v>
                </c:pt>
                <c:pt idx="2">
                  <c:v>Malaria</c:v>
                </c:pt>
                <c:pt idx="3">
                  <c:v>MNCH</c:v>
                </c:pt>
                <c:pt idx="4">
                  <c:v>FP/RH</c:v>
                </c:pt>
                <c:pt idx="5">
                  <c:v>TB</c:v>
                </c:pt>
                <c:pt idx="6">
                  <c:v>Nutrition</c:v>
                </c:pt>
                <c:pt idx="7">
                  <c:v>NTDs</c:v>
                </c:pt>
                <c:pt idx="8">
                  <c:v>Other</c:v>
                </c:pt>
              </c:strCache>
            </c:strRef>
          </c:cat>
          <c:val>
            <c:numRef>
              <c:f>Sheet1!$A$3:$I$3</c:f>
              <c:numCache>
                <c:formatCode>"$"#,##0_);[Red]\("$"#,##0\)</c:formatCode>
                <c:ptCount val="9"/>
                <c:pt idx="0">
                  <c:v>4854.6049999999996</c:v>
                </c:pt>
                <c:pt idx="1">
                  <c:v>1350</c:v>
                </c:pt>
                <c:pt idx="2">
                  <c:v>835.4</c:v>
                </c:pt>
                <c:pt idx="3">
                  <c:v>695</c:v>
                </c:pt>
                <c:pt idx="4">
                  <c:v>538</c:v>
                </c:pt>
                <c:pt idx="5">
                  <c:v>191</c:v>
                </c:pt>
                <c:pt idx="6">
                  <c:v>101</c:v>
                </c:pt>
                <c:pt idx="7">
                  <c:v>86.5</c:v>
                </c:pt>
                <c:pt idx="8">
                  <c:v>64.5</c:v>
                </c:pt>
              </c:numCache>
            </c:numRef>
          </c:val>
        </c:ser>
        <c:dLbls>
          <c:showLegendKey val="0"/>
          <c:showVal val="0"/>
          <c:showCatName val="0"/>
          <c:showSerName val="0"/>
          <c:showPercent val="0"/>
          <c:showBubbleSize val="0"/>
          <c:showLeaderLines val="1"/>
        </c:dLbls>
        <c:firstSliceAng val="136"/>
      </c:pieChart>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176380525963667"/>
          <c:y val="2.6595744680851064E-2"/>
          <c:w val="0.64862835160310839"/>
          <c:h val="0.93498817966903069"/>
        </c:manualLayout>
      </c:layout>
      <c:barChart>
        <c:barDir val="bar"/>
        <c:grouping val="clustered"/>
        <c:varyColors val="0"/>
        <c:ser>
          <c:idx val="0"/>
          <c:order val="0"/>
          <c:tx>
            <c:strRef>
              <c:f>Sheet1!$B$1</c:f>
              <c:strCache>
                <c:ptCount val="1"/>
                <c:pt idx="0">
                  <c:v>a lot</c:v>
                </c:pt>
              </c:strCache>
            </c:strRef>
          </c:tx>
          <c:spPr>
            <a:solidFill>
              <a:schemeClr val="accent1"/>
            </a:solidFill>
            <a:ln>
              <a:solidFill>
                <a:schemeClr val="tx1"/>
              </a:solidFill>
            </a:ln>
          </c:spPr>
          <c:invertIfNegative val="0"/>
          <c:dPt>
            <c:idx val="0"/>
            <c:invertIfNegative val="0"/>
            <c:bubble3D val="0"/>
          </c:dPt>
          <c:dPt>
            <c:idx val="1"/>
            <c:invertIfNegative val="0"/>
            <c:bubble3D val="0"/>
          </c:dPt>
          <c:dPt>
            <c:idx val="2"/>
            <c:invertIfNegative val="0"/>
            <c:bubble3D val="0"/>
          </c:dPt>
          <c:dLbls>
            <c:txPr>
              <a:bodyPr/>
              <a:lstStyle/>
              <a:p>
                <a:pPr>
                  <a:defRPr sz="1200">
                    <a:solidFill>
                      <a:schemeClr val="accent1"/>
                    </a:solidFill>
                  </a:defRPr>
                </a:pPr>
                <a:endParaRPr lang="en-US"/>
              </a:p>
            </c:txPr>
            <c:dLblPos val="outEnd"/>
            <c:showLegendKey val="0"/>
            <c:showVal val="1"/>
            <c:showCatName val="0"/>
            <c:showSerName val="0"/>
            <c:showPercent val="0"/>
            <c:showBubbleSize val="0"/>
            <c:separator>
</c:separator>
            <c:showLeaderLines val="0"/>
          </c:dLbls>
          <c:cat>
            <c:strRef>
              <c:f>Sheet1!$A$2:$A$10</c:f>
              <c:strCache>
                <c:ptCount val="9"/>
                <c:pt idx="0">
                  <c:v>0-1%</c:v>
                </c:pt>
                <c:pt idx="1">
                  <c:v>2-5%</c:v>
                </c:pt>
                <c:pt idx="2">
                  <c:v>6-10%</c:v>
                </c:pt>
                <c:pt idx="3">
                  <c:v>11-20%</c:v>
                </c:pt>
                <c:pt idx="4">
                  <c:v>21-30%</c:v>
                </c:pt>
                <c:pt idx="5">
                  <c:v>31-40%</c:v>
                </c:pt>
                <c:pt idx="6">
                  <c:v>41-50%</c:v>
                </c:pt>
                <c:pt idx="7">
                  <c:v>51% or more</c:v>
                </c:pt>
                <c:pt idx="8">
                  <c:v>Don't know/Refused</c:v>
                </c:pt>
              </c:strCache>
            </c:strRef>
          </c:cat>
          <c:val>
            <c:numRef>
              <c:f>Sheet1!$B$2:$B$10</c:f>
              <c:numCache>
                <c:formatCode>0%</c:formatCode>
                <c:ptCount val="9"/>
                <c:pt idx="0">
                  <c:v>0.04</c:v>
                </c:pt>
                <c:pt idx="1">
                  <c:v>0.12</c:v>
                </c:pt>
                <c:pt idx="2">
                  <c:v>0.13</c:v>
                </c:pt>
                <c:pt idx="3">
                  <c:v>0.15</c:v>
                </c:pt>
                <c:pt idx="4">
                  <c:v>0.14000000000000001</c:v>
                </c:pt>
                <c:pt idx="5">
                  <c:v>7.0000000000000007E-2</c:v>
                </c:pt>
                <c:pt idx="6">
                  <c:v>0.08</c:v>
                </c:pt>
                <c:pt idx="7">
                  <c:v>0.12</c:v>
                </c:pt>
                <c:pt idx="8">
                  <c:v>0.17</c:v>
                </c:pt>
              </c:numCache>
            </c:numRef>
          </c:val>
        </c:ser>
        <c:dLbls>
          <c:showLegendKey val="0"/>
          <c:showVal val="1"/>
          <c:showCatName val="0"/>
          <c:showSerName val="0"/>
          <c:showPercent val="0"/>
          <c:showBubbleSize val="0"/>
        </c:dLbls>
        <c:gapWidth val="45"/>
        <c:axId val="113992448"/>
        <c:axId val="113986560"/>
      </c:barChart>
      <c:valAx>
        <c:axId val="113986560"/>
        <c:scaling>
          <c:orientation val="minMax"/>
          <c:max val="1"/>
          <c:min val="0"/>
        </c:scaling>
        <c:delete val="1"/>
        <c:axPos val="t"/>
        <c:numFmt formatCode="0%" sourceLinked="1"/>
        <c:majorTickMark val="none"/>
        <c:minorTickMark val="none"/>
        <c:tickLblPos val="nextTo"/>
        <c:crossAx val="113992448"/>
        <c:crosses val="autoZero"/>
        <c:crossBetween val="between"/>
      </c:valAx>
      <c:catAx>
        <c:axId val="113992448"/>
        <c:scaling>
          <c:orientation val="maxMin"/>
        </c:scaling>
        <c:delete val="0"/>
        <c:axPos val="l"/>
        <c:majorTickMark val="out"/>
        <c:minorTickMark val="none"/>
        <c:tickLblPos val="nextTo"/>
        <c:spPr>
          <a:ln>
            <a:noFill/>
          </a:ln>
        </c:spPr>
        <c:txPr>
          <a:bodyPr/>
          <a:lstStyle/>
          <a:p>
            <a:pPr>
              <a:defRPr sz="1200"/>
            </a:pPr>
            <a:endParaRPr lang="en-US"/>
          </a:p>
        </c:txPr>
        <c:crossAx val="113986560"/>
        <c:crosses val="autoZero"/>
        <c:auto val="1"/>
        <c:lblAlgn val="ctr"/>
        <c:lblOffset val="100"/>
        <c:noMultiLvlLbl val="0"/>
      </c:cat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4D92E5-9FFA-458A-9BEA-BDF5C2EF3530}" type="datetimeFigureOut">
              <a:rPr lang="en-US" smtClean="0"/>
              <a:t>4/9/2014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E76084-7007-4F9A-9BF5-85CA96B02EE7}" type="slidenum">
              <a:rPr lang="en-US" smtClean="0"/>
              <a:t>‹#›</a:t>
            </a:fld>
            <a:endParaRPr lang="en-US" dirty="0"/>
          </a:p>
        </p:txBody>
      </p:sp>
    </p:spTree>
    <p:extLst>
      <p:ext uri="{BB962C8B-B14F-4D97-AF65-F5344CB8AC3E}">
        <p14:creationId xmlns:p14="http://schemas.microsoft.com/office/powerpoint/2010/main" val="2775093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t>1</a:t>
            </a:fld>
            <a:endParaRPr lang="en-US" dirty="0"/>
          </a:p>
        </p:txBody>
      </p:sp>
    </p:spTree>
    <p:extLst>
      <p:ext uri="{BB962C8B-B14F-4D97-AF65-F5344CB8AC3E}">
        <p14:creationId xmlns:p14="http://schemas.microsoft.com/office/powerpoint/2010/main" val="3369439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36532345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77088963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42407527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452347" y="1817601"/>
            <a:ext cx="8223439"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Calibri" pitchFamily="34" charset="0"/>
                <a:cs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444467" y="2946400"/>
            <a:ext cx="6391275" cy="884238"/>
          </a:xfrm>
          <a:prstGeom prst="rect">
            <a:avLst/>
          </a:prstGeom>
        </p:spPr>
        <p:txBody>
          <a:bodyPr vert="horz"/>
          <a:lstStyle>
            <a:lvl1pPr marL="0" indent="0">
              <a:buNone/>
              <a:defRPr sz="1600" b="0" i="0" baseline="0">
                <a:solidFill>
                  <a:schemeClr val="bg1"/>
                </a:solidFill>
                <a:latin typeface="Calibri" pitchFamily="34" charset="0"/>
                <a:cs typeface="Calibri"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444467" y="4238484"/>
            <a:ext cx="3352800" cy="284362"/>
          </a:xfrm>
          <a:prstGeom prst="rect">
            <a:avLst/>
          </a:prstGeom>
        </p:spPr>
        <p:txBody>
          <a:bodyPr vert="horz"/>
          <a:lstStyle>
            <a:lvl1pPr marL="0" indent="0">
              <a:buFontTx/>
              <a:buNone/>
              <a:defRPr sz="1600" b="0" i="0" baseline="0">
                <a:solidFill>
                  <a:schemeClr val="bg1"/>
                </a:solidFill>
                <a:latin typeface="Calibri" pitchFamily="34" charset="0"/>
                <a:cs typeface="Calibri" pitchFamily="34" charset="0"/>
              </a:defRPr>
            </a:lvl1pPr>
          </a:lstStyle>
          <a:p>
            <a:pPr lvl="0"/>
            <a:r>
              <a:rPr lang="en-US" dirty="0" smtClean="0"/>
              <a:t>Authors</a:t>
            </a:r>
            <a:endParaRPr lang="en-US" dirty="0"/>
          </a:p>
        </p:txBody>
      </p:sp>
      <p:sp>
        <p:nvSpPr>
          <p:cNvPr id="24" name="Content Placeholder 23"/>
          <p:cNvSpPr>
            <a:spLocks noGrp="1"/>
          </p:cNvSpPr>
          <p:nvPr>
            <p:ph sz="quarter" idx="14" hasCustomPrompt="1"/>
          </p:nvPr>
        </p:nvSpPr>
        <p:spPr>
          <a:xfrm>
            <a:off x="4480280" y="6174160"/>
            <a:ext cx="4416425" cy="531440"/>
          </a:xfrm>
          <a:prstGeom prst="rect">
            <a:avLst/>
          </a:prstGeom>
        </p:spPr>
        <p:txBody>
          <a:bodyPr vert="horz"/>
          <a:lstStyle>
            <a:lvl1pPr marL="0" indent="0" algn="r">
              <a:buFontTx/>
              <a:buNone/>
              <a:defRPr sz="1200" b="0" i="0" baseline="0">
                <a:solidFill>
                  <a:schemeClr val="tx1"/>
                </a:solidFill>
                <a:latin typeface="Calibri" pitchFamily="34" charset="0"/>
                <a:cs typeface="Calibri" pitchFamily="34" charset="0"/>
              </a:defRPr>
            </a:lvl1pPr>
          </a:lstStyle>
          <a:p>
            <a:pPr lvl="0"/>
            <a:r>
              <a:rPr lang="en-US" dirty="0" smtClean="0"/>
              <a:t>Date: January 23, 2013</a:t>
            </a:r>
          </a:p>
          <a:p>
            <a:pPr lvl="0"/>
            <a:r>
              <a:rPr lang="en-US" dirty="0" smtClean="0"/>
              <a:t>Location: Washington D.C.</a:t>
            </a:r>
            <a:endParaRPr lang="en-US" dirty="0"/>
          </a:p>
        </p:txBody>
      </p:sp>
      <p:sp>
        <p:nvSpPr>
          <p:cNvPr id="28" name="Content Placeholder 27"/>
          <p:cNvSpPr>
            <a:spLocks noGrp="1"/>
          </p:cNvSpPr>
          <p:nvPr>
            <p:ph sz="quarter" idx="16" hasCustomPrompt="1"/>
          </p:nvPr>
        </p:nvSpPr>
        <p:spPr>
          <a:xfrm>
            <a:off x="444467" y="4644232"/>
            <a:ext cx="5984875" cy="849313"/>
          </a:xfrm>
          <a:prstGeom prst="rect">
            <a:avLst/>
          </a:prstGeom>
        </p:spPr>
        <p:txBody>
          <a:bodyPr vert="horz"/>
          <a:lstStyle>
            <a:lvl1pPr marL="0" indent="0">
              <a:buFontTx/>
              <a:buNone/>
              <a:defRPr sz="1200" baseline="0">
                <a:solidFill>
                  <a:schemeClr val="bg1"/>
                </a:solidFill>
                <a:latin typeface="Calibri" pitchFamily="34" charset="0"/>
                <a:cs typeface="Calibri"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278479480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3751173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9" name="Content Placeholder 2"/>
          <p:cNvSpPr>
            <a:spLocks noGrp="1"/>
          </p:cNvSpPr>
          <p:nvPr>
            <p:ph idx="12"/>
          </p:nvPr>
        </p:nvSpPr>
        <p:spPr>
          <a:xfrm>
            <a:off x="4617720" y="1371600"/>
            <a:ext cx="443484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dirty="0" smtClean="0"/>
              <a:t>Click to edit Master title style</a:t>
            </a:r>
          </a:p>
        </p:txBody>
      </p:sp>
    </p:spTree>
    <p:extLst>
      <p:ext uri="{BB962C8B-B14F-4D97-AF65-F5344CB8AC3E}">
        <p14:creationId xmlns:p14="http://schemas.microsoft.com/office/powerpoint/2010/main" val="21249798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5" name="Content Placeholder 2"/>
          <p:cNvSpPr>
            <a:spLocks noGrp="1"/>
          </p:cNvSpPr>
          <p:nvPr>
            <p:ph idx="12"/>
          </p:nvPr>
        </p:nvSpPr>
        <p:spPr>
          <a:xfrm>
            <a:off x="310896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371600"/>
            <a:ext cx="292608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6881671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4"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31471196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371600"/>
            <a:ext cx="8961120" cy="475488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32"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19157723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png"/><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3"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Exhibit </a:t>
            </a:r>
            <a:fld id="{0C16F13B-3659-4888-B784-82F22626CC5F}" type="slidenum">
              <a:rPr lang="en-US" sz="1400" b="1" smtClean="0">
                <a:latin typeface="Calibri" pitchFamily="34" charset="0"/>
                <a:cs typeface="Meta Offc Pro"/>
              </a:rPr>
              <a:pPr algn="l"/>
              <a:t>‹#›</a:t>
            </a:fld>
            <a:endParaRPr lang="en-US" sz="1400" b="1" dirty="0" smtClean="0">
              <a:latin typeface="Calibri" pitchFamily="34" charset="0"/>
              <a:cs typeface="Meta Offc Pro"/>
            </a:endParaRPr>
          </a:p>
        </p:txBody>
      </p:sp>
    </p:spTree>
    <p:extLst>
      <p:ext uri="{BB962C8B-B14F-4D97-AF65-F5344CB8AC3E}">
        <p14:creationId xmlns:p14="http://schemas.microsoft.com/office/powerpoint/2010/main" val="64824604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36576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dirty="0" smtClean="0"/>
              <a:t>Click to edit Master title style</a:t>
            </a:r>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
        <p:nvSpPr>
          <p:cNvPr id="4" name="TextBox 3"/>
          <p:cNvSpPr txBox="1"/>
          <p:nvPr/>
        </p:nvSpPr>
        <p:spPr>
          <a:xfrm>
            <a:off x="91440" y="91440"/>
            <a:ext cx="8961120" cy="307777"/>
          </a:xfrm>
          <a:prstGeom prst="rect">
            <a:avLst/>
          </a:prstGeom>
          <a:noFill/>
        </p:spPr>
        <p:txBody>
          <a:bodyPr wrap="square" rtlCol="0">
            <a:spAutoFit/>
          </a:bodyPr>
          <a:lstStyle/>
          <a:p>
            <a:pPr algn="l"/>
            <a:r>
              <a:rPr lang="en-US" sz="1400" b="1" dirty="0" smtClean="0">
                <a:latin typeface="Calibri" pitchFamily="34" charset="0"/>
                <a:cs typeface="Meta Offc Pro"/>
              </a:rPr>
              <a:t>Figure </a:t>
            </a:r>
            <a:fld id="{0C16F13B-3659-4888-B784-82F22626CC5F}" type="slidenum">
              <a:rPr lang="en-US" sz="1400" b="1" smtClean="0">
                <a:latin typeface="Calibri" pitchFamily="34" charset="0"/>
                <a:cs typeface="Meta Offc Pro"/>
              </a:rPr>
              <a:pPr algn="l"/>
              <a:t>‹#›</a:t>
            </a:fld>
            <a:endParaRPr lang="en-US" sz="1400" b="1" dirty="0" smtClean="0">
              <a:latin typeface="Calibri" pitchFamily="34" charset="0"/>
              <a:cs typeface="Meta Offc Pro"/>
            </a:endParaRPr>
          </a:p>
        </p:txBody>
      </p:sp>
    </p:spTree>
    <p:extLst>
      <p:ext uri="{BB962C8B-B14F-4D97-AF65-F5344CB8AC3E}">
        <p14:creationId xmlns:p14="http://schemas.microsoft.com/office/powerpoint/2010/main" val="188278977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230541" y="1554480"/>
            <a:ext cx="8682918" cy="4481320"/>
          </a:xfrm>
          <a:prstGeom prst="rect">
            <a:avLst/>
          </a:prstGeom>
          <a:solidFill>
            <a:srgbClr val="0B78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pic>
        <p:nvPicPr>
          <p:cNvPr id="7" name="Picture 6"/>
          <p:cNvPicPr>
            <a:picLocks noChangeAspect="1" noChangeArrowheads="1"/>
          </p:cNvPicPr>
          <p:nvPr/>
        </p:nvPicPr>
        <p:blipFill>
          <a:blip r:embed="rId3" cstate="print"/>
          <a:srcRect/>
          <a:stretch>
            <a:fillRect/>
          </a:stretch>
        </p:blipFill>
        <p:spPr bwMode="auto">
          <a:xfrm>
            <a:off x="230541" y="228600"/>
            <a:ext cx="1087719" cy="1093258"/>
          </a:xfrm>
          <a:prstGeom prst="rect">
            <a:avLst/>
          </a:prstGeom>
          <a:noFill/>
        </p:spPr>
      </p:pic>
    </p:spTree>
    <p:extLst>
      <p:ext uri="{BB962C8B-B14F-4D97-AF65-F5344CB8AC3E}">
        <p14:creationId xmlns:p14="http://schemas.microsoft.com/office/powerpoint/2010/main" val="406593133"/>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txStyles>
    <p:titleStyle>
      <a:lvl1pPr algn="l" defTabSz="457200" rtl="0" eaLnBrk="1" latinLnBrk="0" hangingPunct="1">
        <a:spcBef>
          <a:spcPct val="0"/>
        </a:spcBef>
        <a:buNone/>
        <a:defRPr sz="3200" kern="1200" baseline="0">
          <a:solidFill>
            <a:schemeClr val="bg1"/>
          </a:solidFill>
          <a:latin typeface="MetaSerif-Book"/>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www.foreignassistance.gov/"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56489491"/>
              </p:ext>
            </p:extLst>
          </p:nvPr>
        </p:nvGraphicFramePr>
        <p:xfrm>
          <a:off x="92075" y="1295401"/>
          <a:ext cx="8959850" cy="4114799"/>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1"/>
          </p:nvPr>
        </p:nvSpPr>
        <p:spPr/>
        <p:txBody>
          <a:bodyPr/>
          <a:lstStyle/>
          <a:p>
            <a:r>
              <a:rPr lang="en-US" sz="1100" dirty="0" smtClean="0"/>
              <a:t>NOTES: FY 2015 is the President’s Budget Request. Some FY </a:t>
            </a:r>
            <a:r>
              <a:rPr lang="en-US" sz="1100" dirty="0"/>
              <a:t>2015 funding for TB programs at USAID (between $8 and $20 million in prior years)  and malaria programs at </a:t>
            </a:r>
            <a:r>
              <a:rPr lang="en-US" sz="1100" dirty="0" err="1"/>
              <a:t>DoD</a:t>
            </a:r>
            <a:r>
              <a:rPr lang="en-US" sz="1100" dirty="0"/>
              <a:t> (between $8 and $30 million in prior years) is not yet </a:t>
            </a:r>
            <a:r>
              <a:rPr lang="en-US" sz="1100" dirty="0" smtClean="0"/>
              <a:t>known. </a:t>
            </a:r>
            <a:r>
              <a:rPr lang="en-US" sz="1100" dirty="0"/>
              <a:t>Global Health total represents funding through the Global Health Initiative (GHI) only. </a:t>
            </a:r>
            <a:endParaRPr lang="en-US" sz="1100" dirty="0" smtClean="0"/>
          </a:p>
          <a:p>
            <a:r>
              <a:rPr lang="en-US" sz="1100" dirty="0" smtClean="0"/>
              <a:t>SOURCE: Kaiser Family Foundation analysis of data from the Office of Management and Budget, and Agency Congressional Budget Justifications.</a:t>
            </a:r>
            <a:endParaRPr lang="en-US" sz="1100" dirty="0"/>
          </a:p>
        </p:txBody>
      </p:sp>
      <p:sp>
        <p:nvSpPr>
          <p:cNvPr id="4" name="Title 3"/>
          <p:cNvSpPr>
            <a:spLocks noGrp="1"/>
          </p:cNvSpPr>
          <p:nvPr>
            <p:ph type="title"/>
          </p:nvPr>
        </p:nvSpPr>
        <p:spPr/>
        <p:txBody>
          <a:bodyPr/>
          <a:lstStyle/>
          <a:p>
            <a:r>
              <a:rPr lang="en-US" dirty="0"/>
              <a:t>U.S. Global Health </a:t>
            </a:r>
            <a:r>
              <a:rPr lang="en-US" dirty="0" smtClean="0"/>
              <a:t>Funding as a Share of the Federal Budget, FY 2015</a:t>
            </a:r>
            <a:endParaRPr lang="en-US" dirty="0"/>
          </a:p>
        </p:txBody>
      </p:sp>
      <p:sp>
        <p:nvSpPr>
          <p:cNvPr id="8" name="TextBox 7"/>
          <p:cNvSpPr txBox="1"/>
          <p:nvPr/>
        </p:nvSpPr>
        <p:spPr>
          <a:xfrm>
            <a:off x="3733800" y="2362200"/>
            <a:ext cx="1676998" cy="646331"/>
          </a:xfrm>
          <a:prstGeom prst="rect">
            <a:avLst/>
          </a:prstGeom>
          <a:noFill/>
        </p:spPr>
        <p:txBody>
          <a:bodyPr wrap="none" rtlCol="0">
            <a:spAutoFit/>
          </a:bodyPr>
          <a:lstStyle/>
          <a:p>
            <a:pPr algn="ctr"/>
            <a:r>
              <a:rPr lang="en-US" b="1" dirty="0" smtClean="0">
                <a:solidFill>
                  <a:schemeClr val="bg1"/>
                </a:solidFill>
                <a:latin typeface="Meta Offc Pro"/>
                <a:cs typeface="Meta Offc Pro"/>
              </a:rPr>
              <a:t>Federal Budget</a:t>
            </a:r>
          </a:p>
          <a:p>
            <a:pPr algn="ctr"/>
            <a:r>
              <a:rPr lang="en-US" b="1" dirty="0" smtClean="0">
                <a:solidFill>
                  <a:schemeClr val="bg1"/>
                </a:solidFill>
                <a:latin typeface="Meta Offc Pro"/>
                <a:cs typeface="Meta Offc Pro"/>
              </a:rPr>
              <a:t>$4.0 trillion</a:t>
            </a:r>
          </a:p>
        </p:txBody>
      </p:sp>
      <p:sp>
        <p:nvSpPr>
          <p:cNvPr id="9" name="TextBox 8"/>
          <p:cNvSpPr txBox="1"/>
          <p:nvPr/>
        </p:nvSpPr>
        <p:spPr>
          <a:xfrm>
            <a:off x="6824098" y="3581400"/>
            <a:ext cx="1545616" cy="923330"/>
          </a:xfrm>
          <a:prstGeom prst="rect">
            <a:avLst/>
          </a:prstGeom>
          <a:noFill/>
        </p:spPr>
        <p:txBody>
          <a:bodyPr wrap="none" rtlCol="0">
            <a:spAutoFit/>
          </a:bodyPr>
          <a:lstStyle/>
          <a:p>
            <a:pPr algn="ctr"/>
            <a:r>
              <a:rPr lang="en-US" b="1" dirty="0">
                <a:cs typeface="Meta Offc Pro"/>
              </a:rPr>
              <a:t>Global Health </a:t>
            </a:r>
            <a:endParaRPr lang="en-US" b="1" dirty="0" smtClean="0">
              <a:cs typeface="Meta Offc Pro"/>
            </a:endParaRPr>
          </a:p>
          <a:p>
            <a:pPr algn="ctr"/>
            <a:r>
              <a:rPr lang="en-US" b="1" dirty="0" smtClean="0">
                <a:cs typeface="Meta Offc Pro"/>
              </a:rPr>
              <a:t>$8.7 billion</a:t>
            </a:r>
          </a:p>
          <a:p>
            <a:pPr algn="ctr"/>
            <a:r>
              <a:rPr lang="en-US" b="1" dirty="0" smtClean="0">
                <a:cs typeface="Meta Offc Pro"/>
              </a:rPr>
              <a:t>&lt;</a:t>
            </a:r>
            <a:r>
              <a:rPr lang="en-US" b="1" dirty="0">
                <a:cs typeface="Meta Offc Pro"/>
              </a:rPr>
              <a:t>1%</a:t>
            </a:r>
            <a:endParaRPr lang="en-US" b="1" dirty="0" smtClean="0">
              <a:latin typeface="Meta Offc Pro"/>
              <a:cs typeface="Meta Offc Pro"/>
            </a:endParaRPr>
          </a:p>
        </p:txBody>
      </p:sp>
    </p:spTree>
    <p:extLst>
      <p:ext uri="{BB962C8B-B14F-4D97-AF65-F5344CB8AC3E}">
        <p14:creationId xmlns:p14="http://schemas.microsoft.com/office/powerpoint/2010/main" val="2235705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5"/>
          <p:cNvGraphicFramePr>
            <a:graphicFrameLocks noGrp="1"/>
          </p:cNvGraphicFramePr>
          <p:nvPr>
            <p:ph idx="1"/>
            <p:extLst>
              <p:ext uri="{D42A27DB-BD31-4B8C-83A1-F6EECF244321}">
                <p14:modId xmlns:p14="http://schemas.microsoft.com/office/powerpoint/2010/main" val="3973292317"/>
              </p:ext>
            </p:extLst>
          </p:nvPr>
        </p:nvGraphicFramePr>
        <p:xfrm>
          <a:off x="34344" y="685800"/>
          <a:ext cx="895985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p:cNvSpPr>
            <a:spLocks noGrp="1"/>
          </p:cNvSpPr>
          <p:nvPr>
            <p:ph type="body" sz="quarter" idx="11"/>
          </p:nvPr>
        </p:nvSpPr>
        <p:spPr/>
        <p:txBody>
          <a:bodyPr/>
          <a:lstStyle/>
          <a:p>
            <a:r>
              <a:rPr lang="en-US" sz="1100" dirty="0"/>
              <a:t>NOTES: </a:t>
            </a:r>
            <a:r>
              <a:rPr lang="en-US" sz="1100" dirty="0" smtClean="0"/>
              <a:t>FY 2013 includes the effects of sequestration. FY 2014 </a:t>
            </a:r>
            <a:r>
              <a:rPr lang="en-US" sz="1100" dirty="0"/>
              <a:t>is a preliminary </a:t>
            </a:r>
            <a:r>
              <a:rPr lang="en-US" sz="1100" dirty="0" smtClean="0"/>
              <a:t>estimate. </a:t>
            </a:r>
            <a:r>
              <a:rPr lang="en-US" sz="1100" dirty="0" smtClean="0"/>
              <a:t>FY 2015 is </a:t>
            </a:r>
            <a:r>
              <a:rPr lang="en-US" sz="1100" dirty="0"/>
              <a:t>the President’s </a:t>
            </a:r>
            <a:r>
              <a:rPr lang="en-US" sz="1100" dirty="0" smtClean="0"/>
              <a:t>Budget Request. </a:t>
            </a:r>
            <a:r>
              <a:rPr lang="en-US" sz="1100" dirty="0"/>
              <a:t>Some FY 2014 and FY 2015 funding for TB programs at USAID (between $8 and $20 million in prior years)  and malaria programs at </a:t>
            </a:r>
            <a:r>
              <a:rPr lang="en-US" sz="1100" dirty="0" err="1"/>
              <a:t>DoD</a:t>
            </a:r>
            <a:r>
              <a:rPr lang="en-US" sz="1100" dirty="0"/>
              <a:t> (between $8 and $30 million in prior years) is not yet </a:t>
            </a:r>
            <a:r>
              <a:rPr lang="en-US" sz="1100" dirty="0" smtClean="0"/>
              <a:t>known. Represents </a:t>
            </a:r>
            <a:r>
              <a:rPr lang="en-US" sz="1100" dirty="0"/>
              <a:t>funding through the Global Health Initiative (GHI) only. The GHI was created as an initiative in FY 2009.  All prior years represent the same programs and accounts which were not yet referred to as the GHI. </a:t>
            </a:r>
            <a:endParaRPr lang="en-US" sz="1100" dirty="0" smtClean="0"/>
          </a:p>
          <a:p>
            <a:r>
              <a:rPr lang="en-US" sz="1100" dirty="0" smtClean="0"/>
              <a:t>SOURCE</a:t>
            </a:r>
            <a:r>
              <a:rPr lang="en-US" sz="1100" dirty="0"/>
              <a:t>: Kaiser Family Foundation analysis of data from the Office of Management and Budget, Agency Congressional Budget Justifications, Congressional Appropriations Bills, and U.S. Foreign Assistance Dashboard [website], available at: www.foreignassistance.gov. </a:t>
            </a:r>
          </a:p>
        </p:txBody>
      </p:sp>
      <p:sp>
        <p:nvSpPr>
          <p:cNvPr id="4" name="Title 3"/>
          <p:cNvSpPr>
            <a:spLocks noGrp="1"/>
          </p:cNvSpPr>
          <p:nvPr>
            <p:ph type="title"/>
          </p:nvPr>
        </p:nvSpPr>
        <p:spPr/>
        <p:txBody>
          <a:bodyPr/>
          <a:lstStyle/>
          <a:p>
            <a:r>
              <a:rPr lang="en-US" dirty="0" smtClean="0"/>
              <a:t>U.S. Global Health Funding, FY 2001-FY 2015</a:t>
            </a:r>
            <a:endParaRPr lang="en-US" dirty="0"/>
          </a:p>
        </p:txBody>
      </p:sp>
      <p:sp>
        <p:nvSpPr>
          <p:cNvPr id="5" name="TextBox 4"/>
          <p:cNvSpPr txBox="1"/>
          <p:nvPr/>
        </p:nvSpPr>
        <p:spPr>
          <a:xfrm>
            <a:off x="451973" y="1611868"/>
            <a:ext cx="1109599" cy="369332"/>
          </a:xfrm>
          <a:prstGeom prst="rect">
            <a:avLst/>
          </a:prstGeom>
          <a:noFill/>
        </p:spPr>
        <p:txBody>
          <a:bodyPr wrap="none" rtlCol="0">
            <a:spAutoFit/>
          </a:bodyPr>
          <a:lstStyle/>
          <a:p>
            <a:pPr algn="ctr"/>
            <a:r>
              <a:rPr lang="en-US" b="1" i="1" dirty="0" smtClean="0">
                <a:latin typeface="Calibri" pitchFamily="34" charset="0"/>
                <a:cs typeface="Meta Offc Pro"/>
              </a:rPr>
              <a:t>In </a:t>
            </a:r>
            <a:r>
              <a:rPr lang="en-US" b="1" i="1" dirty="0">
                <a:latin typeface="Calibri" pitchFamily="34" charset="0"/>
                <a:cs typeface="Meta Offc Pro"/>
              </a:rPr>
              <a:t>B</a:t>
            </a:r>
            <a:r>
              <a:rPr lang="en-US" b="1" i="1" dirty="0" smtClean="0">
                <a:latin typeface="Calibri" pitchFamily="34" charset="0"/>
                <a:cs typeface="Meta Offc Pro"/>
              </a:rPr>
              <a:t>illions</a:t>
            </a:r>
          </a:p>
        </p:txBody>
      </p:sp>
    </p:spTree>
    <p:extLst>
      <p:ext uri="{BB962C8B-B14F-4D97-AF65-F5344CB8AC3E}">
        <p14:creationId xmlns:p14="http://schemas.microsoft.com/office/powerpoint/2010/main" val="3620970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ontent Placeholder 4"/>
          <p:cNvGraphicFramePr>
            <a:graphicFrameLocks/>
          </p:cNvGraphicFramePr>
          <p:nvPr>
            <p:extLst>
              <p:ext uri="{D42A27DB-BD31-4B8C-83A1-F6EECF244321}">
                <p14:modId xmlns:p14="http://schemas.microsoft.com/office/powerpoint/2010/main" val="4048517121"/>
              </p:ext>
            </p:extLst>
          </p:nvPr>
        </p:nvGraphicFramePr>
        <p:xfrm>
          <a:off x="154462" y="958334"/>
          <a:ext cx="8959850" cy="4680466"/>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1"/>
          </p:nvPr>
        </p:nvSpPr>
        <p:spPr/>
        <p:txBody>
          <a:bodyPr/>
          <a:lstStyle/>
          <a:p>
            <a:r>
              <a:rPr lang="en-US" sz="1100" dirty="0" smtClean="0"/>
              <a:t>NOTES: FY 2015 is the President’s Budget Request. Some </a:t>
            </a:r>
            <a:r>
              <a:rPr lang="en-US" sz="1100" dirty="0"/>
              <a:t>FY 2014 and FY 2015 funding for TB programs at USAID (between $8 and $20 million in prior years)  and malaria programs at </a:t>
            </a:r>
            <a:r>
              <a:rPr lang="en-US" sz="1100" dirty="0" err="1"/>
              <a:t>DoD</a:t>
            </a:r>
            <a:r>
              <a:rPr lang="en-US" sz="1100" dirty="0"/>
              <a:t> (between $8 and $30 million in prior years) is not yet </a:t>
            </a:r>
            <a:r>
              <a:rPr lang="en-US" sz="1100" dirty="0" smtClean="0"/>
              <a:t>known. </a:t>
            </a:r>
            <a:r>
              <a:rPr lang="en-US" sz="1100" dirty="0"/>
              <a:t>Represents funding through the Global Health Initiative (GHI) only. </a:t>
            </a:r>
            <a:endParaRPr lang="en-US" sz="1100" dirty="0" smtClean="0"/>
          </a:p>
          <a:p>
            <a:r>
              <a:rPr lang="en-US" sz="1100" dirty="0" smtClean="0"/>
              <a:t>SOURCE</a:t>
            </a:r>
            <a:r>
              <a:rPr lang="en-US" sz="1100" dirty="0"/>
              <a:t>: Kaiser Family Foundation analysis of data from the Office of Management and Budget, Agency Congressional Budget Justifications, Congressional Appropriations Bills, and U.S. Foreign Assistance Dashboard [website], available at: www.foreignassistance.gov. </a:t>
            </a:r>
          </a:p>
        </p:txBody>
      </p:sp>
      <p:sp>
        <p:nvSpPr>
          <p:cNvPr id="4" name="Title 3"/>
          <p:cNvSpPr>
            <a:spLocks noGrp="1"/>
          </p:cNvSpPr>
          <p:nvPr>
            <p:ph type="title"/>
          </p:nvPr>
        </p:nvSpPr>
        <p:spPr/>
        <p:txBody>
          <a:bodyPr/>
          <a:lstStyle/>
          <a:p>
            <a:r>
              <a:rPr lang="en-US" dirty="0" smtClean="0"/>
              <a:t>U.S. Global Health Budget Request By Sector, FY 2015</a:t>
            </a:r>
            <a:endParaRPr lang="en-US" dirty="0"/>
          </a:p>
        </p:txBody>
      </p:sp>
      <p:sp>
        <p:nvSpPr>
          <p:cNvPr id="6" name="TextBox 5"/>
          <p:cNvSpPr txBox="1"/>
          <p:nvPr/>
        </p:nvSpPr>
        <p:spPr>
          <a:xfrm>
            <a:off x="415907" y="1295400"/>
            <a:ext cx="1181734" cy="369332"/>
          </a:xfrm>
          <a:prstGeom prst="rect">
            <a:avLst/>
          </a:prstGeom>
          <a:noFill/>
        </p:spPr>
        <p:txBody>
          <a:bodyPr wrap="none" rtlCol="0">
            <a:spAutoFit/>
          </a:bodyPr>
          <a:lstStyle/>
          <a:p>
            <a:pPr algn="ctr"/>
            <a:r>
              <a:rPr lang="en-US" b="1" i="1" dirty="0" smtClean="0">
                <a:latin typeface="+mj-lt"/>
                <a:cs typeface="Meta Offc Pro"/>
              </a:rPr>
              <a:t>In Millions</a:t>
            </a:r>
          </a:p>
        </p:txBody>
      </p:sp>
      <p:sp>
        <p:nvSpPr>
          <p:cNvPr id="7" name="TextBox 6"/>
          <p:cNvSpPr txBox="1"/>
          <p:nvPr/>
        </p:nvSpPr>
        <p:spPr>
          <a:xfrm>
            <a:off x="3820675" y="5498068"/>
            <a:ext cx="1930593" cy="369332"/>
          </a:xfrm>
          <a:prstGeom prst="rect">
            <a:avLst/>
          </a:prstGeom>
          <a:noFill/>
        </p:spPr>
        <p:txBody>
          <a:bodyPr wrap="none" rtlCol="0">
            <a:spAutoFit/>
          </a:bodyPr>
          <a:lstStyle/>
          <a:p>
            <a:pPr algn="ctr"/>
            <a:r>
              <a:rPr lang="en-US" b="1" dirty="0" smtClean="0">
                <a:latin typeface="+mj-lt"/>
                <a:cs typeface="Meta Offc Pro"/>
              </a:rPr>
              <a:t>Total = $8.7 billion</a:t>
            </a:r>
          </a:p>
        </p:txBody>
      </p:sp>
    </p:spTree>
    <p:extLst>
      <p:ext uri="{BB962C8B-B14F-4D97-AF65-F5344CB8AC3E}">
        <p14:creationId xmlns:p14="http://schemas.microsoft.com/office/powerpoint/2010/main" val="2033163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p:txBody>
          <a:bodyPr/>
          <a:lstStyle/>
          <a:p>
            <a:r>
              <a:rPr lang="en-US" dirty="0" smtClean="0"/>
              <a:t>NOTES: Includes  funding through the Overseas Contingency Operations (OCO) account for Afghanistan and Pakistan. The entry for Sudan represents data for South Sudan only. </a:t>
            </a:r>
          </a:p>
          <a:p>
            <a:r>
              <a:rPr lang="en-US" dirty="0" smtClean="0"/>
              <a:t>SOURCE: Kaiser Family Foundation analysis of data </a:t>
            </a:r>
            <a:r>
              <a:rPr lang="en-US" dirty="0"/>
              <a:t>from  U.S. Foreign Assistance Dashboard [website], available at: </a:t>
            </a:r>
            <a:r>
              <a:rPr lang="en-US" dirty="0" smtClean="0">
                <a:hlinkClick r:id="rId2"/>
              </a:rPr>
              <a:t>www.foreignassistance.gov</a:t>
            </a:r>
            <a:r>
              <a:rPr lang="en-US" dirty="0" smtClean="0"/>
              <a:t>, accessed February 2014.</a:t>
            </a:r>
            <a:endParaRPr lang="en-US" dirty="0"/>
          </a:p>
        </p:txBody>
      </p:sp>
      <p:sp>
        <p:nvSpPr>
          <p:cNvPr id="5" name="Title 4"/>
          <p:cNvSpPr>
            <a:spLocks noGrp="1"/>
          </p:cNvSpPr>
          <p:nvPr>
            <p:ph type="title"/>
          </p:nvPr>
        </p:nvSpPr>
        <p:spPr/>
        <p:txBody>
          <a:bodyPr/>
          <a:lstStyle/>
          <a:p>
            <a:r>
              <a:rPr lang="en-US" dirty="0" smtClean="0"/>
              <a:t>U.S. Funding for Global Health by country, FY 2013</a:t>
            </a:r>
            <a:endParaRPr lang="en-US" dirty="0"/>
          </a:p>
        </p:txBody>
      </p:sp>
      <p:sp>
        <p:nvSpPr>
          <p:cNvPr id="8" name="Rectangle 132"/>
          <p:cNvSpPr>
            <a:spLocks noChangeArrowheads="1"/>
          </p:cNvSpPr>
          <p:nvPr/>
        </p:nvSpPr>
        <p:spPr bwMode="auto">
          <a:xfrm>
            <a:off x="4610101" y="5108377"/>
            <a:ext cx="152400" cy="152400"/>
          </a:xfrm>
          <a:prstGeom prst="rect">
            <a:avLst/>
          </a:prstGeom>
          <a:solidFill>
            <a:schemeClr val="accent3"/>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a:ln>
                <a:noFill/>
              </a:ln>
              <a:solidFill>
                <a:srgbClr val="000000"/>
              </a:solidFill>
              <a:effectLst/>
              <a:uLnTx/>
              <a:uFillTx/>
              <a:latin typeface="+mj-lt"/>
              <a:cs typeface="Calibri" pitchFamily="34" charset="0"/>
            </a:endParaRPr>
          </a:p>
        </p:txBody>
      </p:sp>
      <p:sp>
        <p:nvSpPr>
          <p:cNvPr id="9" name="Rectangle 131"/>
          <p:cNvSpPr>
            <a:spLocks noChangeArrowheads="1"/>
          </p:cNvSpPr>
          <p:nvPr/>
        </p:nvSpPr>
        <p:spPr bwMode="auto">
          <a:xfrm>
            <a:off x="4610101" y="4651177"/>
            <a:ext cx="152400" cy="152400"/>
          </a:xfrm>
          <a:prstGeom prst="rect">
            <a:avLst/>
          </a:prstGeom>
          <a:solidFill>
            <a:schemeClr val="accent5"/>
          </a:solidFill>
          <a:ln w="9525">
            <a:solidFill>
              <a:srgbClr val="000000"/>
            </a:solidFill>
            <a:miter lim="800000"/>
            <a:headEnd/>
            <a:tailEnd/>
          </a:ln>
          <a:effectLst/>
        </p:spPr>
        <p:txBody>
          <a:bodyPr wrap="none" anchor="ctr"/>
          <a:lstStyle/>
          <a:p>
            <a:endParaRPr lang="en-US" sz="1300" b="1" dirty="0">
              <a:solidFill>
                <a:srgbClr val="000000"/>
              </a:solidFill>
              <a:latin typeface="+mj-lt"/>
              <a:cs typeface="Calibri" pitchFamily="34" charset="0"/>
            </a:endParaRPr>
          </a:p>
        </p:txBody>
      </p:sp>
      <p:sp>
        <p:nvSpPr>
          <p:cNvPr id="10" name="Rectangle 134"/>
          <p:cNvSpPr>
            <a:spLocks noChangeArrowheads="1"/>
          </p:cNvSpPr>
          <p:nvPr/>
        </p:nvSpPr>
        <p:spPr bwMode="auto">
          <a:xfrm>
            <a:off x="4610101" y="5336977"/>
            <a:ext cx="152400" cy="152400"/>
          </a:xfrm>
          <a:prstGeom prst="rect">
            <a:avLst/>
          </a:prstGeom>
          <a:solidFill>
            <a:schemeClr val="accent2"/>
          </a:solidFill>
          <a:ln w="9525">
            <a:solidFill>
              <a:srgbClr val="00004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a:ln>
                <a:noFill/>
              </a:ln>
              <a:solidFill>
                <a:srgbClr val="000000"/>
              </a:solidFill>
              <a:effectLst/>
              <a:uLnTx/>
              <a:uFillTx/>
              <a:latin typeface="+mj-lt"/>
              <a:cs typeface="Calibri" pitchFamily="34" charset="0"/>
            </a:endParaRPr>
          </a:p>
        </p:txBody>
      </p:sp>
      <p:sp>
        <p:nvSpPr>
          <p:cNvPr id="11" name="Rectangle 131"/>
          <p:cNvSpPr>
            <a:spLocks noChangeArrowheads="1"/>
          </p:cNvSpPr>
          <p:nvPr/>
        </p:nvSpPr>
        <p:spPr bwMode="auto">
          <a:xfrm>
            <a:off x="4610101" y="4879777"/>
            <a:ext cx="152400" cy="152400"/>
          </a:xfrm>
          <a:prstGeom prst="rect">
            <a:avLst/>
          </a:prstGeom>
          <a:solidFill>
            <a:schemeClr val="accent4"/>
          </a:solidFill>
          <a:ln w="9525">
            <a:solidFill>
              <a:srgbClr val="00000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00" b="1" i="0" u="none" strike="noStrike" kern="0" cap="none" spc="0" normalizeH="0" baseline="0" noProof="0" dirty="0">
              <a:ln>
                <a:noFill/>
              </a:ln>
              <a:solidFill>
                <a:srgbClr val="000040">
                  <a:lumMod val="50000"/>
                </a:srgbClr>
              </a:solidFill>
              <a:effectLst/>
              <a:uLnTx/>
              <a:uFillTx/>
              <a:latin typeface="+mj-lt"/>
              <a:cs typeface="Calibri" pitchFamily="34" charset="0"/>
            </a:endParaRPr>
          </a:p>
        </p:txBody>
      </p:sp>
      <p:sp>
        <p:nvSpPr>
          <p:cNvPr id="12" name="Rectangle 134"/>
          <p:cNvSpPr>
            <a:spLocks noChangeArrowheads="1"/>
          </p:cNvSpPr>
          <p:nvPr/>
        </p:nvSpPr>
        <p:spPr bwMode="auto">
          <a:xfrm>
            <a:off x="4612589" y="5589301"/>
            <a:ext cx="152400" cy="152400"/>
          </a:xfrm>
          <a:prstGeom prst="rect">
            <a:avLst/>
          </a:prstGeom>
          <a:solidFill>
            <a:schemeClr val="accent1"/>
          </a:solidFill>
          <a:ln w="9525">
            <a:solidFill>
              <a:srgbClr val="000040"/>
            </a:solidFill>
            <a:miter lim="800000"/>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1" i="0" u="none" strike="noStrike" kern="0" cap="none" spc="0" normalizeH="0" baseline="0" noProof="0" dirty="0">
              <a:ln>
                <a:noFill/>
              </a:ln>
              <a:solidFill>
                <a:srgbClr val="000000"/>
              </a:solidFill>
              <a:effectLst/>
              <a:uLnTx/>
              <a:uFillTx/>
              <a:latin typeface="+mj-lt"/>
              <a:cs typeface="Calibri" pitchFamily="34" charset="0"/>
            </a:endParaRPr>
          </a:p>
        </p:txBody>
      </p:sp>
      <p:sp>
        <p:nvSpPr>
          <p:cNvPr id="13" name="Rectangle 131"/>
          <p:cNvSpPr>
            <a:spLocks noChangeArrowheads="1"/>
          </p:cNvSpPr>
          <p:nvPr/>
        </p:nvSpPr>
        <p:spPr bwMode="auto">
          <a:xfrm>
            <a:off x="4607570" y="4421088"/>
            <a:ext cx="152400" cy="152400"/>
          </a:xfrm>
          <a:prstGeom prst="rect">
            <a:avLst/>
          </a:prstGeom>
          <a:solidFill>
            <a:srgbClr val="E1E1E1"/>
          </a:solidFill>
          <a:ln w="9525">
            <a:solidFill>
              <a:srgbClr val="000000"/>
            </a:solidFill>
            <a:miter lim="800000"/>
            <a:headEnd/>
            <a:tailEnd/>
          </a:ln>
          <a:effectLst/>
        </p:spPr>
        <p:txBody>
          <a:bodyPr wrap="none" anchor="ctr"/>
          <a:lstStyle/>
          <a:p>
            <a:endParaRPr lang="en-US" sz="1300" b="1" dirty="0">
              <a:solidFill>
                <a:srgbClr val="000000"/>
              </a:solidFill>
              <a:latin typeface="+mj-lt"/>
              <a:cs typeface="Calibri" pitchFamily="34" charset="0"/>
            </a:endParaRPr>
          </a:p>
        </p:txBody>
      </p:sp>
      <p:pic>
        <p:nvPicPr>
          <p:cNvPr id="1026" name="Picture 2" descr="H:\DCSTAT01\Health funding by country (2-4-14).emf"/>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1920" t="15911" r="9081" b="29443"/>
          <a:stretch/>
        </p:blipFill>
        <p:spPr bwMode="auto">
          <a:xfrm>
            <a:off x="228600" y="1139283"/>
            <a:ext cx="8717872" cy="3661317"/>
          </a:xfrm>
          <a:prstGeom prst="rect">
            <a:avLst/>
          </a:prstGeom>
          <a:noFill/>
          <a:extLst>
            <a:ext uri="{909E8E84-426E-40DD-AFC4-6F175D3DCCD1}">
              <a14:hiddenFill xmlns:a14="http://schemas.microsoft.com/office/drawing/2010/main">
                <a:solidFill>
                  <a:srgbClr val="FFFFFF"/>
                </a:solidFill>
              </a14:hiddenFill>
            </a:ext>
          </a:extLst>
        </p:spPr>
      </p:pic>
      <p:sp>
        <p:nvSpPr>
          <p:cNvPr id="14" name="Text Box 133"/>
          <p:cNvSpPr txBox="1">
            <a:spLocks noChangeArrowheads="1"/>
          </p:cNvSpPr>
          <p:nvPr/>
        </p:nvSpPr>
        <p:spPr bwMode="auto">
          <a:xfrm>
            <a:off x="4762501" y="4802089"/>
            <a:ext cx="1800493" cy="307777"/>
          </a:xfrm>
          <a:prstGeom prst="rect">
            <a:avLst/>
          </a:prstGeom>
          <a:noFill/>
          <a:ln w="9525">
            <a:noFill/>
            <a:miter lim="800000"/>
            <a:headEnd/>
            <a:tailEnd/>
          </a:ln>
          <a:effectLst/>
        </p:spPr>
        <p:txBody>
          <a:bodyPr wrap="none">
            <a:spAutoFit/>
          </a:bodyPr>
          <a:lstStyle/>
          <a:p>
            <a:pPr algn="l"/>
            <a:r>
              <a:rPr lang="en-US" sz="1400" b="1" dirty="0" smtClean="0">
                <a:solidFill>
                  <a:srgbClr val="000000"/>
                </a:solidFill>
                <a:cs typeface="Calibri" pitchFamily="34" charset="0"/>
              </a:rPr>
              <a:t>$1 million - $5 million</a:t>
            </a:r>
            <a:endParaRPr lang="en-US" sz="1400" b="1" dirty="0">
              <a:solidFill>
                <a:srgbClr val="000000"/>
              </a:solidFill>
              <a:cs typeface="Calibri" pitchFamily="34" charset="0"/>
            </a:endParaRPr>
          </a:p>
        </p:txBody>
      </p:sp>
      <p:sp>
        <p:nvSpPr>
          <p:cNvPr id="15" name="Text Box 135"/>
          <p:cNvSpPr txBox="1">
            <a:spLocks noChangeArrowheads="1"/>
          </p:cNvSpPr>
          <p:nvPr/>
        </p:nvSpPr>
        <p:spPr bwMode="auto">
          <a:xfrm>
            <a:off x="4776907" y="4573489"/>
            <a:ext cx="1055097" cy="307777"/>
          </a:xfrm>
          <a:prstGeom prst="rect">
            <a:avLst/>
          </a:prstGeom>
          <a:noFill/>
          <a:ln w="9525">
            <a:noFill/>
            <a:miter lim="800000"/>
            <a:headEnd/>
            <a:tailEnd/>
          </a:ln>
          <a:effectLst/>
        </p:spPr>
        <p:txBody>
          <a:bodyPr wrap="none">
            <a:spAutoFit/>
          </a:bodyPr>
          <a:lstStyle/>
          <a:p>
            <a:pPr algn="l"/>
            <a:r>
              <a:rPr lang="en-US" sz="1400" b="1" dirty="0" smtClean="0">
                <a:solidFill>
                  <a:srgbClr val="000000"/>
                </a:solidFill>
                <a:cs typeface="Calibri" pitchFamily="34" charset="0"/>
              </a:rPr>
              <a:t>&lt; $1 million</a:t>
            </a:r>
            <a:endParaRPr lang="en-US" sz="1400" b="1" dirty="0">
              <a:solidFill>
                <a:srgbClr val="000000"/>
              </a:solidFill>
              <a:cs typeface="Calibri" pitchFamily="34" charset="0"/>
            </a:endParaRPr>
          </a:p>
        </p:txBody>
      </p:sp>
      <p:sp>
        <p:nvSpPr>
          <p:cNvPr id="16" name="Text Box 136"/>
          <p:cNvSpPr txBox="1">
            <a:spLocks noChangeArrowheads="1"/>
          </p:cNvSpPr>
          <p:nvPr/>
        </p:nvSpPr>
        <p:spPr bwMode="auto">
          <a:xfrm>
            <a:off x="4762501" y="5030689"/>
            <a:ext cx="1891865" cy="307777"/>
          </a:xfrm>
          <a:prstGeom prst="rect">
            <a:avLst/>
          </a:prstGeom>
          <a:noFill/>
          <a:ln w="9525">
            <a:noFill/>
            <a:miter lim="800000"/>
            <a:headEnd/>
            <a:tailEnd/>
          </a:ln>
          <a:effectLst/>
        </p:spPr>
        <p:txBody>
          <a:bodyPr wrap="none">
            <a:spAutoFit/>
          </a:bodyPr>
          <a:lstStyle/>
          <a:p>
            <a:pPr algn="l"/>
            <a:r>
              <a:rPr lang="en-US" sz="1400" b="1" dirty="0" smtClean="0">
                <a:solidFill>
                  <a:srgbClr val="000000"/>
                </a:solidFill>
                <a:cs typeface="Calibri" pitchFamily="34" charset="0"/>
              </a:rPr>
              <a:t>$5 million - $10 million</a:t>
            </a:r>
            <a:endParaRPr lang="en-US" sz="1400" b="1" dirty="0">
              <a:solidFill>
                <a:srgbClr val="000000"/>
              </a:solidFill>
              <a:cs typeface="Calibri" pitchFamily="34" charset="0"/>
            </a:endParaRPr>
          </a:p>
        </p:txBody>
      </p:sp>
      <p:sp>
        <p:nvSpPr>
          <p:cNvPr id="17" name="Text Box 136"/>
          <p:cNvSpPr txBox="1">
            <a:spLocks noChangeArrowheads="1"/>
          </p:cNvSpPr>
          <p:nvPr/>
        </p:nvSpPr>
        <p:spPr bwMode="auto">
          <a:xfrm>
            <a:off x="4762501" y="5259289"/>
            <a:ext cx="1983235" cy="307777"/>
          </a:xfrm>
          <a:prstGeom prst="rect">
            <a:avLst/>
          </a:prstGeom>
          <a:noFill/>
          <a:ln w="9525">
            <a:noFill/>
            <a:miter lim="800000"/>
            <a:headEnd/>
            <a:tailEnd/>
          </a:ln>
          <a:effectLst/>
        </p:spPr>
        <p:txBody>
          <a:bodyPr wrap="none">
            <a:spAutoFit/>
          </a:bodyPr>
          <a:lstStyle/>
          <a:p>
            <a:pPr algn="l"/>
            <a:r>
              <a:rPr lang="en-US" sz="1400" b="1" dirty="0" smtClean="0">
                <a:solidFill>
                  <a:srgbClr val="000000"/>
                </a:solidFill>
                <a:cs typeface="Calibri" pitchFamily="34" charset="0"/>
              </a:rPr>
              <a:t>$10 million - $30 million</a:t>
            </a:r>
            <a:endParaRPr lang="en-US" sz="1400" b="1" dirty="0">
              <a:solidFill>
                <a:srgbClr val="000000"/>
              </a:solidFill>
              <a:cs typeface="Calibri" pitchFamily="34" charset="0"/>
            </a:endParaRPr>
          </a:p>
        </p:txBody>
      </p:sp>
      <p:sp>
        <p:nvSpPr>
          <p:cNvPr id="18" name="Text Box 136"/>
          <p:cNvSpPr txBox="1">
            <a:spLocks noChangeArrowheads="1"/>
          </p:cNvSpPr>
          <p:nvPr/>
        </p:nvSpPr>
        <p:spPr bwMode="auto">
          <a:xfrm>
            <a:off x="4764989" y="5511613"/>
            <a:ext cx="1146468" cy="307777"/>
          </a:xfrm>
          <a:prstGeom prst="rect">
            <a:avLst/>
          </a:prstGeom>
          <a:noFill/>
          <a:ln w="9525">
            <a:noFill/>
            <a:miter lim="800000"/>
            <a:headEnd/>
            <a:tailEnd/>
          </a:ln>
          <a:effectLst/>
        </p:spPr>
        <p:txBody>
          <a:bodyPr wrap="none">
            <a:spAutoFit/>
          </a:bodyPr>
          <a:lstStyle/>
          <a:p>
            <a:pPr algn="l"/>
            <a:r>
              <a:rPr lang="en-US" sz="1400" b="1" dirty="0" smtClean="0">
                <a:solidFill>
                  <a:srgbClr val="000000"/>
                </a:solidFill>
                <a:cs typeface="Calibri" pitchFamily="34" charset="0"/>
              </a:rPr>
              <a:t>&gt; $30 million</a:t>
            </a:r>
            <a:endParaRPr lang="en-US" sz="1400" b="1" dirty="0">
              <a:solidFill>
                <a:srgbClr val="000000"/>
              </a:solidFill>
              <a:cs typeface="Calibri" pitchFamily="34" charset="0"/>
            </a:endParaRPr>
          </a:p>
        </p:txBody>
      </p:sp>
      <p:sp>
        <p:nvSpPr>
          <p:cNvPr id="19" name="Text Box 135"/>
          <p:cNvSpPr txBox="1">
            <a:spLocks noChangeArrowheads="1"/>
          </p:cNvSpPr>
          <p:nvPr/>
        </p:nvSpPr>
        <p:spPr bwMode="auto">
          <a:xfrm>
            <a:off x="4774376" y="4343400"/>
            <a:ext cx="412292" cy="307777"/>
          </a:xfrm>
          <a:prstGeom prst="rect">
            <a:avLst/>
          </a:prstGeom>
          <a:noFill/>
          <a:ln w="9525">
            <a:noFill/>
            <a:miter lim="800000"/>
            <a:headEnd/>
            <a:tailEnd/>
          </a:ln>
          <a:effectLst/>
        </p:spPr>
        <p:txBody>
          <a:bodyPr wrap="none">
            <a:spAutoFit/>
          </a:bodyPr>
          <a:lstStyle/>
          <a:p>
            <a:pPr algn="l"/>
            <a:r>
              <a:rPr lang="en-US" sz="1400" b="1" dirty="0" smtClean="0">
                <a:solidFill>
                  <a:srgbClr val="000000"/>
                </a:solidFill>
                <a:cs typeface="Calibri" pitchFamily="34" charset="0"/>
              </a:rPr>
              <a:t>NA</a:t>
            </a:r>
            <a:endParaRPr lang="en-US" sz="1400" b="1" dirty="0">
              <a:solidFill>
                <a:srgbClr val="000000"/>
              </a:solidFill>
              <a:cs typeface="Calibri" pitchFamily="34" charset="0"/>
            </a:endParaRPr>
          </a:p>
        </p:txBody>
      </p:sp>
    </p:spTree>
    <p:extLst>
      <p:ext uri="{BB962C8B-B14F-4D97-AF65-F5344CB8AC3E}">
        <p14:creationId xmlns:p14="http://schemas.microsoft.com/office/powerpoint/2010/main" val="21686278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978063305"/>
              </p:ext>
            </p:extLst>
          </p:nvPr>
        </p:nvGraphicFramePr>
        <p:xfrm>
          <a:off x="1240466" y="1791135"/>
          <a:ext cx="7772400" cy="429768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 Placeholder 4"/>
          <p:cNvSpPr>
            <a:spLocks noGrp="1"/>
          </p:cNvSpPr>
          <p:nvPr>
            <p:ph type="body" sz="quarter" idx="11"/>
          </p:nvPr>
        </p:nvSpPr>
        <p:spPr/>
        <p:txBody>
          <a:bodyPr/>
          <a:lstStyle/>
          <a:p>
            <a:r>
              <a:rPr lang="en-US" sz="1100" dirty="0"/>
              <a:t>SOURCE: Kaiser Family Foundation 2013 Survey of Americans on the U.S. Role in Global Health (conducted August 6-20, 2013</a:t>
            </a:r>
            <a:r>
              <a:rPr lang="en-US" sz="1100" dirty="0" smtClean="0"/>
              <a:t>)</a:t>
            </a:r>
            <a:endParaRPr lang="en-US" sz="1100" dirty="0"/>
          </a:p>
        </p:txBody>
      </p:sp>
      <p:sp>
        <p:nvSpPr>
          <p:cNvPr id="4" name="Title 3"/>
          <p:cNvSpPr>
            <a:spLocks noGrp="1"/>
          </p:cNvSpPr>
          <p:nvPr>
            <p:ph type="title"/>
          </p:nvPr>
        </p:nvSpPr>
        <p:spPr/>
        <p:txBody>
          <a:bodyPr anchor="ctr"/>
          <a:lstStyle/>
          <a:p>
            <a:r>
              <a:rPr lang="en-US" dirty="0" smtClean="0"/>
              <a:t>Public Overestimates Share Of Budget Going To Foreign Aid</a:t>
            </a:r>
            <a:endParaRPr lang="en-US" dirty="0"/>
          </a:p>
        </p:txBody>
      </p:sp>
      <p:sp>
        <p:nvSpPr>
          <p:cNvPr id="11" name="Text Placeholder 3"/>
          <p:cNvSpPr txBox="1">
            <a:spLocks/>
          </p:cNvSpPr>
          <p:nvPr/>
        </p:nvSpPr>
        <p:spPr>
          <a:xfrm>
            <a:off x="91440" y="1097280"/>
            <a:ext cx="8991600" cy="548640"/>
          </a:xfrm>
          <a:prstGeom prst="rect">
            <a:avLst/>
          </a:prstGeom>
        </p:spPr>
        <p:txBody>
          <a:bodyPr anchor="t"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sz="1400" dirty="0" smtClean="0">
                <a:latin typeface="+mn-lt"/>
              </a:rPr>
              <a:t>Just your best guess, what percentage of the federal budget is spent on foreign aid?</a:t>
            </a:r>
            <a:endParaRPr lang="en-US" sz="1400" dirty="0">
              <a:latin typeface="+mn-lt"/>
            </a:endParaRPr>
          </a:p>
        </p:txBody>
      </p:sp>
      <p:grpSp>
        <p:nvGrpSpPr>
          <p:cNvPr id="13" name="Group 12"/>
          <p:cNvGrpSpPr/>
          <p:nvPr/>
        </p:nvGrpSpPr>
        <p:grpSpPr>
          <a:xfrm>
            <a:off x="5126666" y="1969424"/>
            <a:ext cx="1969592" cy="3398504"/>
            <a:chOff x="5105400" y="3287233"/>
            <a:chExt cx="1969592" cy="2011680"/>
          </a:xfrm>
        </p:grpSpPr>
        <p:sp>
          <p:nvSpPr>
            <p:cNvPr id="9" name="Right Brace 8"/>
            <p:cNvSpPr/>
            <p:nvPr/>
          </p:nvSpPr>
          <p:spPr>
            <a:xfrm>
              <a:off x="5105400" y="3287233"/>
              <a:ext cx="152400" cy="2011680"/>
            </a:xfrm>
            <a:prstGeom prst="rightBrace">
              <a:avLst>
                <a:gd name="adj1" fmla="val 168750"/>
                <a:gd name="adj2" fmla="val 50000"/>
              </a:avLst>
            </a:prstGeom>
            <a:ln w="19050" cmpd="sng">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5257799" y="4101782"/>
              <a:ext cx="1817193" cy="437238"/>
            </a:xfrm>
            <a:prstGeom prst="rect">
              <a:avLst/>
            </a:prstGeom>
            <a:noFill/>
          </p:spPr>
          <p:txBody>
            <a:bodyPr wrap="square" rtlCol="0">
              <a:spAutoFit/>
            </a:bodyPr>
            <a:lstStyle/>
            <a:p>
              <a:r>
                <a:rPr lang="en-US" sz="1400" dirty="0" smtClean="0">
                  <a:latin typeface="Calibri" pitchFamily="34" charset="0"/>
                  <a:cs typeface="Meta Offc Pro"/>
                </a:rPr>
                <a:t>Average answer = 28% of the federal budget is spent on foreign aid</a:t>
              </a:r>
            </a:p>
          </p:txBody>
        </p:sp>
      </p:grpSp>
    </p:spTree>
    <p:extLst>
      <p:ext uri="{BB962C8B-B14F-4D97-AF65-F5344CB8AC3E}">
        <p14:creationId xmlns:p14="http://schemas.microsoft.com/office/powerpoint/2010/main" val="386534299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with exhibit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efault with figure #">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itle page">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2759</TotalTime>
  <Words>577</Words>
  <Application>Microsoft Office PowerPoint</Application>
  <PresentationFormat>On-screen Show (4:3)</PresentationFormat>
  <Paragraphs>40</Paragraphs>
  <Slides>5</Slides>
  <Notes>1</Notes>
  <HiddenSlides>0</HiddenSlides>
  <MMClips>0</MMClips>
  <ScaleCrop>false</ScaleCrop>
  <HeadingPairs>
    <vt:vector size="4" baseType="variant">
      <vt:variant>
        <vt:lpstr>Theme</vt:lpstr>
      </vt:variant>
      <vt:variant>
        <vt:i4>4</vt:i4>
      </vt:variant>
      <vt:variant>
        <vt:lpstr>Slide Titles</vt:lpstr>
      </vt:variant>
      <vt:variant>
        <vt:i4>5</vt:i4>
      </vt:variant>
    </vt:vector>
  </HeadingPairs>
  <TitlesOfParts>
    <vt:vector size="9" baseType="lpstr">
      <vt:lpstr>Blank</vt:lpstr>
      <vt:lpstr>Default with exhibit #</vt:lpstr>
      <vt:lpstr>Default with figure #</vt:lpstr>
      <vt:lpstr>Title page</vt:lpstr>
      <vt:lpstr>U.S. Global Health Funding as a Share of the Federal Budget, FY 2015</vt:lpstr>
      <vt:lpstr>U.S. Global Health Funding, FY 2001-FY 2015</vt:lpstr>
      <vt:lpstr>U.S. Global Health Budget Request By Sector, FY 2015</vt:lpstr>
      <vt:lpstr>U.S. Funding for Global Health by country, FY 2013</vt:lpstr>
      <vt:lpstr>Public Overestimates Share Of Budget Going To Foreign Aid</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Global Health Funding, FY 2001-FY 2014</dc:title>
  <dc:creator>AllisonV</dc:creator>
  <cp:lastModifiedBy>AllisonV</cp:lastModifiedBy>
  <cp:revision>62</cp:revision>
  <dcterms:created xsi:type="dcterms:W3CDTF">2013-05-21T18:51:58Z</dcterms:created>
  <dcterms:modified xsi:type="dcterms:W3CDTF">2014-04-10T17:57:28Z</dcterms:modified>
</cp:coreProperties>
</file>