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  <p:sldMasterId id="2147483673" r:id="rId2"/>
    <p:sldMasterId id="2147483666" r:id="rId3"/>
  </p:sldMasterIdLst>
  <p:notesMasterIdLst>
    <p:notesMasterId r:id="rId11"/>
  </p:notesMasterIdLst>
  <p:sldIdLst>
    <p:sldId id="282" r:id="rId4"/>
    <p:sldId id="283" r:id="rId5"/>
    <p:sldId id="286" r:id="rId6"/>
    <p:sldId id="278" r:id="rId7"/>
    <p:sldId id="297" r:id="rId8"/>
    <p:sldId id="298" r:id="rId9"/>
    <p:sldId id="299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96D9"/>
    <a:srgbClr val="024674"/>
    <a:srgbClr val="0064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359" autoAdjust="0"/>
  </p:normalViewPr>
  <p:slideViewPr>
    <p:cSldViewPr>
      <p:cViewPr>
        <p:scale>
          <a:sx n="100" d="100"/>
          <a:sy n="100" d="100"/>
        </p:scale>
        <p:origin x="-1944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472915283179964E-2"/>
          <c:y val="2.8384279475982592E-2"/>
          <c:w val="0.97025831905668058"/>
          <c:h val="0.88209606986899569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0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Sheet1!$B$1:$U$1</c:f>
              <c:numCache>
                <c:formatCode>General</c:formatCode>
                <c:ptCount val="20"/>
                <c:pt idx="0">
                  <c:v>1988</c:v>
                </c:pt>
                <c:pt idx="1">
                  <c:v>1991</c:v>
                </c:pt>
                <c:pt idx="2">
                  <c:v>1993</c:v>
                </c:pt>
                <c:pt idx="3">
                  <c:v>1995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</c:numCache>
            </c:numRef>
          </c:cat>
          <c:val>
            <c:numRef>
              <c:f>Sheet1!$B$2:$U$2</c:f>
              <c:numCache>
                <c:formatCode>0%</c:formatCode>
                <c:ptCount val="20"/>
                <c:pt idx="0">
                  <c:v>0.66</c:v>
                </c:pt>
                <c:pt idx="1">
                  <c:v>0.46</c:v>
                </c:pt>
                <c:pt idx="2">
                  <c:v>0.36</c:v>
                </c:pt>
                <c:pt idx="3">
                  <c:v>0.4</c:v>
                </c:pt>
                <c:pt idx="4">
                  <c:v>0.4</c:v>
                </c:pt>
                <c:pt idx="5">
                  <c:v>0.4</c:v>
                </c:pt>
                <c:pt idx="6">
                  <c:v>0.34</c:v>
                </c:pt>
                <c:pt idx="7">
                  <c:v>0.37</c:v>
                </c:pt>
                <c:pt idx="8">
                  <c:v>0.35</c:v>
                </c:pt>
                <c:pt idx="9">
                  <c:v>0.36</c:v>
                </c:pt>
                <c:pt idx="10">
                  <c:v>0.35</c:v>
                </c:pt>
                <c:pt idx="11">
                  <c:v>0.32</c:v>
                </c:pt>
                <c:pt idx="12">
                  <c:v>0.34</c:v>
                </c:pt>
                <c:pt idx="13">
                  <c:v>0.32</c:v>
                </c:pt>
                <c:pt idx="14">
                  <c:v>0.28999999999999998</c:v>
                </c:pt>
                <c:pt idx="15">
                  <c:v>0.28000000000000003</c:v>
                </c:pt>
                <c:pt idx="16">
                  <c:v>0.26</c:v>
                </c:pt>
                <c:pt idx="17">
                  <c:v>0.26</c:v>
                </c:pt>
                <c:pt idx="18">
                  <c:v>0.25</c:v>
                </c:pt>
                <c:pt idx="19">
                  <c:v>0.28000000000000003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overlap val="1"/>
        <c:axId val="45049344"/>
        <c:axId val="45051264"/>
      </c:barChart>
      <c:catAx>
        <c:axId val="45049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97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 pitchFamily="34" charset="0"/>
                <a:ea typeface="Tahoma"/>
                <a:cs typeface="Tahoma"/>
              </a:defRPr>
            </a:pPr>
            <a:endParaRPr lang="en-US"/>
          </a:p>
        </c:txPr>
        <c:crossAx val="4505126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45051264"/>
        <c:scaling>
          <c:orientation val="minMax"/>
          <c:min val="0"/>
        </c:scaling>
        <c:delete val="1"/>
        <c:axPos val="l"/>
        <c:numFmt formatCode="0%" sourceLinked="0"/>
        <c:majorTickMark val="out"/>
        <c:minorTickMark val="none"/>
        <c:tickLblPos val="nextTo"/>
        <c:crossAx val="45049344"/>
        <c:crosses val="autoZero"/>
        <c:crossBetween val="between"/>
        <c:majorUnit val="0.1"/>
        <c:minorUnit val="5.0000000000000114E-2"/>
      </c:valAx>
      <c:spPr>
        <a:noFill/>
        <a:ln w="2383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5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3 - 199 
workers</c:v>
                </c:pt>
                <c:pt idx="1">
                  <c:v>200 - 999 
workers</c:v>
                </c:pt>
                <c:pt idx="2">
                  <c:v>1,000 - 4,999 
workers</c:v>
                </c:pt>
                <c:pt idx="3">
                  <c:v>5,000 or more 
workers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0.05</c:v>
                </c:pt>
                <c:pt idx="1">
                  <c:v>0.26</c:v>
                </c:pt>
                <c:pt idx="2">
                  <c:v>0.34</c:v>
                </c:pt>
                <c:pt idx="3">
                  <c:v>0.48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5131008"/>
        <c:axId val="105134336"/>
      </c:barChart>
      <c:catAx>
        <c:axId val="1051310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05134336"/>
        <c:crosses val="autoZero"/>
        <c:auto val="1"/>
        <c:lblAlgn val="ctr"/>
        <c:lblOffset val="100"/>
        <c:noMultiLvlLbl val="0"/>
      </c:catAx>
      <c:valAx>
        <c:axId val="10513433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5131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0"/>
            <c:bubble3D val="0"/>
            <c:explosion val="7"/>
            <c:spPr>
              <a:solidFill>
                <a:schemeClr val="tx2"/>
              </a:solidFill>
              <a:ln>
                <a:solidFill>
                  <a:schemeClr val="accent1"/>
                </a:solidFill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solidFill>
                  <a:schemeClr val="accent1"/>
                </a:solidFill>
              </a:ln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solidFill>
                  <a:schemeClr val="accent1"/>
                </a:solidFill>
              </a:ln>
            </c:spPr>
          </c:dPt>
          <c:dPt>
            <c:idx val="4"/>
            <c:bubble3D val="0"/>
            <c:spPr>
              <a:solidFill>
                <a:schemeClr val="accent6"/>
              </a:solidFill>
              <a:ln>
                <a:solidFill>
                  <a:schemeClr val="accent1"/>
                </a:solidFill>
              </a:ln>
            </c:spPr>
          </c:dPt>
          <c:dPt>
            <c:idx val="5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layout>
                <c:manualLayout>
                  <c:x val="-0.21756748159846426"/>
                  <c:y val="5.918567069150203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Employment based health benefits
</a:t>
                    </a:r>
                    <a:r>
                      <a:rPr lang="en-US" sz="2000" b="1" dirty="0" smtClean="0"/>
                      <a:t>45%</a:t>
                    </a:r>
                    <a:endParaRPr lang="en-US" sz="20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2.8069666344860684E-3"/>
                  <c:y val="-5.2163153585303212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sz="1600" dirty="0"/>
                      <a:t>Individually Purchased
</a:t>
                    </a:r>
                    <a:r>
                      <a:rPr lang="en-US" sz="2000" b="1" dirty="0" smtClean="0"/>
                      <a:t>11%</a:t>
                    </a:r>
                    <a:endParaRPr lang="en-US" sz="2800" b="1" dirty="0"/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0.10815638654664977"/>
                  <c:y val="-0.1605072853172836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Medicare
</a:t>
                    </a:r>
                    <a:r>
                      <a:rPr lang="en-US" sz="2000" b="1" dirty="0" smtClean="0"/>
                      <a:t>15%</a:t>
                    </a:r>
                    <a:endParaRPr lang="en-US" sz="2000" b="1" dirty="0"/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3"/>
              <c:layout>
                <c:manualLayout>
                  <c:x val="0.12645289820700123"/>
                  <c:y val="1.174429700479308E-2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Medicaid
</a:t>
                    </a:r>
                    <a:r>
                      <a:rPr lang="en-US" sz="2000" b="1" dirty="0" smtClean="0"/>
                      <a:t>10%</a:t>
                    </a:r>
                    <a:endParaRPr lang="en-US" sz="2000" b="1" dirty="0"/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4"/>
              <c:layout>
                <c:manualLayout>
                  <c:x val="8.0382149254730834E-2"/>
                  <c:y val="8.571744658762540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Tricare
</a:t>
                    </a:r>
                    <a:r>
                      <a:rPr lang="en-US" sz="2000" b="1" dirty="0" smtClean="0"/>
                      <a:t>5%</a:t>
                    </a:r>
                    <a:endParaRPr lang="en-US" sz="20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dLbl>
              <c:idx val="5"/>
              <c:layout>
                <c:manualLayout>
                  <c:x val="8.7926137156314005E-2"/>
                  <c:y val="0.11020360861765845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 health </a:t>
                    </a:r>
                    <a:endParaRPr lang="en-US" dirty="0" smtClean="0"/>
                  </a:p>
                  <a:p>
                    <a:r>
                      <a:rPr lang="en-US" dirty="0" smtClean="0"/>
                      <a:t>insurance</a:t>
                    </a:r>
                    <a:r>
                      <a:rPr lang="en-US" dirty="0"/>
                      <a:t>
</a:t>
                    </a:r>
                    <a:r>
                      <a:rPr lang="en-US" sz="2000" b="1" dirty="0" smtClean="0"/>
                      <a:t>15%</a:t>
                    </a:r>
                    <a:endParaRPr lang="en-US" sz="2000" b="1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dLblPos val="inEnd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Sheet1!$A$2:$A$7</c:f>
              <c:strCache>
                <c:ptCount val="6"/>
                <c:pt idx="0">
                  <c:v>Employment based health benefits</c:v>
                </c:pt>
                <c:pt idx="1">
                  <c:v>Individually Purchased</c:v>
                </c:pt>
                <c:pt idx="2">
                  <c:v>Medicare</c:v>
                </c:pt>
                <c:pt idx="3">
                  <c:v>Medicaid</c:v>
                </c:pt>
                <c:pt idx="4">
                  <c:v>Tricare</c:v>
                </c:pt>
                <c:pt idx="5">
                  <c:v>No health insurance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0.44611349824814506</c:v>
                </c:pt>
                <c:pt idx="1">
                  <c:v>0.10588394717483554</c:v>
                </c:pt>
                <c:pt idx="2">
                  <c:v>0.15433971739521854</c:v>
                </c:pt>
                <c:pt idx="3">
                  <c:v>9.82072477665306E-2</c:v>
                </c:pt>
                <c:pt idx="4">
                  <c:v>4.8627365925115108E-2</c:v>
                </c:pt>
                <c:pt idx="5">
                  <c:v>0.14682822349015515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explosion val="1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accent4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Retiree Health Coverage</a:t>
                    </a:r>
                    <a:r>
                      <a:rPr lang="en-US" dirty="0"/>
                      <a:t>
</a:t>
                    </a:r>
                    <a:r>
                      <a:rPr lang="en-US" sz="2000" dirty="0"/>
                      <a:t>31%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6298040703806426E-2"/>
                  <c:y val="3.589164577516662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Employer-Sponsored Insurance
</a:t>
                    </a:r>
                    <a:r>
                      <a:rPr lang="en-US" sz="2000" dirty="0"/>
                      <a:t>4%</a:t>
                    </a:r>
                    <a:endParaRPr lang="en-US" dirty="0"/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4543658654999798E-2"/>
                  <c:y val="-0.13937442161096336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Medicare Advantage
</a:t>
                    </a:r>
                    <a:r>
                      <a:rPr lang="en-US" sz="2000" dirty="0"/>
                      <a:t>19%</a:t>
                    </a:r>
                    <a:endParaRPr lang="en-US" dirty="0"/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9.3118076753517076E-2"/>
                  <c:y val="-0.15903779441505186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Medicaid
</a:t>
                    </a:r>
                    <a:r>
                      <a:rPr lang="en-US" sz="2000" dirty="0"/>
                      <a:t>16%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0.1232003325948537"/>
                  <c:y val="3.1714319816740728E-2"/>
                </c:manualLayout>
              </c:layout>
              <c:tx>
                <c:rich>
                  <a:bodyPr/>
                  <a:lstStyle/>
                  <a:p>
                    <a:pPr>
                      <a:defRPr sz="1600" b="1">
                        <a:solidFill>
                          <a:schemeClr val="bg1"/>
                        </a:solidFill>
                      </a:defRPr>
                    </a:pPr>
                    <a:r>
                      <a:rPr lang="en-US" dirty="0"/>
                      <a:t>Medigap
</a:t>
                    </a:r>
                    <a:r>
                      <a:rPr lang="en-US" sz="2000" dirty="0"/>
                      <a:t>15%</a:t>
                    </a:r>
                  </a:p>
                </c:rich>
              </c:tx>
              <c:spPr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-3.2154332940841641E-2"/>
                  <c:y val="2.079938787223978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Other Public/Private
</a:t>
                    </a:r>
                    <a:r>
                      <a:rPr lang="en-US" sz="2000" dirty="0"/>
                      <a:t>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9.3829249373594478E-2"/>
                  <c:y val="0.1370263616151757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 </a:t>
                    </a:r>
                    <a:endParaRPr lang="en-US" dirty="0" smtClean="0"/>
                  </a:p>
                  <a:p>
                    <a:r>
                      <a:rPr lang="en-US" dirty="0" smtClean="0"/>
                      <a:t>Supplemental </a:t>
                    </a:r>
                    <a:r>
                      <a:rPr lang="en-US" dirty="0"/>
                      <a:t>Coverage
</a:t>
                    </a:r>
                    <a:r>
                      <a:rPr lang="en-US" dirty="0" smtClean="0"/>
                      <a:t>          </a:t>
                    </a:r>
                    <a:r>
                      <a:rPr lang="en-US" sz="2000" dirty="0" smtClean="0"/>
                      <a:t>14</a:t>
                    </a:r>
                    <a:r>
                      <a:rPr lang="en-US" sz="2000" dirty="0"/>
                      <a:t>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Sheet1!$A$2:$A$8</c:f>
              <c:strCache>
                <c:ptCount val="7"/>
                <c:pt idx="0">
                  <c:v>Retiree</c:v>
                </c:pt>
                <c:pt idx="1">
                  <c:v>Employer-Sponsored Insurance</c:v>
                </c:pt>
                <c:pt idx="2">
                  <c:v>Medicare Advantage</c:v>
                </c:pt>
                <c:pt idx="3">
                  <c:v>Medicaid</c:v>
                </c:pt>
                <c:pt idx="4">
                  <c:v>Medigap</c:v>
                </c:pt>
                <c:pt idx="5">
                  <c:v>Other Public/Private</c:v>
                </c:pt>
                <c:pt idx="6">
                  <c:v>No Supplemental Coverage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15072980.720000001</c:v>
                </c:pt>
                <c:pt idx="1">
                  <c:v>1862848.5799999996</c:v>
                </c:pt>
                <c:pt idx="2">
                  <c:v>9015243.7300000004</c:v>
                </c:pt>
                <c:pt idx="3">
                  <c:v>7759300.4000000004</c:v>
                </c:pt>
                <c:pt idx="4">
                  <c:v>7307599.0199999996</c:v>
                </c:pt>
                <c:pt idx="5">
                  <c:v>531825.1</c:v>
                </c:pt>
                <c:pt idx="6">
                  <c:v>6870778.2599999998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1.7422865521772524E-2"/>
          <c:w val="0.96881644223954644"/>
          <c:h val="0.8207859358605330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White</a:t>
                    </a:r>
                    <a:endParaRPr lang="en-US" sz="1600" dirty="0" smtClean="0"/>
                  </a:p>
                  <a:p>
                    <a:r>
                      <a:rPr lang="en-US" sz="1600" b="1" dirty="0" smtClean="0"/>
                      <a:t>86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White</a:t>
                    </a:r>
                    <a:endParaRPr lang="en-US" sz="1600" dirty="0" smtClean="0"/>
                  </a:p>
                  <a:p>
                    <a:r>
                      <a:rPr lang="en-US" sz="1600" b="1" dirty="0" smtClean="0"/>
                      <a:t>73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Excellent</a:t>
                    </a:r>
                    <a:endParaRPr lang="en-US" dirty="0" smtClean="0"/>
                  </a:p>
                  <a:p>
                    <a:r>
                      <a:rPr lang="en-US" b="1" dirty="0" smtClean="0"/>
                      <a:t>18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Excellent</a:t>
                    </a:r>
                    <a:endParaRPr lang="en-US" baseline="0" dirty="0" smtClean="0"/>
                  </a:p>
                  <a:p>
                    <a:r>
                      <a:rPr lang="en-US" b="1" dirty="0" smtClean="0"/>
                      <a:t>14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b="0" i="0" kern="1200" baseline="0" dirty="0" smtClean="0">
                        <a:solidFill>
                          <a:schemeClr val="bg1"/>
                        </a:solidFill>
                        <a:effectLst/>
                      </a:rPr>
                      <a:t>More than </a:t>
                    </a:r>
                    <a:endParaRPr lang="en-US" sz="1200" dirty="0" smtClean="0">
                      <a:solidFill>
                        <a:schemeClr val="bg1"/>
                      </a:solidFill>
                      <a:effectLst/>
                    </a:endParaRPr>
                  </a:p>
                  <a:p>
                    <a:r>
                      <a:rPr lang="en-US" sz="1200" b="0" i="0" kern="1200" baseline="0" dirty="0" smtClean="0">
                        <a:solidFill>
                          <a:schemeClr val="bg1"/>
                        </a:solidFill>
                        <a:effectLst/>
                      </a:rPr>
                      <a:t>$40,000</a:t>
                    </a:r>
                    <a:endParaRPr lang="en-US" sz="1200" dirty="0" smtClean="0">
                      <a:solidFill>
                        <a:schemeClr val="bg1"/>
                      </a:solidFill>
                      <a:effectLst/>
                    </a:endParaRPr>
                  </a:p>
                  <a:p>
                    <a:r>
                      <a:rPr lang="en-US" sz="1600" b="1" i="0" kern="1200" baseline="0" dirty="0" smtClean="0">
                        <a:solidFill>
                          <a:schemeClr val="bg1"/>
                        </a:solidFill>
                        <a:effectLst/>
                      </a:rPr>
                      <a:t>23%</a:t>
                    </a:r>
                    <a:endParaRPr lang="en-US" sz="1200" dirty="0">
                      <a:solidFill>
                        <a:schemeClr val="bg1"/>
                      </a:solidFill>
                      <a:effectLst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$40,000+</a:t>
                    </a:r>
                    <a:r>
                      <a:rPr lang="en-US" sz="1200" baseline="0" dirty="0" smtClean="0"/>
                      <a:t> </a:t>
                    </a:r>
                  </a:p>
                  <a:p>
                    <a:r>
                      <a:rPr lang="en-US" b="1" dirty="0" smtClean="0"/>
                      <a:t>11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lnSpc>
                    <a:spcPct val="85000"/>
                  </a:lnSpc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Beneficiaries
with RHB</c:v>
                </c:pt>
                <c:pt idx="1">
                  <c:v>All other
beneficiaries</c:v>
                </c:pt>
                <c:pt idx="3">
                  <c:v>Beneficiaries
with RHB</c:v>
                </c:pt>
                <c:pt idx="4">
                  <c:v>All other
beneficiaries</c:v>
                </c:pt>
                <c:pt idx="6">
                  <c:v>Beneficiaries
with RHB</c:v>
                </c:pt>
                <c:pt idx="7">
                  <c:v>All other
beneficiaries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0.85645282242489329</c:v>
                </c:pt>
                <c:pt idx="1">
                  <c:v>0.72995316856595527</c:v>
                </c:pt>
                <c:pt idx="3">
                  <c:v>0.18217651644418742</c:v>
                </c:pt>
                <c:pt idx="4">
                  <c:v>0.13686630138341407</c:v>
                </c:pt>
                <c:pt idx="6">
                  <c:v>0.22629498792326461</c:v>
                </c:pt>
                <c:pt idx="7">
                  <c:v>0.11011694606730933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Black </a:t>
                    </a:r>
                    <a:r>
                      <a:rPr lang="en-US" sz="1600" b="1" dirty="0" smtClean="0"/>
                      <a:t>6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Black </a:t>
                    </a:r>
                    <a:r>
                      <a:rPr lang="en-US" sz="1600" b="1" dirty="0" smtClean="0"/>
                      <a:t>11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Very good</a:t>
                    </a:r>
                  </a:p>
                  <a:p>
                    <a:r>
                      <a:rPr lang="en-US" b="1" dirty="0" smtClean="0"/>
                      <a:t>34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Very good</a:t>
                    </a:r>
                  </a:p>
                  <a:p>
                    <a:r>
                      <a:rPr lang="en-US" b="1" dirty="0" smtClean="0"/>
                      <a:t>26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b="0" i="0" kern="1200" baseline="0" dirty="0" smtClean="0">
                        <a:solidFill>
                          <a:schemeClr val="bg1"/>
                        </a:solidFill>
                        <a:effectLst/>
                      </a:rPr>
                      <a:t>$30,000 –</a:t>
                    </a:r>
                    <a:endParaRPr lang="en-US" sz="1200" dirty="0" smtClean="0">
                      <a:solidFill>
                        <a:schemeClr val="bg1"/>
                      </a:solidFill>
                      <a:effectLst/>
                    </a:endParaRPr>
                  </a:p>
                  <a:p>
                    <a:r>
                      <a:rPr lang="en-US" sz="1200" b="0" i="0" kern="1200" baseline="0" dirty="0" smtClean="0">
                        <a:solidFill>
                          <a:schemeClr val="bg1"/>
                        </a:solidFill>
                        <a:effectLst/>
                      </a:rPr>
                      <a:t>$40,000</a:t>
                    </a:r>
                    <a:endParaRPr lang="en-US" sz="1200" dirty="0" smtClean="0">
                      <a:solidFill>
                        <a:schemeClr val="bg1"/>
                      </a:solidFill>
                      <a:effectLst/>
                    </a:endParaRPr>
                  </a:p>
                  <a:p>
                    <a:r>
                      <a:rPr lang="en-US" sz="1600" b="1" i="0" kern="1200" baseline="0" dirty="0" smtClean="0">
                        <a:solidFill>
                          <a:schemeClr val="bg1"/>
                        </a:solidFill>
                        <a:effectLst/>
                      </a:rPr>
                      <a:t>15%</a:t>
                    </a:r>
                    <a:endParaRPr lang="en-US" sz="1200" dirty="0">
                      <a:solidFill>
                        <a:schemeClr val="bg1"/>
                      </a:solidFill>
                      <a:effectLst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543586109142452E-2"/>
                  <c:y val="0"/>
                </c:manualLayout>
              </c:layout>
              <c:spPr/>
              <c:txPr>
                <a:bodyPr/>
                <a:lstStyle/>
                <a:p>
                  <a:pPr>
                    <a:lnSpc>
                      <a:spcPct val="85000"/>
                    </a:lnSpc>
                    <a:defRPr sz="16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lnSpc>
                    <a:spcPct val="85000"/>
                  </a:lnSpc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Beneficiaries
with RHB</c:v>
                </c:pt>
                <c:pt idx="1">
                  <c:v>All other
beneficiaries</c:v>
                </c:pt>
                <c:pt idx="3">
                  <c:v>Beneficiaries
with RHB</c:v>
                </c:pt>
                <c:pt idx="4">
                  <c:v>All other
beneficiaries</c:v>
                </c:pt>
                <c:pt idx="6">
                  <c:v>Beneficiaries
with RHB</c:v>
                </c:pt>
                <c:pt idx="7">
                  <c:v>All other
beneficiaries</c:v>
                </c:pt>
              </c:strCache>
            </c:strRef>
          </c:cat>
          <c:val>
            <c:numRef>
              <c:f>Sheet1!$C$2:$C$9</c:f>
              <c:numCache>
                <c:formatCode>0%</c:formatCode>
                <c:ptCount val="8"/>
                <c:pt idx="0">
                  <c:v>6.4524470512292931E-2</c:v>
                </c:pt>
                <c:pt idx="1">
                  <c:v>0.10901330816176703</c:v>
                </c:pt>
                <c:pt idx="3">
                  <c:v>0.33711847274226459</c:v>
                </c:pt>
                <c:pt idx="4">
                  <c:v>0.25708872519478582</c:v>
                </c:pt>
                <c:pt idx="6">
                  <c:v>0.14775359972728738</c:v>
                </c:pt>
                <c:pt idx="7">
                  <c:v>8.2016527507261391E-2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Hispanic </a:t>
                    </a:r>
                    <a:r>
                      <a:rPr lang="en-US" sz="1600" b="1" dirty="0" smtClean="0"/>
                      <a:t>4</a:t>
                    </a:r>
                    <a:r>
                      <a:rPr lang="en-US" sz="1600" b="1" dirty="0"/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Hispanic </a:t>
                    </a:r>
                    <a:r>
                      <a:rPr lang="en-US" b="1" dirty="0" smtClean="0"/>
                      <a:t>11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Good</a:t>
                    </a:r>
                    <a:endParaRPr lang="en-US" dirty="0" smtClean="0"/>
                  </a:p>
                  <a:p>
                    <a:r>
                      <a:rPr lang="en-US" b="1" dirty="0" smtClean="0"/>
                      <a:t>29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Good </a:t>
                    </a:r>
                    <a:endParaRPr lang="en-US" dirty="0" smtClean="0"/>
                  </a:p>
                  <a:p>
                    <a:r>
                      <a:rPr lang="en-US" b="1" dirty="0" smtClean="0"/>
                      <a:t>30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$20,000</a:t>
                    </a:r>
                    <a:r>
                      <a:rPr lang="en-US" sz="1200" baseline="0" dirty="0" smtClean="0"/>
                      <a:t> –</a:t>
                    </a:r>
                  </a:p>
                  <a:p>
                    <a:r>
                      <a:rPr lang="en-US" sz="1200" baseline="0" dirty="0" smtClean="0"/>
                      <a:t>$30,000</a:t>
                    </a:r>
                  </a:p>
                  <a:p>
                    <a:r>
                      <a:rPr lang="en-US" b="1" dirty="0" smtClean="0"/>
                      <a:t>29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$20,000 –</a:t>
                    </a:r>
                  </a:p>
                  <a:p>
                    <a:r>
                      <a:rPr lang="en-US" sz="1200" smtClean="0"/>
                      <a:t>$30,000</a:t>
                    </a:r>
                  </a:p>
                  <a:p>
                    <a:r>
                      <a:rPr lang="en-US" b="1" smtClean="0"/>
                      <a:t>18</a:t>
                    </a:r>
                    <a:r>
                      <a:rPr lang="en-US" b="1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lnSpc>
                    <a:spcPct val="85000"/>
                  </a:lnSpc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Beneficiaries
with RHB</c:v>
                </c:pt>
                <c:pt idx="1">
                  <c:v>All other
beneficiaries</c:v>
                </c:pt>
                <c:pt idx="3">
                  <c:v>Beneficiaries
with RHB</c:v>
                </c:pt>
                <c:pt idx="4">
                  <c:v>All other
beneficiaries</c:v>
                </c:pt>
                <c:pt idx="6">
                  <c:v>Beneficiaries
with RHB</c:v>
                </c:pt>
                <c:pt idx="7">
                  <c:v>All other
beneficiaries</c:v>
                </c:pt>
              </c:strCache>
            </c:strRef>
          </c:cat>
          <c:val>
            <c:numRef>
              <c:f>Sheet1!$D$2:$D$9</c:f>
              <c:numCache>
                <c:formatCode>0%</c:formatCode>
                <c:ptCount val="8"/>
                <c:pt idx="0">
                  <c:v>4.122925860147985E-2</c:v>
                </c:pt>
                <c:pt idx="1">
                  <c:v>0.10744659038619746</c:v>
                </c:pt>
                <c:pt idx="3">
                  <c:v>0.29341334286533871</c:v>
                </c:pt>
                <c:pt idx="4">
                  <c:v>0.29755377841251096</c:v>
                </c:pt>
                <c:pt idx="6">
                  <c:v>0.29189101888534758</c:v>
                </c:pt>
                <c:pt idx="7">
                  <c:v>0.1782837606116561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Other 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4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Other </a:t>
                    </a:r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5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Fair </a:t>
                    </a:r>
                    <a:endParaRPr lang="en-US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13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>
                        <a:solidFill>
                          <a:schemeClr val="bg1"/>
                        </a:solidFill>
                      </a:rPr>
                      <a:t>Fair</a:t>
                    </a:r>
                    <a:endParaRPr lang="en-US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en-US" b="1" dirty="0" smtClean="0">
                        <a:solidFill>
                          <a:schemeClr val="bg1"/>
                        </a:solidFill>
                      </a:rPr>
                      <a:t>21</a:t>
                    </a:r>
                    <a:r>
                      <a:rPr lang="en-US" b="1" dirty="0">
                        <a:solidFill>
                          <a:schemeClr val="bg1"/>
                        </a:solidFill>
                      </a:rPr>
                      <a:t>%</a:t>
                    </a:r>
                    <a:endParaRPr lang="en-US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$10,000</a:t>
                    </a:r>
                    <a:r>
                      <a:rPr lang="en-US" sz="1200" baseline="0" smtClean="0"/>
                      <a:t> –</a:t>
                    </a:r>
                  </a:p>
                  <a:p>
                    <a:r>
                      <a:rPr lang="en-US" sz="1200" baseline="0" smtClean="0"/>
                      <a:t>$20,000</a:t>
                    </a:r>
                  </a:p>
                  <a:p>
                    <a:r>
                      <a:rPr lang="en-US" b="1" smtClean="0"/>
                      <a:t>28</a:t>
                    </a:r>
                    <a:r>
                      <a:rPr lang="en-US" b="1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lnSpc>
                        <a:spcPct val="85000"/>
                      </a:lnSpc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b="0" i="0" kern="1200" baseline="0" dirty="0" smtClean="0">
                        <a:solidFill>
                          <a:srgbClr val="FFFFFF"/>
                        </a:solidFill>
                        <a:effectLst/>
                      </a:rPr>
                      <a:t>$10,000 –</a:t>
                    </a:r>
                    <a:endParaRPr lang="en-US" sz="1200" dirty="0" smtClean="0">
                      <a:effectLst/>
                    </a:endParaRPr>
                  </a:p>
                  <a:p>
                    <a:pPr>
                      <a:lnSpc>
                        <a:spcPct val="85000"/>
                      </a:lnSpc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200" b="0" i="0" kern="1200" baseline="0" dirty="0" smtClean="0">
                        <a:solidFill>
                          <a:srgbClr val="FFFFFF"/>
                        </a:solidFill>
                        <a:effectLst/>
                      </a:rPr>
                      <a:t>$20,000</a:t>
                    </a:r>
                    <a:endParaRPr lang="en-US" sz="1200" dirty="0" smtClean="0">
                      <a:effectLst/>
                    </a:endParaRPr>
                  </a:p>
                  <a:p>
                    <a:pPr>
                      <a:lnSpc>
                        <a:spcPct val="85000"/>
                      </a:lnSpc>
                      <a:defRPr sz="1200" b="1">
                        <a:solidFill>
                          <a:schemeClr val="bg1"/>
                        </a:solidFill>
                      </a:defRPr>
                    </a:pPr>
                    <a:r>
                      <a:rPr lang="en-US" sz="1600" b="1" i="0" kern="1200" baseline="0" dirty="0" smtClean="0">
                        <a:solidFill>
                          <a:srgbClr val="FFFFFF"/>
                        </a:solidFill>
                        <a:effectLst/>
                      </a:rPr>
                      <a:t>41%</a:t>
                    </a:r>
                    <a:endParaRPr lang="en-US" sz="1200" dirty="0">
                      <a:effectLst/>
                    </a:endParaRPr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lnSpc>
                    <a:spcPct val="85000"/>
                  </a:lnSpc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Beneficiaries
with RHB</c:v>
                </c:pt>
                <c:pt idx="1">
                  <c:v>All other
beneficiaries</c:v>
                </c:pt>
                <c:pt idx="3">
                  <c:v>Beneficiaries
with RHB</c:v>
                </c:pt>
                <c:pt idx="4">
                  <c:v>All other
beneficiaries</c:v>
                </c:pt>
                <c:pt idx="6">
                  <c:v>Beneficiaries
with RHB</c:v>
                </c:pt>
                <c:pt idx="7">
                  <c:v>All other
beneficiaries</c:v>
                </c:pt>
              </c:strCache>
            </c:strRef>
          </c:cat>
          <c:val>
            <c:numRef>
              <c:f>Sheet1!$E$2:$E$9</c:f>
              <c:numCache>
                <c:formatCode>0%</c:formatCode>
                <c:ptCount val="8"/>
                <c:pt idx="0">
                  <c:v>3.779344846133393E-2</c:v>
                </c:pt>
                <c:pt idx="1">
                  <c:v>5.3586932886079963E-2</c:v>
                </c:pt>
                <c:pt idx="3">
                  <c:v>0.13166571475585354</c:v>
                </c:pt>
                <c:pt idx="4">
                  <c:v>0.20552064043908241</c:v>
                </c:pt>
                <c:pt idx="6">
                  <c:v>0.28398863632328725</c:v>
                </c:pt>
                <c:pt idx="7">
                  <c:v>0.40611458227946234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Poor </a:t>
                    </a:r>
                    <a:r>
                      <a:rPr lang="en-US" b="1" dirty="0" smtClean="0"/>
                      <a:t>5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Poor </a:t>
                    </a:r>
                    <a:r>
                      <a:rPr lang="en-US" b="1" dirty="0" smtClean="0"/>
                      <a:t>10</a:t>
                    </a:r>
                    <a:r>
                      <a:rPr lang="en-US" b="1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z="1200" smtClean="0"/>
                      <a:t>&lt;$10,000 </a:t>
                    </a:r>
                    <a:r>
                      <a:rPr lang="en-US" b="1" smtClean="0"/>
                      <a:t>5</a:t>
                    </a:r>
                    <a:r>
                      <a:rPr lang="en-US" b="1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lnSpc>
                        <a:spcPct val="85000"/>
                      </a:lnSpc>
                      <a:defRPr sz="1600">
                        <a:solidFill>
                          <a:schemeClr val="tx1"/>
                        </a:solidFill>
                      </a:defRPr>
                    </a:pPr>
                    <a:r>
                      <a:rPr lang="en-US" sz="1200" b="0" i="0" kern="1200" baseline="0" dirty="0" smtClean="0">
                        <a:solidFill>
                          <a:schemeClr val="tx1"/>
                        </a:solidFill>
                        <a:effectLst/>
                      </a:rPr>
                      <a:t>Less than </a:t>
                    </a:r>
                    <a:endParaRPr lang="en-US" sz="1200" dirty="0" smtClean="0">
                      <a:solidFill>
                        <a:schemeClr val="tx1"/>
                      </a:solidFill>
                      <a:effectLst/>
                    </a:endParaRPr>
                  </a:p>
                  <a:p>
                    <a:pPr>
                      <a:lnSpc>
                        <a:spcPct val="85000"/>
                      </a:lnSpc>
                      <a:defRPr sz="1600">
                        <a:solidFill>
                          <a:schemeClr val="tx1"/>
                        </a:solidFill>
                      </a:defRPr>
                    </a:pPr>
                    <a:r>
                      <a:rPr lang="en-US" sz="1200" b="0" i="0" kern="1200" baseline="0" dirty="0" smtClean="0">
                        <a:solidFill>
                          <a:schemeClr val="tx1"/>
                        </a:solidFill>
                        <a:effectLst/>
                      </a:rPr>
                      <a:t>$10,000</a:t>
                    </a:r>
                    <a:endParaRPr lang="en-US" sz="1200" dirty="0" smtClean="0">
                      <a:solidFill>
                        <a:schemeClr val="tx1"/>
                      </a:solidFill>
                      <a:effectLst/>
                    </a:endParaRPr>
                  </a:p>
                  <a:p>
                    <a:pPr>
                      <a:lnSpc>
                        <a:spcPct val="85000"/>
                      </a:lnSpc>
                      <a:defRPr sz="1600">
                        <a:solidFill>
                          <a:schemeClr val="tx1"/>
                        </a:solidFill>
                      </a:defRPr>
                    </a:pPr>
                    <a:r>
                      <a:rPr lang="en-US" sz="1600" b="1" i="0" kern="1200" baseline="0" dirty="0" smtClean="0">
                        <a:solidFill>
                          <a:schemeClr val="tx1"/>
                        </a:solidFill>
                        <a:effectLst/>
                      </a:rPr>
                      <a:t>22%</a:t>
                    </a:r>
                    <a:endParaRPr lang="en-US" sz="1200" dirty="0">
                      <a:solidFill>
                        <a:schemeClr val="tx1"/>
                      </a:solidFill>
                      <a:effectLst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lnSpc>
                    <a:spcPct val="85000"/>
                  </a:lnSpc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Sheet1!$A$2:$A$9</c:f>
              <c:strCache>
                <c:ptCount val="8"/>
                <c:pt idx="0">
                  <c:v>Beneficiaries
with RHB</c:v>
                </c:pt>
                <c:pt idx="1">
                  <c:v>All other
beneficiaries</c:v>
                </c:pt>
                <c:pt idx="3">
                  <c:v>Beneficiaries
with RHB</c:v>
                </c:pt>
                <c:pt idx="4">
                  <c:v>All other
beneficiaries</c:v>
                </c:pt>
                <c:pt idx="6">
                  <c:v>Beneficiaries
with RHB</c:v>
                </c:pt>
                <c:pt idx="7">
                  <c:v>All other
beneficiaries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3" formatCode="0%">
                  <c:v>5.1986872043182711E-2</c:v>
                </c:pt>
                <c:pt idx="4" formatCode="0%">
                  <c:v>9.5706867058520467E-2</c:v>
                </c:pt>
                <c:pt idx="6" formatCode="0%">
                  <c:v>5.0071757140813217E-2</c:v>
                </c:pt>
                <c:pt idx="7" formatCode="0%">
                  <c:v>0.22346818353431072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"/>
        <c:overlap val="100"/>
        <c:axId val="44692992"/>
        <c:axId val="45035904"/>
      </c:barChart>
      <c:catAx>
        <c:axId val="44692992"/>
        <c:scaling>
          <c:orientation val="minMax"/>
        </c:scaling>
        <c:delete val="1"/>
        <c:axPos val="t"/>
        <c:majorTickMark val="none"/>
        <c:minorTickMark val="none"/>
        <c:tickLblPos val="nextTo"/>
        <c:crossAx val="45035904"/>
        <c:crosses val="autoZero"/>
        <c:auto val="1"/>
        <c:lblAlgn val="ctr"/>
        <c:lblOffset val="100"/>
        <c:noMultiLvlLbl val="0"/>
      </c:catAx>
      <c:valAx>
        <c:axId val="45035904"/>
        <c:scaling>
          <c:orientation val="maxMin"/>
        </c:scaling>
        <c:delete val="1"/>
        <c:axPos val="l"/>
        <c:numFmt formatCode="0%" sourceLinked="1"/>
        <c:majorTickMark val="out"/>
        <c:minorTickMark val="none"/>
        <c:tickLblPos val="nextTo"/>
        <c:crossAx val="44692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559177888022679E-2"/>
          <c:y val="0"/>
          <c:w val="0.79872430900070868"/>
          <c:h val="0.97089947696132217"/>
        </c:manualLayout>
      </c:layout>
      <c:barChart>
        <c:barDir val="col"/>
        <c:grouping val="stacked"/>
        <c:varyColors val="0"/>
        <c:ser>
          <c:idx val="9"/>
          <c:order val="0"/>
          <c:tx>
            <c:strRef>
              <c:f>Sheet1!$A$2</c:f>
              <c:strCache>
                <c:ptCount val="1"/>
                <c:pt idx="0">
                  <c:v>HMOs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strCache>
            </c:strRef>
          </c:cat>
          <c:val>
            <c:numRef>
              <c:f>Sheet1!$B$2:$G$2</c:f>
              <c:numCache>
                <c:formatCode>0.0</c:formatCode>
                <c:ptCount val="6"/>
                <c:pt idx="0">
                  <c:v>0.96</c:v>
                </c:pt>
                <c:pt idx="1">
                  <c:v>0.99</c:v>
                </c:pt>
                <c:pt idx="2">
                  <c:v>1.022127</c:v>
                </c:pt>
                <c:pt idx="3">
                  <c:v>1.0226219999999999</c:v>
                </c:pt>
                <c:pt idx="4">
                  <c:v>1.0571759999999999</c:v>
                </c:pt>
                <c:pt idx="5">
                  <c:v>1.075502</c:v>
                </c:pt>
              </c:numCache>
            </c:numRef>
          </c:val>
        </c:ser>
        <c:ser>
          <c:idx val="10"/>
          <c:order val="1"/>
          <c:tx>
            <c:strRef>
              <c:f>Sheet1!$A$3</c:f>
              <c:strCache>
                <c:ptCount val="1"/>
                <c:pt idx="0">
                  <c:v>Local PPOs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6"/>
              <c:spPr/>
              <c:txPr>
                <a:bodyPr/>
                <a:lstStyle/>
                <a:p>
                  <a:pPr>
                    <a:defRPr sz="105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05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 sz="105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strCache>
            </c:strRef>
          </c:cat>
          <c:val>
            <c:numRef>
              <c:f>Sheet1!$B$3:$G$3</c:f>
              <c:numCache>
                <c:formatCode>0.0</c:formatCode>
                <c:ptCount val="6"/>
                <c:pt idx="0">
                  <c:v>0.08</c:v>
                </c:pt>
                <c:pt idx="1">
                  <c:v>0.1</c:v>
                </c:pt>
                <c:pt idx="2">
                  <c:v>0.25131999999999999</c:v>
                </c:pt>
                <c:pt idx="3">
                  <c:v>0.72304199999999996</c:v>
                </c:pt>
                <c:pt idx="4">
                  <c:v>1.1540060000000001</c:v>
                </c:pt>
                <c:pt idx="5">
                  <c:v>1.3324389999999999</c:v>
                </c:pt>
              </c:numCache>
            </c:numRef>
          </c:val>
        </c:ser>
        <c:ser>
          <c:idx val="11"/>
          <c:order val="2"/>
          <c:tx>
            <c:strRef>
              <c:f>Sheet1!$A$4</c:f>
              <c:strCache>
                <c:ptCount val="1"/>
                <c:pt idx="0">
                  <c:v>Regional PPOs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4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spPr/>
              <c:txPr>
                <a:bodyPr/>
                <a:lstStyle/>
                <a:p>
                  <a:pPr>
                    <a:defRPr sz="105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spPr/>
              <c:txPr>
                <a:bodyPr/>
                <a:lstStyle/>
                <a:p>
                  <a:pPr>
                    <a:defRPr sz="105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delete val="1"/>
            </c:dLbl>
            <c:dLbl>
              <c:idx val="11"/>
              <c:layout>
                <c:manualLayout>
                  <c:x val="3.8270729978738482E-2"/>
                  <c:y val="1.3227510472126303E-2"/>
                </c:manualLayout>
              </c:layout>
              <c:spPr/>
              <c:txPr>
                <a:bodyPr/>
                <a:lstStyle/>
                <a:p>
                  <a:pPr>
                    <a:defRPr sz="105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strCache>
            </c:strRef>
          </c:cat>
          <c:val>
            <c:numRef>
              <c:f>Sheet1!$B$4:$G$4</c:f>
              <c:numCache>
                <c:formatCode>0.0</c:formatCode>
                <c:ptCount val="6"/>
                <c:pt idx="0">
                  <c:v>0.01</c:v>
                </c:pt>
                <c:pt idx="1">
                  <c:v>0.01</c:v>
                </c:pt>
                <c:pt idx="2">
                  <c:v>0.21337800000000001</c:v>
                </c:pt>
                <c:pt idx="3">
                  <c:v>0.26319399999999998</c:v>
                </c:pt>
                <c:pt idx="4">
                  <c:v>2.8355999999999999E-2</c:v>
                </c:pt>
                <c:pt idx="5">
                  <c:v>5.8154999999999998E-2</c:v>
                </c:pt>
              </c:numCache>
            </c:numRef>
          </c:val>
        </c:ser>
        <c:ser>
          <c:idx val="12"/>
          <c:order val="3"/>
          <c:tx>
            <c:strRef>
              <c:f>Sheet1!$A$5</c:f>
              <c:strCache>
                <c:ptCount val="1"/>
                <c:pt idx="0">
                  <c:v>PFFS plans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3"/>
              <c:delete val="1"/>
            </c:dLbl>
            <c:dLbl>
              <c:idx val="4"/>
              <c:delete val="1"/>
            </c:dLbl>
            <c:dLbl>
              <c:idx val="6"/>
              <c:spPr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spPr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spPr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spPr/>
              <c:txPr>
                <a:bodyPr/>
                <a:lstStyle/>
                <a:p>
                  <a:pPr>
                    <a:defRPr sz="12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strCache>
            </c:strRef>
          </c:cat>
          <c:val>
            <c:numRef>
              <c:f>Sheet1!$B$5:$G$5</c:f>
              <c:numCache>
                <c:formatCode>0.0</c:formatCode>
                <c:ptCount val="6"/>
                <c:pt idx="0">
                  <c:v>0.55000000000000004</c:v>
                </c:pt>
                <c:pt idx="1">
                  <c:v>0.66</c:v>
                </c:pt>
                <c:pt idx="2">
                  <c:v>0.355105</c:v>
                </c:pt>
                <c:pt idx="3">
                  <c:v>1.3254E-2</c:v>
                </c:pt>
                <c:pt idx="4">
                  <c:v>1.0548999999999999E-2</c:v>
                </c:pt>
              </c:numCache>
            </c:numRef>
          </c:val>
        </c:ser>
        <c:ser>
          <c:idx val="13"/>
          <c:order val="4"/>
          <c:tx>
            <c:strRef>
              <c:f>Sheet1!$A$6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 sz="140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1105598866052445E-2"/>
                  <c:y val="2.6455020944252607E-3"/>
                </c:manualLayout>
              </c:layout>
              <c:spPr/>
              <c:txPr>
                <a:bodyPr/>
                <a:lstStyle/>
                <a:p>
                  <a:pPr>
                    <a:defRPr sz="1050"/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3.6853295535081501E-2"/>
                  <c:y val="9.7000622902786397E-17"/>
                </c:manualLayout>
              </c:layout>
              <c:tx>
                <c:rich>
                  <a:bodyPr/>
                  <a:lstStyle/>
                  <a:p>
                    <a:pPr>
                      <a:defRPr sz="1050"/>
                    </a:pPr>
                    <a:r>
                      <a:rPr lang="en-US" dirty="0" smtClean="0"/>
                      <a:t> 0.1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1105598866052445E-2"/>
                  <c:y val="-2.6465441819762341E-4"/>
                </c:manualLayout>
              </c:layout>
              <c:spPr/>
              <c:txPr>
                <a:bodyPr/>
                <a:lstStyle/>
                <a:p>
                  <a:pPr>
                    <a:defRPr sz="105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270729978738482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5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1105487257041239E-2"/>
                  <c:y val="0"/>
                </c:manualLayout>
              </c:layout>
              <c:spPr/>
              <c:txPr>
                <a:bodyPr/>
                <a:lstStyle/>
                <a:p>
                  <a:pPr>
                    <a:defRPr sz="105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3.8270729978738482E-2"/>
                  <c:y val="-1.0582008377700946E-2"/>
                </c:manualLayout>
              </c:layout>
              <c:spPr/>
              <c:txPr>
                <a:bodyPr/>
                <a:lstStyle/>
                <a:p>
                  <a:pPr>
                    <a:defRPr sz="105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strCache>
            </c:strRef>
          </c:cat>
          <c:val>
            <c:numRef>
              <c:f>Sheet1!$B$6:$G$6</c:f>
              <c:numCache>
                <c:formatCode>0.0</c:formatCode>
                <c:ptCount val="6"/>
                <c:pt idx="0">
                  <c:v>0.05</c:v>
                </c:pt>
                <c:pt idx="1">
                  <c:v>0.06</c:v>
                </c:pt>
                <c:pt idx="2">
                  <c:v>6.0928999999999997E-2</c:v>
                </c:pt>
                <c:pt idx="3">
                  <c:v>5.6868000000000002E-2</c:v>
                </c:pt>
                <c:pt idx="4">
                  <c:v>5.4279000000000001E-2</c:v>
                </c:pt>
                <c:pt idx="5">
                  <c:v>5.5421999999999999E-2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7302528"/>
        <c:axId val="7312512"/>
      </c:barChart>
      <c:lineChart>
        <c:grouping val="standard"/>
        <c:varyColors val="0"/>
        <c:ser>
          <c:idx val="0"/>
          <c:order val="5"/>
          <c:tx>
            <c:strRef>
              <c:f>Sheet1!$A$8</c:f>
              <c:strCache>
                <c:ptCount val="1"/>
              </c:strCache>
            </c:strRef>
          </c:tx>
          <c:spPr>
            <a:ln>
              <a:noFill/>
            </a:ln>
          </c:spPr>
          <c:marker>
            <c:spPr>
              <a:noFill/>
              <a:ln>
                <a:noFill/>
              </a:ln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Sheet1!$B$1:$G$1</c:f>
              <c:strCache>
                <c:ptCount val="6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</c:strCache>
            </c:strRef>
          </c:cat>
          <c:val>
            <c:numRef>
              <c:f>Sheet1!$B$7:$G$7</c:f>
              <c:numCache>
                <c:formatCode>0.0</c:formatCode>
                <c:ptCount val="6"/>
                <c:pt idx="0">
                  <c:v>1.6500000000000001</c:v>
                </c:pt>
                <c:pt idx="1">
                  <c:v>1.8200000000000003</c:v>
                </c:pt>
                <c:pt idx="2">
                  <c:v>1.9028590000000001</c:v>
                </c:pt>
                <c:pt idx="3">
                  <c:v>2.0789800000000001</c:v>
                </c:pt>
                <c:pt idx="4">
                  <c:v>2.3043660000000004</c:v>
                </c:pt>
                <c:pt idx="5">
                  <c:v>2.5215180000000004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02528"/>
        <c:axId val="7312512"/>
      </c:lineChart>
      <c:catAx>
        <c:axId val="730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en-US" sz="1800" b="1"/>
            </a:pPr>
            <a:endParaRPr lang="en-US"/>
          </a:p>
        </c:txPr>
        <c:crossAx val="7312512"/>
        <c:crosses val="autoZero"/>
        <c:auto val="1"/>
        <c:lblAlgn val="ctr"/>
        <c:lblOffset val="100"/>
        <c:noMultiLvlLbl val="0"/>
      </c:catAx>
      <c:valAx>
        <c:axId val="7312512"/>
        <c:scaling>
          <c:orientation val="minMax"/>
          <c:min val="0"/>
        </c:scaling>
        <c:delete val="1"/>
        <c:axPos val="l"/>
        <c:numFmt formatCode="0.0" sourceLinked="1"/>
        <c:majorTickMark val="out"/>
        <c:minorTickMark val="none"/>
        <c:tickLblPos val="nextTo"/>
        <c:crossAx val="730252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9177888022679E-2"/>
          <c:y val="0.14667089673050937"/>
          <c:w val="0.96881644223954644"/>
          <c:h val="0.749259568990914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9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10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11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13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15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Pt>
            <c:idx val="16"/>
            <c:invertIfNegative val="0"/>
            <c:bubble3D val="0"/>
            <c:spPr>
              <a:solidFill>
                <a:schemeClr val="accent5"/>
              </a:solidFill>
              <a:ln>
                <a:solidFill>
                  <a:schemeClr val="tx1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Sheet1!$A$2:$A$18</c:f>
              <c:numCache>
                <c:formatCode>General</c:formatCode>
                <c:ptCount val="1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  <c:pt idx="15">
                  <c:v>2021</c:v>
                </c:pt>
                <c:pt idx="16">
                  <c:v>2022</c:v>
                </c:pt>
              </c:numCache>
            </c:numRef>
          </c:cat>
          <c:val>
            <c:numRef>
              <c:f>Sheet1!$B$2:$B$18</c:f>
              <c:numCache>
                <c:formatCode>0.0</c:formatCode>
                <c:ptCount val="17"/>
                <c:pt idx="0">
                  <c:v>7.2</c:v>
                </c:pt>
                <c:pt idx="1">
                  <c:v>7.1</c:v>
                </c:pt>
                <c:pt idx="2">
                  <c:v>6.8</c:v>
                </c:pt>
                <c:pt idx="3">
                  <c:v>6.7</c:v>
                </c:pt>
                <c:pt idx="4">
                  <c:v>6.8</c:v>
                </c:pt>
                <c:pt idx="5">
                  <c:v>6.2</c:v>
                </c:pt>
                <c:pt idx="6">
                  <c:v>5.6</c:v>
                </c:pt>
                <c:pt idx="7">
                  <c:v>3.2</c:v>
                </c:pt>
                <c:pt idx="8">
                  <c:v>2.1</c:v>
                </c:pt>
                <c:pt idx="9">
                  <c:v>1.5</c:v>
                </c:pt>
                <c:pt idx="10">
                  <c:v>0.8</c:v>
                </c:pt>
                <c:pt idx="11">
                  <c:v>0.8</c:v>
                </c:pt>
                <c:pt idx="12">
                  <c:v>0.9</c:v>
                </c:pt>
                <c:pt idx="13">
                  <c:v>0.9</c:v>
                </c:pt>
                <c:pt idx="14">
                  <c:v>0.9</c:v>
                </c:pt>
                <c:pt idx="15">
                  <c:v>0.9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7143168"/>
        <c:axId val="47157248"/>
      </c:barChart>
      <c:catAx>
        <c:axId val="47143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47157248"/>
        <c:crosses val="autoZero"/>
        <c:auto val="1"/>
        <c:lblAlgn val="ctr"/>
        <c:lblOffset val="100"/>
        <c:noMultiLvlLbl val="0"/>
      </c:catAx>
      <c:valAx>
        <c:axId val="47157248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47143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33475" y="0"/>
            <a:ext cx="9139238" cy="6856413"/>
          </a:xfrm>
        </p:spPr>
      </p:sp>
      <p:sp>
        <p:nvSpPr>
          <p:cNvPr id="1536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167723" y="6858001"/>
            <a:ext cx="6574321" cy="2265947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No change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5610397"/>
              </p:ext>
            </p:extLst>
          </p:nvPr>
        </p:nvGraphicFramePr>
        <p:xfrm>
          <a:off x="92075" y="1752600"/>
          <a:ext cx="895985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eaLnBrk="0" hangingPunct="0">
              <a:spcBef>
                <a:spcPts val="400"/>
              </a:spcBef>
            </a:pPr>
            <a:r>
              <a:rPr lang="en-US" sz="1000" dirty="0"/>
              <a:t>NOTE: Tests found no statistical difference from estimate for the previous year shown (p&lt;.05).  No statistical tests are conducted for years prior to 1999. </a:t>
            </a:r>
          </a:p>
          <a:p>
            <a:pPr eaLnBrk="0" hangingPunct="0">
              <a:spcBef>
                <a:spcPts val="400"/>
              </a:spcBef>
            </a:pPr>
            <a:r>
              <a:rPr lang="en-US" sz="1000" dirty="0"/>
              <a:t>SOURCE: Kaiser/HRET Survey of Employer-Sponsored Health Benefits, 1999-2013; KPMG Survey of Employer-Sponsored Health Benefits, 1991, 1993, 1995, 1998; The Health Insurance Association of America (HIAA), 1988</a:t>
            </a:r>
            <a:r>
              <a:rPr lang="en-US" sz="1000" dirty="0" smtClean="0"/>
              <a:t>.</a:t>
            </a:r>
            <a:endParaRPr lang="en-US" sz="10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share of large firms (200 or more workers) offering retiree health benefits to active workers has declined, 1988-2013</a:t>
            </a:r>
          </a:p>
        </p:txBody>
      </p:sp>
    </p:spTree>
    <p:extLst>
      <p:ext uri="{BB962C8B-B14F-4D97-AF65-F5344CB8AC3E}">
        <p14:creationId xmlns:p14="http://schemas.microsoft.com/office/powerpoint/2010/main" val="5937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1381953"/>
              </p:ext>
            </p:extLst>
          </p:nvPr>
        </p:nvGraphicFramePr>
        <p:xfrm>
          <a:off x="92075" y="1371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SOURCE: Kaiser/HRET Survey of Employer-Sponsored Health Benefits, </a:t>
            </a:r>
            <a:r>
              <a:rPr lang="en-US" dirty="0" smtClean="0"/>
              <a:t>2013.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Larger firms are more likely to offer retiree health benefits to active workers than smaller firms,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01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824659"/>
              </p:ext>
            </p:extLst>
          </p:nvPr>
        </p:nvGraphicFramePr>
        <p:xfrm>
          <a:off x="92075" y="11430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Numbers do not sum to 100 percent due to rounding.</a:t>
            </a:r>
          </a:p>
          <a:p>
            <a:r>
              <a:rPr lang="en-US" dirty="0" smtClean="0"/>
              <a:t>SOURCE: Kaiser Family Foundation analysis of the 2012 Current Population Survey.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Forty-five percent of all retirees ages 55 to 64 have retiree health coverage, 2012</a:t>
            </a:r>
            <a:endParaRPr lang="en-US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994244" y="5848319"/>
            <a:ext cx="5155524" cy="40008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413" tIns="45706" rIns="91413" bIns="45706">
            <a:spAutoFit/>
          </a:bodyPr>
          <a:lstStyle/>
          <a:p>
            <a:pPr marL="0" marR="0" lvl="0" indent="0" algn="ctr" defTabSz="912813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Total </a:t>
            </a:r>
            <a:r>
              <a:rPr lang="en-US" sz="2000" b="1" kern="0" dirty="0">
                <a:solidFill>
                  <a:sysClr val="windowText" lastClr="000000"/>
                </a:solidFill>
                <a:latin typeface="Calibri"/>
              </a:rPr>
              <a:t>r</a:t>
            </a:r>
            <a:r>
              <a:rPr kumimoji="0" lang="en-US" sz="2000" b="1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etirees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, ages 55 to 64, 2012 = 5.3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Million</a:t>
            </a:r>
          </a:p>
        </p:txBody>
      </p:sp>
    </p:spTree>
    <p:extLst>
      <p:ext uri="{BB962C8B-B14F-4D97-AF65-F5344CB8AC3E}">
        <p14:creationId xmlns:p14="http://schemas.microsoft.com/office/powerpoint/2010/main" val="300629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1399372"/>
              </p:ext>
            </p:extLst>
          </p:nvPr>
        </p:nvGraphicFramePr>
        <p:xfrm>
          <a:off x="92075" y="990600"/>
          <a:ext cx="8959850" cy="4754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sz="1100" dirty="0" smtClean="0"/>
              <a:t>NOTES: Supplemental coverage was assigned in the following order: 1) Employer-Sponsored Insurance and Retiree Health Coverage, 2) Medicare Advantage, 3) Medicaid, 4) Medigap, 5) Other public/private coverage, 6) No supplemental coverage.  Individuals with more than one source of coverage were assigned to the category that appears highest in the ordering.</a:t>
            </a:r>
          </a:p>
          <a:p>
            <a:pPr lvl="0"/>
            <a:r>
              <a:rPr lang="en-US" sz="1100" dirty="0" smtClean="0"/>
              <a:t>SOURCE: Kaiser Family Foundation analysis of the CMS Medicare Current Beneficiary Survey Cost and Use File, 2010.</a:t>
            </a:r>
            <a:endParaRPr lang="en-US" sz="110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Nearly one in three Medicare Beneficiaries has a retiree health plan that supplements Medicare</a:t>
            </a:r>
            <a:endParaRPr lang="en-US" dirty="0" smtClean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885234" y="5543519"/>
            <a:ext cx="5373532" cy="400081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lIns="91413" tIns="45706" rIns="91413" bIns="45706">
            <a:spAutoFit/>
          </a:bodyPr>
          <a:lstStyle/>
          <a:p>
            <a:pPr marL="0" marR="0" lvl="0" indent="0" algn="ctr" defTabSz="912813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Total Medicare Beneficiaries, 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2010 = 48.4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>Million</a:t>
            </a:r>
          </a:p>
        </p:txBody>
      </p:sp>
    </p:spTree>
    <p:extLst>
      <p:ext uri="{BB962C8B-B14F-4D97-AF65-F5344CB8AC3E}">
        <p14:creationId xmlns:p14="http://schemas.microsoft.com/office/powerpoint/2010/main" val="168027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457943"/>
              </p:ext>
            </p:extLst>
          </p:nvPr>
        </p:nvGraphicFramePr>
        <p:xfrm>
          <a:off x="92075" y="1883629"/>
          <a:ext cx="895985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dirty="0" smtClean="0"/>
              <a:t>NOTES: RHB is retiree health benefits.</a:t>
            </a:r>
          </a:p>
          <a:p>
            <a:pPr lvl="0"/>
            <a:r>
              <a:rPr lang="en-US" dirty="0" smtClean="0"/>
              <a:t>SOURCE</a:t>
            </a:r>
            <a:r>
              <a:rPr lang="en-US" dirty="0"/>
              <a:t>: Kaiser Family Foundation analysis of the CMS Medicare Current Beneficiary Survey Cost and Use File, 2010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Beneficiaries with retiree health coverage are disproportionately white, in better health, and have higher incomes than other Medicare beneficiaries</a:t>
            </a:r>
            <a:endParaRPr lang="en-US" sz="2400" dirty="0"/>
          </a:p>
        </p:txBody>
      </p:sp>
      <p:sp>
        <p:nvSpPr>
          <p:cNvPr id="2" name="Rectangle 1"/>
          <p:cNvSpPr/>
          <p:nvPr/>
        </p:nvSpPr>
        <p:spPr>
          <a:xfrm>
            <a:off x="7772400" y="2878449"/>
            <a:ext cx="914400" cy="407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defRPr sz="16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>
                <a:solidFill>
                  <a:schemeClr val="bg1"/>
                </a:solidFill>
              </a:rPr>
              <a:t>$30,000 –</a:t>
            </a:r>
          </a:p>
          <a:p>
            <a:pPr algn="ctr">
              <a:lnSpc>
                <a:spcPct val="85000"/>
              </a:lnSpc>
              <a:defRPr sz="16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dirty="0">
                <a:solidFill>
                  <a:schemeClr val="bg1"/>
                </a:solidFill>
              </a:rPr>
              <a:t>$40,000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151903"/>
              </p:ext>
            </p:extLst>
          </p:nvPr>
        </p:nvGraphicFramePr>
        <p:xfrm>
          <a:off x="228600" y="1524000"/>
          <a:ext cx="8686800" cy="5407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1292325"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Race/Ethnicity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Health Status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Income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22475">
                <a:tc gridSpan="2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9232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Beneficiaries with RHB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All other beneficiaries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Beneficiaries with RHB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All other beneficiaries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Beneficiaries with RHB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All other beneficiaries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2945424" y="1676400"/>
            <a:ext cx="0" cy="4495800"/>
          </a:xfrm>
          <a:prstGeom prst="line">
            <a:avLst/>
          </a:prstGeom>
          <a:ln w="28575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95648" y="1676400"/>
            <a:ext cx="0" cy="4495800"/>
          </a:xfrm>
          <a:prstGeom prst="line">
            <a:avLst/>
          </a:prstGeom>
          <a:ln w="28575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43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9821028"/>
              </p:ext>
            </p:extLst>
          </p:nvPr>
        </p:nvGraphicFramePr>
        <p:xfrm>
          <a:off x="92075" y="1219200"/>
          <a:ext cx="895985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/>
              <a:t>NOTE:  PFFS is Private Fee-for-Service plans, PPOs are preferred provider organizations, and HMOs are Health Maintenance </a:t>
            </a:r>
            <a:r>
              <a:rPr lang="en-US" sz="1100" dirty="0" smtClean="0"/>
              <a:t>Organizations. Other </a:t>
            </a:r>
            <a:r>
              <a:rPr lang="en-US" sz="1100" dirty="0"/>
              <a:t>includes MSAs, cost plans and demonstrations.  Includes Special Needs Plans as well as other Medicare Advantage plans. </a:t>
            </a:r>
            <a:r>
              <a:rPr lang="en-US" sz="1100" dirty="0" smtClean="0"/>
              <a:t>  Numbers </a:t>
            </a:r>
            <a:r>
              <a:rPr lang="en-US" sz="1100" dirty="0"/>
              <a:t>may not sum to total due to rounding. </a:t>
            </a:r>
          </a:p>
          <a:p>
            <a:r>
              <a:rPr lang="en-US" sz="1100" dirty="0"/>
              <a:t>SOURCE:  MPR/Kaiser Family Foundation analysis of CMS Medicare Advantage enrollment files, 2008-2013.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number of retirees in Medicare Advantage group plans is </a:t>
            </a:r>
            <a:r>
              <a:rPr lang="en-US" dirty="0" smtClean="0"/>
              <a:t>rising, </a:t>
            </a:r>
            <a:r>
              <a:rPr lang="en-US" dirty="0"/>
              <a:t>2008-2013</a:t>
            </a:r>
          </a:p>
        </p:txBody>
      </p:sp>
    </p:spTree>
    <p:extLst>
      <p:ext uri="{BB962C8B-B14F-4D97-AF65-F5344CB8AC3E}">
        <p14:creationId xmlns:p14="http://schemas.microsoft.com/office/powerpoint/2010/main" val="247937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1150873"/>
              </p:ext>
            </p:extLst>
          </p:nvPr>
        </p:nvGraphicFramePr>
        <p:xfrm>
          <a:off x="92075" y="1710154"/>
          <a:ext cx="8959850" cy="4416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</a:t>
            </a:r>
            <a:r>
              <a:rPr lang="en-US" dirty="0"/>
              <a:t>Centers for Medicare and Medicaid Services, </a:t>
            </a:r>
            <a:r>
              <a:rPr lang="en-US" i="1" dirty="0"/>
              <a:t>2013 Annual Report of the Boards of Trustees of the Federal Hospital Insurance and Federal Supplementary Medical insurance Trust Funds</a:t>
            </a:r>
            <a:r>
              <a:rPr lang="en-US" dirty="0"/>
              <a:t>, May </a:t>
            </a:r>
            <a:r>
              <a:rPr lang="en-US" dirty="0" smtClean="0"/>
              <a:t>2013.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365760"/>
            <a:ext cx="9052560" cy="914400"/>
          </a:xfrm>
        </p:spPr>
        <p:txBody>
          <a:bodyPr/>
          <a:lstStyle/>
          <a:p>
            <a:r>
              <a:rPr lang="en-US" sz="2550" dirty="0" smtClean="0"/>
              <a:t>The number of retirees in employer-sponsored retiree drug plans has declined, and is expected to continue declining, 2006-2022</a:t>
            </a:r>
            <a:endParaRPr lang="en-US" sz="2550" dirty="0"/>
          </a:p>
        </p:txBody>
      </p:sp>
      <p:sp>
        <p:nvSpPr>
          <p:cNvPr id="6" name="TextBox 5"/>
          <p:cNvSpPr txBox="1"/>
          <p:nvPr/>
        </p:nvSpPr>
        <p:spPr>
          <a:xfrm>
            <a:off x="91440" y="1371600"/>
            <a:ext cx="541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Number of beneficiaries with retiree drug subsidies, in millions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801208" y="1796560"/>
            <a:ext cx="0" cy="4297680"/>
          </a:xfrm>
          <a:prstGeom prst="line">
            <a:avLst/>
          </a:prstGeom>
          <a:ln w="28575" cmpd="sng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122430"/>
              </p:ext>
            </p:extLst>
          </p:nvPr>
        </p:nvGraphicFramePr>
        <p:xfrm>
          <a:off x="2734408" y="1838960"/>
          <a:ext cx="21336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06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Historical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Projected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953608" y="1838960"/>
            <a:ext cx="762000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886808" y="1838960"/>
            <a:ext cx="762000" cy="0"/>
          </a:xfrm>
          <a:prstGeom prst="straightConnector1">
            <a:avLst/>
          </a:prstGeom>
          <a:ln w="190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18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83e26531edac7139620f45d3818fcfb98e6e9b3"/>
</p:tagLst>
</file>

<file path=ppt/theme/theme1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3325</TotalTime>
  <Words>649</Words>
  <Application>Microsoft Office PowerPoint</Application>
  <PresentationFormat>On-screen Show (4:3)</PresentationFormat>
  <Paragraphs>111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Default with exhibit #</vt:lpstr>
      <vt:lpstr>Default with figure #</vt:lpstr>
      <vt:lpstr>Title page</vt:lpstr>
      <vt:lpstr>The share of large firms (200 or more workers) offering retiree health benefits to active workers has declined, 1988-2013</vt:lpstr>
      <vt:lpstr>Larger firms are more likely to offer retiree health benefits to active workers than smaller firms, 2013</vt:lpstr>
      <vt:lpstr>Forty-five percent of all retirees ages 55 to 64 have retiree health coverage, 2012</vt:lpstr>
      <vt:lpstr>Nearly one in three Medicare Beneficiaries has a retiree health plan that supplements Medicare</vt:lpstr>
      <vt:lpstr>Beneficiaries with retiree health coverage are disproportionately white, in better health, and have higher incomes than other Medicare beneficiaries</vt:lpstr>
      <vt:lpstr>The number of retirees in Medicare Advantage group plans is rising, 2008-2013</vt:lpstr>
      <vt:lpstr>The number of retirees in employer-sponsored retiree drug plans has declined, and is expected to continue declining, 2006-2022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Supplemental Coverage Among  Medicare Beneficiaries, 2009</dc:title>
  <dc:creator>Jennifer Huang</dc:creator>
  <cp:lastModifiedBy>Jennifer Huang</cp:lastModifiedBy>
  <cp:revision>84</cp:revision>
  <dcterms:created xsi:type="dcterms:W3CDTF">2013-11-12T13:26:38Z</dcterms:created>
  <dcterms:modified xsi:type="dcterms:W3CDTF">2014-04-03T22:41:53Z</dcterms:modified>
</cp:coreProperties>
</file>