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  <p:sldMasterId id="2147483673" r:id="rId3"/>
    <p:sldMasterId id="2147483666" r:id="rId4"/>
  </p:sldMasterIdLst>
  <p:notesMasterIdLst>
    <p:notesMasterId r:id="rId12"/>
  </p:notesMasterIdLst>
  <p:sldIdLst>
    <p:sldId id="284" r:id="rId5"/>
    <p:sldId id="277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8" autoAdjust="0"/>
  </p:normalViewPr>
  <p:slideViewPr>
    <p:cSldViewPr>
      <p:cViewPr>
        <p:scale>
          <a:sx n="100" d="100"/>
          <a:sy n="100" d="100"/>
        </p:scale>
        <p:origin x="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8880139982502"/>
          <c:y val="0.10321286089238843"/>
          <c:w val="3.4598018997625296E-2"/>
          <c:h val="5.8124671916010499E-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871"/>
          <c:cat>
            <c:strRef>
              <c:f>Sheet1!$A$2:$A$6</c:f>
              <c:strCache>
                <c:ptCount val="5"/>
                <c:pt idx="0">
                  <c:v>&gt; $375</c:v>
                </c:pt>
                <c:pt idx="1">
                  <c:v>&gt; $325 - $375</c:v>
                </c:pt>
                <c:pt idx="2">
                  <c:v>&gt; $275 - $325</c:v>
                </c:pt>
                <c:pt idx="3">
                  <c:v>&gt; $225 - $275</c:v>
                </c:pt>
                <c:pt idx="4">
                  <c:v>≤ $225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17928031496062993"/>
          <c:w val="0.62792252025155393"/>
          <c:h val="0.4559892388451444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8880139982502"/>
          <c:y val="0.10321286089238843"/>
          <c:w val="3.4598018997625296E-2"/>
          <c:h val="5.8124671916010499E-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871"/>
          <c:cat>
            <c:strRef>
              <c:f>Sheet1!$A$2:$A$6</c:f>
              <c:strCache>
                <c:ptCount val="5"/>
                <c:pt idx="0">
                  <c:v>&gt; $375</c:v>
                </c:pt>
                <c:pt idx="1">
                  <c:v>&gt; $325 - $375</c:v>
                </c:pt>
                <c:pt idx="2">
                  <c:v>&gt; $275 - $325</c:v>
                </c:pt>
                <c:pt idx="3">
                  <c:v>&gt; $225 - $275</c:v>
                </c:pt>
                <c:pt idx="4">
                  <c:v>≤ $225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17928031496062993"/>
          <c:w val="0.62792252025155393"/>
          <c:h val="0.4559892388451444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8880139982502"/>
          <c:y val="0.10321286089238843"/>
          <c:w val="3.4598018997625296E-2"/>
          <c:h val="5.8124671916010499E-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871"/>
          <c:cat>
            <c:strRef>
              <c:f>Sheet1!$A$2:$A$6</c:f>
              <c:strCache>
                <c:ptCount val="5"/>
                <c:pt idx="0">
                  <c:v>&gt; $375</c:v>
                </c:pt>
                <c:pt idx="1">
                  <c:v>&gt; $325 - $375</c:v>
                </c:pt>
                <c:pt idx="2">
                  <c:v>&gt; $275 - $325</c:v>
                </c:pt>
                <c:pt idx="3">
                  <c:v>&gt; $225 - $275</c:v>
                </c:pt>
                <c:pt idx="4">
                  <c:v>≤ $225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17928031496062993"/>
          <c:w val="0.62792252025155393"/>
          <c:h val="0.4559892388451444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0.04651</cdr:x>
      <cdr:y>0.01846</cdr:y>
    </cdr:from>
    <cdr:to>
      <cdr:x>0.57849</cdr:x>
      <cdr:y>0.11299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66102"/>
          <a:ext cx="174307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Calibri" pitchFamily="34" charset="0"/>
              <a:cs typeface="Meta Offc Pro"/>
            </a:rPr>
            <a:t>Monthly Premium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0.02326</cdr:x>
      <cdr:y>0.03488</cdr:y>
    </cdr:from>
    <cdr:to>
      <cdr:x>0.55523</cdr:x>
      <cdr:y>0.12941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124926"/>
          <a:ext cx="174307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Calibri" pitchFamily="34" charset="0"/>
              <a:cs typeface="Meta Offc Pro"/>
            </a:rPr>
            <a:t>Monthly Premium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7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Exhibit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" y="91440"/>
            <a:ext cx="8961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itchFamily="34" charset="0"/>
                <a:cs typeface="Meta Offc Pro"/>
              </a:rPr>
              <a:t>Figure </a:t>
            </a:r>
            <a:fld id="{0C16F13B-3659-4888-B784-82F22626CC5F}" type="slidenum">
              <a:rPr lang="en-US" sz="1400" b="1" smtClean="0">
                <a:latin typeface="Calibri" pitchFamily="34" charset="0"/>
                <a:cs typeface="Meta Offc Pro"/>
              </a:rPr>
              <a:pPr algn="l"/>
              <a:t>‹#›</a:t>
            </a:fld>
            <a:endParaRPr lang="en-US" sz="1400" b="1" dirty="0" err="1" smtClean="0">
              <a:latin typeface="Calibri" pitchFamily="34" charset="0"/>
              <a:cs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kff.org/interactive/subsidy-calculato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lthcare.gov/health-plan-informatio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lthcare.gov/health-plan-informati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ealthcare.gov/health-plan-inform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care.gov/health-plan-informatio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care.gov/health-plan-informati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care.gov/health-plan-inform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6200" y="6172200"/>
            <a:ext cx="8321040" cy="822960"/>
          </a:xfrm>
        </p:spPr>
        <p:txBody>
          <a:bodyPr/>
          <a:lstStyle/>
          <a:p>
            <a:r>
              <a:rPr lang="en-US" sz="1100" dirty="0" smtClean="0"/>
              <a:t>Notes: Under the ACA, individuals making up to 400% </a:t>
            </a:r>
            <a:r>
              <a:rPr lang="en-US" sz="1100" dirty="0"/>
              <a:t>F</a:t>
            </a:r>
            <a:r>
              <a:rPr lang="en-US" sz="1100" dirty="0" smtClean="0"/>
              <a:t>PL may be eligible for subsidies in the form of premium tax credits. The </a:t>
            </a:r>
            <a:r>
              <a:rPr lang="en-US" sz="1100" dirty="0"/>
              <a:t>amount </a:t>
            </a:r>
            <a:r>
              <a:rPr lang="en-US" sz="1100" dirty="0" smtClean="0"/>
              <a:t>of </a:t>
            </a:r>
            <a:r>
              <a:rPr lang="en-US" sz="1100" dirty="0"/>
              <a:t>tax  </a:t>
            </a:r>
            <a:r>
              <a:rPr lang="en-US" sz="1100" dirty="0" smtClean="0"/>
              <a:t>credit the enrollee receives </a:t>
            </a:r>
            <a:r>
              <a:rPr lang="en-US" sz="1100" dirty="0"/>
              <a:t>varies with income such that the premium a person would have to pay for the </a:t>
            </a:r>
            <a:r>
              <a:rPr lang="en-US" sz="1100" dirty="0" smtClean="0"/>
              <a:t>second-lowest cost (“benchmark”) </a:t>
            </a:r>
            <a:r>
              <a:rPr lang="en-US" sz="1100" dirty="0"/>
              <a:t>silver plan would not exceed a specified percentage </a:t>
            </a:r>
            <a:r>
              <a:rPr lang="en-US" sz="1100" dirty="0" smtClean="0"/>
              <a:t> of </a:t>
            </a:r>
            <a:r>
              <a:rPr lang="en-US" sz="1100" dirty="0"/>
              <a:t>their </a:t>
            </a:r>
            <a:r>
              <a:rPr lang="en-US" sz="1100" dirty="0" smtClean="0"/>
              <a:t>income. The above table indicates the premium cap of an individual within different income brackets. </a:t>
            </a:r>
          </a:p>
          <a:p>
            <a:r>
              <a:rPr lang="en-US" sz="1100" dirty="0" smtClean="0"/>
              <a:t>Source: Kaiser Family Foundation Subsidy Calculator</a:t>
            </a:r>
            <a:r>
              <a:rPr lang="en-US" sz="1100" dirty="0"/>
              <a:t>, available at </a:t>
            </a:r>
            <a:r>
              <a:rPr lang="en-US" sz="1100" dirty="0">
                <a:hlinkClick r:id="rId2"/>
              </a:rPr>
              <a:t>http://kff.org/interactive/subsidy-calculator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ACA sets caps on the amount that eligible exchange enrollees must spend on premiums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18894"/>
              </p:ext>
            </p:extLst>
          </p:nvPr>
        </p:nvGraphicFramePr>
        <p:xfrm>
          <a:off x="1676400" y="1219200"/>
          <a:ext cx="5105400" cy="3507501"/>
        </p:xfrm>
        <a:graphic>
          <a:graphicData uri="http://schemas.openxmlformats.org/drawingml/2006/table">
            <a:tbl>
              <a:tblPr firstRow="1" firstCol="1" bandRow="1"/>
              <a:tblGrid>
                <a:gridCol w="1844809"/>
                <a:gridCol w="1614695"/>
                <a:gridCol w="1645896"/>
              </a:tblGrid>
              <a:tr h="3748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Maximum </a:t>
                      </a:r>
                      <a:r>
                        <a:rPr lang="en-US" sz="1000" b="1" dirty="0" smtClean="0"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monthly premium an eligible individual would pay for a benchmark silver plan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under the ACA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Income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(%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Federal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Poverty Level)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Annual Salary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(household of one)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Premium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 cap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(as % of income)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16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0% - 100%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$0 - $11,490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Cap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100% </a:t>
                      </a:r>
                      <a:r>
                        <a:rPr lang="en-US" sz="1000" i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00" i="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000" i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$11,490 </a:t>
                      </a:r>
                      <a:r>
                        <a:rPr lang="en-US" sz="1000" i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000" i="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000" i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</a:t>
                      </a: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15,282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133% - 150%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$15,282 - $17,235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3% - 4%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150% - 200%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$17,235 - $22,980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4% - 6.3%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200% - 250%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$22,980 - $28,725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6.3% - 8.05%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250% - 300%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$28,725 - $34,470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8.05% - 9.5%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300% - 400%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$34,470 - $45,960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9.5%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&gt;400%</a:t>
                      </a:r>
                      <a:endParaRPr lang="en-US" sz="1050" i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&gt;$45,960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 Cap</a:t>
                      </a:r>
                      <a:endParaRPr lang="en-US" sz="105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4802903"/>
            <a:ext cx="5410200" cy="61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450"/>
              </a:spcAft>
            </a:pPr>
            <a:r>
              <a:rPr lang="en-US" sz="900" dirty="0">
                <a:solidFill>
                  <a:srgbClr val="000000"/>
                </a:solidFill>
                <a:latin typeface="Georgia"/>
                <a:ea typeface="ＭＳ Ｐゴシック"/>
                <a:cs typeface="Times New Roman"/>
              </a:rPr>
              <a:t>Note: The Federal Poverty Level (FPL) was $11,490 for an individual and $23,550 for a family of four through 2013. For more information, please see the Department of Human and Health Services Poverty Guidelines, available </a:t>
            </a:r>
            <a:r>
              <a:rPr lang="en-US" sz="900" dirty="0" smtClean="0">
                <a:solidFill>
                  <a:srgbClr val="000000"/>
                </a:solidFill>
                <a:latin typeface="Georgia"/>
                <a:ea typeface="ＭＳ Ｐゴシック"/>
                <a:cs typeface="Times New Roman"/>
              </a:rPr>
              <a:t>at http</a:t>
            </a:r>
            <a:r>
              <a:rPr lang="en-US" sz="900" dirty="0">
                <a:solidFill>
                  <a:srgbClr val="000000"/>
                </a:solidFill>
                <a:latin typeface="Georgia"/>
                <a:ea typeface="ＭＳ Ｐゴシック"/>
                <a:cs typeface="Times New Roman"/>
              </a:rPr>
              <a:t>://aspe.hhs.gov/poverty/13poverty.cfm </a:t>
            </a:r>
            <a:endParaRPr lang="en-US" sz="1100" dirty="0">
              <a:solidFill>
                <a:srgbClr val="000000"/>
              </a:solidFill>
              <a:latin typeface="Georgia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31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2025"/>
            <a:ext cx="6410325" cy="516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20417"/>
              </p:ext>
            </p:extLst>
          </p:nvPr>
        </p:nvGraphicFramePr>
        <p:xfrm>
          <a:off x="6924675" y="1713399"/>
          <a:ext cx="3276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6248400"/>
            <a:ext cx="8321040" cy="697526"/>
          </a:xfrm>
        </p:spPr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Notes: Premiums indicate the amount a 40-year-old would need to spend on the second-lowest cost silver plan in a given county or region.</a:t>
            </a:r>
          </a:p>
          <a:p>
            <a:r>
              <a:rPr lang="en-US" sz="1100" dirty="0" smtClean="0"/>
              <a:t>Source: Premiums for state-based exchanges were obtained through a Kaiser Family Foundation review of insurer rate filings to state regulators. Premiums for federally-facilitated and partnership exchanges were obtained from data published by HealthCare.gov, as of January 22, 2014, available </a:t>
            </a:r>
            <a:r>
              <a:rPr lang="en-US" sz="1100" dirty="0"/>
              <a:t>at </a:t>
            </a:r>
            <a:r>
              <a:rPr lang="en-US" sz="1100" dirty="0">
                <a:hlinkClick r:id="rId4"/>
              </a:rPr>
              <a:t>https://www.healthcare.gov/health-plan-information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30" y="76200"/>
            <a:ext cx="8294370" cy="533400"/>
          </a:xfrm>
        </p:spPr>
        <p:txBody>
          <a:bodyPr/>
          <a:lstStyle/>
          <a:p>
            <a:r>
              <a:rPr lang="en-US" sz="2400" dirty="0"/>
              <a:t>What Americans pay for a silver plan on the exchanges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3339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Meta Offc Pro"/>
              </a:rPr>
              <a:t>40-year-old making $51,705 per year (450% of Poverty), with no financial assistance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1819275"/>
            <a:ext cx="1743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  <a:cs typeface="Meta Offc Pro"/>
              </a:rPr>
              <a:t>Monthly Premium</a:t>
            </a:r>
          </a:p>
        </p:txBody>
      </p:sp>
    </p:spTree>
    <p:extLst>
      <p:ext uri="{BB962C8B-B14F-4D97-AF65-F5344CB8AC3E}">
        <p14:creationId xmlns:p14="http://schemas.microsoft.com/office/powerpoint/2010/main" val="276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6648450" cy="512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402900"/>
              </p:ext>
            </p:extLst>
          </p:nvPr>
        </p:nvGraphicFramePr>
        <p:xfrm>
          <a:off x="6934200" y="1762698"/>
          <a:ext cx="3276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30" y="76200"/>
            <a:ext cx="8294370" cy="533400"/>
          </a:xfrm>
        </p:spPr>
        <p:txBody>
          <a:bodyPr/>
          <a:lstStyle/>
          <a:p>
            <a:r>
              <a:rPr lang="en-US" sz="2400" dirty="0"/>
              <a:t>What Americans pay for a silver plan on the exchanges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2250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Meta Offc Pro"/>
              </a:rPr>
              <a:t>40-year-old making $40,215 per year (350% of Poverty), with moderate financial assistance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6400800"/>
            <a:ext cx="8321040" cy="548640"/>
          </a:xfrm>
        </p:spPr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Notes: Premiums indicate the amount a 40-year-old would need to spend on the second-lowest cost silver plan in a given county or region.</a:t>
            </a:r>
          </a:p>
          <a:p>
            <a:r>
              <a:rPr lang="en-US" sz="1100" dirty="0" smtClean="0"/>
              <a:t>Source: Premiums for state-based exchanges were obtained through a Kaiser Family Foundation review of insurer rate filings to state regulators. Premiums for federally-facilitated and partnership exchanges were obtained from data published by HealthCare.gov, as of January 22, 2014, available </a:t>
            </a:r>
            <a:r>
              <a:rPr lang="en-US" sz="1100" dirty="0"/>
              <a:t>at </a:t>
            </a:r>
            <a:r>
              <a:rPr lang="en-US" sz="1100" dirty="0">
                <a:hlinkClick r:id="rId4"/>
              </a:rPr>
              <a:t>https://www.healthcare.gov/health-plan-information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0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629400" cy="507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482364"/>
              </p:ext>
            </p:extLst>
          </p:nvPr>
        </p:nvGraphicFramePr>
        <p:xfrm>
          <a:off x="7010400" y="1703874"/>
          <a:ext cx="3276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030" y="76200"/>
            <a:ext cx="8294370" cy="533400"/>
          </a:xfrm>
        </p:spPr>
        <p:txBody>
          <a:bodyPr/>
          <a:lstStyle/>
          <a:p>
            <a:r>
              <a:rPr lang="en-US" sz="2400" dirty="0" smtClean="0"/>
              <a:t>What Americans pay for a silver plan on the exchanges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250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Meta Offc Pro"/>
              </a:rPr>
              <a:t>40-year-old making $28,725 per year (250% of Poverty), with significant financial assistance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6477000"/>
            <a:ext cx="8321040" cy="548640"/>
          </a:xfrm>
        </p:spPr>
        <p:txBody>
          <a:bodyPr/>
          <a:lstStyle/>
          <a:p>
            <a:endParaRPr lang="en-US" dirty="0" smtClean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Notes: Premiums indicate the amount a 40-year-old would need to spend on the second-lowest cost silver plan in a given county or region.</a:t>
            </a:r>
          </a:p>
          <a:p>
            <a:r>
              <a:rPr lang="en-US" sz="1100" dirty="0" smtClean="0"/>
              <a:t>Source: Premiums for state-based exchanges were obtained through a Kaiser Family Foundation review of insurer rate filings to state regulators. Premiums for federally-facilitated and partnership exchanges were obtained from data published by HealthCare.gov, as of January 22, 2014, available </a:t>
            </a:r>
            <a:r>
              <a:rPr lang="en-US" sz="1100" dirty="0"/>
              <a:t>at </a:t>
            </a:r>
            <a:r>
              <a:rPr lang="en-US" sz="1100" dirty="0">
                <a:hlinkClick r:id="rId4"/>
              </a:rPr>
              <a:t>https://www.healthcare.gov/health-plan-information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339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saM\AppData\Local\Microsoft\Windows\Temporary Internet Files\Content.Outlook\5LAMXVUO\headin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48" y="1600200"/>
            <a:ext cx="2292099" cy="4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Americans pay for a silver plan on the exchanges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3339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Meta Offc Pro"/>
              </a:rPr>
              <a:t>40-year-old making $51,705 per year (450% of Poverty), with no financial assistance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1411" y="2225277"/>
            <a:ext cx="3429000" cy="3429000"/>
            <a:chOff x="713811" y="2225277"/>
            <a:chExt cx="3429000" cy="3429000"/>
          </a:xfrm>
        </p:grpSpPr>
        <p:pic>
          <p:nvPicPr>
            <p:cNvPr id="4098" name="Picture 2" descr="C:\Users\RosaM\AppData\Local\Microsoft\Windows\Temporary Internet Files\Content.Outlook\5LAMXVUO\no assist (2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11" y="2225277"/>
              <a:ext cx="3429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84272" y="2838449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$154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4783" y="3365356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$261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8311" y="3903967"/>
              <a:ext cx="673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Meta Offc Pro"/>
                </a:rPr>
                <a:t>$311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58811" y="4433589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Meta Offc Pro"/>
                </a:rPr>
                <a:t>$365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6086" y="4953000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 pitchFamily="34" charset="0"/>
                  <a:cs typeface="Meta Offc Pro"/>
                </a:rPr>
                <a:t>$481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0" y="2914827"/>
            <a:ext cx="1981200" cy="1626512"/>
            <a:chOff x="4953000" y="3199330"/>
            <a:chExt cx="1981200" cy="1626512"/>
          </a:xfrm>
        </p:grpSpPr>
        <p:sp>
          <p:nvSpPr>
            <p:cNvPr id="17" name="Rectangle 16"/>
            <p:cNvSpPr/>
            <p:nvPr/>
          </p:nvSpPr>
          <p:spPr>
            <a:xfrm>
              <a:off x="4953000" y="3199330"/>
              <a:ext cx="1981200" cy="1626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3388251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  <a:cs typeface="Meta Offc Pro"/>
                </a:rPr>
                <a:t>At 450% FPL, an enrollee would not be eligible for premium tax credits </a:t>
              </a:r>
            </a:p>
          </p:txBody>
        </p:sp>
      </p:grpSp>
      <p:sp>
        <p:nvSpPr>
          <p:cNvPr id="1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8600" y="6328410"/>
            <a:ext cx="8321040" cy="548640"/>
          </a:xfrm>
        </p:spPr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Notes: Premiums indicate the amount a 40-year-old would need to spend on the second-lowest cost silver plan in a given county or region.</a:t>
            </a:r>
          </a:p>
          <a:p>
            <a:r>
              <a:rPr lang="en-US" sz="1100" dirty="0" smtClean="0"/>
              <a:t>Source: Premiums for state-based exchanges were obtained through a Kaiser Family Foundation review of insurer rate filings to state regulators. Premiums for federally-facilitated and partnership exchanges were obtained from data published by HealthCare.gov, as of January 22, 2014, available </a:t>
            </a:r>
            <a:r>
              <a:rPr lang="en-US" sz="1100" dirty="0"/>
              <a:t>at </a:t>
            </a:r>
            <a:r>
              <a:rPr lang="en-US" sz="1100" dirty="0">
                <a:hlinkClick r:id="rId4"/>
              </a:rPr>
              <a:t>https://www.healthcare.gov/health-plan-information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46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osaM\AppData\Local\Microsoft\Windows\Temporary Internet Files\Content.Outlook\5LAMXVUO\heading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20" y="1524000"/>
            <a:ext cx="2292099" cy="4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Americans pay for a silver plan on the exchanges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3339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Meta Offc Pro"/>
              </a:rPr>
              <a:t>40-year-old making $40,215 per year (350% of Poverty), with moderate financial assistance</a:t>
            </a:r>
          </a:p>
        </p:txBody>
      </p:sp>
      <p:pic>
        <p:nvPicPr>
          <p:cNvPr id="5122" name="Picture 2" descr="C:\Users\RosaM\AppData\Local\Microsoft\Windows\Temporary Internet Files\Content.Outlook\5LAMXVUO\moderate assist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516996" cy="34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562600" y="2981872"/>
            <a:ext cx="1981200" cy="1626512"/>
            <a:chOff x="4953000" y="3155930"/>
            <a:chExt cx="1981200" cy="1626512"/>
          </a:xfrm>
        </p:grpSpPr>
        <p:sp>
          <p:nvSpPr>
            <p:cNvPr id="11" name="Rectangle 10"/>
            <p:cNvSpPr/>
            <p:nvPr/>
          </p:nvSpPr>
          <p:spPr>
            <a:xfrm>
              <a:off x="4953000" y="3155930"/>
              <a:ext cx="1981200" cy="1626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3212782"/>
              <a:ext cx="1905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Meta Offc Pro"/>
                </a:rPr>
                <a:t>At 350% FPL, eligible enrollees would have to pay a maximum of 9.5% of their income on premiums for a benchmark silver plan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95021" y="2785335"/>
            <a:ext cx="57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Meta Offc Pro"/>
              </a:rPr>
              <a:t>$154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3898" y="3277849"/>
            <a:ext cx="574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Meta Offc Pro"/>
              </a:rPr>
              <a:t>$261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84374" y="3831848"/>
            <a:ext cx="67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  <a:cs typeface="Meta Offc Pro"/>
              </a:rPr>
              <a:t>$311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84375" y="4351668"/>
            <a:ext cx="67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Calibri" pitchFamily="34" charset="0"/>
                <a:cs typeface="Meta Offc Pro"/>
              </a:defRPr>
            </a:lvl1pPr>
          </a:lstStyle>
          <a:p>
            <a:r>
              <a:rPr lang="en-US" dirty="0"/>
              <a:t>$318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4334107"/>
            <a:ext cx="67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  <a:cs typeface="Meta Offc Pro"/>
              </a:rPr>
              <a:t>$47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4375" y="4864042"/>
            <a:ext cx="67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  <a:latin typeface="Calibri" pitchFamily="34" charset="0"/>
                <a:cs typeface="Meta Offc Pro"/>
              </a:defRPr>
            </a:lvl1pPr>
          </a:lstStyle>
          <a:p>
            <a:r>
              <a:rPr lang="en-US" dirty="0"/>
              <a:t>$318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4864041"/>
            <a:ext cx="67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  <a:cs typeface="Meta Offc Pro"/>
              </a:rPr>
              <a:t>$163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2400" y="6400800"/>
            <a:ext cx="8321040" cy="548640"/>
          </a:xfrm>
        </p:spPr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Notes: Premiums indicate the amount a 40-year-old would need to spend on the second-lowest cost silver plan in a given county or region.</a:t>
            </a:r>
          </a:p>
          <a:p>
            <a:r>
              <a:rPr lang="en-US" sz="1100" dirty="0" smtClean="0"/>
              <a:t>Source: Premiums for state-based exchanges were obtained through a Kaiser Family Foundation review of insurer rate filings to state regulators. Premiums for federally-facilitated and partnership exchanges were obtained from data published by HealthCare.gov, as of January 22, 2014, available </a:t>
            </a:r>
            <a:r>
              <a:rPr lang="en-US" sz="1100" dirty="0"/>
              <a:t>at </a:t>
            </a:r>
            <a:r>
              <a:rPr lang="en-US" sz="1100" dirty="0">
                <a:hlinkClick r:id="rId4"/>
              </a:rPr>
              <a:t>https://www.healthcare.gov/health-plan-information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01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Americans pay for a silver plan on the exchanges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33399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Meta Offc Pro"/>
              </a:rPr>
              <a:t>40-year-old making $28,725 per year (250% of Poverty), with significant financial assistance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8800" y="2924505"/>
            <a:ext cx="1981200" cy="1626512"/>
            <a:chOff x="4953000" y="3155930"/>
            <a:chExt cx="1981200" cy="1626512"/>
          </a:xfrm>
        </p:grpSpPr>
        <p:sp>
          <p:nvSpPr>
            <p:cNvPr id="11" name="Rectangle 10"/>
            <p:cNvSpPr/>
            <p:nvPr/>
          </p:nvSpPr>
          <p:spPr>
            <a:xfrm>
              <a:off x="4953000" y="3155930"/>
              <a:ext cx="1981200" cy="1626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3276688"/>
              <a:ext cx="1905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  <a:cs typeface="Meta Offc Pro"/>
                </a:rPr>
                <a:t>At 250% FPL, eligible enrollees would have to pay a maximum of 8.05% of their income on premiums for a benchmark silver plan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0200" y="1521932"/>
            <a:ext cx="3445766" cy="4057860"/>
            <a:chOff x="1066800" y="1524000"/>
            <a:chExt cx="3445766" cy="4057860"/>
          </a:xfrm>
        </p:grpSpPr>
        <p:pic>
          <p:nvPicPr>
            <p:cNvPr id="4099" name="Picture 3" descr="C:\Users\RosaM\AppData\Local\Microsoft\Windows\Temporary Internet Files\Content.Outlook\5LAMXVUO\heading (2)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581" y="1524000"/>
              <a:ext cx="2292099" cy="46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C:\Users\RosaM\AppData\Local\Microsoft\Windows\Temporary Internet Files\Content.Outlook\5LAMXVUO\significant assist (2)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209800"/>
              <a:ext cx="3445766" cy="337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58606" y="2785337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$154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11374" y="3276600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$193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374" y="3787793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$193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25850" y="4337682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$193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11374" y="4876800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alibri" pitchFamily="34" charset="0"/>
                  <a:cs typeface="Meta Offc Pro"/>
                </a:rPr>
                <a:t>$193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85924" y="3276600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Calibri" pitchFamily="34" charset="0"/>
                  <a:cs typeface="Meta Offc Pro"/>
                </a:rPr>
                <a:t>$69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5924" y="3810801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Calibri" pitchFamily="34" charset="0"/>
                  <a:cs typeface="Meta Offc Pro"/>
                </a:rPr>
                <a:t>$118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3631" y="4337682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Calibri" pitchFamily="34" charset="0"/>
                  <a:cs typeface="Meta Offc Pro"/>
                </a:rPr>
                <a:t>$173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76031" y="4887099"/>
              <a:ext cx="57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Calibri" pitchFamily="34" charset="0"/>
                  <a:cs typeface="Meta Offc Pro"/>
                </a:rPr>
                <a:t>$289</a:t>
              </a:r>
            </a:p>
          </p:txBody>
        </p:sp>
      </p:grpSp>
      <p:sp>
        <p:nvSpPr>
          <p:cNvPr id="2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6200" y="6400800"/>
            <a:ext cx="8321040" cy="548640"/>
          </a:xfrm>
        </p:spPr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Notes: Premiums indicate the amount a 40-year-old would need to spend on the second-lowest cost silver plan in a given county or region.</a:t>
            </a:r>
          </a:p>
          <a:p>
            <a:r>
              <a:rPr lang="en-US" sz="1100" dirty="0" smtClean="0"/>
              <a:t>Source: Premiums for state-based exchanges were obtained through a Kaiser Family Foundation review of insurer rate filings to state regulators. Premiums for federally-facilitated and partnership exchanges were obtained from data published by HealthCare.gov, as of January 22, 2014, available </a:t>
            </a:r>
            <a:r>
              <a:rPr lang="en-US" sz="1100" dirty="0"/>
              <a:t>at </a:t>
            </a:r>
            <a:r>
              <a:rPr lang="en-US" sz="1100" dirty="0">
                <a:hlinkClick r:id="rId4"/>
              </a:rPr>
              <a:t>https://www.healthcare.gov/health-plan-information</a:t>
            </a:r>
            <a:r>
              <a:rPr lang="en-US" sz="1100" dirty="0" smtClean="0">
                <a:hlinkClick r:id="rId4"/>
              </a:rPr>
              <a:t>/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714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468</TotalTime>
  <Words>1018</Words>
  <Application>Microsoft Office PowerPoint</Application>
  <PresentationFormat>On-screen Show (4:3)</PresentationFormat>
  <Paragraphs>100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Blank</vt:lpstr>
      <vt:lpstr>Default with exhibit #</vt:lpstr>
      <vt:lpstr>Default with figure #</vt:lpstr>
      <vt:lpstr>Title page</vt:lpstr>
      <vt:lpstr>The ACA sets caps on the amount that eligible exchange enrollees must spend on premiums</vt:lpstr>
      <vt:lpstr>What Americans pay for a silver plan on the exchanges</vt:lpstr>
      <vt:lpstr>What Americans pay for a silver plan on the exchanges</vt:lpstr>
      <vt:lpstr>What Americans pay for a silver plan on the exchanges</vt:lpstr>
      <vt:lpstr>What Americans pay for a silver plan on the exchanges</vt:lpstr>
      <vt:lpstr>What Americans pay for a silver plan on the exchanges</vt:lpstr>
      <vt:lpstr>What Americans pay for a silver plan on the exchanges</vt:lpstr>
    </vt:vector>
  </TitlesOfParts>
  <Company>Kaiser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 Ma</dc:creator>
  <cp:lastModifiedBy>Kanani Kauka</cp:lastModifiedBy>
  <cp:revision>41</cp:revision>
  <dcterms:created xsi:type="dcterms:W3CDTF">2014-03-05T20:32:15Z</dcterms:created>
  <dcterms:modified xsi:type="dcterms:W3CDTF">2014-03-17T18:31:40Z</dcterms:modified>
</cp:coreProperties>
</file>