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2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Sheet1!$B$2:$B$24</c:f>
              <c:numCache>
                <c:formatCode>0.0</c:formatCode>
                <c:ptCount val="23"/>
                <c:pt idx="0">
                  <c:v>2.246</c:v>
                </c:pt>
                <c:pt idx="1">
                  <c:v>2.4870000000000001</c:v>
                </c:pt>
                <c:pt idx="2">
                  <c:v>2.84</c:v>
                </c:pt>
                <c:pt idx="3">
                  <c:v>3.4670000000000001</c:v>
                </c:pt>
                <c:pt idx="4">
                  <c:v>4.3680000000000003</c:v>
                </c:pt>
                <c:pt idx="5">
                  <c:v>5.4139999999999997</c:v>
                </c:pt>
                <c:pt idx="6">
                  <c:v>6.4160000000000004</c:v>
                </c:pt>
                <c:pt idx="7">
                  <c:v>6.85</c:v>
                </c:pt>
                <c:pt idx="8">
                  <c:v>6.83</c:v>
                </c:pt>
                <c:pt idx="9">
                  <c:v>6.2</c:v>
                </c:pt>
                <c:pt idx="10">
                  <c:v>5.6</c:v>
                </c:pt>
                <c:pt idx="11">
                  <c:v>5.3</c:v>
                </c:pt>
                <c:pt idx="12">
                  <c:v>5.3</c:v>
                </c:pt>
                <c:pt idx="13">
                  <c:v>5.6</c:v>
                </c:pt>
                <c:pt idx="14">
                  <c:v>6.8</c:v>
                </c:pt>
                <c:pt idx="15">
                  <c:v>8.4</c:v>
                </c:pt>
                <c:pt idx="16">
                  <c:v>9.6999999999999993</c:v>
                </c:pt>
                <c:pt idx="17">
                  <c:v>10.5</c:v>
                </c:pt>
                <c:pt idx="18">
                  <c:v>11.1</c:v>
                </c:pt>
                <c:pt idx="19">
                  <c:v>11.910605</c:v>
                </c:pt>
                <c:pt idx="20">
                  <c:v>13.089736</c:v>
                </c:pt>
                <c:pt idx="21">
                  <c:v>14.361615</c:v>
                </c:pt>
                <c:pt idx="22">
                  <c:v>15.7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4221824"/>
        <c:axId val="94223360"/>
      </c:barChart>
      <c:catAx>
        <c:axId val="9422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4223360"/>
        <c:crosses val="autoZero"/>
        <c:auto val="1"/>
        <c:lblAlgn val="ctr"/>
        <c:lblOffset val="100"/>
        <c:noMultiLvlLbl val="0"/>
      </c:catAx>
      <c:valAx>
        <c:axId val="942233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42218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064819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 Includes cost and demonstration plans, and enrollees in Special Needs Plans as well as other Medicare Advantage plans.</a:t>
            </a:r>
          </a:p>
          <a:p>
            <a:r>
              <a:rPr lang="en-US" sz="1100" dirty="0"/>
              <a:t>SOURCE:  MPR/Kaiser Family Foundation analysis of CMS Medicare Advantage enrollment files, </a:t>
            </a:r>
            <a:r>
              <a:rPr lang="en-US" sz="1100" dirty="0" smtClean="0"/>
              <a:t>2008-2014, </a:t>
            </a:r>
            <a:r>
              <a:rPr lang="en-US" sz="1100" dirty="0"/>
              <a:t>and MPR, “Tracking Medicare Health and Prescription Drug Plans Monthly Report,” </a:t>
            </a:r>
            <a:r>
              <a:rPr lang="en-US" sz="1100" dirty="0" smtClean="0"/>
              <a:t>2001-2007.  Report of the Medicare Board of Trustees, 2002.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Medicare Advantage Enrollment, </a:t>
            </a:r>
            <a:r>
              <a:rPr lang="en-US" dirty="0" smtClean="0"/>
              <a:t>1992-2014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" y="685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+mj-lt"/>
                <a:cs typeface="Meta Offc Pro"/>
              </a:rPr>
              <a:t>In millions: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400925" y="1133669"/>
            <a:ext cx="0" cy="4572000"/>
          </a:xfrm>
          <a:prstGeom prst="line">
            <a:avLst/>
          </a:prstGeom>
          <a:ln w="57150" cmpd="sng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19925" y="1133669"/>
            <a:ext cx="7620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cs typeface="Meta Offc Pro"/>
              </a:rPr>
              <a:t>ACA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05075" y="1133669"/>
            <a:ext cx="0" cy="4572000"/>
          </a:xfrm>
          <a:prstGeom prst="line">
            <a:avLst/>
          </a:prstGeom>
          <a:ln w="57150" cmpd="sng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24075" y="1133669"/>
            <a:ext cx="762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cs typeface="Meta Offc Pro"/>
              </a:rPr>
              <a:t>BBA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762500" y="1133669"/>
            <a:ext cx="0" cy="4572000"/>
          </a:xfrm>
          <a:prstGeom prst="line">
            <a:avLst/>
          </a:prstGeom>
          <a:ln w="57150" cmpd="sng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81500" y="1133669"/>
            <a:ext cx="762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cs typeface="Meta Offc Pro"/>
              </a:rPr>
              <a:t>MMA</a:t>
            </a:r>
          </a:p>
        </p:txBody>
      </p:sp>
    </p:spTree>
    <p:extLst>
      <p:ext uri="{BB962C8B-B14F-4D97-AF65-F5344CB8AC3E}">
        <p14:creationId xmlns:p14="http://schemas.microsoft.com/office/powerpoint/2010/main" val="78995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75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Total Medicare Advantage Enrollment, 1992-2014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Medicare Advantage Enrollment, 1992-2013</dc:title>
  <dc:creator>Jennifer Huang</dc:creator>
  <cp:lastModifiedBy>Jennifer Huang</cp:lastModifiedBy>
  <cp:revision>2</cp:revision>
  <dcterms:created xsi:type="dcterms:W3CDTF">2014-03-12T16:04:27Z</dcterms:created>
  <dcterms:modified xsi:type="dcterms:W3CDTF">2014-03-19T14:31:28Z</dcterms:modified>
</cp:coreProperties>
</file>