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4" autoAdjust="0"/>
    <p:restoredTop sz="94660"/>
  </p:normalViewPr>
  <p:slideViewPr>
    <p:cSldViewPr>
      <p:cViewPr>
        <p:scale>
          <a:sx n="80" d="100"/>
          <a:sy n="80" d="100"/>
        </p:scale>
        <p:origin x="-35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177926288625685E-2"/>
          <c:y val="5.9327855757160791E-2"/>
          <c:w val="0.90728313372593117"/>
          <c:h val="0.854696641180721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Black 34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Male 78%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Under 138% FPL</a:t>
                    </a:r>
                    <a:br>
                      <a:rPr lang="en-US" dirty="0" smtClean="0"/>
                    </a:br>
                    <a:r>
                      <a:rPr lang="en-US" dirty="0" smtClean="0"/>
                      <a:t>53%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0.34</c:v>
                </c:pt>
                <c:pt idx="1">
                  <c:v>0.78</c:v>
                </c:pt>
                <c:pt idx="2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White</a:t>
                    </a:r>
                    <a:r>
                      <a:rPr lang="en-US" sz="16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33%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Female 21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139-200%</a:t>
                    </a:r>
                    <a:r>
                      <a:rPr lang="en-US" baseline="0" dirty="0" smtClean="0"/>
                      <a:t> FPL</a:t>
                    </a:r>
                    <a:br>
                      <a:rPr lang="en-US" baseline="0" dirty="0" smtClean="0"/>
                    </a:br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0.33</c:v>
                </c:pt>
                <c:pt idx="1">
                  <c:v>0.21</c:v>
                </c:pt>
                <c:pt idx="2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Latino 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011204481792717E-3"/>
                  <c:y val="7.6957756857117922E-3"/>
                </c:manualLayout>
              </c:layout>
              <c:tx>
                <c:rich>
                  <a:bodyPr/>
                  <a:lstStyle/>
                  <a:p>
                    <a:pPr>
                      <a:defRPr sz="1500">
                        <a:solidFill>
                          <a:schemeClr val="bg1"/>
                        </a:solidFill>
                      </a:defRPr>
                    </a:pPr>
                    <a:r>
                      <a:rPr lang="en-US" sz="1500" baseline="0" dirty="0" smtClean="0"/>
                      <a:t>Transgender 0.5</a:t>
                    </a:r>
                    <a:r>
                      <a:rPr lang="en-US" sz="1500" dirty="0" smtClean="0"/>
                      <a:t>%</a:t>
                    </a:r>
                    <a:endParaRPr lang="en-US" sz="15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500" dirty="0" smtClean="0"/>
                      <a:t>201-300% FPL </a:t>
                    </a:r>
                    <a:br>
                      <a:rPr lang="en-US" sz="1500" dirty="0" smtClean="0"/>
                    </a:br>
                    <a:r>
                      <a:rPr lang="en-US" sz="1500" dirty="0" smtClean="0"/>
                      <a:t>13%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Sheet1!$B$4:$D$4</c:f>
              <c:numCache>
                <c:formatCode>0.0%</c:formatCode>
                <c:ptCount val="3"/>
                <c:pt idx="0" formatCode="0%">
                  <c:v>0.27</c:v>
                </c:pt>
                <c:pt idx="1">
                  <c:v>0.01</c:v>
                </c:pt>
                <c:pt idx="2" formatCode="0%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Other 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301-400%</a:t>
                    </a:r>
                    <a:r>
                      <a:rPr lang="en-US" sz="1500" baseline="0" dirty="0" smtClean="0">
                        <a:solidFill>
                          <a:schemeClr val="bg1"/>
                        </a:solidFill>
                      </a:rPr>
                      <a:t> FPL 4</a:t>
                    </a:r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Sheet1!$B$5:$D$5</c:f>
              <c:numCache>
                <c:formatCode>0.0%</c:formatCode>
                <c:ptCount val="3"/>
                <c:pt idx="0" formatCode="0%">
                  <c:v>0.05</c:v>
                </c:pt>
                <c:pt idx="1">
                  <c:v>2E-3</c:v>
                </c:pt>
                <c:pt idx="2" formatCode="0%">
                  <c:v>0.04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2.8011204481792717E-3"/>
                  <c:y val="-4.0307685595447007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/>
                      <a:t>Unknown 2</a:t>
                    </a:r>
                    <a:r>
                      <a:rPr lang="en-US" sz="1500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949267736488664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55+ 5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 formatCode="0%">
                  <c:v>0.02</c:v>
                </c:pt>
                <c:pt idx="2" formatCode="0%">
                  <c:v>0.01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Unknown 13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Gender</c:v>
                </c:pt>
                <c:pt idx="2">
                  <c:v>Income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2" formatCode="0%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8062720"/>
        <c:axId val="37757312"/>
      </c:barChart>
      <c:catAx>
        <c:axId val="38062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757312"/>
        <c:crosses val="autoZero"/>
        <c:auto val="1"/>
        <c:lblAlgn val="ctr"/>
        <c:lblOffset val="100"/>
        <c:noMultiLvlLbl val="0"/>
      </c:catAx>
      <c:valAx>
        <c:axId val="37757312"/>
        <c:scaling>
          <c:orientation val="minMax"/>
          <c:max val="1.0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38062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790646"/>
              </p:ext>
            </p:extLst>
          </p:nvPr>
        </p:nvGraphicFramePr>
        <p:xfrm>
          <a:off x="-1772" y="762000"/>
          <a:ext cx="9067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The Federal Poverty Level (FPL) was $</a:t>
            </a:r>
            <a:r>
              <a:rPr lang="en-US" dirty="0" smtClean="0"/>
              <a:t>11,490 </a:t>
            </a:r>
            <a:r>
              <a:rPr lang="en-US" dirty="0"/>
              <a:t>for a household of one in </a:t>
            </a:r>
            <a:r>
              <a:rPr lang="en-US" dirty="0" smtClean="0"/>
              <a:t>2013.</a:t>
            </a:r>
            <a:endParaRPr lang="en-US" dirty="0"/>
          </a:p>
          <a:p>
            <a:r>
              <a:rPr lang="en-US" dirty="0" smtClean="0"/>
              <a:t>SOURCE: </a:t>
            </a:r>
            <a:r>
              <a:rPr lang="en-US" dirty="0"/>
              <a:t>NASTAD, National ADAP Monitoring Project Annual </a:t>
            </a:r>
            <a:r>
              <a:rPr lang="en-US" dirty="0" smtClean="0"/>
              <a:t>Report; February 2014.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of </a:t>
            </a:r>
            <a:r>
              <a:rPr lang="en-US" dirty="0" err="1"/>
              <a:t>ADAP</a:t>
            </a:r>
            <a:r>
              <a:rPr lang="en-US" dirty="0"/>
              <a:t> Clients, June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762000"/>
            <a:ext cx="1600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cs typeface="Meta Offc Pro"/>
              </a:rPr>
              <a:t>Unknown </a:t>
            </a:r>
            <a:r>
              <a:rPr lang="en-US" sz="1500" dirty="0" smtClean="0">
                <a:cs typeface="Meta Offc Pro"/>
              </a:rPr>
              <a:t>&lt;1%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53400" y="1524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Meta Offc Pro"/>
              </a:rPr>
              <a:t>Over 400% </a:t>
            </a:r>
            <a:br>
              <a:rPr lang="en-US" sz="1400" dirty="0" smtClean="0">
                <a:cs typeface="Meta Offc Pro"/>
              </a:rPr>
            </a:br>
            <a:r>
              <a:rPr lang="en-US" sz="1400" dirty="0" smtClean="0">
                <a:cs typeface="Meta Offc Pro"/>
              </a:rPr>
              <a:t>FPL</a:t>
            </a:r>
            <a:r>
              <a:rPr lang="en-US" sz="1400" dirty="0">
                <a:cs typeface="Meta Offc Pro"/>
              </a:rPr>
              <a:t> 1</a:t>
            </a:r>
            <a:r>
              <a:rPr lang="en-US" sz="1400" dirty="0" smtClean="0">
                <a:cs typeface="Meta Offc Pro"/>
              </a:rPr>
              <a:t>%</a:t>
            </a:r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>
            <a:off x="8077200" y="1785610"/>
            <a:ext cx="762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54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755</TotalTime>
  <Words>95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Profile of ADAP Clients, June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Gutierrez</dc:creator>
  <cp:lastModifiedBy>Carolina Gutierrez</cp:lastModifiedBy>
  <cp:revision>14</cp:revision>
  <dcterms:created xsi:type="dcterms:W3CDTF">2013-04-18T17:23:00Z</dcterms:created>
  <dcterms:modified xsi:type="dcterms:W3CDTF">2014-03-07T18:55:02Z</dcterms:modified>
</cp:coreProperties>
</file>