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notesSlides/notesSlide13.xml" ContentType="application/vnd.openxmlformats-officedocument.presentationml.notesSlide+xml"/>
  <Override PartName="/ppt/charts/chart7.xml" ContentType="application/vnd.openxmlformats-officedocument.drawingml.chart+xml"/>
  <Override PartName="/ppt/notesSlides/notesSlide14.xml" ContentType="application/vnd.openxmlformats-officedocument.presentationml.notesSlide+xml"/>
  <Override PartName="/ppt/charts/chart8.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8" r:id="rId2"/>
    <p:sldMasterId id="2147483673" r:id="rId3"/>
    <p:sldMasterId id="2147483666" r:id="rId4"/>
  </p:sldMasterIdLst>
  <p:notesMasterIdLst>
    <p:notesMasterId r:id="rId27"/>
  </p:notesMasterIdLst>
  <p:handoutMasterIdLst>
    <p:handoutMasterId r:id="rId28"/>
  </p:handoutMasterIdLst>
  <p:sldIdLst>
    <p:sldId id="278" r:id="rId5"/>
    <p:sldId id="338" r:id="rId6"/>
    <p:sldId id="279" r:id="rId7"/>
    <p:sldId id="333" r:id="rId8"/>
    <p:sldId id="334" r:id="rId9"/>
    <p:sldId id="313" r:id="rId10"/>
    <p:sldId id="326" r:id="rId11"/>
    <p:sldId id="323" r:id="rId12"/>
    <p:sldId id="330" r:id="rId13"/>
    <p:sldId id="336" r:id="rId14"/>
    <p:sldId id="329" r:id="rId15"/>
    <p:sldId id="308" r:id="rId16"/>
    <p:sldId id="309" r:id="rId17"/>
    <p:sldId id="331" r:id="rId18"/>
    <p:sldId id="335" r:id="rId19"/>
    <p:sldId id="306" r:id="rId20"/>
    <p:sldId id="277" r:id="rId21"/>
    <p:sldId id="349" r:id="rId22"/>
    <p:sldId id="343" r:id="rId23"/>
    <p:sldId id="342" r:id="rId24"/>
    <p:sldId id="339" r:id="rId25"/>
    <p:sldId id="341"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A3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84" y="-7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176380525963667"/>
          <c:y val="2.6595744680851064E-2"/>
          <c:w val="0.64862835160310839"/>
          <c:h val="0.93498817966903069"/>
        </c:manualLayout>
      </c:layout>
      <c:barChart>
        <c:barDir val="bar"/>
        <c:grouping val="clustered"/>
        <c:varyColors val="0"/>
        <c:ser>
          <c:idx val="0"/>
          <c:order val="0"/>
          <c:tx>
            <c:strRef>
              <c:f>Sheet1!$B$1</c:f>
              <c:strCache>
                <c:ptCount val="1"/>
                <c:pt idx="0">
                  <c:v>a lot</c:v>
                </c:pt>
              </c:strCache>
            </c:strRef>
          </c:tx>
          <c:spPr>
            <a:solidFill>
              <a:schemeClr val="accent1"/>
            </a:solidFill>
            <a:ln>
              <a:solidFill>
                <a:schemeClr val="tx1"/>
              </a:solidFill>
            </a:ln>
          </c:spPr>
          <c:invertIfNegative val="0"/>
          <c:dPt>
            <c:idx val="0"/>
            <c:invertIfNegative val="0"/>
            <c:bubble3D val="0"/>
          </c:dPt>
          <c:dPt>
            <c:idx val="1"/>
            <c:invertIfNegative val="0"/>
            <c:bubble3D val="0"/>
          </c:dPt>
          <c:dPt>
            <c:idx val="2"/>
            <c:invertIfNegative val="0"/>
            <c:bubble3D val="0"/>
          </c:dPt>
          <c:dLbls>
            <c:txPr>
              <a:bodyPr/>
              <a:lstStyle/>
              <a:p>
                <a:pPr>
                  <a:defRPr sz="1200">
                    <a:solidFill>
                      <a:schemeClr val="accent1"/>
                    </a:solidFill>
                  </a:defRPr>
                </a:pPr>
                <a:endParaRPr lang="en-US"/>
              </a:p>
            </c:txPr>
            <c:dLblPos val="outEnd"/>
            <c:showLegendKey val="0"/>
            <c:showVal val="1"/>
            <c:showCatName val="0"/>
            <c:showSerName val="0"/>
            <c:showPercent val="0"/>
            <c:showBubbleSize val="0"/>
            <c:separator>
</c:separator>
            <c:showLeaderLines val="0"/>
          </c:dLbls>
          <c:cat>
            <c:strRef>
              <c:f>Sheet1!$A$2:$A$10</c:f>
              <c:strCache>
                <c:ptCount val="9"/>
                <c:pt idx="0">
                  <c:v>0-1%</c:v>
                </c:pt>
                <c:pt idx="1">
                  <c:v>2-5%</c:v>
                </c:pt>
                <c:pt idx="2">
                  <c:v>6-10%</c:v>
                </c:pt>
                <c:pt idx="3">
                  <c:v>11-20%</c:v>
                </c:pt>
                <c:pt idx="4">
                  <c:v>21-30%</c:v>
                </c:pt>
                <c:pt idx="5">
                  <c:v>31-40%</c:v>
                </c:pt>
                <c:pt idx="6">
                  <c:v>41-50%</c:v>
                </c:pt>
                <c:pt idx="7">
                  <c:v>51% or more</c:v>
                </c:pt>
                <c:pt idx="8">
                  <c:v>Don't know/Refused</c:v>
                </c:pt>
              </c:strCache>
            </c:strRef>
          </c:cat>
          <c:val>
            <c:numRef>
              <c:f>Sheet1!$B$2:$B$10</c:f>
              <c:numCache>
                <c:formatCode>0%</c:formatCode>
                <c:ptCount val="9"/>
                <c:pt idx="0">
                  <c:v>0.04</c:v>
                </c:pt>
                <c:pt idx="1">
                  <c:v>0.12</c:v>
                </c:pt>
                <c:pt idx="2">
                  <c:v>0.13</c:v>
                </c:pt>
                <c:pt idx="3">
                  <c:v>0.15</c:v>
                </c:pt>
                <c:pt idx="4">
                  <c:v>0.14000000000000001</c:v>
                </c:pt>
                <c:pt idx="5">
                  <c:v>7.0000000000000007E-2</c:v>
                </c:pt>
                <c:pt idx="6">
                  <c:v>0.08</c:v>
                </c:pt>
                <c:pt idx="7">
                  <c:v>0.12</c:v>
                </c:pt>
                <c:pt idx="8">
                  <c:v>0.17</c:v>
                </c:pt>
              </c:numCache>
            </c:numRef>
          </c:val>
        </c:ser>
        <c:dLbls>
          <c:showLegendKey val="0"/>
          <c:showVal val="1"/>
          <c:showCatName val="0"/>
          <c:showSerName val="0"/>
          <c:showPercent val="0"/>
          <c:showBubbleSize val="0"/>
        </c:dLbls>
        <c:gapWidth val="45"/>
        <c:axId val="103652736"/>
        <c:axId val="103202816"/>
      </c:barChart>
      <c:valAx>
        <c:axId val="103202816"/>
        <c:scaling>
          <c:orientation val="minMax"/>
          <c:max val="1"/>
          <c:min val="0"/>
        </c:scaling>
        <c:delete val="1"/>
        <c:axPos val="t"/>
        <c:numFmt formatCode="0%" sourceLinked="1"/>
        <c:majorTickMark val="none"/>
        <c:minorTickMark val="none"/>
        <c:tickLblPos val="nextTo"/>
        <c:crossAx val="103652736"/>
        <c:crosses val="autoZero"/>
        <c:crossBetween val="between"/>
      </c:valAx>
      <c:catAx>
        <c:axId val="103652736"/>
        <c:scaling>
          <c:orientation val="maxMin"/>
        </c:scaling>
        <c:delete val="0"/>
        <c:axPos val="l"/>
        <c:majorTickMark val="out"/>
        <c:minorTickMark val="none"/>
        <c:tickLblPos val="nextTo"/>
        <c:spPr>
          <a:ln>
            <a:noFill/>
          </a:ln>
        </c:spPr>
        <c:txPr>
          <a:bodyPr/>
          <a:lstStyle/>
          <a:p>
            <a:pPr>
              <a:defRPr sz="1200"/>
            </a:pPr>
            <a:endParaRPr lang="en-US"/>
          </a:p>
        </c:txPr>
        <c:crossAx val="10320281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Sheet1!$B$2</c:f>
              <c:strCache>
                <c:ptCount val="1"/>
                <c:pt idx="0">
                  <c:v>Column1</c:v>
                </c:pt>
              </c:strCache>
            </c:strRef>
          </c:tx>
          <c:dPt>
            <c:idx val="0"/>
            <c:bubble3D val="0"/>
            <c:spPr>
              <a:ln>
                <a:solidFill>
                  <a:schemeClr val="accent1"/>
                </a:solidFill>
              </a:ln>
            </c:spPr>
          </c:dPt>
          <c:dPt>
            <c:idx val="1"/>
            <c:bubble3D val="0"/>
            <c:spPr>
              <a:solidFill>
                <a:srgbClr val="E1E1E1"/>
              </a:solidFill>
            </c:spPr>
          </c:dPt>
          <c:cat>
            <c:strRef>
              <c:f>Sheet1!$A$3:$A$4</c:f>
              <c:strCache>
                <c:ptCount val="2"/>
                <c:pt idx="0">
                  <c:v>Fed Budget</c:v>
                </c:pt>
                <c:pt idx="1">
                  <c:v>GHI</c:v>
                </c:pt>
              </c:strCache>
            </c:strRef>
          </c:cat>
          <c:val>
            <c:numRef>
              <c:f>Sheet1!$B$3:$B$4</c:f>
              <c:numCache>
                <c:formatCode>"$"#,##0_);[Red]\("$"#,##0\)</c:formatCode>
                <c:ptCount val="2"/>
                <c:pt idx="0">
                  <c:v>3969</c:v>
                </c:pt>
                <c:pt idx="1">
                  <c:v>9.4410000000000007</c:v>
                </c:pt>
              </c:numCache>
            </c:numRef>
          </c:val>
        </c:ser>
        <c:dLbls>
          <c:showLegendKey val="0"/>
          <c:showVal val="0"/>
          <c:showCatName val="0"/>
          <c:showSerName val="0"/>
          <c:showPercent val="0"/>
          <c:showBubbleSize val="0"/>
          <c:showLeaderLines val="0"/>
        </c:dLbls>
        <c:firstSliceAng val="105"/>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933508311461069"/>
          <c:y val="0.15450726487490776"/>
          <c:w val="0.67655931739928676"/>
          <c:h val="0.64757120338017626"/>
        </c:manualLayout>
      </c:layout>
      <c:pieChart>
        <c:varyColors val="1"/>
        <c:ser>
          <c:idx val="0"/>
          <c:order val="0"/>
          <c:spPr>
            <a:ln>
              <a:solidFill>
                <a:schemeClr val="tx1"/>
              </a:solidFill>
            </a:ln>
          </c:spPr>
          <c:dLbls>
            <c:dLbl>
              <c:idx val="0"/>
              <c:layout>
                <c:manualLayout>
                  <c:x val="7.1850990217131955E-2"/>
                  <c:y val="0.20893218752149892"/>
                </c:manualLayout>
              </c:layout>
              <c:spPr/>
              <c:txPr>
                <a:bodyPr/>
                <a:lstStyle/>
                <a:p>
                  <a:pPr>
                    <a:defRPr sz="1200" b="1">
                      <a:solidFill>
                        <a:schemeClr val="bg1"/>
                      </a:solidFill>
                    </a:defRPr>
                  </a:pPr>
                  <a:endParaRPr lang="en-US"/>
                </a:p>
              </c:txPr>
              <c:showLegendKey val="0"/>
              <c:showVal val="1"/>
              <c:showCatName val="1"/>
              <c:showSerName val="0"/>
              <c:showPercent val="0"/>
              <c:showBubbleSize val="0"/>
              <c:separator>
</c:separator>
            </c:dLbl>
            <c:dLbl>
              <c:idx val="1"/>
              <c:layout>
                <c:manualLayout>
                  <c:x val="-0.14395502645502645"/>
                  <c:y val="3.0635838397287792E-2"/>
                </c:manualLayout>
              </c:layout>
              <c:spPr/>
              <c:txPr>
                <a:bodyPr/>
                <a:lstStyle/>
                <a:p>
                  <a:pPr>
                    <a:defRPr sz="1200" b="1">
                      <a:solidFill>
                        <a:schemeClr val="bg1"/>
                      </a:solidFill>
                    </a:defRPr>
                  </a:pPr>
                  <a:endParaRPr lang="en-US"/>
                </a:p>
              </c:txPr>
              <c:showLegendKey val="0"/>
              <c:showVal val="1"/>
              <c:showCatName val="1"/>
              <c:showSerName val="0"/>
              <c:showPercent val="0"/>
              <c:showBubbleSize val="0"/>
            </c:dLbl>
            <c:dLbl>
              <c:idx val="2"/>
              <c:layout>
                <c:manualLayout>
                  <c:x val="3.5413684084943928E-2"/>
                  <c:y val="-4.1002541199957443E-2"/>
                </c:manualLayout>
              </c:layout>
              <c:showLegendKey val="0"/>
              <c:showVal val="1"/>
              <c:showCatName val="1"/>
              <c:showSerName val="0"/>
              <c:showPercent val="0"/>
              <c:showBubbleSize val="0"/>
              <c:separator>
</c:separator>
            </c:dLbl>
            <c:dLbl>
              <c:idx val="3"/>
              <c:layout>
                <c:manualLayout>
                  <c:x val="4.8793692455109776E-2"/>
                  <c:y val="8.9298800589513953E-3"/>
                </c:manualLayout>
              </c:layout>
              <c:showLegendKey val="0"/>
              <c:showVal val="1"/>
              <c:showCatName val="1"/>
              <c:showSerName val="0"/>
              <c:showPercent val="0"/>
              <c:showBubbleSize val="0"/>
              <c:separator>
</c:separator>
            </c:dLbl>
            <c:dLbl>
              <c:idx val="4"/>
              <c:layout>
                <c:manualLayout>
                  <c:x val="3.3987626546681665E-2"/>
                  <c:y val="-6.181863087991765E-3"/>
                </c:manualLayout>
              </c:layout>
              <c:showLegendKey val="0"/>
              <c:showVal val="1"/>
              <c:showCatName val="1"/>
              <c:showSerName val="0"/>
              <c:showPercent val="0"/>
              <c:showBubbleSize val="0"/>
              <c:separator>
</c:separator>
            </c:dLbl>
            <c:dLbl>
              <c:idx val="5"/>
              <c:layout>
                <c:manualLayout>
                  <c:x val="5.5830052493438323E-2"/>
                  <c:y val="0.10192873957422188"/>
                </c:manualLayout>
              </c:layout>
              <c:showLegendKey val="0"/>
              <c:showVal val="1"/>
              <c:showCatName val="1"/>
              <c:showSerName val="0"/>
              <c:showPercent val="0"/>
              <c:showBubbleSize val="0"/>
              <c:separator>
</c:separator>
            </c:dLbl>
            <c:dLbl>
              <c:idx val="6"/>
              <c:layout>
                <c:manualLayout>
                  <c:x val="-3.1756447110777818E-2"/>
                  <c:y val="8.5063324891154007E-2"/>
                </c:manualLayout>
              </c:layout>
              <c:showLegendKey val="0"/>
              <c:showVal val="1"/>
              <c:showCatName val="1"/>
              <c:showSerName val="0"/>
              <c:showPercent val="0"/>
              <c:showBubbleSize val="0"/>
              <c:separator>
</c:separator>
            </c:dLbl>
            <c:dLbl>
              <c:idx val="7"/>
              <c:layout>
                <c:manualLayout>
                  <c:x val="-0.10181560638253552"/>
                  <c:y val="6.2268586076685624E-2"/>
                </c:manualLayout>
              </c:layout>
              <c:showLegendKey val="0"/>
              <c:showVal val="1"/>
              <c:showCatName val="1"/>
              <c:showSerName val="0"/>
              <c:showPercent val="0"/>
              <c:showBubbleSize val="0"/>
              <c:separator>
</c:separator>
            </c:dLbl>
            <c:dLbl>
              <c:idx val="8"/>
              <c:layout>
                <c:manualLayout>
                  <c:x val="-0.17169228846394199"/>
                  <c:y val="3.5035186667310481E-2"/>
                </c:manualLayout>
              </c:layout>
              <c:showLegendKey val="0"/>
              <c:showVal val="1"/>
              <c:showCatName val="1"/>
              <c:showSerName val="0"/>
              <c:showPercent val="0"/>
              <c:showBubbleSize val="0"/>
              <c:separator>
</c:separator>
            </c:dLbl>
            <c:dLbl>
              <c:idx val="9"/>
              <c:layout>
                <c:manualLayout>
                  <c:x val="-0.19653564137816107"/>
                  <c:y val="-5.6273029224013164E-2"/>
                </c:manualLayout>
              </c:layout>
              <c:showLegendKey val="0"/>
              <c:showVal val="1"/>
              <c:showCatName val="1"/>
              <c:showSerName val="0"/>
              <c:showPercent val="0"/>
              <c:showBubbleSize val="0"/>
              <c:separator>
</c:separator>
            </c:dLbl>
            <c:dLbl>
              <c:idx val="10"/>
              <c:layout>
                <c:manualLayout>
                  <c:x val="-6.7369946957467092E-2"/>
                  <c:y val="-9.3865012586353574E-2"/>
                </c:manualLayout>
              </c:layout>
              <c:showLegendKey val="0"/>
              <c:showVal val="1"/>
              <c:showCatName val="1"/>
              <c:showSerName val="0"/>
              <c:showPercent val="0"/>
              <c:showBubbleSize val="0"/>
              <c:separator>
</c:separator>
            </c:dLbl>
            <c:dLbl>
              <c:idx val="11"/>
              <c:layout>
                <c:manualLayout>
                  <c:x val="-2.115620964046161E-2"/>
                  <c:y val="-3.9272157943247531E-2"/>
                </c:manualLayout>
              </c:layout>
              <c:showLegendKey val="0"/>
              <c:showVal val="1"/>
              <c:showCatName val="1"/>
              <c:showSerName val="0"/>
              <c:showPercent val="0"/>
              <c:showBubbleSize val="0"/>
              <c:separator>
</c:separator>
            </c:dLbl>
            <c:dLbl>
              <c:idx val="12"/>
              <c:layout>
                <c:manualLayout>
                  <c:x val="-5.658042744656918E-3"/>
                  <c:y val="-0.12972212595925278"/>
                </c:manualLayout>
              </c:layout>
              <c:showLegendKey val="0"/>
              <c:showVal val="1"/>
              <c:showCatName val="1"/>
              <c:showSerName val="0"/>
              <c:showPercent val="0"/>
              <c:showBubbleSize val="0"/>
              <c:separator>
</c:separator>
            </c:dLbl>
            <c:txPr>
              <a:bodyPr/>
              <a:lstStyle/>
              <a:p>
                <a:pPr>
                  <a:defRPr sz="1200" b="1"/>
                </a:pPr>
                <a:endParaRPr lang="en-US"/>
              </a:p>
            </c:txPr>
            <c:showLegendKey val="0"/>
            <c:showVal val="1"/>
            <c:showCatName val="1"/>
            <c:showSerName val="0"/>
            <c:showPercent val="0"/>
            <c:showBubbleSize val="0"/>
            <c:separator>
</c:separator>
            <c:showLeaderLines val="1"/>
          </c:dLbls>
          <c:cat>
            <c:strRef>
              <c:f>Sheet1!$A$2:$M$2</c:f>
              <c:strCache>
                <c:ptCount val="13"/>
                <c:pt idx="0">
                  <c:v>United States</c:v>
                </c:pt>
                <c:pt idx="1">
                  <c:v>Global Fund</c:v>
                </c:pt>
                <c:pt idx="2">
                  <c:v>United Kingdom</c:v>
                </c:pt>
                <c:pt idx="3">
                  <c:v>World Bank</c:v>
                </c:pt>
                <c:pt idx="4">
                  <c:v>GAVI</c:v>
                </c:pt>
                <c:pt idx="5">
                  <c:v>EU Institutions</c:v>
                </c:pt>
                <c:pt idx="6">
                  <c:v>Germany</c:v>
                </c:pt>
                <c:pt idx="7">
                  <c:v>Canada</c:v>
                </c:pt>
                <c:pt idx="8">
                  <c:v>France</c:v>
                </c:pt>
                <c:pt idx="9">
                  <c:v>Japan</c:v>
                </c:pt>
                <c:pt idx="10">
                  <c:v>All Other DAC</c:v>
                </c:pt>
                <c:pt idx="11">
                  <c:v>All Other Multilaterals</c:v>
                </c:pt>
                <c:pt idx="12">
                  <c:v>Non-DAC</c:v>
                </c:pt>
              </c:strCache>
            </c:strRef>
          </c:cat>
          <c:val>
            <c:numRef>
              <c:f>Sheet1!$A$3:$M$3</c:f>
              <c:numCache>
                <c:formatCode>0.0%</c:formatCode>
                <c:ptCount val="13"/>
                <c:pt idx="0">
                  <c:v>0.34642968851569067</c:v>
                </c:pt>
                <c:pt idx="1">
                  <c:v>0.1646881513602623</c:v>
                </c:pt>
                <c:pt idx="2">
                  <c:v>6.5950434433320534E-2</c:v>
                </c:pt>
                <c:pt idx="3">
                  <c:v>5.0970177494796501E-2</c:v>
                </c:pt>
                <c:pt idx="4">
                  <c:v>3.8004500283617799E-2</c:v>
                </c:pt>
                <c:pt idx="5">
                  <c:v>2.6344176920562935E-2</c:v>
                </c:pt>
                <c:pt idx="6">
                  <c:v>2.5885840591231831E-2</c:v>
                </c:pt>
                <c:pt idx="7">
                  <c:v>2.4537211013839027E-2</c:v>
                </c:pt>
                <c:pt idx="8">
                  <c:v>2.3049958014392146E-2</c:v>
                </c:pt>
                <c:pt idx="9">
                  <c:v>2.1314973217185219E-2</c:v>
                </c:pt>
                <c:pt idx="10">
                  <c:v>0.12088558594499424</c:v>
                </c:pt>
                <c:pt idx="11">
                  <c:v>8.7887338156497366E-2</c:v>
                </c:pt>
                <c:pt idx="12">
                  <c:v>4.0519640536093209E-3</c:v>
                </c:pt>
              </c:numCache>
            </c:numRef>
          </c:val>
        </c:ser>
        <c:dLbls>
          <c:showLegendKey val="0"/>
          <c:showVal val="0"/>
          <c:showCatName val="0"/>
          <c:showSerName val="0"/>
          <c:showPercent val="0"/>
          <c:showBubbleSize val="0"/>
          <c:showLeaderLines val="1"/>
        </c:dLbls>
        <c:firstSliceAng val="286"/>
      </c:pie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709682639776336"/>
          <c:y val="6.7459322678425724E-3"/>
          <c:w val="0.77187553363058548"/>
          <c:h val="0.94444444444444442"/>
        </c:manualLayout>
      </c:layout>
      <c:barChart>
        <c:barDir val="bar"/>
        <c:grouping val="clustered"/>
        <c:varyColors val="0"/>
        <c:ser>
          <c:idx val="0"/>
          <c:order val="0"/>
          <c:spPr>
            <a:ln>
              <a:solidFill>
                <a:schemeClr val="tx1"/>
              </a:solidFill>
            </a:ln>
          </c:spPr>
          <c:invertIfNegative val="0"/>
          <c:dLbls>
            <c:txPr>
              <a:bodyPr/>
              <a:lstStyle/>
              <a:p>
                <a:pPr>
                  <a:defRPr sz="1500"/>
                </a:pPr>
                <a:endParaRPr lang="en-US"/>
              </a:p>
            </c:txPr>
            <c:showLegendKey val="0"/>
            <c:showVal val="1"/>
            <c:showCatName val="0"/>
            <c:showSerName val="0"/>
            <c:showPercent val="0"/>
            <c:showBubbleSize val="0"/>
            <c:showLeaderLines val="0"/>
          </c:dLbls>
          <c:cat>
            <c:strRef>
              <c:f>Sheet1!$A$1:$J$1</c:f>
              <c:strCache>
                <c:ptCount val="10"/>
                <c:pt idx="0">
                  <c:v>Denmark</c:v>
                </c:pt>
                <c:pt idx="1">
                  <c:v>Italy</c:v>
                </c:pt>
                <c:pt idx="2">
                  <c:v>New Zealand</c:v>
                </c:pt>
                <c:pt idx="3">
                  <c:v>Australia</c:v>
                </c:pt>
                <c:pt idx="4">
                  <c:v>Canada</c:v>
                </c:pt>
                <c:pt idx="5">
                  <c:v>United Kingdom</c:v>
                </c:pt>
                <c:pt idx="6">
                  <c:v>Korea</c:v>
                </c:pt>
                <c:pt idx="7">
                  <c:v>Ireland</c:v>
                </c:pt>
                <c:pt idx="8">
                  <c:v>Luxembourg</c:v>
                </c:pt>
                <c:pt idx="9">
                  <c:v>United States</c:v>
                </c:pt>
              </c:strCache>
            </c:strRef>
          </c:cat>
          <c:val>
            <c:numRef>
              <c:f>Sheet1!$A$2:$J$2</c:f>
              <c:numCache>
                <c:formatCode>0.0%</c:formatCode>
                <c:ptCount val="10"/>
                <c:pt idx="0">
                  <c:v>0.08</c:v>
                </c:pt>
                <c:pt idx="1">
                  <c:v>8.6999999999999994E-2</c:v>
                </c:pt>
                <c:pt idx="2">
                  <c:v>9.7000000000000003E-2</c:v>
                </c:pt>
                <c:pt idx="3">
                  <c:v>0.107</c:v>
                </c:pt>
                <c:pt idx="4">
                  <c:v>0.114</c:v>
                </c:pt>
                <c:pt idx="5">
                  <c:v>0.14499999999999999</c:v>
                </c:pt>
                <c:pt idx="6">
                  <c:v>0.151</c:v>
                </c:pt>
                <c:pt idx="7">
                  <c:v>0.186</c:v>
                </c:pt>
                <c:pt idx="8">
                  <c:v>0.192</c:v>
                </c:pt>
                <c:pt idx="9">
                  <c:v>0.23300000000000001</c:v>
                </c:pt>
              </c:numCache>
            </c:numRef>
          </c:val>
        </c:ser>
        <c:dLbls>
          <c:showLegendKey val="0"/>
          <c:showVal val="0"/>
          <c:showCatName val="0"/>
          <c:showSerName val="0"/>
          <c:showPercent val="0"/>
          <c:showBubbleSize val="0"/>
        </c:dLbls>
        <c:gapWidth val="50"/>
        <c:axId val="33702656"/>
        <c:axId val="33704192"/>
      </c:barChart>
      <c:catAx>
        <c:axId val="33702656"/>
        <c:scaling>
          <c:orientation val="minMax"/>
        </c:scaling>
        <c:delete val="0"/>
        <c:axPos val="l"/>
        <c:numFmt formatCode="General" sourceLinked="1"/>
        <c:majorTickMark val="out"/>
        <c:minorTickMark val="none"/>
        <c:tickLblPos val="nextTo"/>
        <c:txPr>
          <a:bodyPr/>
          <a:lstStyle/>
          <a:p>
            <a:pPr>
              <a:defRPr sz="1500"/>
            </a:pPr>
            <a:endParaRPr lang="en-US"/>
          </a:p>
        </c:txPr>
        <c:crossAx val="33704192"/>
        <c:crosses val="autoZero"/>
        <c:auto val="1"/>
        <c:lblAlgn val="ctr"/>
        <c:lblOffset val="100"/>
        <c:noMultiLvlLbl val="0"/>
      </c:catAx>
      <c:valAx>
        <c:axId val="33704192"/>
        <c:scaling>
          <c:orientation val="minMax"/>
        </c:scaling>
        <c:delete val="1"/>
        <c:axPos val="b"/>
        <c:numFmt formatCode="0.0%" sourceLinked="1"/>
        <c:majorTickMark val="out"/>
        <c:minorTickMark val="none"/>
        <c:tickLblPos val="nextTo"/>
        <c:crossAx val="337026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0342416446704"/>
          <c:y val="6.0729738328163523E-2"/>
          <c:w val="0.72317460671774625"/>
          <c:h val="0.80239421776823361"/>
        </c:manualLayout>
      </c:layout>
      <c:barChart>
        <c:barDir val="col"/>
        <c:grouping val="stacked"/>
        <c:varyColors val="0"/>
        <c:ser>
          <c:idx val="0"/>
          <c:order val="0"/>
          <c:tx>
            <c:strRef>
              <c:f>Sheet1!$A$2</c:f>
              <c:strCache>
                <c:ptCount val="1"/>
                <c:pt idx="0">
                  <c:v>GHI Programs</c:v>
                </c:pt>
              </c:strCache>
            </c:strRef>
          </c:tx>
          <c:spPr>
            <a:solidFill>
              <a:schemeClr val="accent1"/>
            </a:solidFill>
            <a:ln>
              <a:solidFill>
                <a:schemeClr val="tx1"/>
              </a:solidFill>
            </a:ln>
          </c:spPr>
          <c:invertIfNegative val="0"/>
          <c:dPt>
            <c:idx val="2"/>
            <c:invertIfNegative val="0"/>
            <c:bubble3D val="0"/>
            <c:spPr>
              <a:solidFill>
                <a:schemeClr val="accent1">
                  <a:alpha val="50000"/>
                </a:schemeClr>
              </a:solidFill>
              <a:ln>
                <a:solidFill>
                  <a:schemeClr val="tx1"/>
                </a:solidFill>
              </a:ln>
            </c:spPr>
          </c:dPt>
          <c:dPt>
            <c:idx val="12"/>
            <c:invertIfNegative val="0"/>
            <c:bubble3D val="0"/>
          </c:dPt>
          <c:dPt>
            <c:idx val="13"/>
            <c:invertIfNegative val="0"/>
            <c:bubble3D val="0"/>
          </c:dPt>
          <c:dPt>
            <c:idx val="14"/>
            <c:invertIfNegative val="0"/>
            <c:bubble3D val="0"/>
            <c:spPr>
              <a:solidFill>
                <a:schemeClr val="accent1">
                  <a:alpha val="50000"/>
                </a:schemeClr>
              </a:solidFill>
              <a:ln>
                <a:solidFill>
                  <a:schemeClr val="tx1"/>
                </a:solidFill>
              </a:ln>
            </c:spPr>
          </c:dPt>
          <c:cat>
            <c:strRef>
              <c:f>Sheet1!$B$1:$D$1</c:f>
              <c:strCache>
                <c:ptCount val="3"/>
                <c:pt idx="0">
                  <c:v>FY 2013</c:v>
                </c:pt>
                <c:pt idx="1">
                  <c:v>FY 2014</c:v>
                </c:pt>
                <c:pt idx="2">
                  <c:v>FY 2015 
Budget Request</c:v>
                </c:pt>
              </c:strCache>
            </c:strRef>
          </c:cat>
          <c:val>
            <c:numRef>
              <c:f>Sheet1!$B$2:$D$2</c:f>
              <c:numCache>
                <c:formatCode>"$"#,##0.0_);[Red]\("$"#,##0.0\)</c:formatCode>
                <c:ptCount val="3"/>
                <c:pt idx="0">
                  <c:v>9.3634719999999998</c:v>
                </c:pt>
                <c:pt idx="1">
                  <c:v>9.7936190000000014</c:v>
                </c:pt>
                <c:pt idx="2">
                  <c:v>9.4411780000000007</c:v>
                </c:pt>
              </c:numCache>
            </c:numRef>
          </c:val>
        </c:ser>
        <c:dLbls>
          <c:showLegendKey val="0"/>
          <c:showVal val="0"/>
          <c:showCatName val="0"/>
          <c:showSerName val="0"/>
          <c:showPercent val="0"/>
          <c:showBubbleSize val="0"/>
        </c:dLbls>
        <c:gapWidth val="125"/>
        <c:overlap val="100"/>
        <c:axId val="5227264"/>
        <c:axId val="5228800"/>
      </c:barChart>
      <c:lineChart>
        <c:grouping val="standard"/>
        <c:varyColors val="0"/>
        <c:ser>
          <c:idx val="1"/>
          <c:order val="1"/>
          <c:tx>
            <c:strRef>
              <c:f>Sheet1!$A$3</c:f>
              <c:strCache>
                <c:ptCount val="1"/>
                <c:pt idx="0">
                  <c:v>Total</c:v>
                </c:pt>
              </c:strCache>
            </c:strRef>
          </c:tx>
          <c:spPr>
            <a:ln>
              <a:noFill/>
            </a:ln>
          </c:spPr>
          <c:marker>
            <c:spPr>
              <a:noFill/>
              <a:ln>
                <a:noFill/>
              </a:ln>
            </c:spPr>
          </c:marker>
          <c:dLbls>
            <c:txPr>
              <a:bodyPr/>
              <a:lstStyle/>
              <a:p>
                <a:pPr>
                  <a:defRPr sz="1800" b="1"/>
                </a:pPr>
                <a:endParaRPr lang="en-US"/>
              </a:p>
            </c:txPr>
            <c:dLblPos val="t"/>
            <c:showLegendKey val="0"/>
            <c:showVal val="1"/>
            <c:showCatName val="0"/>
            <c:showSerName val="0"/>
            <c:showPercent val="0"/>
            <c:showBubbleSize val="0"/>
            <c:showLeaderLines val="0"/>
          </c:dLbls>
          <c:cat>
            <c:strRef>
              <c:f>Sheet1!$B$1:$D$1</c:f>
              <c:strCache>
                <c:ptCount val="3"/>
                <c:pt idx="0">
                  <c:v>FY 2013</c:v>
                </c:pt>
                <c:pt idx="1">
                  <c:v>FY 2014</c:v>
                </c:pt>
                <c:pt idx="2">
                  <c:v>FY 2015 
Budget Request</c:v>
                </c:pt>
              </c:strCache>
            </c:strRef>
          </c:cat>
          <c:val>
            <c:numRef>
              <c:f>Sheet1!$B$3:$D$3</c:f>
              <c:numCache>
                <c:formatCode>"$"#,##0.0_);[Red]\("$"#,##0.0\)</c:formatCode>
                <c:ptCount val="3"/>
                <c:pt idx="0">
                  <c:v>9.3634719999999998</c:v>
                </c:pt>
                <c:pt idx="1">
                  <c:v>9.7936190000000014</c:v>
                </c:pt>
                <c:pt idx="2">
                  <c:v>9.4411780000000007</c:v>
                </c:pt>
              </c:numCache>
            </c:numRef>
          </c:val>
          <c:smooth val="0"/>
        </c:ser>
        <c:dLbls>
          <c:showLegendKey val="0"/>
          <c:showVal val="0"/>
          <c:showCatName val="0"/>
          <c:showSerName val="0"/>
          <c:showPercent val="0"/>
          <c:showBubbleSize val="0"/>
        </c:dLbls>
        <c:marker val="1"/>
        <c:smooth val="0"/>
        <c:axId val="5227264"/>
        <c:axId val="5228800"/>
      </c:lineChart>
      <c:catAx>
        <c:axId val="5227264"/>
        <c:scaling>
          <c:orientation val="minMax"/>
        </c:scaling>
        <c:delete val="0"/>
        <c:axPos val="b"/>
        <c:majorTickMark val="none"/>
        <c:minorTickMark val="none"/>
        <c:tickLblPos val="nextTo"/>
        <c:txPr>
          <a:bodyPr/>
          <a:lstStyle/>
          <a:p>
            <a:pPr>
              <a:defRPr sz="1600" b="1"/>
            </a:pPr>
            <a:endParaRPr lang="en-US"/>
          </a:p>
        </c:txPr>
        <c:crossAx val="5228800"/>
        <c:crosses val="autoZero"/>
        <c:auto val="1"/>
        <c:lblAlgn val="ctr"/>
        <c:lblOffset val="0"/>
        <c:noMultiLvlLbl val="0"/>
      </c:catAx>
      <c:valAx>
        <c:axId val="5228800"/>
        <c:scaling>
          <c:orientation val="minMax"/>
          <c:min val="0"/>
        </c:scaling>
        <c:delete val="1"/>
        <c:axPos val="l"/>
        <c:numFmt formatCode="&quot;$&quot;#,##0.0_);[Red]\(&quot;$&quot;#,##0.0\)" sourceLinked="1"/>
        <c:majorTickMark val="out"/>
        <c:minorTickMark val="none"/>
        <c:tickLblPos val="nextTo"/>
        <c:crossAx val="52272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804597701149427E-2"/>
          <c:y val="6.0729738328163523E-2"/>
          <c:w val="0.9683908045977011"/>
          <c:h val="0.83774775312176886"/>
        </c:manualLayout>
      </c:layout>
      <c:barChart>
        <c:barDir val="col"/>
        <c:grouping val="stacked"/>
        <c:varyColors val="0"/>
        <c:ser>
          <c:idx val="0"/>
          <c:order val="0"/>
          <c:tx>
            <c:strRef>
              <c:f>Sheet1!$A$2</c:f>
              <c:strCache>
                <c:ptCount val="1"/>
                <c:pt idx="0">
                  <c:v>GHP Account</c:v>
                </c:pt>
              </c:strCache>
            </c:strRef>
          </c:tx>
          <c:spPr>
            <a:solidFill>
              <a:schemeClr val="accent1"/>
            </a:solidFill>
            <a:ln>
              <a:solidFill>
                <a:schemeClr val="tx1"/>
              </a:solidFill>
            </a:ln>
          </c:spPr>
          <c:invertIfNegative val="0"/>
          <c:dPt>
            <c:idx val="12"/>
            <c:invertIfNegative val="0"/>
            <c:bubble3D val="0"/>
          </c:dPt>
          <c:dPt>
            <c:idx val="13"/>
            <c:invertIfNegative val="0"/>
            <c:bubble3D val="0"/>
          </c:dPt>
          <c:dPt>
            <c:idx val="14"/>
            <c:invertIfNegative val="0"/>
            <c:bubble3D val="0"/>
            <c:spPr>
              <a:solidFill>
                <a:schemeClr val="accent1">
                  <a:alpha val="50000"/>
                </a:schemeClr>
              </a:solidFill>
              <a:ln>
                <a:solidFill>
                  <a:schemeClr val="tx1"/>
                </a:solidFill>
              </a:ln>
            </c:spPr>
          </c:dPt>
          <c:cat>
            <c:strRef>
              <c:f>Sheet1!$B$1:$P$1</c:f>
              <c:strCache>
                <c:ptCount val="15"/>
                <c:pt idx="0">
                  <c:v>FY 2001</c:v>
                </c:pt>
                <c:pt idx="1">
                  <c:v>FY 2002</c:v>
                </c:pt>
                <c:pt idx="2">
                  <c:v>FY 2003</c:v>
                </c:pt>
                <c:pt idx="3">
                  <c:v>FY 2004</c:v>
                </c:pt>
                <c:pt idx="4">
                  <c:v>FY 2005</c:v>
                </c:pt>
                <c:pt idx="5">
                  <c:v>FY 2006</c:v>
                </c:pt>
                <c:pt idx="6">
                  <c:v>FY 2007</c:v>
                </c:pt>
                <c:pt idx="7">
                  <c:v>FY 2008</c:v>
                </c:pt>
                <c:pt idx="8">
                  <c:v>FY 2009</c:v>
                </c:pt>
                <c:pt idx="9">
                  <c:v>FY 2010</c:v>
                </c:pt>
                <c:pt idx="10">
                  <c:v>FY 2011</c:v>
                </c:pt>
                <c:pt idx="11">
                  <c:v>FY 2012</c:v>
                </c:pt>
                <c:pt idx="12">
                  <c:v>FY 2013</c:v>
                </c:pt>
                <c:pt idx="13">
                  <c:v>FY 2014</c:v>
                </c:pt>
                <c:pt idx="14">
                  <c:v>FY 2015 
Budget Request</c:v>
                </c:pt>
              </c:strCache>
            </c:strRef>
          </c:cat>
          <c:val>
            <c:numRef>
              <c:f>Sheet1!$B$2:$P$2</c:f>
              <c:numCache>
                <c:formatCode>"$"#,##0.0_);[Red]\("$"#,##0.0\)</c:formatCode>
                <c:ptCount val="15"/>
                <c:pt idx="0">
                  <c:v>1.32498</c:v>
                </c:pt>
                <c:pt idx="1">
                  <c:v>1.4384999999999999</c:v>
                </c:pt>
                <c:pt idx="2">
                  <c:v>1.8234999999999999</c:v>
                </c:pt>
                <c:pt idx="3">
                  <c:v>2.3370699999999998</c:v>
                </c:pt>
                <c:pt idx="4">
                  <c:v>2.9363699999999997</c:v>
                </c:pt>
                <c:pt idx="5">
                  <c:v>3.6700500000000003</c:v>
                </c:pt>
                <c:pt idx="6">
                  <c:v>5.1357009999999992</c:v>
                </c:pt>
                <c:pt idx="7">
                  <c:v>6.4886090000000003</c:v>
                </c:pt>
                <c:pt idx="8">
                  <c:v>7.2889989999999996</c:v>
                </c:pt>
                <c:pt idx="9">
                  <c:v>7.8326000000000002</c:v>
                </c:pt>
                <c:pt idx="10">
                  <c:v>7.8323100000000014</c:v>
                </c:pt>
                <c:pt idx="11">
                  <c:v>8.1727099999999986</c:v>
                </c:pt>
                <c:pt idx="12">
                  <c:v>8.0614910000000002</c:v>
                </c:pt>
                <c:pt idx="13">
                  <c:v>8.4394500000000008</c:v>
                </c:pt>
                <c:pt idx="14">
                  <c:v>8.0500000000000007</c:v>
                </c:pt>
              </c:numCache>
            </c:numRef>
          </c:val>
        </c:ser>
        <c:dLbls>
          <c:showLegendKey val="0"/>
          <c:showVal val="0"/>
          <c:showCatName val="0"/>
          <c:showSerName val="0"/>
          <c:showPercent val="0"/>
          <c:showBubbleSize val="0"/>
        </c:dLbls>
        <c:gapWidth val="25"/>
        <c:overlap val="100"/>
        <c:axId val="5313664"/>
        <c:axId val="5315200"/>
      </c:barChart>
      <c:lineChart>
        <c:grouping val="standard"/>
        <c:varyColors val="0"/>
        <c:ser>
          <c:idx val="1"/>
          <c:order val="1"/>
          <c:tx>
            <c:strRef>
              <c:f>Sheet1!$A$3</c:f>
              <c:strCache>
                <c:ptCount val="1"/>
                <c:pt idx="0">
                  <c:v>Total</c:v>
                </c:pt>
              </c:strCache>
            </c:strRef>
          </c:tx>
          <c:spPr>
            <a:ln>
              <a:noFill/>
            </a:ln>
          </c:spPr>
          <c:marker>
            <c:spPr>
              <a:noFill/>
              <a:ln>
                <a:noFill/>
              </a:ln>
            </c:spPr>
          </c:marker>
          <c:dLbls>
            <c:txPr>
              <a:bodyPr/>
              <a:lstStyle/>
              <a:p>
                <a:pPr>
                  <a:defRPr sz="1600" b="1"/>
                </a:pPr>
                <a:endParaRPr lang="en-US"/>
              </a:p>
            </c:txPr>
            <c:dLblPos val="t"/>
            <c:showLegendKey val="0"/>
            <c:showVal val="1"/>
            <c:showCatName val="0"/>
            <c:showSerName val="0"/>
            <c:showPercent val="0"/>
            <c:showBubbleSize val="0"/>
            <c:showLeaderLines val="0"/>
          </c:dLbls>
          <c:cat>
            <c:strRef>
              <c:f>Sheet1!$B$1:$P$1</c:f>
              <c:strCache>
                <c:ptCount val="15"/>
                <c:pt idx="0">
                  <c:v>FY 2001</c:v>
                </c:pt>
                <c:pt idx="1">
                  <c:v>FY 2002</c:v>
                </c:pt>
                <c:pt idx="2">
                  <c:v>FY 2003</c:v>
                </c:pt>
                <c:pt idx="3">
                  <c:v>FY 2004</c:v>
                </c:pt>
                <c:pt idx="4">
                  <c:v>FY 2005</c:v>
                </c:pt>
                <c:pt idx="5">
                  <c:v>FY 2006</c:v>
                </c:pt>
                <c:pt idx="6">
                  <c:v>FY 2007</c:v>
                </c:pt>
                <c:pt idx="7">
                  <c:v>FY 2008</c:v>
                </c:pt>
                <c:pt idx="8">
                  <c:v>FY 2009</c:v>
                </c:pt>
                <c:pt idx="9">
                  <c:v>FY 2010</c:v>
                </c:pt>
                <c:pt idx="10">
                  <c:v>FY 2011</c:v>
                </c:pt>
                <c:pt idx="11">
                  <c:v>FY 2012</c:v>
                </c:pt>
                <c:pt idx="12">
                  <c:v>FY 2013</c:v>
                </c:pt>
                <c:pt idx="13">
                  <c:v>FY 2014</c:v>
                </c:pt>
                <c:pt idx="14">
                  <c:v>FY 2015 
Budget Request</c:v>
                </c:pt>
              </c:strCache>
            </c:strRef>
          </c:cat>
          <c:val>
            <c:numRef>
              <c:f>Sheet1!$B$3:$P$3</c:f>
              <c:numCache>
                <c:formatCode>"$"#,##0.0_);[Red]\("$"#,##0.0\)</c:formatCode>
                <c:ptCount val="15"/>
                <c:pt idx="0">
                  <c:v>1.32498</c:v>
                </c:pt>
                <c:pt idx="1">
                  <c:v>1.4384999999999999</c:v>
                </c:pt>
                <c:pt idx="2">
                  <c:v>1.8234999999999999</c:v>
                </c:pt>
                <c:pt idx="3">
                  <c:v>2.3370699999999998</c:v>
                </c:pt>
                <c:pt idx="4">
                  <c:v>2.9363699999999997</c:v>
                </c:pt>
                <c:pt idx="5">
                  <c:v>3.6700500000000003</c:v>
                </c:pt>
                <c:pt idx="6">
                  <c:v>5.1357009999999992</c:v>
                </c:pt>
                <c:pt idx="7">
                  <c:v>6.4886090000000003</c:v>
                </c:pt>
                <c:pt idx="8">
                  <c:v>7.2889989999999996</c:v>
                </c:pt>
                <c:pt idx="9">
                  <c:v>7.8326000000000002</c:v>
                </c:pt>
                <c:pt idx="10">
                  <c:v>7.8323100000000014</c:v>
                </c:pt>
                <c:pt idx="11">
                  <c:v>8.1727099999999986</c:v>
                </c:pt>
                <c:pt idx="12">
                  <c:v>8.0614910000000002</c:v>
                </c:pt>
                <c:pt idx="13">
                  <c:v>8.4394500000000008</c:v>
                </c:pt>
                <c:pt idx="14">
                  <c:v>8.0500000000000007</c:v>
                </c:pt>
              </c:numCache>
            </c:numRef>
          </c:val>
          <c:smooth val="0"/>
        </c:ser>
        <c:dLbls>
          <c:showLegendKey val="0"/>
          <c:showVal val="0"/>
          <c:showCatName val="0"/>
          <c:showSerName val="0"/>
          <c:showPercent val="0"/>
          <c:showBubbleSize val="0"/>
        </c:dLbls>
        <c:marker val="1"/>
        <c:smooth val="0"/>
        <c:axId val="5313664"/>
        <c:axId val="5315200"/>
      </c:lineChart>
      <c:catAx>
        <c:axId val="5313664"/>
        <c:scaling>
          <c:orientation val="minMax"/>
        </c:scaling>
        <c:delete val="0"/>
        <c:axPos val="b"/>
        <c:majorTickMark val="none"/>
        <c:minorTickMark val="none"/>
        <c:tickLblPos val="nextTo"/>
        <c:txPr>
          <a:bodyPr/>
          <a:lstStyle/>
          <a:p>
            <a:pPr>
              <a:defRPr sz="1200" b="1"/>
            </a:pPr>
            <a:endParaRPr lang="en-US"/>
          </a:p>
        </c:txPr>
        <c:crossAx val="5315200"/>
        <c:crosses val="autoZero"/>
        <c:auto val="1"/>
        <c:lblAlgn val="ctr"/>
        <c:lblOffset val="0"/>
        <c:noMultiLvlLbl val="0"/>
      </c:catAx>
      <c:valAx>
        <c:axId val="5315200"/>
        <c:scaling>
          <c:orientation val="minMax"/>
        </c:scaling>
        <c:delete val="1"/>
        <c:axPos val="l"/>
        <c:numFmt formatCode="&quot;$&quot;#,##0.0_);[Red]\(&quot;$&quot;#,##0.0\)" sourceLinked="1"/>
        <c:majorTickMark val="out"/>
        <c:minorTickMark val="none"/>
        <c:tickLblPos val="nextTo"/>
        <c:crossAx val="53136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solidFill>
                <a:schemeClr val="accent1">
                  <a:shade val="50000"/>
                </a:schemeClr>
              </a:solidFill>
            </a:ln>
          </c:spPr>
          <c:dLbls>
            <c:dLbl>
              <c:idx val="0"/>
              <c:layout>
                <c:manualLayout>
                  <c:x val="0.11208814879713389"/>
                  <c:y val="-0.26959153212522002"/>
                </c:manualLayout>
              </c:layout>
              <c:tx>
                <c:rich>
                  <a:bodyPr/>
                  <a:lstStyle/>
                  <a:p>
                    <a:pPr>
                      <a:defRPr sz="1700">
                        <a:solidFill>
                          <a:schemeClr val="bg1"/>
                        </a:solidFill>
                      </a:defRPr>
                    </a:pPr>
                    <a:r>
                      <a:rPr lang="en-US" sz="1700" dirty="0"/>
                      <a:t>HIV
$</a:t>
                    </a:r>
                    <a:r>
                      <a:rPr lang="en-US" sz="1700" dirty="0" smtClean="0"/>
                      <a:t>4,350 </a:t>
                    </a:r>
                    <a:r>
                      <a:rPr lang="en-US" sz="1700" dirty="0"/>
                      <a:t>
</a:t>
                    </a:r>
                    <a:r>
                      <a:rPr lang="en-US" sz="1700" dirty="0" smtClean="0"/>
                      <a:t>(54%)</a:t>
                    </a:r>
                    <a:endParaRPr lang="en-US" dirty="0"/>
                  </a:p>
                </c:rich>
              </c:tx>
              <c:spPr/>
              <c:showLegendKey val="0"/>
              <c:showVal val="1"/>
              <c:showCatName val="1"/>
              <c:showSerName val="0"/>
              <c:showPercent val="1"/>
              <c:showBubbleSize val="0"/>
              <c:separator>
</c:separator>
            </c:dLbl>
            <c:dLbl>
              <c:idx val="1"/>
              <c:layout/>
              <c:tx>
                <c:rich>
                  <a:bodyPr/>
                  <a:lstStyle/>
                  <a:p>
                    <a:pPr>
                      <a:defRPr sz="1700">
                        <a:solidFill>
                          <a:schemeClr val="bg1"/>
                        </a:solidFill>
                      </a:defRPr>
                    </a:pPr>
                    <a:r>
                      <a:rPr lang="en-US" sz="1700" dirty="0"/>
                      <a:t>Global Fund
$</a:t>
                    </a:r>
                    <a:r>
                      <a:rPr lang="en-US" sz="1700" dirty="0" smtClean="0"/>
                      <a:t>1,350 </a:t>
                    </a:r>
                    <a:r>
                      <a:rPr lang="en-US" sz="1700" dirty="0"/>
                      <a:t>
</a:t>
                    </a:r>
                    <a:r>
                      <a:rPr lang="en-US" sz="1700" dirty="0" smtClean="0"/>
                      <a:t>(17%)</a:t>
                    </a:r>
                    <a:endParaRPr lang="en-US" dirty="0"/>
                  </a:p>
                </c:rich>
              </c:tx>
              <c:spPr/>
              <c:showLegendKey val="0"/>
              <c:showVal val="1"/>
              <c:showCatName val="1"/>
              <c:showSerName val="0"/>
              <c:showPercent val="1"/>
              <c:showBubbleSize val="0"/>
            </c:dLbl>
            <c:dLbl>
              <c:idx val="2"/>
              <c:layout>
                <c:manualLayout>
                  <c:x val="-5.8621517101290757E-3"/>
                  <c:y val="-8.441700311485445E-2"/>
                </c:manualLayout>
              </c:layout>
              <c:tx>
                <c:rich>
                  <a:bodyPr/>
                  <a:lstStyle/>
                  <a:p>
                    <a:r>
                      <a:rPr lang="en-US" dirty="0" smtClean="0"/>
                      <a:t>MCH</a:t>
                    </a:r>
                    <a:r>
                      <a:rPr lang="en-US" dirty="0"/>
                      <a:t>
</a:t>
                    </a:r>
                    <a:r>
                      <a:rPr lang="en-US" dirty="0" smtClean="0"/>
                      <a:t>$695 </a:t>
                    </a:r>
                    <a:r>
                      <a:rPr lang="en-US" dirty="0"/>
                      <a:t>
</a:t>
                    </a:r>
                    <a:r>
                      <a:rPr lang="en-US" dirty="0" smtClean="0"/>
                      <a:t>(9%)</a:t>
                    </a:r>
                    <a:endParaRPr lang="en-US" dirty="0"/>
                  </a:p>
                </c:rich>
              </c:tx>
              <c:showLegendKey val="0"/>
              <c:showVal val="1"/>
              <c:showCatName val="1"/>
              <c:showSerName val="0"/>
              <c:showPercent val="1"/>
              <c:showBubbleSize val="0"/>
              <c:separator>
</c:separator>
            </c:dLbl>
            <c:dLbl>
              <c:idx val="3"/>
              <c:layout>
                <c:manualLayout>
                  <c:x val="4.6551895400034599E-2"/>
                  <c:y val="-0.21628273765902797"/>
                </c:manualLayout>
              </c:layout>
              <c:tx>
                <c:rich>
                  <a:bodyPr/>
                  <a:lstStyle/>
                  <a:p>
                    <a:r>
                      <a:rPr lang="en-US" dirty="0" smtClean="0"/>
                      <a:t>Malaria</a:t>
                    </a:r>
                    <a:r>
                      <a:rPr lang="en-US" dirty="0"/>
                      <a:t>
$</a:t>
                    </a:r>
                    <a:r>
                      <a:rPr lang="en-US" dirty="0" smtClean="0"/>
                      <a:t>674</a:t>
                    </a:r>
                    <a:r>
                      <a:rPr lang="en-US" dirty="0"/>
                      <a:t>
</a:t>
                    </a:r>
                    <a:r>
                      <a:rPr lang="en-US" dirty="0" smtClean="0"/>
                      <a:t>(8%)</a:t>
                    </a:r>
                    <a:endParaRPr lang="en-US" dirty="0"/>
                  </a:p>
                </c:rich>
              </c:tx>
              <c:showLegendKey val="0"/>
              <c:showVal val="1"/>
              <c:showCatName val="1"/>
              <c:showSerName val="0"/>
              <c:showPercent val="1"/>
              <c:showBubbleSize val="0"/>
              <c:separator>
</c:separator>
            </c:dLbl>
            <c:dLbl>
              <c:idx val="4"/>
              <c:layout>
                <c:manualLayout>
                  <c:x val="7.0175281952264926E-2"/>
                  <c:y val="-0.22868128942716387"/>
                </c:manualLayout>
              </c:layout>
              <c:tx>
                <c:rich>
                  <a:bodyPr/>
                  <a:lstStyle/>
                  <a:p>
                    <a:r>
                      <a:rPr lang="en-US" dirty="0"/>
                      <a:t>FP/RH
$</a:t>
                    </a:r>
                    <a:r>
                      <a:rPr lang="en-US" dirty="0" smtClean="0"/>
                      <a:t>538 </a:t>
                    </a:r>
                    <a:r>
                      <a:rPr lang="en-US" dirty="0"/>
                      <a:t>
</a:t>
                    </a:r>
                    <a:r>
                      <a:rPr lang="en-US" dirty="0" smtClean="0"/>
                      <a:t>(7%)</a:t>
                    </a:r>
                    <a:endParaRPr lang="en-US" dirty="0"/>
                  </a:p>
                </c:rich>
              </c:tx>
              <c:showLegendKey val="0"/>
              <c:showVal val="1"/>
              <c:showCatName val="1"/>
              <c:showSerName val="0"/>
              <c:showPercent val="1"/>
              <c:showBubbleSize val="0"/>
              <c:separator>
</c:separator>
            </c:dLbl>
            <c:dLbl>
              <c:idx val="5"/>
              <c:layout>
                <c:manualLayout>
                  <c:x val="0.15952376434873353"/>
                  <c:y val="-0.19038467537206766"/>
                </c:manualLayout>
              </c:layout>
              <c:tx>
                <c:rich>
                  <a:bodyPr/>
                  <a:lstStyle/>
                  <a:p>
                    <a:r>
                      <a:rPr lang="en-US" dirty="0"/>
                      <a:t>TB
</a:t>
                    </a:r>
                    <a:r>
                      <a:rPr lang="en-US" dirty="0" smtClean="0"/>
                      <a:t>$191 </a:t>
                    </a:r>
                    <a:r>
                      <a:rPr lang="en-US" dirty="0"/>
                      <a:t>
</a:t>
                    </a:r>
                    <a:r>
                      <a:rPr lang="en-US" dirty="0" smtClean="0"/>
                      <a:t>(2%)</a:t>
                    </a:r>
                    <a:endParaRPr lang="en-US" dirty="0"/>
                  </a:p>
                </c:rich>
              </c:tx>
              <c:showLegendKey val="0"/>
              <c:showVal val="1"/>
              <c:showCatName val="1"/>
              <c:showSerName val="0"/>
              <c:showPercent val="1"/>
              <c:showBubbleSize val="0"/>
              <c:separator>
</c:separator>
            </c:dLbl>
            <c:dLbl>
              <c:idx val="6"/>
              <c:layout>
                <c:manualLayout>
                  <c:x val="0.15767362176822167"/>
                  <c:y val="-4.2022525107542709E-2"/>
                </c:manualLayout>
              </c:layout>
              <c:tx>
                <c:rich>
                  <a:bodyPr/>
                  <a:lstStyle/>
                  <a:p>
                    <a:r>
                      <a:rPr lang="en-US" dirty="0"/>
                      <a:t>Nutrition
$</a:t>
                    </a:r>
                    <a:r>
                      <a:rPr lang="en-US" dirty="0" smtClean="0"/>
                      <a:t>101 </a:t>
                    </a:r>
                    <a:r>
                      <a:rPr lang="en-US" dirty="0"/>
                      <a:t>
</a:t>
                    </a:r>
                    <a:r>
                      <a:rPr lang="en-US" dirty="0" smtClean="0"/>
                      <a:t>(1%)</a:t>
                    </a:r>
                    <a:endParaRPr lang="en-US" dirty="0"/>
                  </a:p>
                </c:rich>
              </c:tx>
              <c:showLegendKey val="0"/>
              <c:showVal val="1"/>
              <c:showCatName val="1"/>
              <c:showSerName val="0"/>
              <c:showPercent val="1"/>
              <c:showBubbleSize val="0"/>
              <c:separator>
</c:separator>
            </c:dLbl>
            <c:dLbl>
              <c:idx val="7"/>
              <c:layout>
                <c:manualLayout>
                  <c:x val="9.9913726234256151E-2"/>
                  <c:y val="3.7847940781964871E-2"/>
                </c:manualLayout>
              </c:layout>
              <c:tx>
                <c:rich>
                  <a:bodyPr/>
                  <a:lstStyle/>
                  <a:p>
                    <a:r>
                      <a:rPr lang="en-US" dirty="0"/>
                      <a:t>NTDs
</a:t>
                    </a:r>
                    <a:r>
                      <a:rPr lang="en-US" dirty="0" smtClean="0"/>
                      <a:t>$87 </a:t>
                    </a:r>
                    <a:r>
                      <a:rPr lang="en-US" dirty="0"/>
                      <a:t>
</a:t>
                    </a:r>
                    <a:r>
                      <a:rPr lang="en-US" dirty="0" smtClean="0"/>
                      <a:t>(1%)</a:t>
                    </a:r>
                    <a:endParaRPr lang="en-US" dirty="0"/>
                  </a:p>
                </c:rich>
              </c:tx>
              <c:showLegendKey val="0"/>
              <c:showVal val="1"/>
              <c:showCatName val="1"/>
              <c:showSerName val="0"/>
              <c:showPercent val="1"/>
              <c:showBubbleSize val="0"/>
              <c:separator>
</c:separator>
            </c:dLbl>
            <c:dLbl>
              <c:idx val="8"/>
              <c:layout>
                <c:manualLayout>
                  <c:x val="2.497921282164322E-3"/>
                  <c:y val="5.3277173683133262E-2"/>
                </c:manualLayout>
              </c:layout>
              <c:tx>
                <c:rich>
                  <a:bodyPr/>
                  <a:lstStyle/>
                  <a:p>
                    <a:r>
                      <a:rPr lang="en-US" dirty="0"/>
                      <a:t>Other
</a:t>
                    </a:r>
                    <a:r>
                      <a:rPr lang="en-US" dirty="0" smtClean="0"/>
                      <a:t>$65 </a:t>
                    </a:r>
                    <a:r>
                      <a:rPr lang="en-US" dirty="0"/>
                      <a:t>
</a:t>
                    </a:r>
                    <a:r>
                      <a:rPr lang="en-US" dirty="0" smtClean="0"/>
                      <a:t>(&lt;1%)</a:t>
                    </a:r>
                    <a:endParaRPr lang="en-US" dirty="0"/>
                  </a:p>
                </c:rich>
              </c:tx>
              <c:showLegendKey val="0"/>
              <c:showVal val="1"/>
              <c:showCatName val="1"/>
              <c:showSerName val="0"/>
              <c:showPercent val="1"/>
              <c:showBubbleSize val="0"/>
              <c:separator>
</c:separator>
            </c:dLbl>
            <c:txPr>
              <a:bodyPr/>
              <a:lstStyle/>
              <a:p>
                <a:pPr>
                  <a:defRPr sz="1700"/>
                </a:pPr>
                <a:endParaRPr lang="en-US"/>
              </a:p>
            </c:txPr>
            <c:showLegendKey val="0"/>
            <c:showVal val="1"/>
            <c:showCatName val="1"/>
            <c:showSerName val="0"/>
            <c:showPercent val="1"/>
            <c:showBubbleSize val="0"/>
            <c:separator>
</c:separator>
            <c:showLeaderLines val="1"/>
          </c:dLbls>
          <c:cat>
            <c:strRef>
              <c:f>Sheet1!$A$2:$I$2</c:f>
              <c:strCache>
                <c:ptCount val="9"/>
                <c:pt idx="0">
                  <c:v>HIV</c:v>
                </c:pt>
                <c:pt idx="1">
                  <c:v>Global Fund</c:v>
                </c:pt>
                <c:pt idx="2">
                  <c:v>MCH</c:v>
                </c:pt>
                <c:pt idx="3">
                  <c:v>Malaria</c:v>
                </c:pt>
                <c:pt idx="4">
                  <c:v>FP/RH</c:v>
                </c:pt>
                <c:pt idx="5">
                  <c:v>TB</c:v>
                </c:pt>
                <c:pt idx="6">
                  <c:v>Nutrition</c:v>
                </c:pt>
                <c:pt idx="7">
                  <c:v>NTDs</c:v>
                </c:pt>
                <c:pt idx="8">
                  <c:v>Other</c:v>
                </c:pt>
              </c:strCache>
            </c:strRef>
          </c:cat>
          <c:val>
            <c:numRef>
              <c:f>Sheet1!$A$3:$I$3</c:f>
              <c:numCache>
                <c:formatCode>"$"#,##0_);[Red]\("$"#,##0\)</c:formatCode>
                <c:ptCount val="9"/>
                <c:pt idx="0">
                  <c:v>4350</c:v>
                </c:pt>
                <c:pt idx="1">
                  <c:v>1350</c:v>
                </c:pt>
                <c:pt idx="2">
                  <c:v>695</c:v>
                </c:pt>
                <c:pt idx="3">
                  <c:v>674</c:v>
                </c:pt>
                <c:pt idx="4">
                  <c:v>538</c:v>
                </c:pt>
                <c:pt idx="5">
                  <c:v>191</c:v>
                </c:pt>
                <c:pt idx="6">
                  <c:v>101</c:v>
                </c:pt>
                <c:pt idx="7">
                  <c:v>86.5</c:v>
                </c:pt>
                <c:pt idx="8">
                  <c:v>64.5</c:v>
                </c:pt>
              </c:numCache>
            </c:numRef>
          </c:val>
        </c:ser>
        <c:dLbls>
          <c:showLegendKey val="0"/>
          <c:showVal val="0"/>
          <c:showCatName val="0"/>
          <c:showSerName val="0"/>
          <c:showPercent val="0"/>
          <c:showBubbleSize val="0"/>
          <c:showLeaderLines val="1"/>
        </c:dLbls>
        <c:firstSliceAng val="136"/>
      </c:pieChart>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969748377484E-2"/>
          <c:y val="0.16998041590954976"/>
          <c:w val="0.9683908045977011"/>
          <c:h val="0.83001958409045029"/>
        </c:manualLayout>
      </c:layout>
      <c:barChart>
        <c:barDir val="col"/>
        <c:grouping val="stacked"/>
        <c:varyColors val="0"/>
        <c:ser>
          <c:idx val="0"/>
          <c:order val="0"/>
          <c:spPr>
            <a:solidFill>
              <a:schemeClr val="tx2"/>
            </a:solidFill>
            <a:ln>
              <a:solidFill>
                <a:schemeClr val="tx1"/>
              </a:solidFill>
            </a:ln>
          </c:spPr>
          <c:invertIfNegative val="0"/>
          <c:dPt>
            <c:idx val="0"/>
            <c:invertIfNegative val="0"/>
            <c:bubble3D val="0"/>
          </c:dPt>
          <c:dPt>
            <c:idx val="8"/>
            <c:invertIfNegative val="0"/>
            <c:bubble3D val="0"/>
            <c:spPr>
              <a:solidFill>
                <a:schemeClr val="accent1"/>
              </a:solidFill>
              <a:ln>
                <a:solidFill>
                  <a:schemeClr val="tx1"/>
                </a:solidFill>
              </a:ln>
            </c:spPr>
          </c:dPt>
          <c:dPt>
            <c:idx val="9"/>
            <c:invertIfNegative val="0"/>
            <c:bubble3D val="0"/>
            <c:spPr>
              <a:solidFill>
                <a:schemeClr val="accent1"/>
              </a:solidFill>
              <a:ln>
                <a:solidFill>
                  <a:schemeClr val="tx1"/>
                </a:solidFill>
              </a:ln>
            </c:spPr>
          </c:dPt>
          <c:dLbls>
            <c:dLbl>
              <c:idx val="0"/>
              <c:layout>
                <c:manualLayout>
                  <c:x val="1.4174344436569809E-3"/>
                  <c:y val="-0.35384595194831414"/>
                </c:manualLayout>
              </c:layout>
              <c:tx>
                <c:rich>
                  <a:bodyPr/>
                  <a:lstStyle/>
                  <a:p>
                    <a:r>
                      <a:rPr lang="en-US" b="1" dirty="0"/>
                      <a:t>-$</a:t>
                    </a:r>
                    <a:r>
                      <a:rPr lang="en-US" b="1" dirty="0" smtClean="0"/>
                      <a:t>300</a:t>
                    </a:r>
                  </a:p>
                  <a:p>
                    <a:r>
                      <a:rPr lang="en-US" b="1" dirty="0" smtClean="0"/>
                      <a:t>(-18%)</a:t>
                    </a:r>
                    <a:endParaRPr lang="en-US" dirty="0" smtClean="0"/>
                  </a:p>
                </c:rich>
              </c:tx>
              <c:dLblPos val="ctr"/>
              <c:showLegendKey val="0"/>
              <c:showVal val="1"/>
              <c:showCatName val="0"/>
              <c:showSerName val="0"/>
              <c:showPercent val="0"/>
              <c:showBubbleSize val="0"/>
            </c:dLbl>
            <c:dLbl>
              <c:idx val="1"/>
              <c:layout>
                <c:manualLayout>
                  <c:x val="0"/>
                  <c:y val="-0.11025600646073087"/>
                </c:manualLayout>
              </c:layout>
              <c:tx>
                <c:rich>
                  <a:bodyPr/>
                  <a:lstStyle/>
                  <a:p>
                    <a:r>
                      <a:rPr lang="en-US" dirty="0"/>
                      <a:t>-$</a:t>
                    </a:r>
                    <a:r>
                      <a:rPr lang="en-US" dirty="0" smtClean="0"/>
                      <a:t>45</a:t>
                    </a:r>
                  </a:p>
                  <a:p>
                    <a:r>
                      <a:rPr lang="en-US" dirty="0" smtClean="0"/>
                      <a:t>(-19%)</a:t>
                    </a:r>
                    <a:endParaRPr lang="en-US" dirty="0"/>
                  </a:p>
                </c:rich>
              </c:tx>
              <c:dLblPos val="ctr"/>
              <c:showLegendKey val="0"/>
              <c:showVal val="1"/>
              <c:showCatName val="0"/>
              <c:showSerName val="0"/>
              <c:showPercent val="0"/>
              <c:showBubbleSize val="0"/>
            </c:dLbl>
            <c:dLbl>
              <c:idx val="2"/>
              <c:layout>
                <c:manualLayout>
                  <c:x val="2.5985997941245626E-17"/>
                  <c:y val="-8.4614980819705185E-2"/>
                </c:manualLayout>
              </c:layout>
              <c:tx>
                <c:rich>
                  <a:bodyPr/>
                  <a:lstStyle/>
                  <a:p>
                    <a:r>
                      <a:rPr lang="en-US" dirty="0"/>
                      <a:t>-$</a:t>
                    </a:r>
                    <a:r>
                      <a:rPr lang="en-US" dirty="0" smtClean="0"/>
                      <a:t>23</a:t>
                    </a:r>
                  </a:p>
                  <a:p>
                    <a:r>
                      <a:rPr lang="en-US" dirty="0" smtClean="0"/>
                      <a:t>(-31%)</a:t>
                    </a:r>
                    <a:endParaRPr lang="en-US" dirty="0"/>
                  </a:p>
                </c:rich>
              </c:tx>
              <c:dLblPos val="ctr"/>
              <c:showLegendKey val="0"/>
              <c:showVal val="1"/>
              <c:showCatName val="0"/>
              <c:showSerName val="0"/>
              <c:showPercent val="0"/>
              <c:showBubbleSize val="0"/>
            </c:dLbl>
            <c:dLbl>
              <c:idx val="3"/>
              <c:layout>
                <c:manualLayout>
                  <c:x val="0"/>
                  <c:y val="-7.9486775691500144E-2"/>
                </c:manualLayout>
              </c:layout>
              <c:tx>
                <c:rich>
                  <a:bodyPr/>
                  <a:lstStyle/>
                  <a:p>
                    <a:r>
                      <a:rPr lang="en-US" dirty="0"/>
                      <a:t>-$</a:t>
                    </a:r>
                    <a:r>
                      <a:rPr lang="en-US" dirty="0" smtClean="0"/>
                      <a:t>14</a:t>
                    </a:r>
                  </a:p>
                  <a:p>
                    <a:r>
                      <a:rPr lang="en-US" dirty="0" smtClean="0"/>
                      <a:t>(-12%)</a:t>
                    </a:r>
                    <a:endParaRPr lang="en-US" dirty="0"/>
                  </a:p>
                </c:rich>
              </c:tx>
              <c:dLblPos val="ctr"/>
              <c:showLegendKey val="0"/>
              <c:showVal val="1"/>
              <c:showCatName val="0"/>
              <c:showSerName val="0"/>
              <c:showPercent val="0"/>
              <c:showBubbleSize val="0"/>
            </c:dLbl>
            <c:dLbl>
              <c:idx val="4"/>
              <c:layout>
                <c:manualLayout>
                  <c:x val="1.4174344436569809E-3"/>
                  <c:y val="-7.6922875025237231E-2"/>
                </c:manualLayout>
              </c:layout>
              <c:tx>
                <c:rich>
                  <a:bodyPr/>
                  <a:lstStyle/>
                  <a:p>
                    <a:r>
                      <a:rPr lang="en-US" dirty="0"/>
                      <a:t>-$</a:t>
                    </a:r>
                    <a:r>
                      <a:rPr lang="en-US" dirty="0" smtClean="0"/>
                      <a:t>14</a:t>
                    </a:r>
                  </a:p>
                  <a:p>
                    <a:r>
                      <a:rPr lang="en-US" dirty="0" smtClean="0"/>
                      <a:t>(-14%)</a:t>
                    </a:r>
                    <a:endParaRPr lang="en-US" dirty="0"/>
                  </a:p>
                </c:rich>
              </c:tx>
              <c:dLblPos val="ctr"/>
              <c:showLegendKey val="0"/>
              <c:showVal val="1"/>
              <c:showCatName val="0"/>
              <c:showSerName val="0"/>
              <c:showPercent val="0"/>
              <c:showBubbleSize val="0"/>
            </c:dLbl>
            <c:dLbl>
              <c:idx val="5"/>
              <c:layout>
                <c:manualLayout>
                  <c:x val="0"/>
                  <c:y val="-7.9486977589339744E-2"/>
                </c:manualLayout>
              </c:layout>
              <c:tx>
                <c:rich>
                  <a:bodyPr/>
                  <a:lstStyle/>
                  <a:p>
                    <a:r>
                      <a:rPr lang="en-US" dirty="0"/>
                      <a:t>-$</a:t>
                    </a:r>
                    <a:r>
                      <a:rPr lang="en-US" dirty="0" smtClean="0"/>
                      <a:t>10</a:t>
                    </a:r>
                  </a:p>
                  <a:p>
                    <a:r>
                      <a:rPr lang="en-US" dirty="0" smtClean="0"/>
                      <a:t>(-1%)</a:t>
                    </a:r>
                    <a:endParaRPr lang="en-US" dirty="0"/>
                  </a:p>
                </c:rich>
              </c:tx>
              <c:dLblPos val="ctr"/>
              <c:showLegendKey val="0"/>
              <c:showVal val="1"/>
              <c:showCatName val="0"/>
              <c:showSerName val="0"/>
              <c:showPercent val="0"/>
              <c:showBubbleSize val="0"/>
            </c:dLbl>
            <c:dLbl>
              <c:idx val="6"/>
              <c:layout>
                <c:manualLayout>
                  <c:x val="0"/>
                  <c:y val="-8.2051080153442355E-2"/>
                </c:manualLayout>
              </c:layout>
              <c:tx>
                <c:rich>
                  <a:bodyPr/>
                  <a:lstStyle/>
                  <a:p>
                    <a:r>
                      <a:rPr lang="en-US" dirty="0"/>
                      <a:t>-$</a:t>
                    </a:r>
                    <a:r>
                      <a:rPr lang="en-US" dirty="0" smtClean="0"/>
                      <a:t>8</a:t>
                    </a:r>
                  </a:p>
                  <a:p>
                    <a:r>
                      <a:rPr lang="en-US" dirty="0" smtClean="0"/>
                      <a:t>(-34%)</a:t>
                    </a:r>
                    <a:endParaRPr lang="en-US" dirty="0"/>
                  </a:p>
                </c:rich>
              </c:tx>
              <c:dLblPos val="ctr"/>
              <c:showLegendKey val="0"/>
              <c:showVal val="1"/>
              <c:showCatName val="0"/>
              <c:showSerName val="0"/>
              <c:showPercent val="0"/>
              <c:showBubbleSize val="0"/>
            </c:dLbl>
            <c:dLbl>
              <c:idx val="7"/>
              <c:layout>
                <c:manualLayout>
                  <c:x val="7.0871722182849041E-3"/>
                  <c:y val="-7.6923076923076927E-2"/>
                </c:manualLayout>
              </c:layout>
              <c:tx>
                <c:rich>
                  <a:bodyPr/>
                  <a:lstStyle/>
                  <a:p>
                    <a:r>
                      <a:rPr lang="en-US" dirty="0"/>
                      <a:t>$</a:t>
                    </a:r>
                    <a:r>
                      <a:rPr lang="en-US" dirty="0" smtClean="0"/>
                      <a:t>0</a:t>
                    </a:r>
                  </a:p>
                  <a:p>
                    <a:r>
                      <a:rPr lang="en-US" dirty="0" smtClean="0"/>
                      <a:t>(0%)</a:t>
                    </a:r>
                    <a:endParaRPr lang="en-US" dirty="0"/>
                  </a:p>
                </c:rich>
              </c:tx>
              <c:dLblPos val="ctr"/>
              <c:showLegendKey val="0"/>
              <c:showVal val="1"/>
              <c:showCatName val="0"/>
              <c:showSerName val="0"/>
              <c:showPercent val="0"/>
              <c:showBubbleSize val="0"/>
            </c:dLbl>
            <c:dLbl>
              <c:idx val="8"/>
              <c:layout>
                <c:manualLayout>
                  <c:x val="-2.8348688873138577E-3"/>
                  <c:y val="-8.2051282051282051E-2"/>
                </c:manualLayout>
              </c:layout>
              <c:tx>
                <c:rich>
                  <a:bodyPr/>
                  <a:lstStyle/>
                  <a:p>
                    <a:r>
                      <a:rPr lang="en-US" dirty="0"/>
                      <a:t>$</a:t>
                    </a:r>
                    <a:r>
                      <a:rPr lang="en-US" dirty="0" smtClean="0"/>
                      <a:t>9</a:t>
                    </a:r>
                  </a:p>
                  <a:p>
                    <a:r>
                      <a:rPr lang="en-US" dirty="0" smtClean="0"/>
                      <a:t>(1%)</a:t>
                    </a:r>
                    <a:endParaRPr lang="en-US" dirty="0"/>
                  </a:p>
                </c:rich>
              </c:tx>
              <c:dLblPos val="ctr"/>
              <c:showLegendKey val="0"/>
              <c:showVal val="1"/>
              <c:showCatName val="0"/>
              <c:showSerName val="0"/>
              <c:showPercent val="0"/>
              <c:showBubbleSize val="0"/>
            </c:dLbl>
            <c:dLbl>
              <c:idx val="9"/>
              <c:layout>
                <c:manualLayout>
                  <c:x val="2.8348688873139618E-3"/>
                  <c:y val="-8.2051282051282051E-2"/>
                </c:manualLayout>
              </c:layout>
              <c:tx>
                <c:rich>
                  <a:bodyPr/>
                  <a:lstStyle/>
                  <a:p>
                    <a:r>
                      <a:rPr lang="en-US" dirty="0"/>
                      <a:t>$</a:t>
                    </a:r>
                    <a:r>
                      <a:rPr lang="en-US" dirty="0" smtClean="0"/>
                      <a:t>14</a:t>
                    </a:r>
                  </a:p>
                  <a:p>
                    <a:r>
                      <a:rPr lang="en-US" dirty="0" smtClean="0"/>
                      <a:t>(3%)</a:t>
                    </a:r>
                    <a:endParaRPr lang="en-US" dirty="0"/>
                  </a:p>
                </c:rich>
              </c:tx>
              <c:dLblPos val="ctr"/>
              <c:showLegendKey val="0"/>
              <c:showVal val="1"/>
              <c:showCatName val="0"/>
              <c:showSerName val="0"/>
              <c:showPercent val="0"/>
              <c:showBubbleSize val="0"/>
            </c:dLbl>
            <c:txPr>
              <a:bodyPr/>
              <a:lstStyle/>
              <a:p>
                <a:pPr>
                  <a:defRPr b="1"/>
                </a:pPr>
                <a:endParaRPr lang="en-US"/>
              </a:p>
            </c:txPr>
            <c:dLblPos val="ctr"/>
            <c:showLegendKey val="0"/>
            <c:showVal val="1"/>
            <c:showCatName val="0"/>
            <c:showSerName val="0"/>
            <c:showPercent val="0"/>
            <c:showBubbleSize val="0"/>
            <c:showLeaderLines val="0"/>
          </c:dLbls>
          <c:cat>
            <c:strRef>
              <c:f>Sheet1!$A$1:$J$1</c:f>
              <c:strCache>
                <c:ptCount val="10"/>
                <c:pt idx="0">
                  <c:v> </c:v>
                </c:pt>
                <c:pt idx="1">
                  <c:v>  </c:v>
                </c:pt>
                <c:pt idx="2">
                  <c:v>   </c:v>
                </c:pt>
                <c:pt idx="3">
                  <c:v>    </c:v>
                </c:pt>
                <c:pt idx="4">
                  <c:v>     </c:v>
                </c:pt>
                <c:pt idx="5">
                  <c:v>      </c:v>
                </c:pt>
                <c:pt idx="6">
                  <c:v>       </c:v>
                </c:pt>
                <c:pt idx="7">
                  <c:v>HIV/AIDS</c:v>
                </c:pt>
                <c:pt idx="8">
                  <c:v>Malaria</c:v>
                </c:pt>
                <c:pt idx="9">
                  <c:v>FP/RH</c:v>
                </c:pt>
              </c:strCache>
            </c:strRef>
          </c:cat>
          <c:val>
            <c:numRef>
              <c:f>Sheet1!$A$2:$J$2</c:f>
              <c:numCache>
                <c:formatCode>"$"#,##0</c:formatCode>
                <c:ptCount val="10"/>
                <c:pt idx="0">
                  <c:v>-300</c:v>
                </c:pt>
                <c:pt idx="1">
                  <c:v>-45</c:v>
                </c:pt>
                <c:pt idx="2">
                  <c:v>-22.5</c:v>
                </c:pt>
                <c:pt idx="3">
                  <c:v>-14</c:v>
                </c:pt>
                <c:pt idx="4">
                  <c:v>-13.5</c:v>
                </c:pt>
                <c:pt idx="5">
                  <c:v>-10</c:v>
                </c:pt>
                <c:pt idx="6">
                  <c:v>-7.5</c:v>
                </c:pt>
                <c:pt idx="7">
                  <c:v>0</c:v>
                </c:pt>
                <c:pt idx="8">
                  <c:v>9</c:v>
                </c:pt>
                <c:pt idx="9">
                  <c:v>14.1</c:v>
                </c:pt>
              </c:numCache>
            </c:numRef>
          </c:val>
        </c:ser>
        <c:dLbls>
          <c:showLegendKey val="0"/>
          <c:showVal val="0"/>
          <c:showCatName val="0"/>
          <c:showSerName val="0"/>
          <c:showPercent val="0"/>
          <c:showBubbleSize val="0"/>
        </c:dLbls>
        <c:gapWidth val="75"/>
        <c:overlap val="100"/>
        <c:axId val="34108544"/>
        <c:axId val="34110080"/>
      </c:barChart>
      <c:lineChart>
        <c:grouping val="stacked"/>
        <c:varyColors val="0"/>
        <c:ser>
          <c:idx val="1"/>
          <c:order val="1"/>
          <c:spPr>
            <a:ln>
              <a:noFill/>
            </a:ln>
          </c:spPr>
          <c:marker>
            <c:symbol val="none"/>
          </c:marker>
          <c:cat>
            <c:strRef>
              <c:f>Sheet1!$A$1:$J$1</c:f>
              <c:strCache>
                <c:ptCount val="10"/>
                <c:pt idx="0">
                  <c:v> </c:v>
                </c:pt>
                <c:pt idx="1">
                  <c:v>  </c:v>
                </c:pt>
                <c:pt idx="2">
                  <c:v>   </c:v>
                </c:pt>
                <c:pt idx="3">
                  <c:v>    </c:v>
                </c:pt>
                <c:pt idx="4">
                  <c:v>     </c:v>
                </c:pt>
                <c:pt idx="5">
                  <c:v>      </c:v>
                </c:pt>
                <c:pt idx="6">
                  <c:v>       </c:v>
                </c:pt>
                <c:pt idx="7">
                  <c:v>HIV/AIDS</c:v>
                </c:pt>
                <c:pt idx="8">
                  <c:v>Malaria</c:v>
                </c:pt>
                <c:pt idx="9">
                  <c:v>FP/RH</c:v>
                </c:pt>
              </c:strCache>
            </c:strRef>
          </c:cat>
          <c:val>
            <c:numRef>
              <c:f>Sheet1!$A$3:$J$3</c:f>
              <c:numCache>
                <c:formatCode>"$"#,##0</c:formatCode>
                <c:ptCount val="10"/>
                <c:pt idx="0">
                  <c:v>-300</c:v>
                </c:pt>
                <c:pt idx="1">
                  <c:v>-45</c:v>
                </c:pt>
                <c:pt idx="2">
                  <c:v>-22.5</c:v>
                </c:pt>
                <c:pt idx="3">
                  <c:v>-14</c:v>
                </c:pt>
                <c:pt idx="4">
                  <c:v>-13.5</c:v>
                </c:pt>
                <c:pt idx="5">
                  <c:v>-10</c:v>
                </c:pt>
                <c:pt idx="6">
                  <c:v>-7.5</c:v>
                </c:pt>
                <c:pt idx="7">
                  <c:v>0</c:v>
                </c:pt>
                <c:pt idx="8">
                  <c:v>9</c:v>
                </c:pt>
                <c:pt idx="9">
                  <c:v>14.1</c:v>
                </c:pt>
              </c:numCache>
            </c:numRef>
          </c:val>
          <c:smooth val="0"/>
        </c:ser>
        <c:dLbls>
          <c:showLegendKey val="0"/>
          <c:showVal val="0"/>
          <c:showCatName val="0"/>
          <c:showSerName val="0"/>
          <c:showPercent val="0"/>
          <c:showBubbleSize val="0"/>
        </c:dLbls>
        <c:marker val="1"/>
        <c:smooth val="0"/>
        <c:axId val="34108544"/>
        <c:axId val="34110080"/>
      </c:lineChart>
      <c:catAx>
        <c:axId val="34108544"/>
        <c:scaling>
          <c:orientation val="minMax"/>
        </c:scaling>
        <c:delete val="0"/>
        <c:axPos val="b"/>
        <c:majorTickMark val="out"/>
        <c:minorTickMark val="none"/>
        <c:tickLblPos val="nextTo"/>
        <c:txPr>
          <a:bodyPr rot="0"/>
          <a:lstStyle/>
          <a:p>
            <a:pPr>
              <a:defRPr sz="1200" b="1"/>
            </a:pPr>
            <a:endParaRPr lang="en-US"/>
          </a:p>
        </c:txPr>
        <c:crossAx val="34110080"/>
        <c:crosses val="autoZero"/>
        <c:auto val="1"/>
        <c:lblAlgn val="ctr"/>
        <c:lblOffset val="100"/>
        <c:noMultiLvlLbl val="0"/>
      </c:catAx>
      <c:valAx>
        <c:axId val="34110080"/>
        <c:scaling>
          <c:orientation val="minMax"/>
          <c:min val="-375"/>
        </c:scaling>
        <c:delete val="1"/>
        <c:axPos val="l"/>
        <c:numFmt formatCode="&quot;$&quot;#,##0" sourceLinked="1"/>
        <c:majorTickMark val="out"/>
        <c:minorTickMark val="none"/>
        <c:tickLblPos val="nextTo"/>
        <c:crossAx val="341085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dirty="0"/>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70B54F8C-AD67-469D-AEFC-B0190D50169A}" type="datetimeFigureOut">
              <a:rPr lang="en-US" smtClean="0"/>
              <a:t>3/20/2014</a:t>
            </a:fld>
            <a:endParaRPr lang="en-US" dirty="0"/>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7B00BFA8-5D8A-4A16-96F1-26F3F9D73EAA}" type="slidenum">
              <a:rPr lang="en-US" smtClean="0"/>
              <a:t>‹#›</a:t>
            </a:fld>
            <a:endParaRPr lang="en-US" dirty="0"/>
          </a:p>
        </p:txBody>
      </p:sp>
    </p:spTree>
    <p:extLst>
      <p:ext uri="{BB962C8B-B14F-4D97-AF65-F5344CB8AC3E}">
        <p14:creationId xmlns:p14="http://schemas.microsoft.com/office/powerpoint/2010/main" val="2413158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1A4D92E5-9FFA-458A-9BEA-BDF5C2EF3530}" type="datetimeFigureOut">
              <a:rPr lang="en-US" smtClean="0"/>
              <a:t>3/20/2014</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F3E76084-7007-4F9A-9BF5-85CA96B02EE7}" type="slidenum">
              <a:rPr lang="en-US" smtClean="0"/>
              <a:t>‹#›</a:t>
            </a:fld>
            <a:endParaRPr lang="en-US" dirty="0"/>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0</a:t>
            </a:fld>
            <a:endParaRPr lang="en-US" dirty="0"/>
          </a:p>
        </p:txBody>
      </p:sp>
    </p:spTree>
    <p:extLst>
      <p:ext uri="{BB962C8B-B14F-4D97-AF65-F5344CB8AC3E}">
        <p14:creationId xmlns:p14="http://schemas.microsoft.com/office/powerpoint/2010/main" val="191513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369439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10</a:t>
            </a:fld>
            <a:endParaRPr lang="en-US" dirty="0"/>
          </a:p>
        </p:txBody>
      </p:sp>
    </p:spTree>
    <p:extLst>
      <p:ext uri="{BB962C8B-B14F-4D97-AF65-F5344CB8AC3E}">
        <p14:creationId xmlns:p14="http://schemas.microsoft.com/office/powerpoint/2010/main" val="603877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369439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12</a:t>
            </a:fld>
            <a:endParaRPr lang="en-US" dirty="0"/>
          </a:p>
        </p:txBody>
      </p:sp>
    </p:spTree>
    <p:extLst>
      <p:ext uri="{BB962C8B-B14F-4D97-AF65-F5344CB8AC3E}">
        <p14:creationId xmlns:p14="http://schemas.microsoft.com/office/powerpoint/2010/main" val="88530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13</a:t>
            </a:fld>
            <a:endParaRPr lang="en-US" dirty="0"/>
          </a:p>
        </p:txBody>
      </p:sp>
    </p:spTree>
    <p:extLst>
      <p:ext uri="{BB962C8B-B14F-4D97-AF65-F5344CB8AC3E}">
        <p14:creationId xmlns:p14="http://schemas.microsoft.com/office/powerpoint/2010/main" val="3905170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14</a:t>
            </a:fld>
            <a:endParaRPr lang="en-US" dirty="0"/>
          </a:p>
        </p:txBody>
      </p:sp>
    </p:spTree>
    <p:extLst>
      <p:ext uri="{BB962C8B-B14F-4D97-AF65-F5344CB8AC3E}">
        <p14:creationId xmlns:p14="http://schemas.microsoft.com/office/powerpoint/2010/main" val="4039989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15</a:t>
            </a:fld>
            <a:endParaRPr lang="en-US" dirty="0"/>
          </a:p>
        </p:txBody>
      </p:sp>
    </p:spTree>
    <p:extLst>
      <p:ext uri="{BB962C8B-B14F-4D97-AF65-F5344CB8AC3E}">
        <p14:creationId xmlns:p14="http://schemas.microsoft.com/office/powerpoint/2010/main" val="2516993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16</a:t>
            </a:fld>
            <a:endParaRPr lang="en-US" dirty="0"/>
          </a:p>
        </p:txBody>
      </p:sp>
    </p:spTree>
    <p:extLst>
      <p:ext uri="{BB962C8B-B14F-4D97-AF65-F5344CB8AC3E}">
        <p14:creationId xmlns:p14="http://schemas.microsoft.com/office/powerpoint/2010/main" val="1235253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17</a:t>
            </a:fld>
            <a:endParaRPr lang="en-US" dirty="0"/>
          </a:p>
        </p:txBody>
      </p:sp>
    </p:spTree>
    <p:extLst>
      <p:ext uri="{BB962C8B-B14F-4D97-AF65-F5344CB8AC3E}">
        <p14:creationId xmlns:p14="http://schemas.microsoft.com/office/powerpoint/2010/main" val="128077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18</a:t>
            </a:fld>
            <a:endParaRPr lang="en-US" dirty="0"/>
          </a:p>
        </p:txBody>
      </p:sp>
    </p:spTree>
    <p:extLst>
      <p:ext uri="{BB962C8B-B14F-4D97-AF65-F5344CB8AC3E}">
        <p14:creationId xmlns:p14="http://schemas.microsoft.com/office/powerpoint/2010/main" val="797955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1</a:t>
            </a:fld>
            <a:endParaRPr lang="en-US" dirty="0"/>
          </a:p>
        </p:txBody>
      </p:sp>
    </p:spTree>
    <p:extLst>
      <p:ext uri="{BB962C8B-B14F-4D97-AF65-F5344CB8AC3E}">
        <p14:creationId xmlns:p14="http://schemas.microsoft.com/office/powerpoint/2010/main" val="2860488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19</a:t>
            </a:fld>
            <a:endParaRPr lang="en-US" dirty="0"/>
          </a:p>
        </p:txBody>
      </p:sp>
    </p:spTree>
    <p:extLst>
      <p:ext uri="{BB962C8B-B14F-4D97-AF65-F5344CB8AC3E}">
        <p14:creationId xmlns:p14="http://schemas.microsoft.com/office/powerpoint/2010/main" val="39846429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20</a:t>
            </a:fld>
            <a:endParaRPr lang="en-US" dirty="0"/>
          </a:p>
        </p:txBody>
      </p:sp>
    </p:spTree>
    <p:extLst>
      <p:ext uri="{BB962C8B-B14F-4D97-AF65-F5344CB8AC3E}">
        <p14:creationId xmlns:p14="http://schemas.microsoft.com/office/powerpoint/2010/main" val="448289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21</a:t>
            </a:fld>
            <a:endParaRPr lang="en-US" dirty="0"/>
          </a:p>
        </p:txBody>
      </p:sp>
    </p:spTree>
    <p:extLst>
      <p:ext uri="{BB962C8B-B14F-4D97-AF65-F5344CB8AC3E}">
        <p14:creationId xmlns:p14="http://schemas.microsoft.com/office/powerpoint/2010/main" val="828995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2</a:t>
            </a:fld>
            <a:endParaRPr lang="en-US" dirty="0"/>
          </a:p>
        </p:txBody>
      </p:sp>
    </p:spTree>
    <p:extLst>
      <p:ext uri="{BB962C8B-B14F-4D97-AF65-F5344CB8AC3E}">
        <p14:creationId xmlns:p14="http://schemas.microsoft.com/office/powerpoint/2010/main" val="13747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3</a:t>
            </a:fld>
            <a:endParaRPr lang="en-US" dirty="0"/>
          </a:p>
        </p:txBody>
      </p:sp>
    </p:spTree>
    <p:extLst>
      <p:ext uri="{BB962C8B-B14F-4D97-AF65-F5344CB8AC3E}">
        <p14:creationId xmlns:p14="http://schemas.microsoft.com/office/powerpoint/2010/main" val="1844956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4</a:t>
            </a:fld>
            <a:endParaRPr lang="en-US" dirty="0"/>
          </a:p>
        </p:txBody>
      </p:sp>
    </p:spTree>
    <p:extLst>
      <p:ext uri="{BB962C8B-B14F-4D97-AF65-F5344CB8AC3E}">
        <p14:creationId xmlns:p14="http://schemas.microsoft.com/office/powerpoint/2010/main" val="2935647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5</a:t>
            </a:fld>
            <a:endParaRPr lang="en-US" dirty="0"/>
          </a:p>
        </p:txBody>
      </p:sp>
    </p:spTree>
    <p:extLst>
      <p:ext uri="{BB962C8B-B14F-4D97-AF65-F5344CB8AC3E}">
        <p14:creationId xmlns:p14="http://schemas.microsoft.com/office/powerpoint/2010/main" val="2978629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6</a:t>
            </a:fld>
            <a:endParaRPr lang="en-US" dirty="0"/>
          </a:p>
        </p:txBody>
      </p:sp>
    </p:spTree>
    <p:extLst>
      <p:ext uri="{BB962C8B-B14F-4D97-AF65-F5344CB8AC3E}">
        <p14:creationId xmlns:p14="http://schemas.microsoft.com/office/powerpoint/2010/main" val="1530118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7</a:t>
            </a:fld>
            <a:endParaRPr lang="en-US" dirty="0"/>
          </a:p>
        </p:txBody>
      </p:sp>
    </p:spTree>
    <p:extLst>
      <p:ext uri="{BB962C8B-B14F-4D97-AF65-F5344CB8AC3E}">
        <p14:creationId xmlns:p14="http://schemas.microsoft.com/office/powerpoint/2010/main" val="217772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E76084-7007-4F9A-9BF5-85CA96B02EE7}" type="slidenum">
              <a:rPr lang="en-US" smtClean="0"/>
              <a:t>8</a:t>
            </a:fld>
            <a:endParaRPr lang="en-US" dirty="0"/>
          </a:p>
        </p:txBody>
      </p:sp>
    </p:spTree>
    <p:extLst>
      <p:ext uri="{BB962C8B-B14F-4D97-AF65-F5344CB8AC3E}">
        <p14:creationId xmlns:p14="http://schemas.microsoft.com/office/powerpoint/2010/main" val="1867888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14859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14859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14859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14859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158115"/>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The President’s FY15 Budget Request and Funding for Global Health Programs</a:t>
            </a:r>
            <a:endParaRPr lang="en-US" dirty="0"/>
          </a:p>
        </p:txBody>
      </p:sp>
      <p:sp>
        <p:nvSpPr>
          <p:cNvPr id="10" name="Content Placeholder 9"/>
          <p:cNvSpPr>
            <a:spLocks noGrp="1"/>
          </p:cNvSpPr>
          <p:nvPr>
            <p:ph sz="quarter" idx="16"/>
          </p:nvPr>
        </p:nvSpPr>
        <p:spPr/>
        <p:txBody>
          <a:bodyPr/>
          <a:lstStyle/>
          <a:p>
            <a:endParaRPr lang="en-US" sz="1600" dirty="0" smtClean="0"/>
          </a:p>
          <a:p>
            <a:r>
              <a:rPr lang="en-US" sz="1600" dirty="0" smtClean="0"/>
              <a:t>Wednesday, March 19, </a:t>
            </a:r>
            <a:r>
              <a:rPr lang="en-US" sz="1600" dirty="0"/>
              <a:t>2014</a:t>
            </a:r>
          </a:p>
          <a:p>
            <a:r>
              <a:rPr lang="en-US" sz="1600" dirty="0"/>
              <a:t>12:30 p.m. ET – </a:t>
            </a:r>
            <a:r>
              <a:rPr lang="en-US" sz="1600" dirty="0" smtClean="0"/>
              <a:t>1:15 </a:t>
            </a:r>
            <a:r>
              <a:rPr lang="en-US" sz="1600" dirty="0"/>
              <a:t>p.m. ET </a:t>
            </a:r>
          </a:p>
        </p:txBody>
      </p:sp>
      <p:sp>
        <p:nvSpPr>
          <p:cNvPr id="2" name="Text Placeholder 1"/>
          <p:cNvSpPr>
            <a:spLocks noGrp="1"/>
          </p:cNvSpPr>
          <p:nvPr>
            <p:ph type="body" sz="quarter" idx="10"/>
          </p:nvPr>
        </p:nvSpPr>
        <p:spPr/>
        <p:txBody>
          <a:bodyPr/>
          <a:lstStyle/>
          <a:p>
            <a:endParaRPr lang="en-US" dirty="0" smtClean="0"/>
          </a:p>
          <a:p>
            <a:endParaRPr lang="en-US" dirty="0"/>
          </a:p>
          <a:p>
            <a:endParaRPr lang="en-US" dirty="0" smtClean="0"/>
          </a:p>
          <a:p>
            <a:r>
              <a:rPr lang="en-US" dirty="0" smtClean="0"/>
              <a:t>Presented </a:t>
            </a:r>
            <a:r>
              <a:rPr lang="en-US" dirty="0"/>
              <a:t>by </a:t>
            </a:r>
            <a:r>
              <a:rPr lang="en-US" dirty="0" smtClean="0"/>
              <a:t>Jen Kates and Adam Wexler of the </a:t>
            </a:r>
            <a:r>
              <a:rPr lang="en-US" dirty="0"/>
              <a:t>Kaiser Family Foundation</a:t>
            </a:r>
          </a:p>
          <a:p>
            <a:r>
              <a:rPr lang="en-US" sz="1400" dirty="0" smtClean="0"/>
              <a:t>kff.org/global-health-policy</a:t>
            </a:r>
            <a:endParaRPr lang="en-US" sz="1400" dirty="0"/>
          </a:p>
        </p:txBody>
      </p:sp>
    </p:spTree>
    <p:extLst>
      <p:ext uri="{BB962C8B-B14F-4D97-AF65-F5344CB8AC3E}">
        <p14:creationId xmlns:p14="http://schemas.microsoft.com/office/powerpoint/2010/main" val="38503737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noGrp="1"/>
          </p:cNvGraphicFramePr>
          <p:nvPr>
            <p:ph idx="1"/>
            <p:extLst>
              <p:ext uri="{D42A27DB-BD31-4B8C-83A1-F6EECF244321}">
                <p14:modId xmlns:p14="http://schemas.microsoft.com/office/powerpoint/2010/main" val="3091814377"/>
              </p:ext>
            </p:extLst>
          </p:nvPr>
        </p:nvGraphicFramePr>
        <p:xfrm>
          <a:off x="34344" y="685800"/>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p:txBody>
          <a:bodyPr/>
          <a:lstStyle/>
          <a:p>
            <a:r>
              <a:rPr lang="en-US" dirty="0" smtClean="0"/>
              <a:t>Global Health Funding, FY </a:t>
            </a:r>
            <a:r>
              <a:rPr lang="en-US" dirty="0" smtClean="0"/>
              <a:t>2013-FY </a:t>
            </a:r>
            <a:r>
              <a:rPr lang="en-US" dirty="0" smtClean="0"/>
              <a:t>2015</a:t>
            </a:r>
            <a:endParaRPr lang="en-US" sz="2000" i="1" dirty="0"/>
          </a:p>
        </p:txBody>
      </p:sp>
      <p:sp>
        <p:nvSpPr>
          <p:cNvPr id="5" name="TextBox 4"/>
          <p:cNvSpPr txBox="1"/>
          <p:nvPr/>
        </p:nvSpPr>
        <p:spPr>
          <a:xfrm>
            <a:off x="451973" y="1611868"/>
            <a:ext cx="1109599" cy="369332"/>
          </a:xfrm>
          <a:prstGeom prst="rect">
            <a:avLst/>
          </a:prstGeom>
          <a:noFill/>
        </p:spPr>
        <p:txBody>
          <a:bodyPr wrap="none" rtlCol="0">
            <a:spAutoFit/>
          </a:bodyPr>
          <a:lstStyle/>
          <a:p>
            <a:pPr algn="ctr"/>
            <a:r>
              <a:rPr lang="en-US" b="1" i="1" dirty="0" smtClean="0">
                <a:solidFill>
                  <a:srgbClr val="000000"/>
                </a:solidFill>
                <a:cs typeface="Meta Offc Pro"/>
              </a:rPr>
              <a:t>In </a:t>
            </a:r>
            <a:r>
              <a:rPr lang="en-US" b="1" i="1" dirty="0">
                <a:solidFill>
                  <a:srgbClr val="000000"/>
                </a:solidFill>
                <a:cs typeface="Meta Offc Pro"/>
              </a:rPr>
              <a:t>B</a:t>
            </a:r>
            <a:r>
              <a:rPr lang="en-US" b="1" i="1" dirty="0" smtClean="0">
                <a:solidFill>
                  <a:srgbClr val="000000"/>
                </a:solidFill>
                <a:cs typeface="Meta Offc Pro"/>
              </a:rPr>
              <a:t>illions</a:t>
            </a:r>
          </a:p>
        </p:txBody>
      </p:sp>
      <p:sp>
        <p:nvSpPr>
          <p:cNvPr id="2" name="Text Placeholder 1"/>
          <p:cNvSpPr>
            <a:spLocks noGrp="1"/>
          </p:cNvSpPr>
          <p:nvPr>
            <p:ph type="body" sz="quarter" idx="11"/>
          </p:nvPr>
        </p:nvSpPr>
        <p:spPr/>
        <p:txBody>
          <a:bodyPr/>
          <a:lstStyle/>
          <a:p>
            <a:r>
              <a:rPr lang="en-US" sz="1100" dirty="0"/>
              <a:t>NOTES: Represents </a:t>
            </a:r>
            <a:r>
              <a:rPr lang="en-US" sz="1100" dirty="0" smtClean="0"/>
              <a:t>total known U.S. global </a:t>
            </a:r>
            <a:r>
              <a:rPr lang="en-US" sz="1100" dirty="0"/>
              <a:t>health funding; some additional </a:t>
            </a:r>
            <a:r>
              <a:rPr lang="en-US" sz="1100" dirty="0" smtClean="0"/>
              <a:t>global health funding provided </a:t>
            </a:r>
            <a:r>
              <a:rPr lang="en-US" sz="1100" dirty="0"/>
              <a:t>through </a:t>
            </a:r>
            <a:r>
              <a:rPr lang="en-US" sz="1100" dirty="0" smtClean="0"/>
              <a:t>USAID and DoD </a:t>
            </a:r>
            <a:r>
              <a:rPr lang="en-US" sz="1100" dirty="0"/>
              <a:t>is not yet known</a:t>
            </a:r>
            <a:r>
              <a:rPr lang="en-US" sz="1100" dirty="0" smtClean="0"/>
              <a:t>. </a:t>
            </a:r>
            <a:r>
              <a:rPr lang="en-US" sz="1100" dirty="0"/>
              <a:t>The FY15 Budget Request includes an additional $300 million in potential funding for the Global Fund that would be made available through the new “Opportunity, Growth, and Security Initiative” (if approved by Congress), but is dependent on additional pledges from other donors. FY 2013 funding levels include the effects of sequestration.</a:t>
            </a:r>
            <a:br>
              <a:rPr lang="en-US" sz="1100" dirty="0"/>
            </a:br>
            <a:r>
              <a:rPr lang="en-US" sz="1100" dirty="0"/>
              <a:t>SOURCE: Kaiser Family Foundation analysis of data from </a:t>
            </a:r>
            <a:r>
              <a:rPr lang="en-US" sz="1100" dirty="0" smtClean="0"/>
              <a:t>the Office of Management and Budget, </a:t>
            </a:r>
            <a:r>
              <a:rPr lang="en-US" sz="1100" dirty="0"/>
              <a:t>Agency Congressional Budget Justifications, Congressional Appropriations Bills, </a:t>
            </a:r>
            <a:r>
              <a:rPr lang="en-US" sz="1100" dirty="0" smtClean="0"/>
              <a:t>and U.S</a:t>
            </a:r>
            <a:r>
              <a:rPr lang="en-US" sz="1100" dirty="0"/>
              <a:t>. Foreign Assistance Dashboard [website</a:t>
            </a:r>
            <a:r>
              <a:rPr lang="en-US" sz="1100" dirty="0" smtClean="0"/>
              <a:t>]. </a:t>
            </a:r>
            <a:endParaRPr lang="en-US" sz="1100" dirty="0"/>
          </a:p>
        </p:txBody>
      </p:sp>
    </p:spTree>
    <p:extLst>
      <p:ext uri="{BB962C8B-B14F-4D97-AF65-F5344CB8AC3E}">
        <p14:creationId xmlns:p14="http://schemas.microsoft.com/office/powerpoint/2010/main" val="462911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Funding for </a:t>
            </a:r>
            <a:r>
              <a:rPr lang="en-US" dirty="0"/>
              <a:t>Global </a:t>
            </a:r>
            <a:r>
              <a:rPr lang="en-US" dirty="0" smtClean="0"/>
              <a:t>Health in Broader Federal Budget Context</a:t>
            </a:r>
            <a:endParaRPr lang="en-US" dirty="0"/>
          </a:p>
        </p:txBody>
      </p:sp>
      <p:sp>
        <p:nvSpPr>
          <p:cNvPr id="4" name="Text Placeholder 3"/>
          <p:cNvSpPr>
            <a:spLocks noGrp="1"/>
          </p:cNvSpPr>
          <p:nvPr>
            <p:ph type="body" sz="quarter" idx="11"/>
          </p:nvPr>
        </p:nvSpPr>
        <p:spPr/>
        <p:txBody>
          <a:bodyPr/>
          <a:lstStyle/>
          <a:p>
            <a:r>
              <a:rPr lang="en-US" sz="1100" dirty="0"/>
              <a:t>NOTES: </a:t>
            </a:r>
            <a:r>
              <a:rPr lang="en-US" sz="1100" dirty="0" smtClean="0"/>
              <a:t>Global Health represents </a:t>
            </a:r>
            <a:r>
              <a:rPr lang="en-US" sz="1100" dirty="0"/>
              <a:t>total known </a:t>
            </a:r>
            <a:r>
              <a:rPr lang="en-US" sz="1100" dirty="0" smtClean="0"/>
              <a:t>funding amounts; </a:t>
            </a:r>
            <a:r>
              <a:rPr lang="en-US" sz="1100" dirty="0"/>
              <a:t>some additional global health funding provided through USAID and DoD is not yet known. The FY15 Budget Request includes an additional $300 million in potential funding for the Global Fund that would be made available through the new “Opportunity, Growth, and Security Initiative” (if approved by Congress), but is dependent on additional pledges from other donors. International Affairs does not include funding for Overseas Contingency Operations (OCO</a:t>
            </a:r>
            <a:r>
              <a:rPr lang="en-US" sz="1100" dirty="0" smtClean="0"/>
              <a:t>). Discretionary Budget amounts are rounded totals. FY </a:t>
            </a:r>
            <a:r>
              <a:rPr lang="en-US" sz="1100" dirty="0"/>
              <a:t>2013 funding levels include the effects of sequestration</a:t>
            </a:r>
            <a:r>
              <a:rPr lang="en-US" sz="1100" dirty="0" smtClean="0"/>
              <a:t>. </a:t>
            </a:r>
          </a:p>
          <a:p>
            <a:r>
              <a:rPr lang="en-US" sz="1100" dirty="0" smtClean="0"/>
              <a:t>SOURCE</a:t>
            </a:r>
            <a:r>
              <a:rPr lang="en-US" sz="1100" dirty="0"/>
              <a:t>: Kaiser Family Foundation analysis of data from the Office of Management and Budget, Agency Congressional Budget Justifications, Congressional Appropriations Bills, and U.S. Foreign Assistance Dashboard [website]. </a:t>
            </a: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98855" y="1447800"/>
            <a:ext cx="7946289" cy="360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3478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noGrp="1"/>
          </p:cNvGraphicFramePr>
          <p:nvPr>
            <p:ph idx="1"/>
            <p:extLst>
              <p:ext uri="{D42A27DB-BD31-4B8C-83A1-F6EECF244321}">
                <p14:modId xmlns:p14="http://schemas.microsoft.com/office/powerpoint/2010/main" val="276065592"/>
              </p:ext>
            </p:extLst>
          </p:nvPr>
        </p:nvGraphicFramePr>
        <p:xfrm>
          <a:off x="34344" y="685800"/>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p:txBody>
          <a:bodyPr/>
          <a:lstStyle/>
          <a:p>
            <a:r>
              <a:rPr lang="en-US" dirty="0" smtClean="0"/>
              <a:t>Trends in Global Health Funding, FY 2001-FY 2015</a:t>
            </a:r>
            <a:endParaRPr lang="en-US" sz="2000" i="1" dirty="0"/>
          </a:p>
        </p:txBody>
      </p:sp>
      <p:sp>
        <p:nvSpPr>
          <p:cNvPr id="5" name="TextBox 4"/>
          <p:cNvSpPr txBox="1"/>
          <p:nvPr/>
        </p:nvSpPr>
        <p:spPr>
          <a:xfrm>
            <a:off x="451973" y="1611868"/>
            <a:ext cx="1109599" cy="369332"/>
          </a:xfrm>
          <a:prstGeom prst="rect">
            <a:avLst/>
          </a:prstGeom>
          <a:noFill/>
        </p:spPr>
        <p:txBody>
          <a:bodyPr wrap="none" rtlCol="0">
            <a:spAutoFit/>
          </a:bodyPr>
          <a:lstStyle/>
          <a:p>
            <a:pPr algn="ctr"/>
            <a:r>
              <a:rPr lang="en-US" b="1" i="1" dirty="0" smtClean="0">
                <a:solidFill>
                  <a:srgbClr val="000000"/>
                </a:solidFill>
                <a:cs typeface="Meta Offc Pro"/>
              </a:rPr>
              <a:t>In </a:t>
            </a:r>
            <a:r>
              <a:rPr lang="en-US" b="1" i="1" dirty="0">
                <a:solidFill>
                  <a:srgbClr val="000000"/>
                </a:solidFill>
                <a:cs typeface="Meta Offc Pro"/>
              </a:rPr>
              <a:t>B</a:t>
            </a:r>
            <a:r>
              <a:rPr lang="en-US" b="1" i="1" dirty="0" smtClean="0">
                <a:solidFill>
                  <a:srgbClr val="000000"/>
                </a:solidFill>
                <a:cs typeface="Meta Offc Pro"/>
              </a:rPr>
              <a:t>illions</a:t>
            </a:r>
          </a:p>
        </p:txBody>
      </p:sp>
      <p:sp>
        <p:nvSpPr>
          <p:cNvPr id="2" name="Text Placeholder 1"/>
          <p:cNvSpPr>
            <a:spLocks noGrp="1"/>
          </p:cNvSpPr>
          <p:nvPr>
            <p:ph type="body" sz="quarter" idx="11"/>
          </p:nvPr>
        </p:nvSpPr>
        <p:spPr/>
        <p:txBody>
          <a:bodyPr/>
          <a:lstStyle/>
          <a:p>
            <a:r>
              <a:rPr lang="en-US" sz="1100" dirty="0"/>
              <a:t>NOTES: Represents funding through the Global Health </a:t>
            </a:r>
            <a:r>
              <a:rPr lang="en-US" sz="1100" dirty="0" smtClean="0"/>
              <a:t>Programs (GHP) account </a:t>
            </a:r>
            <a:r>
              <a:rPr lang="en-US" sz="1100" dirty="0"/>
              <a:t>only. </a:t>
            </a:r>
            <a:r>
              <a:rPr lang="en-US" sz="1100" dirty="0" smtClean="0"/>
              <a:t>FY </a:t>
            </a:r>
            <a:r>
              <a:rPr lang="en-US" sz="1100" dirty="0"/>
              <a:t>2013 funding levels include the effects of sequestration.</a:t>
            </a:r>
            <a:br>
              <a:rPr lang="en-US" sz="1100" dirty="0"/>
            </a:br>
            <a:r>
              <a:rPr lang="en-US" sz="1100" dirty="0"/>
              <a:t>SOURCE: Kaiser Family Foundation analysis of data from </a:t>
            </a:r>
            <a:r>
              <a:rPr lang="en-US" sz="1100" dirty="0" smtClean="0"/>
              <a:t>the Office of Management and Budget, </a:t>
            </a:r>
            <a:r>
              <a:rPr lang="en-US" sz="1100" dirty="0"/>
              <a:t>Agency Congressional Budget Justifications, Congressional Appropriations Bills, </a:t>
            </a:r>
            <a:r>
              <a:rPr lang="en-US" sz="1100" dirty="0" smtClean="0"/>
              <a:t>and U.S</a:t>
            </a:r>
            <a:r>
              <a:rPr lang="en-US" sz="1100" dirty="0"/>
              <a:t>. Foreign Assistance Dashboard [website</a:t>
            </a:r>
            <a:r>
              <a:rPr lang="en-US" sz="1100" dirty="0" smtClean="0"/>
              <a:t>]. </a:t>
            </a:r>
            <a:endParaRPr lang="en-US" sz="1100" dirty="0"/>
          </a:p>
        </p:txBody>
      </p:sp>
    </p:spTree>
    <p:extLst>
      <p:ext uri="{BB962C8B-B14F-4D97-AF65-F5344CB8AC3E}">
        <p14:creationId xmlns:p14="http://schemas.microsoft.com/office/powerpoint/2010/main" val="1673971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4"/>
          <p:cNvGraphicFramePr>
            <a:graphicFrameLocks/>
          </p:cNvGraphicFramePr>
          <p:nvPr>
            <p:extLst>
              <p:ext uri="{D42A27DB-BD31-4B8C-83A1-F6EECF244321}">
                <p14:modId xmlns:p14="http://schemas.microsoft.com/office/powerpoint/2010/main" val="1533443673"/>
              </p:ext>
            </p:extLst>
          </p:nvPr>
        </p:nvGraphicFramePr>
        <p:xfrm>
          <a:off x="154462" y="762000"/>
          <a:ext cx="8959850" cy="468046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sz="1100" dirty="0" smtClean="0"/>
              <a:t>NOTES: </a:t>
            </a:r>
            <a:r>
              <a:rPr lang="en-US" sz="1100" dirty="0"/>
              <a:t>Represents funding through the Global Health </a:t>
            </a:r>
            <a:r>
              <a:rPr lang="en-US" sz="1100" dirty="0" smtClean="0"/>
              <a:t>Programs (GHP) account </a:t>
            </a:r>
            <a:r>
              <a:rPr lang="en-US" sz="1100" dirty="0"/>
              <a:t>only. </a:t>
            </a:r>
            <a:endParaRPr lang="en-US" sz="1100" dirty="0" smtClean="0"/>
          </a:p>
          <a:p>
            <a:r>
              <a:rPr lang="en-US" sz="1100" dirty="0" smtClean="0"/>
              <a:t>SOURCE: </a:t>
            </a:r>
            <a:r>
              <a:rPr lang="en-US" sz="1100" dirty="0"/>
              <a:t>Kaiser Family Foundation analysis of data from the Office of Management and Budget, Agency Congressional Budget Justifications, Congressional Appropriations Bills, and U.S. Foreign Assistance Dashboard [website</a:t>
            </a:r>
            <a:r>
              <a:rPr lang="en-US" sz="1100" dirty="0" smtClean="0"/>
              <a:t>]. </a:t>
            </a:r>
            <a:endParaRPr lang="en-US" sz="1100" dirty="0"/>
          </a:p>
        </p:txBody>
      </p:sp>
      <p:sp>
        <p:nvSpPr>
          <p:cNvPr id="4" name="Title 3"/>
          <p:cNvSpPr>
            <a:spLocks noGrp="1"/>
          </p:cNvSpPr>
          <p:nvPr>
            <p:ph type="title"/>
          </p:nvPr>
        </p:nvSpPr>
        <p:spPr/>
        <p:txBody>
          <a:bodyPr/>
          <a:lstStyle/>
          <a:p>
            <a:r>
              <a:rPr lang="en-US" dirty="0" smtClean="0"/>
              <a:t>Global Health Funding By Sector, FY 2015 Budget Request</a:t>
            </a:r>
            <a:endParaRPr lang="en-US" sz="2000" dirty="0"/>
          </a:p>
        </p:txBody>
      </p:sp>
      <p:sp>
        <p:nvSpPr>
          <p:cNvPr id="6" name="TextBox 5"/>
          <p:cNvSpPr txBox="1"/>
          <p:nvPr/>
        </p:nvSpPr>
        <p:spPr>
          <a:xfrm>
            <a:off x="415907" y="1099066"/>
            <a:ext cx="1181734" cy="369332"/>
          </a:xfrm>
          <a:prstGeom prst="rect">
            <a:avLst/>
          </a:prstGeom>
          <a:noFill/>
        </p:spPr>
        <p:txBody>
          <a:bodyPr wrap="none" rtlCol="0">
            <a:spAutoFit/>
          </a:bodyPr>
          <a:lstStyle/>
          <a:p>
            <a:pPr algn="ctr"/>
            <a:r>
              <a:rPr lang="en-US" b="1" i="1" dirty="0" smtClean="0">
                <a:solidFill>
                  <a:srgbClr val="000000"/>
                </a:solidFill>
                <a:cs typeface="Meta Offc Pro"/>
              </a:rPr>
              <a:t>In Millions</a:t>
            </a:r>
          </a:p>
        </p:txBody>
      </p:sp>
      <p:sp>
        <p:nvSpPr>
          <p:cNvPr id="7" name="TextBox 6"/>
          <p:cNvSpPr txBox="1"/>
          <p:nvPr/>
        </p:nvSpPr>
        <p:spPr>
          <a:xfrm>
            <a:off x="3820675" y="5301734"/>
            <a:ext cx="1930593" cy="369332"/>
          </a:xfrm>
          <a:prstGeom prst="rect">
            <a:avLst/>
          </a:prstGeom>
          <a:noFill/>
        </p:spPr>
        <p:txBody>
          <a:bodyPr wrap="none" rtlCol="0">
            <a:spAutoFit/>
          </a:bodyPr>
          <a:lstStyle/>
          <a:p>
            <a:pPr algn="ctr"/>
            <a:r>
              <a:rPr lang="en-US" b="1" dirty="0" smtClean="0">
                <a:solidFill>
                  <a:srgbClr val="000000"/>
                </a:solidFill>
                <a:cs typeface="Meta Offc Pro"/>
              </a:rPr>
              <a:t>Total = $8.1 billion</a:t>
            </a:r>
          </a:p>
        </p:txBody>
      </p:sp>
    </p:spTree>
    <p:extLst>
      <p:ext uri="{BB962C8B-B14F-4D97-AF65-F5344CB8AC3E}">
        <p14:creationId xmlns:p14="http://schemas.microsoft.com/office/powerpoint/2010/main" val="4056796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1100" dirty="0" smtClean="0"/>
              <a:t>NOTES: </a:t>
            </a:r>
            <a:r>
              <a:rPr lang="en-US" sz="1100" dirty="0"/>
              <a:t>Represents funding through the Global Health </a:t>
            </a:r>
            <a:r>
              <a:rPr lang="en-US" sz="1100" dirty="0" smtClean="0"/>
              <a:t>Programs (GHP) account </a:t>
            </a:r>
            <a:r>
              <a:rPr lang="en-US" sz="1100" dirty="0"/>
              <a:t>only. The FY15 Budget Request includes an additional $300 million in potential funding for the Global Fund that would be made available through the new “Opportunity, Growth, and Security Initiative” (if approved by Congress), but is dependent on additional pledges from other donors. </a:t>
            </a:r>
            <a:endParaRPr lang="en-US" sz="1100" dirty="0" smtClean="0"/>
          </a:p>
          <a:p>
            <a:r>
              <a:rPr lang="en-US" sz="1100" dirty="0" smtClean="0"/>
              <a:t>SOURCE</a:t>
            </a:r>
            <a:r>
              <a:rPr lang="en-US" sz="1100" dirty="0"/>
              <a:t>: Kaiser Family Foundation analysis of data from the President’s FY 2015 Budget Request, the “Consolidated Appropriations Act, 2014” (H.R. 3547) and accompanying report (#113-32), the Office of Management and Budget, and U.S. Foreign Assistance Dashboard [website</a:t>
            </a:r>
            <a:r>
              <a:rPr lang="en-US" sz="1100" dirty="0" smtClean="0"/>
              <a:t>].</a:t>
            </a:r>
            <a:endParaRPr lang="en-US" sz="1100" dirty="0"/>
          </a:p>
        </p:txBody>
      </p:sp>
      <p:sp>
        <p:nvSpPr>
          <p:cNvPr id="3" name="Title 2"/>
          <p:cNvSpPr>
            <a:spLocks noGrp="1"/>
          </p:cNvSpPr>
          <p:nvPr>
            <p:ph type="title"/>
          </p:nvPr>
        </p:nvSpPr>
        <p:spPr/>
        <p:txBody>
          <a:bodyPr/>
          <a:lstStyle/>
          <a:p>
            <a:r>
              <a:rPr lang="en-US" dirty="0"/>
              <a:t>Change </a:t>
            </a:r>
            <a:r>
              <a:rPr lang="en-US" dirty="0" smtClean="0"/>
              <a:t>in Global </a:t>
            </a:r>
            <a:r>
              <a:rPr lang="en-US" dirty="0"/>
              <a:t>Health Funding by </a:t>
            </a:r>
            <a:r>
              <a:rPr lang="en-US" dirty="0" smtClean="0"/>
              <a:t>Sector, FY 2014–FY 2015</a:t>
            </a:r>
            <a:endParaRPr lang="en-US" dirty="0"/>
          </a:p>
        </p:txBody>
      </p:sp>
      <p:graphicFrame>
        <p:nvGraphicFramePr>
          <p:cNvPr id="4" name="Chart Placeholder 4"/>
          <p:cNvGraphicFramePr>
            <a:graphicFrameLocks/>
          </p:cNvGraphicFramePr>
          <p:nvPr>
            <p:extLst>
              <p:ext uri="{D42A27DB-BD31-4B8C-83A1-F6EECF244321}">
                <p14:modId xmlns:p14="http://schemas.microsoft.com/office/powerpoint/2010/main" val="329052972"/>
              </p:ext>
            </p:extLst>
          </p:nvPr>
        </p:nvGraphicFramePr>
        <p:xfrm>
          <a:off x="184150" y="990600"/>
          <a:ext cx="895985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415906" y="1371600"/>
            <a:ext cx="1181734" cy="369332"/>
          </a:xfrm>
          <a:prstGeom prst="rect">
            <a:avLst/>
          </a:prstGeom>
          <a:noFill/>
        </p:spPr>
        <p:txBody>
          <a:bodyPr wrap="none" rtlCol="0">
            <a:spAutoFit/>
          </a:bodyPr>
          <a:lstStyle/>
          <a:p>
            <a:pPr algn="ctr"/>
            <a:r>
              <a:rPr lang="en-US" b="1" i="1" dirty="0" smtClean="0">
                <a:latin typeface="+mj-lt"/>
                <a:cs typeface="Meta Offc Pro"/>
              </a:rPr>
              <a:t>In Millions</a:t>
            </a:r>
          </a:p>
        </p:txBody>
      </p:sp>
      <p:sp>
        <p:nvSpPr>
          <p:cNvPr id="6" name="TextBox 5"/>
          <p:cNvSpPr txBox="1"/>
          <p:nvPr/>
        </p:nvSpPr>
        <p:spPr>
          <a:xfrm>
            <a:off x="3950753" y="2069069"/>
            <a:ext cx="521297" cy="276999"/>
          </a:xfrm>
          <a:prstGeom prst="rect">
            <a:avLst/>
          </a:prstGeom>
          <a:noFill/>
        </p:spPr>
        <p:txBody>
          <a:bodyPr wrap="none" rtlCol="0">
            <a:spAutoFit/>
          </a:bodyPr>
          <a:lstStyle/>
          <a:p>
            <a:pPr algn="ctr"/>
            <a:r>
              <a:rPr lang="en-US" sz="1200" b="1" dirty="0" smtClean="0">
                <a:latin typeface="+mj-lt"/>
                <a:cs typeface="Meta Offc Pro"/>
              </a:rPr>
              <a:t>NTDs</a:t>
            </a:r>
          </a:p>
        </p:txBody>
      </p:sp>
      <p:sp>
        <p:nvSpPr>
          <p:cNvPr id="7" name="TextBox 6"/>
          <p:cNvSpPr txBox="1"/>
          <p:nvPr/>
        </p:nvSpPr>
        <p:spPr>
          <a:xfrm>
            <a:off x="4823269" y="2069068"/>
            <a:ext cx="498856" cy="276999"/>
          </a:xfrm>
          <a:prstGeom prst="rect">
            <a:avLst/>
          </a:prstGeom>
          <a:noFill/>
        </p:spPr>
        <p:txBody>
          <a:bodyPr wrap="none" rtlCol="0">
            <a:spAutoFit/>
          </a:bodyPr>
          <a:lstStyle/>
          <a:p>
            <a:pPr algn="ctr"/>
            <a:r>
              <a:rPr lang="en-US" sz="1200" b="1" dirty="0" smtClean="0">
                <a:latin typeface="+mj-lt"/>
                <a:cs typeface="Meta Offc Pro"/>
              </a:rPr>
              <a:t>MCH</a:t>
            </a:r>
          </a:p>
        </p:txBody>
      </p:sp>
      <p:sp>
        <p:nvSpPr>
          <p:cNvPr id="8" name="TextBox 7"/>
          <p:cNvSpPr txBox="1"/>
          <p:nvPr/>
        </p:nvSpPr>
        <p:spPr>
          <a:xfrm>
            <a:off x="5498027" y="1976734"/>
            <a:ext cx="879023" cy="461665"/>
          </a:xfrm>
          <a:prstGeom prst="rect">
            <a:avLst/>
          </a:prstGeom>
          <a:noFill/>
        </p:spPr>
        <p:txBody>
          <a:bodyPr wrap="none" rtlCol="0">
            <a:spAutoFit/>
          </a:bodyPr>
          <a:lstStyle/>
          <a:p>
            <a:pPr algn="ctr"/>
            <a:r>
              <a:rPr lang="en-US" sz="1200" b="1" dirty="0" smtClean="0">
                <a:latin typeface="+mj-lt"/>
                <a:cs typeface="Meta Offc Pro"/>
              </a:rPr>
              <a:t>Vulnerable</a:t>
            </a:r>
            <a:br>
              <a:rPr lang="en-US" sz="1200" b="1" dirty="0" smtClean="0">
                <a:latin typeface="+mj-lt"/>
                <a:cs typeface="Meta Offc Pro"/>
              </a:rPr>
            </a:br>
            <a:r>
              <a:rPr lang="en-US" sz="1200" b="1" dirty="0" smtClean="0">
                <a:latin typeface="+mj-lt"/>
                <a:cs typeface="Meta Offc Pro"/>
              </a:rPr>
              <a:t>Children</a:t>
            </a:r>
          </a:p>
        </p:txBody>
      </p:sp>
      <p:sp>
        <p:nvSpPr>
          <p:cNvPr id="9" name="TextBox 8"/>
          <p:cNvSpPr txBox="1"/>
          <p:nvPr/>
        </p:nvSpPr>
        <p:spPr>
          <a:xfrm>
            <a:off x="2963395" y="2069066"/>
            <a:ext cx="772969" cy="276999"/>
          </a:xfrm>
          <a:prstGeom prst="rect">
            <a:avLst/>
          </a:prstGeom>
          <a:noFill/>
        </p:spPr>
        <p:txBody>
          <a:bodyPr wrap="none" rtlCol="0">
            <a:spAutoFit/>
          </a:bodyPr>
          <a:lstStyle/>
          <a:p>
            <a:pPr algn="ctr"/>
            <a:r>
              <a:rPr lang="en-US" sz="1200" b="1" dirty="0" smtClean="0">
                <a:latin typeface="+mj-lt"/>
                <a:cs typeface="Meta Offc Pro"/>
              </a:rPr>
              <a:t>Nutrition</a:t>
            </a:r>
          </a:p>
        </p:txBody>
      </p:sp>
      <p:sp>
        <p:nvSpPr>
          <p:cNvPr id="10" name="TextBox 9"/>
          <p:cNvSpPr txBox="1"/>
          <p:nvPr/>
        </p:nvSpPr>
        <p:spPr>
          <a:xfrm>
            <a:off x="1945020" y="1976732"/>
            <a:ext cx="1050031" cy="461665"/>
          </a:xfrm>
          <a:prstGeom prst="rect">
            <a:avLst/>
          </a:prstGeom>
          <a:noFill/>
        </p:spPr>
        <p:txBody>
          <a:bodyPr wrap="none" rtlCol="0">
            <a:spAutoFit/>
          </a:bodyPr>
          <a:lstStyle/>
          <a:p>
            <a:pPr algn="ctr"/>
            <a:r>
              <a:rPr lang="en-US" sz="1200" b="1" dirty="0" smtClean="0">
                <a:latin typeface="+mj-lt"/>
                <a:cs typeface="Meta Offc Pro"/>
              </a:rPr>
              <a:t>Pandemic</a:t>
            </a:r>
          </a:p>
          <a:p>
            <a:pPr algn="ctr"/>
            <a:r>
              <a:rPr lang="en-US" sz="1200" b="1" dirty="0" smtClean="0">
                <a:latin typeface="+mj-lt"/>
                <a:cs typeface="Meta Offc Pro"/>
              </a:rPr>
              <a:t>Preparedness</a:t>
            </a:r>
          </a:p>
        </p:txBody>
      </p:sp>
      <p:sp>
        <p:nvSpPr>
          <p:cNvPr id="11" name="TextBox 10"/>
          <p:cNvSpPr txBox="1"/>
          <p:nvPr/>
        </p:nvSpPr>
        <p:spPr>
          <a:xfrm>
            <a:off x="1417589" y="2069069"/>
            <a:ext cx="348172" cy="276999"/>
          </a:xfrm>
          <a:prstGeom prst="rect">
            <a:avLst/>
          </a:prstGeom>
          <a:noFill/>
        </p:spPr>
        <p:txBody>
          <a:bodyPr wrap="none" rtlCol="0">
            <a:spAutoFit/>
          </a:bodyPr>
          <a:lstStyle/>
          <a:p>
            <a:pPr algn="ctr"/>
            <a:r>
              <a:rPr lang="en-US" sz="1200" b="1" dirty="0" smtClean="0">
                <a:latin typeface="+mj-lt"/>
                <a:cs typeface="Meta Offc Pro"/>
              </a:rPr>
              <a:t>TB</a:t>
            </a:r>
          </a:p>
        </p:txBody>
      </p:sp>
      <p:sp>
        <p:nvSpPr>
          <p:cNvPr id="12" name="TextBox 11"/>
          <p:cNvSpPr txBox="1"/>
          <p:nvPr/>
        </p:nvSpPr>
        <p:spPr>
          <a:xfrm>
            <a:off x="433298" y="1976735"/>
            <a:ext cx="601447" cy="461665"/>
          </a:xfrm>
          <a:prstGeom prst="rect">
            <a:avLst/>
          </a:prstGeom>
          <a:noFill/>
        </p:spPr>
        <p:txBody>
          <a:bodyPr wrap="none" rtlCol="0">
            <a:spAutoFit/>
          </a:bodyPr>
          <a:lstStyle/>
          <a:p>
            <a:pPr algn="ctr"/>
            <a:r>
              <a:rPr lang="en-US" sz="1200" b="1" dirty="0" smtClean="0">
                <a:latin typeface="+mj-lt"/>
                <a:cs typeface="Meta Offc Pro"/>
              </a:rPr>
              <a:t>Global</a:t>
            </a:r>
          </a:p>
          <a:p>
            <a:pPr algn="ctr"/>
            <a:r>
              <a:rPr lang="en-US" sz="1200" b="1" dirty="0" smtClean="0">
                <a:latin typeface="+mj-lt"/>
                <a:cs typeface="Meta Offc Pro"/>
              </a:rPr>
              <a:t>Fund*</a:t>
            </a:r>
          </a:p>
        </p:txBody>
      </p:sp>
      <p:sp>
        <p:nvSpPr>
          <p:cNvPr id="13" name="TextBox 12"/>
          <p:cNvSpPr txBox="1"/>
          <p:nvPr/>
        </p:nvSpPr>
        <p:spPr>
          <a:xfrm>
            <a:off x="1765760" y="4038600"/>
            <a:ext cx="3556365" cy="830997"/>
          </a:xfrm>
          <a:prstGeom prst="rect">
            <a:avLst/>
          </a:prstGeom>
          <a:noFill/>
          <a:ln>
            <a:solidFill>
              <a:schemeClr val="accent1"/>
            </a:solidFill>
          </a:ln>
        </p:spPr>
        <p:txBody>
          <a:bodyPr wrap="square" rtlCol="0">
            <a:spAutoFit/>
          </a:bodyPr>
          <a:lstStyle/>
          <a:p>
            <a:pPr algn="ctr"/>
            <a:r>
              <a:rPr lang="en-US" sz="1600" dirty="0" smtClean="0">
                <a:latin typeface="Calibri" pitchFamily="34" charset="0"/>
                <a:cs typeface="Meta Offc Pro"/>
              </a:rPr>
              <a:t>Additional $300 million may be available through new “Opportunity, Growth, and Security Initiative” (see note).</a:t>
            </a:r>
          </a:p>
        </p:txBody>
      </p:sp>
      <p:cxnSp>
        <p:nvCxnSpPr>
          <p:cNvPr id="14" name="Straight Arrow Connector 13"/>
          <p:cNvCxnSpPr/>
          <p:nvPr/>
        </p:nvCxnSpPr>
        <p:spPr>
          <a:xfrm flipH="1">
            <a:off x="1111401" y="4486555"/>
            <a:ext cx="562947" cy="0"/>
          </a:xfrm>
          <a:prstGeom prst="straightConnector1">
            <a:avLst/>
          </a:prstGeom>
          <a:ln w="2857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240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spcBef>
                <a:spcPts val="0"/>
              </a:spcBef>
              <a:spcAft>
                <a:spcPts val="0"/>
              </a:spcAft>
            </a:pPr>
            <a:r>
              <a:rPr lang="en-US" dirty="0" smtClean="0"/>
              <a:t>Compared to FY13, global health funding remained essentially flat while International Affairs funding and Non-Defense Discretionary spending both increased</a:t>
            </a:r>
          </a:p>
          <a:p>
            <a:pPr>
              <a:spcBef>
                <a:spcPts val="0"/>
              </a:spcBef>
              <a:spcAft>
                <a:spcPts val="0"/>
              </a:spcAft>
            </a:pPr>
            <a:endParaRPr lang="en-US" sz="1600" dirty="0" smtClean="0"/>
          </a:p>
          <a:p>
            <a:pPr>
              <a:spcBef>
                <a:spcPts val="0"/>
              </a:spcBef>
              <a:spcAft>
                <a:spcPts val="0"/>
              </a:spcAft>
            </a:pPr>
            <a:r>
              <a:rPr lang="en-US" dirty="0" smtClean="0"/>
              <a:t>Compared to FY14, all program areas declined with the exception of HIV, which remained flat, and malaria and FP/RH, which increased slightly</a:t>
            </a:r>
          </a:p>
          <a:p>
            <a:pPr>
              <a:spcBef>
                <a:spcPts val="0"/>
              </a:spcBef>
              <a:spcAft>
                <a:spcPts val="0"/>
              </a:spcAft>
            </a:pPr>
            <a:endParaRPr lang="en-US" sz="1600" dirty="0"/>
          </a:p>
          <a:p>
            <a:pPr>
              <a:spcBef>
                <a:spcPts val="0"/>
              </a:spcBef>
              <a:spcAft>
                <a:spcPts val="0"/>
              </a:spcAft>
            </a:pPr>
            <a:r>
              <a:rPr lang="en-US" dirty="0" smtClean="0"/>
              <a:t>FY15 Budget Request includes $45 million in new funding to support the recently announced “Global Health Security Initiative”</a:t>
            </a:r>
            <a:endParaRPr lang="en-US" dirty="0"/>
          </a:p>
          <a:p>
            <a:pPr>
              <a:spcBef>
                <a:spcPts val="0"/>
              </a:spcBef>
              <a:spcAft>
                <a:spcPts val="0"/>
              </a:spcAft>
            </a:pPr>
            <a:endParaRPr lang="en-US" sz="1600" dirty="0" smtClean="0"/>
          </a:p>
          <a:p>
            <a:pPr>
              <a:spcBef>
                <a:spcPts val="0"/>
              </a:spcBef>
              <a:spcAft>
                <a:spcPts val="0"/>
              </a:spcAft>
            </a:pPr>
            <a:r>
              <a:rPr lang="en-US" dirty="0" smtClean="0"/>
              <a:t>Additional funding (for the Global Fund &amp; MCH) could be made available, but is dependent on Congressional approval of new “Opportunity, Growth, &amp; Security Initiative”</a:t>
            </a:r>
          </a:p>
          <a:p>
            <a:pPr>
              <a:spcBef>
                <a:spcPts val="0"/>
              </a:spcBef>
              <a:spcAft>
                <a:spcPts val="0"/>
              </a:spcAft>
            </a:pPr>
            <a:endParaRPr lang="en-US" sz="1600" dirty="0"/>
          </a:p>
          <a:p>
            <a:pPr>
              <a:spcBef>
                <a:spcPts val="0"/>
              </a:spcBef>
              <a:spcAft>
                <a:spcPts val="0"/>
              </a:spcAft>
            </a:pPr>
            <a:r>
              <a:rPr lang="en-US" dirty="0" smtClean="0"/>
              <a:t>In both FY13 and FY14, Congress approved higher global health funding than the Budget Request</a:t>
            </a:r>
          </a:p>
        </p:txBody>
      </p:sp>
      <p:sp>
        <p:nvSpPr>
          <p:cNvPr id="5" name="Title 4"/>
          <p:cNvSpPr>
            <a:spLocks noGrp="1"/>
          </p:cNvSpPr>
          <p:nvPr>
            <p:ph type="title"/>
          </p:nvPr>
        </p:nvSpPr>
        <p:spPr/>
        <p:txBody>
          <a:bodyPr/>
          <a:lstStyle/>
          <a:p>
            <a:r>
              <a:rPr lang="en-US" dirty="0" smtClean="0"/>
              <a:t>Key Take-Aways</a:t>
            </a:r>
            <a:r>
              <a:rPr lang="en-US" dirty="0"/>
              <a:t>:</a:t>
            </a:r>
            <a:r>
              <a:rPr lang="en-US" dirty="0" smtClean="0"/>
              <a:t> FY15 Budget Request</a:t>
            </a:r>
            <a:endParaRPr lang="en-US" dirty="0"/>
          </a:p>
        </p:txBody>
      </p:sp>
      <p:sp>
        <p:nvSpPr>
          <p:cNvPr id="4" name="Text Placeholder 1"/>
          <p:cNvSpPr>
            <a:spLocks noGrp="1"/>
          </p:cNvSpPr>
          <p:nvPr>
            <p:ph type="body" sz="quarter" idx="11"/>
          </p:nvPr>
        </p:nvSpPr>
        <p:spPr>
          <a:xfrm>
            <a:off x="91440" y="6217920"/>
            <a:ext cx="8321040" cy="548640"/>
          </a:xfrm>
        </p:spPr>
        <p:txBody>
          <a:bodyPr/>
          <a:lstStyle/>
          <a:p>
            <a:r>
              <a:rPr lang="en-US" sz="1100" dirty="0" smtClean="0"/>
              <a:t>NOTES: International Affairs does not include funding for Overseas Contingency Operations (OCO).</a:t>
            </a:r>
            <a:endParaRPr lang="en-US" sz="1100" dirty="0"/>
          </a:p>
        </p:txBody>
      </p:sp>
    </p:spTree>
    <p:extLst>
      <p:ext uri="{BB962C8B-B14F-4D97-AF65-F5344CB8AC3E}">
        <p14:creationId xmlns:p14="http://schemas.microsoft.com/office/powerpoint/2010/main" val="39766831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9080" y="2057400"/>
            <a:ext cx="8580120" cy="914400"/>
          </a:xfrm>
        </p:spPr>
        <p:txBody>
          <a:bodyPr/>
          <a:lstStyle/>
          <a:p>
            <a:r>
              <a:rPr lang="en-US" sz="3600" dirty="0"/>
              <a:t>U.S. Global Health </a:t>
            </a:r>
            <a:r>
              <a:rPr lang="en-US" sz="3600" dirty="0" smtClean="0"/>
              <a:t>Budget: </a:t>
            </a:r>
            <a:br>
              <a:rPr lang="en-US" sz="3600" dirty="0" smtClean="0"/>
            </a:br>
            <a:r>
              <a:rPr lang="en-US" sz="3600" dirty="0" smtClean="0"/>
              <a:t>Looking Ahead</a:t>
            </a:r>
            <a:endParaRPr lang="en-US" sz="3600" dirty="0"/>
          </a:p>
        </p:txBody>
      </p:sp>
    </p:spTree>
    <p:extLst>
      <p:ext uri="{BB962C8B-B14F-4D97-AF65-F5344CB8AC3E}">
        <p14:creationId xmlns:p14="http://schemas.microsoft.com/office/powerpoint/2010/main" val="886572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spcBef>
                <a:spcPts val="0"/>
              </a:spcBef>
              <a:spcAft>
                <a:spcPts val="0"/>
              </a:spcAft>
            </a:pPr>
            <a:r>
              <a:rPr lang="en-US" sz="2400" b="1" u="sng" dirty="0" smtClean="0"/>
              <a:t>March</a:t>
            </a:r>
            <a:r>
              <a:rPr lang="en-US" sz="2400" b="1" dirty="0"/>
              <a:t>:  </a:t>
            </a:r>
            <a:r>
              <a:rPr lang="en-US" sz="2400" dirty="0"/>
              <a:t>House &amp; Senate committees hold budget </a:t>
            </a:r>
            <a:r>
              <a:rPr lang="en-US" sz="2400" dirty="0" smtClean="0"/>
              <a:t>hearings</a:t>
            </a:r>
          </a:p>
          <a:p>
            <a:pPr>
              <a:spcBef>
                <a:spcPts val="0"/>
              </a:spcBef>
              <a:spcAft>
                <a:spcPts val="0"/>
              </a:spcAft>
            </a:pPr>
            <a:endParaRPr lang="en-US" sz="2400" dirty="0"/>
          </a:p>
          <a:p>
            <a:pPr>
              <a:spcBef>
                <a:spcPts val="0"/>
              </a:spcBef>
              <a:spcAft>
                <a:spcPts val="0"/>
              </a:spcAft>
            </a:pPr>
            <a:r>
              <a:rPr lang="en-US" sz="2400" b="1" u="sng" dirty="0" smtClean="0"/>
              <a:t>April </a:t>
            </a:r>
            <a:r>
              <a:rPr lang="en-US" sz="2400" b="1" u="sng" dirty="0"/>
              <a:t>15</a:t>
            </a:r>
            <a:r>
              <a:rPr lang="en-US" sz="2400" b="1" dirty="0"/>
              <a:t>:  </a:t>
            </a:r>
            <a:r>
              <a:rPr lang="en-US" sz="2400" dirty="0"/>
              <a:t>Congress passes a House/Senate Budget </a:t>
            </a:r>
            <a:r>
              <a:rPr lang="en-US" sz="2400" dirty="0" smtClean="0"/>
              <a:t>Resolution</a:t>
            </a:r>
          </a:p>
          <a:p>
            <a:pPr lvl="1">
              <a:spcBef>
                <a:spcPts val="0"/>
              </a:spcBef>
              <a:spcAft>
                <a:spcPts val="0"/>
              </a:spcAft>
            </a:pPr>
            <a:r>
              <a:rPr lang="en-US" sz="2200" dirty="0" smtClean="0"/>
              <a:t>Unlikely due to passage of Murray/Ryan Agreement</a:t>
            </a:r>
            <a:endParaRPr lang="en-US" sz="2200" dirty="0"/>
          </a:p>
          <a:p>
            <a:pPr>
              <a:spcBef>
                <a:spcPts val="0"/>
              </a:spcBef>
              <a:spcAft>
                <a:spcPts val="0"/>
              </a:spcAft>
            </a:pPr>
            <a:endParaRPr lang="en-US" sz="2400" b="1" u="sng" dirty="0" smtClean="0"/>
          </a:p>
          <a:p>
            <a:pPr>
              <a:spcBef>
                <a:spcPts val="0"/>
              </a:spcBef>
              <a:spcAft>
                <a:spcPts val="0"/>
              </a:spcAft>
            </a:pPr>
            <a:r>
              <a:rPr lang="en-US" sz="2400" b="1" u="sng" dirty="0" smtClean="0"/>
              <a:t>May </a:t>
            </a:r>
            <a:r>
              <a:rPr lang="en-US" sz="2400" b="1" u="sng" dirty="0"/>
              <a:t>through September</a:t>
            </a:r>
            <a:r>
              <a:rPr lang="en-US" sz="2400" b="1" dirty="0"/>
              <a:t>: </a:t>
            </a:r>
            <a:r>
              <a:rPr lang="en-US" sz="2400" dirty="0"/>
              <a:t>Appropriations Committees draft and enact appropriations bills  </a:t>
            </a:r>
          </a:p>
          <a:p>
            <a:pPr>
              <a:spcBef>
                <a:spcPts val="0"/>
              </a:spcBef>
              <a:spcAft>
                <a:spcPts val="0"/>
              </a:spcAft>
            </a:pPr>
            <a:endParaRPr lang="en-US" sz="2400" b="1" u="sng" dirty="0" smtClean="0"/>
          </a:p>
          <a:p>
            <a:pPr>
              <a:spcBef>
                <a:spcPts val="0"/>
              </a:spcBef>
              <a:spcAft>
                <a:spcPts val="0"/>
              </a:spcAft>
            </a:pPr>
            <a:r>
              <a:rPr lang="en-US" sz="2400" b="1" u="sng" dirty="0" smtClean="0"/>
              <a:t>October </a:t>
            </a:r>
            <a:r>
              <a:rPr lang="en-US" sz="2400" b="1" u="sng" dirty="0"/>
              <a:t>1</a:t>
            </a:r>
            <a:r>
              <a:rPr lang="en-US" sz="2400" b="1" dirty="0"/>
              <a:t>:  </a:t>
            </a:r>
            <a:r>
              <a:rPr lang="en-US" sz="2400" dirty="0"/>
              <a:t>New federal fiscal year </a:t>
            </a:r>
            <a:r>
              <a:rPr lang="en-US" sz="2400" dirty="0" smtClean="0"/>
              <a:t>begins</a:t>
            </a:r>
          </a:p>
          <a:p>
            <a:pPr lvl="1">
              <a:spcBef>
                <a:spcPts val="0"/>
              </a:spcBef>
              <a:spcAft>
                <a:spcPts val="0"/>
              </a:spcAft>
            </a:pPr>
            <a:r>
              <a:rPr lang="en-US" sz="2000" dirty="0" smtClean="0"/>
              <a:t>Continuing </a:t>
            </a:r>
            <a:r>
              <a:rPr lang="en-US" sz="2000" dirty="0"/>
              <a:t>Resolution: If appropriations laws are not enacted by October 1, Congress typically enacts temporary “band-aid” measures (called Continuing Resolutions) to keep programs operating until the laws are enacted</a:t>
            </a:r>
          </a:p>
        </p:txBody>
      </p:sp>
      <p:sp>
        <p:nvSpPr>
          <p:cNvPr id="5" name="Title 4"/>
          <p:cNvSpPr>
            <a:spLocks noGrp="1"/>
          </p:cNvSpPr>
          <p:nvPr>
            <p:ph type="title"/>
          </p:nvPr>
        </p:nvSpPr>
        <p:spPr/>
        <p:txBody>
          <a:bodyPr/>
          <a:lstStyle/>
          <a:p>
            <a:r>
              <a:rPr lang="en-US" dirty="0" smtClean="0"/>
              <a:t>Key Dates Looking Forward</a:t>
            </a:r>
            <a:endParaRPr lang="en-US" dirty="0"/>
          </a:p>
        </p:txBody>
      </p:sp>
    </p:spTree>
    <p:extLst>
      <p:ext uri="{BB962C8B-B14F-4D97-AF65-F5344CB8AC3E}">
        <p14:creationId xmlns:p14="http://schemas.microsoft.com/office/powerpoint/2010/main" val="276241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endParaRPr lang="en-US"/>
          </a:p>
        </p:txBody>
      </p:sp>
      <p:sp>
        <p:nvSpPr>
          <p:cNvPr id="4" name="Title 3"/>
          <p:cNvSpPr>
            <a:spLocks noGrp="1"/>
          </p:cNvSpPr>
          <p:nvPr>
            <p:ph type="title"/>
          </p:nvPr>
        </p:nvSpPr>
        <p:spPr/>
        <p:txBody>
          <a:bodyPr/>
          <a:lstStyle/>
          <a:p>
            <a:r>
              <a:rPr lang="en-US" sz="4000" dirty="0" smtClean="0"/>
              <a:t>The presenters’ slides conclude here.</a:t>
            </a:r>
            <a:br>
              <a:rPr lang="en-US" sz="4000" dirty="0" smtClean="0"/>
            </a:br>
            <a:r>
              <a:rPr lang="en-US" sz="4000" dirty="0" smtClean="0"/>
              <a:t/>
            </a:r>
            <a:br>
              <a:rPr lang="en-US" sz="4000" dirty="0" smtClean="0"/>
            </a:br>
            <a:r>
              <a:rPr lang="en-US" sz="4000" dirty="0"/>
              <a:t/>
            </a:r>
            <a:br>
              <a:rPr lang="en-US" sz="4000" dirty="0"/>
            </a:br>
            <a:r>
              <a:rPr lang="en-US" sz="4000" dirty="0" err="1" smtClean="0"/>
              <a:t>The</a:t>
            </a:r>
            <a:r>
              <a:rPr lang="en-US" sz="4000" dirty="0" smtClean="0"/>
              <a:t> following slides feature additional resources that may be of interest to people interested in this health policy topic.</a:t>
            </a:r>
            <a:endParaRPr lang="en-US" sz="4000" dirty="0"/>
          </a:p>
        </p:txBody>
      </p:sp>
    </p:spTree>
    <p:extLst>
      <p:ext uri="{BB962C8B-B14F-4D97-AF65-F5344CB8AC3E}">
        <p14:creationId xmlns:p14="http://schemas.microsoft.com/office/powerpoint/2010/main" val="1407414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sz="2400" dirty="0" smtClean="0"/>
              <a:t>Global Health Policy Tracker</a:t>
            </a:r>
          </a:p>
          <a:p>
            <a:pPr marL="0" indent="0">
              <a:buNone/>
            </a:pPr>
            <a:r>
              <a:rPr lang="en-US" sz="2400" dirty="0" smtClean="0"/>
              <a:t>	-Tracks the latest Congressional and Administrative actions on 	global health	</a:t>
            </a:r>
          </a:p>
          <a:p>
            <a:pPr marL="0" indent="0">
              <a:buNone/>
            </a:pPr>
            <a:endParaRPr lang="en-US" sz="2400" dirty="0" smtClean="0"/>
          </a:p>
          <a:p>
            <a:r>
              <a:rPr lang="en-US" sz="2400" dirty="0" smtClean="0"/>
              <a:t>A Reporter’s Guide to U.S. Global Health Policy</a:t>
            </a:r>
          </a:p>
          <a:p>
            <a:endParaRPr lang="en-US" sz="2400" b="1" dirty="0">
              <a:solidFill>
                <a:srgbClr val="0070C0"/>
              </a:solidFill>
            </a:endParaRPr>
          </a:p>
          <a:p>
            <a:r>
              <a:rPr lang="en-US" sz="2400" dirty="0"/>
              <a:t>The U.S</a:t>
            </a:r>
            <a:r>
              <a:rPr lang="en-US" sz="2400" dirty="0" smtClean="0"/>
              <a:t>. Government Engagement in Global Health: A Primer</a:t>
            </a:r>
          </a:p>
          <a:p>
            <a:pPr marL="0" indent="0">
              <a:buNone/>
            </a:pPr>
            <a:endParaRPr lang="en-US" sz="2400" dirty="0"/>
          </a:p>
          <a:p>
            <a:r>
              <a:rPr lang="en-US" sz="2400" dirty="0" smtClean="0"/>
              <a:t>2013 Survey of Americans on the U.S. Role in Global Health</a:t>
            </a:r>
          </a:p>
          <a:p>
            <a:endParaRPr lang="en-US" sz="2400" dirty="0"/>
          </a:p>
          <a:p>
            <a:r>
              <a:rPr lang="en-US" sz="2400" dirty="0"/>
              <a:t>Kaiser Daily Global Health Policy report</a:t>
            </a:r>
          </a:p>
          <a:p>
            <a:endParaRPr lang="en-US" sz="2400" dirty="0" smtClean="0"/>
          </a:p>
          <a:p>
            <a:endParaRPr lang="en-US" sz="2400" dirty="0"/>
          </a:p>
          <a:p>
            <a:endParaRPr lang="en-US" dirty="0" smtClean="0"/>
          </a:p>
          <a:p>
            <a:endParaRPr lang="en-US" sz="2400" b="1" dirty="0" smtClean="0">
              <a:solidFill>
                <a:srgbClr val="0070C0"/>
              </a:solidFill>
            </a:endParaRPr>
          </a:p>
          <a:p>
            <a:pPr marL="0" indent="0">
              <a:buNone/>
            </a:pPr>
            <a:endParaRPr lang="en-US" sz="2400" dirty="0"/>
          </a:p>
          <a:p>
            <a:endParaRPr lang="en-US" sz="2400" dirty="0" smtClean="0"/>
          </a:p>
        </p:txBody>
      </p:sp>
      <p:sp>
        <p:nvSpPr>
          <p:cNvPr id="6" name="Title 5"/>
          <p:cNvSpPr>
            <a:spLocks noGrp="1"/>
          </p:cNvSpPr>
          <p:nvPr>
            <p:ph type="title"/>
          </p:nvPr>
        </p:nvSpPr>
        <p:spPr/>
        <p:txBody>
          <a:bodyPr/>
          <a:lstStyle/>
          <a:p>
            <a:r>
              <a:rPr lang="en-US" dirty="0" smtClean="0"/>
              <a:t>Global Health Resources on </a:t>
            </a:r>
            <a:r>
              <a:rPr lang="en-US" dirty="0" smtClean="0">
                <a:solidFill>
                  <a:srgbClr val="0070C0"/>
                </a:solidFill>
              </a:rPr>
              <a:t>kff.org/global-health-policy</a:t>
            </a:r>
            <a:endParaRPr lang="en-US" dirty="0">
              <a:solidFill>
                <a:srgbClr val="0070C0"/>
              </a:solidFill>
            </a:endParaRPr>
          </a:p>
        </p:txBody>
      </p:sp>
    </p:spTree>
    <p:extLst>
      <p:ext uri="{BB962C8B-B14F-4D97-AF65-F5344CB8AC3E}">
        <p14:creationId xmlns:p14="http://schemas.microsoft.com/office/powerpoint/2010/main" val="3632680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09600" y="2582643"/>
            <a:ext cx="2014330" cy="1254878"/>
          </a:xfrm>
        </p:spPr>
        <p:txBody>
          <a:bodyPr/>
          <a:lstStyle/>
          <a:p>
            <a:pPr marL="0" indent="0">
              <a:buNone/>
            </a:pPr>
            <a:r>
              <a:rPr lang="en-US" b="1" dirty="0" smtClean="0"/>
              <a:t>Jen Kates</a:t>
            </a:r>
          </a:p>
          <a:p>
            <a:pPr marL="0" indent="0">
              <a:buNone/>
            </a:pPr>
            <a:r>
              <a:rPr lang="en-US" sz="1600" dirty="0" smtClean="0"/>
              <a:t>Vice President and Director of Global Health &amp; HIV Policy</a:t>
            </a:r>
          </a:p>
          <a:p>
            <a:pPr marL="0" indent="0">
              <a:buNone/>
            </a:pPr>
            <a:endParaRPr lang="en-US" sz="1800" dirty="0"/>
          </a:p>
        </p:txBody>
      </p:sp>
      <p:sp>
        <p:nvSpPr>
          <p:cNvPr id="6" name="Title 5"/>
          <p:cNvSpPr>
            <a:spLocks noGrp="1"/>
          </p:cNvSpPr>
          <p:nvPr>
            <p:ph type="title"/>
          </p:nvPr>
        </p:nvSpPr>
        <p:spPr/>
        <p:txBody>
          <a:bodyPr/>
          <a:lstStyle/>
          <a:p>
            <a:r>
              <a:rPr lang="en-US" dirty="0" smtClean="0"/>
              <a:t>Today’s Speakers from the Kaiser Family Foundation</a:t>
            </a:r>
            <a:br>
              <a:rPr lang="en-US" dirty="0" smtClean="0"/>
            </a:br>
            <a:endParaRPr lang="en-US" dirty="0"/>
          </a:p>
        </p:txBody>
      </p:sp>
      <p:sp>
        <p:nvSpPr>
          <p:cNvPr id="9" name="Content Placeholder 8"/>
          <p:cNvSpPr>
            <a:spLocks noGrp="1"/>
          </p:cNvSpPr>
          <p:nvPr>
            <p:ph idx="12"/>
          </p:nvPr>
        </p:nvSpPr>
        <p:spPr>
          <a:xfrm>
            <a:off x="6096000" y="4808774"/>
            <a:ext cx="1847352" cy="1189236"/>
          </a:xfrm>
        </p:spPr>
        <p:txBody>
          <a:bodyPr/>
          <a:lstStyle/>
          <a:p>
            <a:pPr marL="0" indent="0">
              <a:buNone/>
            </a:pPr>
            <a:r>
              <a:rPr lang="en-US" b="1" dirty="0" smtClean="0"/>
              <a:t>Penny Duckham</a:t>
            </a:r>
          </a:p>
          <a:p>
            <a:pPr marL="0" indent="0">
              <a:buNone/>
            </a:pPr>
            <a:r>
              <a:rPr lang="en-US" sz="1600" dirty="0" smtClean="0"/>
              <a:t>Executive Director, Media Fellowships Program</a:t>
            </a:r>
          </a:p>
          <a:p>
            <a:pPr marL="0" indent="0">
              <a:buNone/>
            </a:pPr>
            <a:endParaRPr lang="en-US" sz="2200" dirty="0"/>
          </a:p>
        </p:txBody>
      </p:sp>
      <p:sp>
        <p:nvSpPr>
          <p:cNvPr id="11" name="Content Placeholder 6"/>
          <p:cNvSpPr txBox="1">
            <a:spLocks/>
          </p:cNvSpPr>
          <p:nvPr/>
        </p:nvSpPr>
        <p:spPr>
          <a:xfrm>
            <a:off x="2822709" y="5261796"/>
            <a:ext cx="2942616" cy="1350828"/>
          </a:xfrm>
          <a:prstGeom prst="rect">
            <a:avLst/>
          </a:prstGeom>
        </p:spPr>
        <p:txBody>
          <a:bodyPr/>
          <a:lstStyle>
            <a:lvl1pPr marL="342900" indent="-342900" algn="l" rtl="0" eaLnBrk="1" fontAlgn="base" hangingPunct="1">
              <a:spcBef>
                <a:spcPct val="20000"/>
              </a:spcBef>
              <a:spcAft>
                <a:spcPct val="0"/>
              </a:spcAft>
              <a:buChar char="•"/>
              <a:defRPr sz="2000" b="0" i="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1800" b="0" i="0">
                <a:solidFill>
                  <a:schemeClr val="tx1"/>
                </a:solidFill>
                <a:latin typeface="Calibri" pitchFamily="34" charset="0"/>
                <a:cs typeface="Calibri" pitchFamily="34" charset="0"/>
              </a:defRPr>
            </a:lvl2pPr>
            <a:lvl3pPr marL="1143000" indent="-228600" algn="l" rtl="0" eaLnBrk="1" fontAlgn="base" hangingPunct="1">
              <a:spcBef>
                <a:spcPct val="20000"/>
              </a:spcBef>
              <a:spcAft>
                <a:spcPct val="0"/>
              </a:spcAft>
              <a:buChar char="•"/>
              <a:defRPr sz="1600" b="0" i="0">
                <a:solidFill>
                  <a:schemeClr val="tx1"/>
                </a:solidFill>
                <a:latin typeface="Calibri" pitchFamily="34" charset="0"/>
                <a:cs typeface="Calibri" pitchFamily="34" charset="0"/>
              </a:defRPr>
            </a:lvl3pPr>
            <a:lvl4pPr marL="1600200" indent="-228600" algn="l" rtl="0" eaLnBrk="1" fontAlgn="base" hangingPunct="1">
              <a:spcBef>
                <a:spcPct val="20000"/>
              </a:spcBef>
              <a:spcAft>
                <a:spcPct val="0"/>
              </a:spcAft>
              <a:buChar char="–"/>
              <a:defRPr sz="1400" b="0" i="0">
                <a:solidFill>
                  <a:schemeClr val="tx1"/>
                </a:solidFill>
                <a:latin typeface="Calibri" pitchFamily="34" charset="0"/>
                <a:cs typeface="Calibri" pitchFamily="34" charset="0"/>
              </a:defRPr>
            </a:lvl4pPr>
            <a:lvl5pPr marL="2057400" indent="-228600" algn="l" rtl="0" eaLnBrk="1" fontAlgn="base" hangingPunct="1">
              <a:spcBef>
                <a:spcPct val="20000"/>
              </a:spcBef>
              <a:spcAft>
                <a:spcPct val="0"/>
              </a:spcAft>
              <a:buChar char="»"/>
              <a:defRPr sz="1300" b="0" i="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None/>
            </a:pPr>
            <a:r>
              <a:rPr lang="en-US" b="1" dirty="0" smtClean="0"/>
              <a:t>Tony </a:t>
            </a:r>
            <a:r>
              <a:rPr lang="en-US" b="1" dirty="0" err="1" smtClean="0"/>
              <a:t>Fratto</a:t>
            </a:r>
            <a:endParaRPr lang="en-US" b="1" dirty="0"/>
          </a:p>
          <a:p>
            <a:pPr marL="0" indent="0">
              <a:buNone/>
            </a:pPr>
            <a:r>
              <a:rPr lang="en-US" sz="1600" dirty="0" smtClean="0"/>
              <a:t>Partner, Hamilton Place Strategies</a:t>
            </a:r>
          </a:p>
          <a:p>
            <a:pPr marL="0" indent="0">
              <a:buNone/>
            </a:pPr>
            <a:r>
              <a:rPr lang="en-US" sz="1600" dirty="0" smtClean="0"/>
              <a:t>Former Deputy Press Secretary to U.S. President George W. Bush</a:t>
            </a:r>
            <a:endParaRPr lang="en-US" sz="1600" dirty="0"/>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3327400"/>
            <a:ext cx="1111032" cy="1481374"/>
          </a:xfrm>
          <a:prstGeom prst="rect">
            <a:avLst/>
          </a:prstGeom>
        </p:spPr>
      </p:pic>
      <p:sp>
        <p:nvSpPr>
          <p:cNvPr id="14" name="Content Placeholder 6"/>
          <p:cNvSpPr txBox="1">
            <a:spLocks/>
          </p:cNvSpPr>
          <p:nvPr/>
        </p:nvSpPr>
        <p:spPr>
          <a:xfrm>
            <a:off x="5819814" y="1198750"/>
            <a:ext cx="2209800" cy="1407084"/>
          </a:xfrm>
          <a:prstGeom prst="rect">
            <a:avLst/>
          </a:prstGeom>
        </p:spPr>
        <p:txBody>
          <a:bodyPr/>
          <a:lstStyle>
            <a:lvl1pPr marL="342900" indent="-342900" algn="l" rtl="0" eaLnBrk="1" fontAlgn="base" hangingPunct="1">
              <a:spcBef>
                <a:spcPct val="20000"/>
              </a:spcBef>
              <a:spcAft>
                <a:spcPct val="0"/>
              </a:spcAft>
              <a:buChar char="•"/>
              <a:defRPr sz="2000" b="0" i="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1800" b="0" i="0">
                <a:solidFill>
                  <a:schemeClr val="tx1"/>
                </a:solidFill>
                <a:latin typeface="Calibri" pitchFamily="34" charset="0"/>
                <a:cs typeface="Calibri" pitchFamily="34" charset="0"/>
              </a:defRPr>
            </a:lvl2pPr>
            <a:lvl3pPr marL="1143000" indent="-228600" algn="l" rtl="0" eaLnBrk="1" fontAlgn="base" hangingPunct="1">
              <a:spcBef>
                <a:spcPct val="20000"/>
              </a:spcBef>
              <a:spcAft>
                <a:spcPct val="0"/>
              </a:spcAft>
              <a:buChar char="•"/>
              <a:defRPr sz="1600" b="0" i="0">
                <a:solidFill>
                  <a:schemeClr val="tx1"/>
                </a:solidFill>
                <a:latin typeface="Calibri" pitchFamily="34" charset="0"/>
                <a:cs typeface="Calibri" pitchFamily="34" charset="0"/>
              </a:defRPr>
            </a:lvl3pPr>
            <a:lvl4pPr marL="1600200" indent="-228600" algn="l" rtl="0" eaLnBrk="1" fontAlgn="base" hangingPunct="1">
              <a:spcBef>
                <a:spcPct val="20000"/>
              </a:spcBef>
              <a:spcAft>
                <a:spcPct val="0"/>
              </a:spcAft>
              <a:buChar char="–"/>
              <a:defRPr sz="1400" b="0" i="0">
                <a:solidFill>
                  <a:schemeClr val="tx1"/>
                </a:solidFill>
                <a:latin typeface="Calibri" pitchFamily="34" charset="0"/>
                <a:cs typeface="Calibri" pitchFamily="34" charset="0"/>
              </a:defRPr>
            </a:lvl4pPr>
            <a:lvl5pPr marL="2057400" indent="-228600" algn="l" rtl="0" eaLnBrk="1" fontAlgn="base" hangingPunct="1">
              <a:spcBef>
                <a:spcPct val="20000"/>
              </a:spcBef>
              <a:spcAft>
                <a:spcPct val="0"/>
              </a:spcAft>
              <a:buChar char="»"/>
              <a:defRPr sz="1300" b="0" i="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None/>
            </a:pPr>
            <a:r>
              <a:rPr lang="en-US" b="1" dirty="0" smtClean="0"/>
              <a:t>Adam Wexler</a:t>
            </a:r>
          </a:p>
          <a:p>
            <a:pPr marL="0" indent="0">
              <a:buNone/>
            </a:pPr>
            <a:r>
              <a:rPr lang="en-US" sz="1600" dirty="0" smtClean="0"/>
              <a:t>Director, Global Health Budget Project </a:t>
            </a:r>
          </a:p>
        </p:txBody>
      </p:sp>
      <p:pic>
        <p:nvPicPr>
          <p:cNvPr id="1026" name="Picture 2" descr="L:\COMMUNICATIONS\Online Communications\Kff.org Webcasts &amp; Multimedia\Webinars\Global Health\jkat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990600"/>
            <a:ext cx="1493000" cy="161523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L:\COMMUNICATIONS\Online Communications\Kff.org Webcasts &amp; Multimedia\Webinars\Global Health\wexler_3537.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0596" y="1204166"/>
            <a:ext cx="2109096" cy="14016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COMMUNICATIONS\Online Communications\Kff.org Webcasts &amp; Multimedia\Webinars\Global Health\tf_head_bw.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2587" y="3334026"/>
            <a:ext cx="1380136" cy="1925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811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endParaRPr lang="en-US" sz="2400" dirty="0" smtClean="0"/>
          </a:p>
          <a:p>
            <a:pPr marL="0" indent="0">
              <a:buNone/>
            </a:pPr>
            <a:endParaRPr lang="en-US" sz="2400" dirty="0" smtClean="0"/>
          </a:p>
        </p:txBody>
      </p:sp>
      <p:sp>
        <p:nvSpPr>
          <p:cNvPr id="6" name="Title 5"/>
          <p:cNvSpPr>
            <a:spLocks noGrp="1"/>
          </p:cNvSpPr>
          <p:nvPr>
            <p:ph type="title"/>
          </p:nvPr>
        </p:nvSpPr>
        <p:spPr/>
        <p:txBody>
          <a:bodyPr/>
          <a:lstStyle/>
          <a:p>
            <a:r>
              <a:rPr lang="en-US" dirty="0" smtClean="0"/>
              <a:t>Coming </a:t>
            </a:r>
            <a:r>
              <a:rPr lang="en-US" dirty="0"/>
              <a:t>S</a:t>
            </a:r>
            <a:r>
              <a:rPr lang="en-US" dirty="0" smtClean="0"/>
              <a:t>oon</a:t>
            </a:r>
            <a:r>
              <a:rPr lang="en-US" dirty="0"/>
              <a:t>: </a:t>
            </a:r>
            <a:r>
              <a:rPr lang="en-US" dirty="0" smtClean="0"/>
              <a:t>Interactive Global Health Budget Tracker</a:t>
            </a:r>
            <a:r>
              <a:rPr lang="en-US" dirty="0"/>
              <a:t/>
            </a:r>
            <a:br>
              <a:rPr lang="en-US" dirty="0"/>
            </a:br>
            <a:endParaRPr lang="en-US" dirty="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1153" y="978377"/>
            <a:ext cx="7350866" cy="5507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8311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tx1"/>
                </a:solidFill>
              </a:rPr>
              <a:t>Find more resources at </a:t>
            </a:r>
            <a:r>
              <a:rPr lang="en-US" dirty="0" smtClean="0">
                <a:solidFill>
                  <a:srgbClr val="00B0F0"/>
                </a:solidFill>
              </a:rPr>
              <a:t>kff.org/global-health-policy</a:t>
            </a:r>
            <a:endParaRPr lang="en-US" dirty="0"/>
          </a:p>
        </p:txBody>
      </p:sp>
      <p:pic>
        <p:nvPicPr>
          <p:cNvPr id="2050" name="Picture 2" descr="L:\COMMUNICATIONS\Online Communications\Kff.org Webcasts &amp; Multimedia\Webinars\Global Health\screenshot - topic page - GH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402314"/>
            <a:ext cx="8175860" cy="5379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266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a:p>
            <a:pPr marL="0" indent="0">
              <a:buNone/>
            </a:pPr>
            <a:r>
              <a:rPr lang="en-US" sz="2400" b="1" dirty="0" smtClean="0"/>
              <a:t>Facebook</a:t>
            </a:r>
            <a:r>
              <a:rPr lang="en-US" sz="2400" dirty="0" smtClean="0"/>
              <a:t>: 	</a:t>
            </a:r>
            <a:r>
              <a:rPr lang="en-US" sz="2400" b="1" dirty="0" smtClean="0">
                <a:solidFill>
                  <a:srgbClr val="0070C0"/>
                </a:solidFill>
              </a:rPr>
              <a:t>/</a:t>
            </a:r>
            <a:r>
              <a:rPr lang="en-US" sz="2400" b="1" dirty="0" err="1" smtClean="0">
                <a:solidFill>
                  <a:srgbClr val="0070C0"/>
                </a:solidFill>
              </a:rPr>
              <a:t>KaiserFamilyFoundation</a:t>
            </a:r>
            <a:endParaRPr lang="en-US" sz="2400" b="1" dirty="0" smtClean="0">
              <a:solidFill>
                <a:srgbClr val="0070C0"/>
              </a:solidFill>
            </a:endParaRPr>
          </a:p>
          <a:p>
            <a:endParaRPr lang="en-US" sz="2400" dirty="0" smtClean="0"/>
          </a:p>
          <a:p>
            <a:endParaRPr lang="en-US" sz="2400" dirty="0"/>
          </a:p>
          <a:p>
            <a:pPr marL="0" indent="0">
              <a:buNone/>
            </a:pPr>
            <a:r>
              <a:rPr lang="en-US" sz="2400" b="1" dirty="0" smtClean="0"/>
              <a:t>Twitter</a:t>
            </a:r>
            <a:r>
              <a:rPr lang="en-US" sz="2400" dirty="0" smtClean="0"/>
              <a:t>:	</a:t>
            </a:r>
            <a:r>
              <a:rPr lang="en-US" sz="2400" b="1" dirty="0" smtClean="0">
                <a:solidFill>
                  <a:srgbClr val="0070C0"/>
                </a:solidFill>
              </a:rPr>
              <a:t>@</a:t>
            </a:r>
            <a:r>
              <a:rPr lang="en-US" sz="2400" b="1" dirty="0" err="1" smtClean="0">
                <a:solidFill>
                  <a:srgbClr val="0070C0"/>
                </a:solidFill>
              </a:rPr>
              <a:t>KaiserFamFound</a:t>
            </a:r>
            <a:endParaRPr lang="en-US" sz="2400" b="1" dirty="0" smtClean="0">
              <a:solidFill>
                <a:srgbClr val="0070C0"/>
              </a:solidFill>
            </a:endParaRPr>
          </a:p>
          <a:p>
            <a:endParaRPr lang="en-US" sz="2400" dirty="0" smtClean="0"/>
          </a:p>
          <a:p>
            <a:endParaRPr lang="en-US" sz="2400" dirty="0"/>
          </a:p>
          <a:p>
            <a:pPr marL="0" indent="0">
              <a:buNone/>
            </a:pPr>
            <a:r>
              <a:rPr lang="en-US" sz="2400" b="1" dirty="0"/>
              <a:t>LinkedIn</a:t>
            </a:r>
            <a:r>
              <a:rPr lang="en-US" sz="2400" dirty="0" smtClean="0"/>
              <a:t>:	</a:t>
            </a:r>
            <a:r>
              <a:rPr lang="en-US" sz="2400" b="1" dirty="0" smtClean="0">
                <a:solidFill>
                  <a:srgbClr val="0070C0"/>
                </a:solidFill>
              </a:rPr>
              <a:t>/</a:t>
            </a:r>
            <a:r>
              <a:rPr lang="en-US" sz="2400" b="1" dirty="0">
                <a:solidFill>
                  <a:srgbClr val="0070C0"/>
                </a:solidFill>
              </a:rPr>
              <a:t>company/</a:t>
            </a:r>
            <a:r>
              <a:rPr lang="en-US" sz="2400" b="1" dirty="0" err="1">
                <a:solidFill>
                  <a:srgbClr val="0070C0"/>
                </a:solidFill>
              </a:rPr>
              <a:t>kaiser</a:t>
            </a:r>
            <a:r>
              <a:rPr lang="en-US" sz="2400" b="1" dirty="0">
                <a:solidFill>
                  <a:srgbClr val="0070C0"/>
                </a:solidFill>
              </a:rPr>
              <a:t>-family-foundation</a:t>
            </a:r>
            <a:endParaRPr lang="en-US" sz="2400" b="1" dirty="0" smtClean="0">
              <a:solidFill>
                <a:srgbClr val="0070C0"/>
              </a:solidFill>
            </a:endParaRPr>
          </a:p>
          <a:p>
            <a:endParaRPr lang="en-US" sz="2400" dirty="0" smtClean="0"/>
          </a:p>
          <a:p>
            <a:endParaRPr lang="en-US" sz="2400" dirty="0"/>
          </a:p>
          <a:p>
            <a:pPr marL="0" indent="0">
              <a:buNone/>
            </a:pPr>
            <a:r>
              <a:rPr lang="en-US" sz="2400" b="1" dirty="0" smtClean="0"/>
              <a:t>Emails</a:t>
            </a:r>
            <a:r>
              <a:rPr lang="en-US" sz="2400" dirty="0" smtClean="0"/>
              <a:t>:		</a:t>
            </a:r>
            <a:r>
              <a:rPr lang="en-US" sz="2400" b="1" dirty="0" smtClean="0">
                <a:solidFill>
                  <a:srgbClr val="0070C0"/>
                </a:solidFill>
              </a:rPr>
              <a:t>kff.org/email</a:t>
            </a:r>
            <a:endParaRPr lang="en-US" sz="2400" b="1" dirty="0">
              <a:solidFill>
                <a:srgbClr val="0070C0"/>
              </a:solidFill>
            </a:endParaRPr>
          </a:p>
          <a:p>
            <a:endParaRPr lang="en-US" sz="2400" dirty="0"/>
          </a:p>
        </p:txBody>
      </p:sp>
      <p:sp>
        <p:nvSpPr>
          <p:cNvPr id="4" name="Title 3"/>
          <p:cNvSpPr>
            <a:spLocks noGrp="1"/>
          </p:cNvSpPr>
          <p:nvPr>
            <p:ph type="title"/>
          </p:nvPr>
        </p:nvSpPr>
        <p:spPr/>
        <p:txBody>
          <a:bodyPr/>
          <a:lstStyle/>
          <a:p>
            <a:r>
              <a:rPr lang="en-US" dirty="0" smtClean="0"/>
              <a:t>Keep in </a:t>
            </a:r>
            <a:r>
              <a:rPr lang="en-US" dirty="0"/>
              <a:t>t</a:t>
            </a:r>
            <a:r>
              <a:rPr lang="en-US" dirty="0" smtClean="0"/>
              <a:t>ouch with KFF online!</a:t>
            </a:r>
            <a:endParaRPr lang="en-US" dirty="0"/>
          </a:p>
        </p:txBody>
      </p:sp>
    </p:spTree>
    <p:extLst>
      <p:ext uri="{BB962C8B-B14F-4D97-AF65-F5344CB8AC3E}">
        <p14:creationId xmlns:p14="http://schemas.microsoft.com/office/powerpoint/2010/main" val="2782030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9080" y="2057400"/>
            <a:ext cx="8580120" cy="914400"/>
          </a:xfrm>
        </p:spPr>
        <p:txBody>
          <a:bodyPr/>
          <a:lstStyle/>
          <a:p>
            <a:r>
              <a:rPr lang="en-US" sz="3600" dirty="0" smtClean="0"/>
              <a:t>U.S. Global Health Budget:</a:t>
            </a:r>
            <a:br>
              <a:rPr lang="en-US" sz="3600" dirty="0" smtClean="0"/>
            </a:br>
            <a:r>
              <a:rPr lang="en-US" sz="3600" dirty="0" smtClean="0"/>
              <a:t>Introduction &amp; Context</a:t>
            </a:r>
            <a:endParaRPr lang="en-US" sz="3600" dirty="0"/>
          </a:p>
        </p:txBody>
      </p:sp>
    </p:spTree>
    <p:extLst>
      <p:ext uri="{BB962C8B-B14F-4D97-AF65-F5344CB8AC3E}">
        <p14:creationId xmlns:p14="http://schemas.microsoft.com/office/powerpoint/2010/main" val="4059029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spcBef>
                <a:spcPts val="0"/>
              </a:spcBef>
              <a:spcAft>
                <a:spcPts val="0"/>
              </a:spcAft>
            </a:pPr>
            <a:r>
              <a:rPr lang="en-US" sz="2400" b="1" dirty="0"/>
              <a:t>Discretionary </a:t>
            </a:r>
            <a:r>
              <a:rPr lang="en-US" sz="2400" b="1" dirty="0" smtClean="0"/>
              <a:t>funding (must be appropriated </a:t>
            </a:r>
            <a:r>
              <a:rPr lang="en-US" sz="2400" b="1" dirty="0"/>
              <a:t>by </a:t>
            </a:r>
            <a:r>
              <a:rPr lang="en-US" sz="2400" b="1" dirty="0" smtClean="0"/>
              <a:t>Congress annually) </a:t>
            </a:r>
            <a:r>
              <a:rPr lang="en-US" sz="2400" b="1" dirty="0"/>
              <a:t>for a range of health programs carried out in </a:t>
            </a:r>
            <a:r>
              <a:rPr lang="en-US" sz="2400" b="1" dirty="0" smtClean="0"/>
              <a:t>low- </a:t>
            </a:r>
            <a:r>
              <a:rPr lang="en-US" sz="2400" b="1" dirty="0"/>
              <a:t>and </a:t>
            </a:r>
            <a:r>
              <a:rPr lang="en-US" sz="2400" b="1" dirty="0" smtClean="0"/>
              <a:t>middle-income </a:t>
            </a:r>
            <a:r>
              <a:rPr lang="en-US" sz="2400" b="1" dirty="0"/>
              <a:t>countries</a:t>
            </a:r>
          </a:p>
          <a:p>
            <a:pPr>
              <a:spcBef>
                <a:spcPts val="0"/>
              </a:spcBef>
              <a:spcAft>
                <a:spcPts val="0"/>
              </a:spcAft>
            </a:pPr>
            <a:endParaRPr lang="en-US" sz="2400" b="1" dirty="0" smtClean="0"/>
          </a:p>
          <a:p>
            <a:pPr>
              <a:spcBef>
                <a:spcPts val="0"/>
              </a:spcBef>
              <a:spcAft>
                <a:spcPts val="0"/>
              </a:spcAft>
            </a:pPr>
            <a:r>
              <a:rPr lang="en-US" sz="2400" b="1" dirty="0" smtClean="0"/>
              <a:t>Includes both bilateral </a:t>
            </a:r>
            <a:r>
              <a:rPr lang="en-US" sz="2400" b="1" dirty="0"/>
              <a:t>and </a:t>
            </a:r>
            <a:r>
              <a:rPr lang="en-US" sz="2400" b="1" dirty="0" smtClean="0"/>
              <a:t>multilateral funding</a:t>
            </a:r>
            <a:endParaRPr lang="en-US" sz="2400" b="1" dirty="0"/>
          </a:p>
          <a:p>
            <a:pPr>
              <a:spcBef>
                <a:spcPts val="0"/>
              </a:spcBef>
              <a:spcAft>
                <a:spcPts val="0"/>
              </a:spcAft>
            </a:pPr>
            <a:endParaRPr lang="en-US" sz="2400" b="1" dirty="0" smtClean="0"/>
          </a:p>
          <a:p>
            <a:pPr>
              <a:spcBef>
                <a:spcPts val="0"/>
              </a:spcBef>
              <a:spcAft>
                <a:spcPts val="0"/>
              </a:spcAft>
            </a:pPr>
            <a:r>
              <a:rPr lang="en-US" sz="2400" b="1" dirty="0" smtClean="0"/>
              <a:t>Major program </a:t>
            </a:r>
            <a:r>
              <a:rPr lang="en-US" sz="2400" b="1" dirty="0"/>
              <a:t>areas </a:t>
            </a:r>
            <a:r>
              <a:rPr lang="en-US" sz="2400" b="1" dirty="0" smtClean="0"/>
              <a:t>include:</a:t>
            </a:r>
          </a:p>
          <a:p>
            <a:pPr lvl="1">
              <a:spcBef>
                <a:spcPts val="0"/>
              </a:spcBef>
              <a:spcAft>
                <a:spcPts val="0"/>
              </a:spcAft>
            </a:pPr>
            <a:r>
              <a:rPr lang="en-US" sz="2200" dirty="0" smtClean="0"/>
              <a:t>HIV</a:t>
            </a:r>
          </a:p>
          <a:p>
            <a:pPr lvl="1">
              <a:spcBef>
                <a:spcPts val="0"/>
              </a:spcBef>
              <a:spcAft>
                <a:spcPts val="0"/>
              </a:spcAft>
            </a:pPr>
            <a:r>
              <a:rPr lang="en-US" sz="2200" dirty="0" smtClean="0"/>
              <a:t>Tuberculosis</a:t>
            </a:r>
          </a:p>
          <a:p>
            <a:pPr lvl="1">
              <a:spcBef>
                <a:spcPts val="0"/>
              </a:spcBef>
              <a:spcAft>
                <a:spcPts val="0"/>
              </a:spcAft>
            </a:pPr>
            <a:r>
              <a:rPr lang="en-US" sz="2200" dirty="0" smtClean="0"/>
              <a:t>Malaria</a:t>
            </a:r>
          </a:p>
          <a:p>
            <a:pPr lvl="1">
              <a:spcBef>
                <a:spcPts val="0"/>
              </a:spcBef>
              <a:spcAft>
                <a:spcPts val="0"/>
              </a:spcAft>
            </a:pPr>
            <a:r>
              <a:rPr lang="en-US" sz="2200" dirty="0"/>
              <a:t>The Global Fund to Fight AIDS, Tuberculosis and Malaria (Global Fund</a:t>
            </a:r>
            <a:r>
              <a:rPr lang="en-US" sz="2200" dirty="0" smtClean="0"/>
              <a:t>)</a:t>
            </a:r>
          </a:p>
          <a:p>
            <a:pPr lvl="1">
              <a:spcBef>
                <a:spcPts val="0"/>
              </a:spcBef>
              <a:spcAft>
                <a:spcPts val="0"/>
              </a:spcAft>
            </a:pPr>
            <a:r>
              <a:rPr lang="en-US" sz="2200" dirty="0" smtClean="0"/>
              <a:t>Maternal &amp; Child Health (MCH)</a:t>
            </a:r>
          </a:p>
          <a:p>
            <a:pPr lvl="1">
              <a:spcBef>
                <a:spcPts val="0"/>
              </a:spcBef>
              <a:spcAft>
                <a:spcPts val="0"/>
              </a:spcAft>
            </a:pPr>
            <a:r>
              <a:rPr lang="en-US" sz="2200" dirty="0" smtClean="0"/>
              <a:t>Nutrition</a:t>
            </a:r>
          </a:p>
          <a:p>
            <a:pPr lvl="1">
              <a:spcBef>
                <a:spcPts val="0"/>
              </a:spcBef>
              <a:spcAft>
                <a:spcPts val="0"/>
              </a:spcAft>
            </a:pPr>
            <a:r>
              <a:rPr lang="en-US" sz="2200" dirty="0" smtClean="0"/>
              <a:t>Family Planning &amp; Reproductive Health (FP/RH)</a:t>
            </a:r>
          </a:p>
          <a:p>
            <a:pPr lvl="1">
              <a:spcBef>
                <a:spcPts val="0"/>
              </a:spcBef>
              <a:spcAft>
                <a:spcPts val="0"/>
              </a:spcAft>
            </a:pPr>
            <a:r>
              <a:rPr lang="en-US" sz="2200" dirty="0"/>
              <a:t>Neglected Tropical Diseases (NTDs)</a:t>
            </a:r>
          </a:p>
          <a:p>
            <a:pPr lvl="1">
              <a:spcBef>
                <a:spcPts val="0"/>
              </a:spcBef>
              <a:spcAft>
                <a:spcPts val="0"/>
              </a:spcAft>
            </a:pPr>
            <a:r>
              <a:rPr lang="en-US" sz="2200" dirty="0"/>
              <a:t>Pandemic Influenza &amp; Other Emerging </a:t>
            </a:r>
            <a:r>
              <a:rPr lang="en-US" sz="2200" dirty="0" smtClean="0"/>
              <a:t>Threats</a:t>
            </a:r>
            <a:endParaRPr lang="en-US" sz="2200" dirty="0"/>
          </a:p>
        </p:txBody>
      </p:sp>
      <p:sp>
        <p:nvSpPr>
          <p:cNvPr id="5" name="Title 4"/>
          <p:cNvSpPr>
            <a:spLocks noGrp="1"/>
          </p:cNvSpPr>
          <p:nvPr>
            <p:ph type="title"/>
          </p:nvPr>
        </p:nvSpPr>
        <p:spPr/>
        <p:txBody>
          <a:bodyPr/>
          <a:lstStyle/>
          <a:p>
            <a:r>
              <a:rPr lang="en-US" dirty="0" smtClean="0"/>
              <a:t>What is the U.S. “Global Health Budget”</a:t>
            </a:r>
            <a:endParaRPr lang="en-US" dirty="0"/>
          </a:p>
        </p:txBody>
      </p:sp>
    </p:spTree>
    <p:extLst>
      <p:ext uri="{BB962C8B-B14F-4D97-AF65-F5344CB8AC3E}">
        <p14:creationId xmlns:p14="http://schemas.microsoft.com/office/powerpoint/2010/main" val="2499353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412606110"/>
              </p:ext>
            </p:extLst>
          </p:nvPr>
        </p:nvGraphicFramePr>
        <p:xfrm>
          <a:off x="1240466" y="1791135"/>
          <a:ext cx="77724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11"/>
          </p:nvPr>
        </p:nvSpPr>
        <p:spPr/>
        <p:txBody>
          <a:bodyPr/>
          <a:lstStyle/>
          <a:p>
            <a:r>
              <a:rPr lang="en-US" sz="1100" dirty="0"/>
              <a:t>SOURCE: Kaiser Family Foundation 2013 Survey of Americans on the U.S. Role in Global Health (conducted August 6-20, 2013</a:t>
            </a:r>
            <a:r>
              <a:rPr lang="en-US" sz="1100" dirty="0" smtClean="0"/>
              <a:t>)</a:t>
            </a:r>
            <a:endParaRPr lang="en-US" sz="1100" dirty="0"/>
          </a:p>
        </p:txBody>
      </p:sp>
      <p:sp>
        <p:nvSpPr>
          <p:cNvPr id="4" name="Title 3"/>
          <p:cNvSpPr>
            <a:spLocks noGrp="1"/>
          </p:cNvSpPr>
          <p:nvPr>
            <p:ph type="title"/>
          </p:nvPr>
        </p:nvSpPr>
        <p:spPr/>
        <p:txBody>
          <a:bodyPr anchor="t"/>
          <a:lstStyle/>
          <a:p>
            <a:r>
              <a:rPr lang="en-US" dirty="0" smtClean="0"/>
              <a:t>Public Overestimates Share Of Budget Going To Foreign Aid</a:t>
            </a:r>
            <a:endParaRPr lang="en-US" dirty="0"/>
          </a:p>
        </p:txBody>
      </p:sp>
      <p:sp>
        <p:nvSpPr>
          <p:cNvPr id="11" name="Text Placeholder 3"/>
          <p:cNvSpPr txBox="1">
            <a:spLocks/>
          </p:cNvSpPr>
          <p:nvPr/>
        </p:nvSpPr>
        <p:spPr>
          <a:xfrm>
            <a:off x="91440" y="1097280"/>
            <a:ext cx="8991600" cy="5486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dirty="0" smtClean="0">
                <a:latin typeface="+mn-lt"/>
              </a:rPr>
              <a:t>Just your best guess, what percentage of the federal budget is spent on foreign aid?</a:t>
            </a:r>
            <a:endParaRPr lang="en-US" sz="1400" dirty="0">
              <a:latin typeface="+mn-lt"/>
            </a:endParaRPr>
          </a:p>
        </p:txBody>
      </p:sp>
      <p:grpSp>
        <p:nvGrpSpPr>
          <p:cNvPr id="13" name="Group 12"/>
          <p:cNvGrpSpPr/>
          <p:nvPr/>
        </p:nvGrpSpPr>
        <p:grpSpPr>
          <a:xfrm>
            <a:off x="5126666" y="1969424"/>
            <a:ext cx="1969592" cy="3398504"/>
            <a:chOff x="5105400" y="3287233"/>
            <a:chExt cx="1969592" cy="2011680"/>
          </a:xfrm>
        </p:grpSpPr>
        <p:sp>
          <p:nvSpPr>
            <p:cNvPr id="9" name="Right Brace 8"/>
            <p:cNvSpPr/>
            <p:nvPr/>
          </p:nvSpPr>
          <p:spPr>
            <a:xfrm>
              <a:off x="5105400" y="3287233"/>
              <a:ext cx="152400" cy="2011680"/>
            </a:xfrm>
            <a:prstGeom prst="rightBrace">
              <a:avLst>
                <a:gd name="adj1" fmla="val 168750"/>
                <a:gd name="adj2" fmla="val 50000"/>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TextBox 11"/>
            <p:cNvSpPr txBox="1"/>
            <p:nvPr/>
          </p:nvSpPr>
          <p:spPr>
            <a:xfrm>
              <a:off x="5257799" y="4101782"/>
              <a:ext cx="1817193" cy="437238"/>
            </a:xfrm>
            <a:prstGeom prst="rect">
              <a:avLst/>
            </a:prstGeom>
            <a:noFill/>
          </p:spPr>
          <p:txBody>
            <a:bodyPr wrap="square" rtlCol="0">
              <a:spAutoFit/>
            </a:bodyPr>
            <a:lstStyle/>
            <a:p>
              <a:r>
                <a:rPr lang="en-US" sz="1400" dirty="0" smtClean="0">
                  <a:latin typeface="Calibri" pitchFamily="34" charset="0"/>
                  <a:cs typeface="Meta Offc Pro"/>
                </a:rPr>
                <a:t>Average answer = 28% of the federal budget is spent on foreign aid</a:t>
              </a:r>
            </a:p>
          </p:txBody>
        </p:sp>
      </p:grpSp>
      <p:sp>
        <p:nvSpPr>
          <p:cNvPr id="10" name="TextBox 9"/>
          <p:cNvSpPr txBox="1"/>
          <p:nvPr/>
        </p:nvSpPr>
        <p:spPr>
          <a:xfrm>
            <a:off x="6608911" y="4721597"/>
            <a:ext cx="1885196" cy="646331"/>
          </a:xfrm>
          <a:prstGeom prst="rect">
            <a:avLst/>
          </a:prstGeom>
          <a:noFill/>
        </p:spPr>
        <p:txBody>
          <a:bodyPr wrap="none" rtlCol="0">
            <a:spAutoFit/>
          </a:bodyPr>
          <a:lstStyle/>
          <a:p>
            <a:pPr algn="ctr"/>
            <a:r>
              <a:rPr lang="en-US" b="1" i="1" dirty="0" smtClean="0">
                <a:solidFill>
                  <a:srgbClr val="000000"/>
                </a:solidFill>
                <a:cs typeface="Meta Offc Pro"/>
              </a:rPr>
              <a:t>Foreign Aid </a:t>
            </a:r>
            <a:r>
              <a:rPr lang="en-US" b="1" i="1" dirty="0">
                <a:solidFill>
                  <a:srgbClr val="000000"/>
                </a:solidFill>
                <a:cs typeface="Meta Offc Pro"/>
              </a:rPr>
              <a:t>≈ </a:t>
            </a:r>
            <a:r>
              <a:rPr lang="en-US" b="1" i="1" dirty="0" smtClean="0">
                <a:solidFill>
                  <a:srgbClr val="000000"/>
                </a:solidFill>
                <a:cs typeface="Meta Offc Pro"/>
              </a:rPr>
              <a:t>1%</a:t>
            </a:r>
          </a:p>
          <a:p>
            <a:pPr algn="ctr"/>
            <a:r>
              <a:rPr lang="en-US" b="1" i="1" dirty="0" smtClean="0">
                <a:solidFill>
                  <a:srgbClr val="000000"/>
                </a:solidFill>
                <a:cs typeface="Meta Offc Pro"/>
              </a:rPr>
              <a:t>of Federal Budget</a:t>
            </a:r>
          </a:p>
        </p:txBody>
      </p:sp>
    </p:spTree>
    <p:extLst>
      <p:ext uri="{BB962C8B-B14F-4D97-AF65-F5344CB8AC3E}">
        <p14:creationId xmlns:p14="http://schemas.microsoft.com/office/powerpoint/2010/main" val="3693539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67334818"/>
              </p:ext>
            </p:extLst>
          </p:nvPr>
        </p:nvGraphicFramePr>
        <p:xfrm>
          <a:off x="153258" y="1524000"/>
          <a:ext cx="8959850" cy="4114799"/>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p:txBody>
          <a:bodyPr/>
          <a:lstStyle/>
          <a:p>
            <a:r>
              <a:rPr lang="en-US" dirty="0" smtClean="0">
                <a:solidFill>
                  <a:schemeClr val="tx1"/>
                </a:solidFill>
              </a:rPr>
              <a:t>Global </a:t>
            </a:r>
            <a:r>
              <a:rPr lang="en-US" dirty="0">
                <a:solidFill>
                  <a:schemeClr val="tx1"/>
                </a:solidFill>
              </a:rPr>
              <a:t>Health </a:t>
            </a:r>
            <a:r>
              <a:rPr lang="en-US" dirty="0" smtClean="0">
                <a:solidFill>
                  <a:schemeClr val="tx1"/>
                </a:solidFill>
              </a:rPr>
              <a:t>Funding Represents Small Share of U.S. Federal Budget</a:t>
            </a:r>
            <a:endParaRPr lang="en-US" sz="2000" dirty="0">
              <a:solidFill>
                <a:schemeClr val="tx1"/>
              </a:solidFill>
            </a:endParaRPr>
          </a:p>
        </p:txBody>
      </p:sp>
      <p:sp>
        <p:nvSpPr>
          <p:cNvPr id="8" name="TextBox 7"/>
          <p:cNvSpPr txBox="1"/>
          <p:nvPr/>
        </p:nvSpPr>
        <p:spPr>
          <a:xfrm>
            <a:off x="3804746" y="2514600"/>
            <a:ext cx="1676998" cy="646331"/>
          </a:xfrm>
          <a:prstGeom prst="rect">
            <a:avLst/>
          </a:prstGeom>
          <a:noFill/>
        </p:spPr>
        <p:txBody>
          <a:bodyPr wrap="none" rtlCol="0">
            <a:spAutoFit/>
          </a:bodyPr>
          <a:lstStyle/>
          <a:p>
            <a:pPr algn="ctr"/>
            <a:r>
              <a:rPr lang="en-US" b="1" dirty="0" smtClean="0">
                <a:solidFill>
                  <a:srgbClr val="FFFFFF"/>
                </a:solidFill>
                <a:latin typeface="Calibri" panose="020F0502020204030204" pitchFamily="34" charset="0"/>
                <a:cs typeface="Meta Offc Pro"/>
              </a:rPr>
              <a:t>Federal Budget</a:t>
            </a:r>
          </a:p>
          <a:p>
            <a:pPr algn="ctr"/>
            <a:r>
              <a:rPr lang="en-US" b="1" dirty="0" smtClean="0">
                <a:solidFill>
                  <a:srgbClr val="FFFFFF"/>
                </a:solidFill>
                <a:latin typeface="Calibri" panose="020F0502020204030204" pitchFamily="34" charset="0"/>
                <a:cs typeface="Meta Offc Pro"/>
              </a:rPr>
              <a:t>$4.0 trillion</a:t>
            </a:r>
          </a:p>
        </p:txBody>
      </p:sp>
      <p:sp>
        <p:nvSpPr>
          <p:cNvPr id="9" name="TextBox 8"/>
          <p:cNvSpPr txBox="1"/>
          <p:nvPr/>
        </p:nvSpPr>
        <p:spPr>
          <a:xfrm>
            <a:off x="6824098" y="3581400"/>
            <a:ext cx="1545616" cy="923330"/>
          </a:xfrm>
          <a:prstGeom prst="rect">
            <a:avLst/>
          </a:prstGeom>
          <a:noFill/>
        </p:spPr>
        <p:txBody>
          <a:bodyPr wrap="none" rtlCol="0">
            <a:spAutoFit/>
          </a:bodyPr>
          <a:lstStyle/>
          <a:p>
            <a:pPr algn="ctr"/>
            <a:r>
              <a:rPr lang="en-US" b="1" dirty="0">
                <a:solidFill>
                  <a:srgbClr val="000000"/>
                </a:solidFill>
                <a:cs typeface="Meta Offc Pro"/>
              </a:rPr>
              <a:t>Global Health </a:t>
            </a:r>
            <a:endParaRPr lang="en-US" b="1" dirty="0" smtClean="0">
              <a:solidFill>
                <a:srgbClr val="000000"/>
              </a:solidFill>
              <a:cs typeface="Meta Offc Pro"/>
            </a:endParaRPr>
          </a:p>
          <a:p>
            <a:pPr algn="ctr"/>
            <a:r>
              <a:rPr lang="en-US" b="1" dirty="0" smtClean="0">
                <a:solidFill>
                  <a:srgbClr val="000000"/>
                </a:solidFill>
                <a:cs typeface="Meta Offc Pro"/>
              </a:rPr>
              <a:t>$9.4 billion</a:t>
            </a:r>
          </a:p>
          <a:p>
            <a:pPr algn="ctr"/>
            <a:r>
              <a:rPr lang="en-US" b="1" dirty="0" smtClean="0">
                <a:solidFill>
                  <a:srgbClr val="000000"/>
                </a:solidFill>
                <a:cs typeface="Meta Offc Pro"/>
              </a:rPr>
              <a:t>&lt;</a:t>
            </a:r>
            <a:r>
              <a:rPr lang="en-US" b="1" dirty="0">
                <a:solidFill>
                  <a:srgbClr val="000000"/>
                </a:solidFill>
                <a:cs typeface="Meta Offc Pro"/>
              </a:rPr>
              <a:t>1%</a:t>
            </a:r>
            <a:endParaRPr lang="en-US" b="1" dirty="0" smtClean="0">
              <a:solidFill>
                <a:srgbClr val="000000"/>
              </a:solidFill>
              <a:latin typeface="Meta Offc Pro"/>
              <a:cs typeface="Meta Offc Pro"/>
            </a:endParaRPr>
          </a:p>
        </p:txBody>
      </p:sp>
      <p:sp>
        <p:nvSpPr>
          <p:cNvPr id="2" name="Text Placeholder 1"/>
          <p:cNvSpPr>
            <a:spLocks noGrp="1"/>
          </p:cNvSpPr>
          <p:nvPr>
            <p:ph type="body" sz="quarter" idx="11"/>
          </p:nvPr>
        </p:nvSpPr>
        <p:spPr/>
        <p:txBody>
          <a:bodyPr/>
          <a:lstStyle/>
          <a:p>
            <a:r>
              <a:rPr lang="en-US" sz="1100" dirty="0"/>
              <a:t>NOTES: </a:t>
            </a:r>
            <a:r>
              <a:rPr lang="en-US" sz="1100" dirty="0" smtClean="0"/>
              <a:t>Total federal budget figure is an estimate only. Global Health represents  total known amounts; some additional global health funding provided through USAID and DoD is not yet known.</a:t>
            </a:r>
          </a:p>
          <a:p>
            <a:r>
              <a:rPr lang="en-US" sz="1100" dirty="0" smtClean="0"/>
              <a:t>SOURCE</a:t>
            </a:r>
            <a:r>
              <a:rPr lang="en-US" sz="1100" dirty="0"/>
              <a:t>: Kaiser Family Foundation analysis of data from the Office of Management and Budget, Congressional Budget Office, Agency Congressional Budget Justifications, Congressional Appropriations Bills, and U.S. Foreign Assistance Dashboard [website], available at: www.foreignassistance.gov. </a:t>
            </a:r>
          </a:p>
        </p:txBody>
      </p:sp>
      <p:sp>
        <p:nvSpPr>
          <p:cNvPr id="7" name="TextBox 6"/>
          <p:cNvSpPr txBox="1"/>
          <p:nvPr/>
        </p:nvSpPr>
        <p:spPr>
          <a:xfrm>
            <a:off x="457200" y="1629714"/>
            <a:ext cx="1691810" cy="646331"/>
          </a:xfrm>
          <a:prstGeom prst="rect">
            <a:avLst/>
          </a:prstGeom>
          <a:noFill/>
        </p:spPr>
        <p:txBody>
          <a:bodyPr wrap="none" rtlCol="0">
            <a:spAutoFit/>
          </a:bodyPr>
          <a:lstStyle/>
          <a:p>
            <a:pPr algn="ctr"/>
            <a:r>
              <a:rPr lang="en-US" b="1" i="1" dirty="0" smtClean="0">
                <a:solidFill>
                  <a:srgbClr val="000000"/>
                </a:solidFill>
                <a:cs typeface="Meta Offc Pro"/>
              </a:rPr>
              <a:t>FY 2015 </a:t>
            </a:r>
          </a:p>
          <a:p>
            <a:pPr algn="ctr"/>
            <a:r>
              <a:rPr lang="en-US" b="1" i="1" dirty="0" smtClean="0">
                <a:solidFill>
                  <a:srgbClr val="000000"/>
                </a:solidFill>
                <a:cs typeface="Meta Offc Pro"/>
              </a:rPr>
              <a:t>Budget Request</a:t>
            </a:r>
          </a:p>
        </p:txBody>
      </p:sp>
    </p:spTree>
    <p:extLst>
      <p:ext uri="{BB962C8B-B14F-4D97-AF65-F5344CB8AC3E}">
        <p14:creationId xmlns:p14="http://schemas.microsoft.com/office/powerpoint/2010/main" val="1754608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37160" y="6217920"/>
            <a:ext cx="8321040" cy="548640"/>
          </a:xfrm>
        </p:spPr>
        <p:txBody>
          <a:bodyPr/>
          <a:lstStyle/>
          <a:p>
            <a:r>
              <a:rPr lang="en-US" sz="1100" dirty="0" smtClean="0"/>
              <a:t>NOTES: </a:t>
            </a:r>
            <a:r>
              <a:rPr lang="en-US" sz="1100" dirty="0"/>
              <a:t>Represents gross US$ </a:t>
            </a:r>
            <a:r>
              <a:rPr lang="en-US" sz="1100" dirty="0" smtClean="0"/>
              <a:t>disbursements of Official Development Assistance (ODA</a:t>
            </a:r>
            <a:r>
              <a:rPr lang="en-US" sz="1100" dirty="0"/>
              <a:t>) </a:t>
            </a:r>
            <a:r>
              <a:rPr lang="en-US" sz="1100" dirty="0" smtClean="0"/>
              <a:t>as reported to the Organisation for Economic Co-operation and Development (OECD). </a:t>
            </a:r>
            <a:r>
              <a:rPr lang="en-US" sz="1100" dirty="0"/>
              <a:t>Health ODA combines data from three OECD CRS sub-sectors: (1) Health; (2) Population Policies/Programs and Reproductive Health (</a:t>
            </a:r>
            <a:r>
              <a:rPr lang="en-US" sz="1100" dirty="0" smtClean="0"/>
              <a:t>includes HIV/AIDS </a:t>
            </a:r>
            <a:r>
              <a:rPr lang="en-US" sz="1100" dirty="0"/>
              <a:t>&amp; STDs); and (3) Other Social Infrastructure and Services - Social Mitigation of </a:t>
            </a:r>
            <a:r>
              <a:rPr lang="en-US" sz="1100" dirty="0" smtClean="0"/>
              <a:t>HIV/AIDS. </a:t>
            </a:r>
          </a:p>
          <a:p>
            <a:r>
              <a:rPr lang="en-US" sz="1100" dirty="0" smtClean="0"/>
              <a:t>SOURCE: </a:t>
            </a:r>
            <a:r>
              <a:rPr lang="en-US" sz="1100" dirty="0"/>
              <a:t>Analysis of </a:t>
            </a:r>
            <a:r>
              <a:rPr lang="en-US" sz="1100" dirty="0" smtClean="0"/>
              <a:t>data </a:t>
            </a:r>
            <a:r>
              <a:rPr lang="en-US" sz="1100" dirty="0"/>
              <a:t>obtained via online query of the OECD Development Assistance Committee (DAC) Database and Creditor Reporting System (CRS</a:t>
            </a:r>
            <a:r>
              <a:rPr lang="en-US" sz="1100" dirty="0" smtClean="0"/>
              <a:t>); </a:t>
            </a:r>
            <a:r>
              <a:rPr lang="en-US" sz="1100" dirty="0"/>
              <a:t>November 7, 2012</a:t>
            </a:r>
            <a:r>
              <a:rPr lang="en-US" sz="1100" dirty="0" smtClean="0"/>
              <a:t>.</a:t>
            </a:r>
            <a:endParaRPr lang="en-US" sz="1100" dirty="0"/>
          </a:p>
        </p:txBody>
      </p:sp>
      <p:sp>
        <p:nvSpPr>
          <p:cNvPr id="4" name="Title 3"/>
          <p:cNvSpPr>
            <a:spLocks noGrp="1"/>
          </p:cNvSpPr>
          <p:nvPr>
            <p:ph type="title"/>
          </p:nvPr>
        </p:nvSpPr>
        <p:spPr/>
        <p:txBody>
          <a:bodyPr/>
          <a:lstStyle/>
          <a:p>
            <a:r>
              <a:rPr lang="en-US" dirty="0" smtClean="0">
                <a:solidFill>
                  <a:schemeClr val="tx1"/>
                </a:solidFill>
              </a:rPr>
              <a:t>U.S. Largest Donor of International Health Assistance, 2010</a:t>
            </a:r>
            <a:endParaRPr lang="en-US" dirty="0">
              <a:solidFill>
                <a:schemeClr val="tx1"/>
              </a:solidFill>
            </a:endParaRPr>
          </a:p>
        </p:txBody>
      </p:sp>
      <p:graphicFrame>
        <p:nvGraphicFramePr>
          <p:cNvPr id="8" name="Content Placeholder 4"/>
          <p:cNvGraphicFramePr>
            <a:graphicFrameLocks/>
          </p:cNvGraphicFramePr>
          <p:nvPr>
            <p:extLst>
              <p:ext uri="{D42A27DB-BD31-4B8C-83A1-F6EECF244321}">
                <p14:modId xmlns:p14="http://schemas.microsoft.com/office/powerpoint/2010/main" val="2137603204"/>
              </p:ext>
            </p:extLst>
          </p:nvPr>
        </p:nvGraphicFramePr>
        <p:xfrm>
          <a:off x="685800" y="630444"/>
          <a:ext cx="6705600" cy="4680466"/>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3637862" y="5339375"/>
            <a:ext cx="1841658" cy="338554"/>
          </a:xfrm>
          <a:prstGeom prst="rect">
            <a:avLst/>
          </a:prstGeom>
          <a:noFill/>
        </p:spPr>
        <p:txBody>
          <a:bodyPr wrap="none" rtlCol="0">
            <a:spAutoFit/>
          </a:bodyPr>
          <a:lstStyle/>
          <a:p>
            <a:pPr algn="ctr"/>
            <a:r>
              <a:rPr lang="en-US" sz="1600" b="1" dirty="0" smtClean="0">
                <a:latin typeface="Calibri" panose="020F0502020204030204" pitchFamily="34" charset="0"/>
                <a:cs typeface="Meta Offc Pro"/>
              </a:rPr>
              <a:t>Total = $18.4 billion</a:t>
            </a:r>
          </a:p>
        </p:txBody>
      </p:sp>
    </p:spTree>
    <p:extLst>
      <p:ext uri="{BB962C8B-B14F-4D97-AF65-F5344CB8AC3E}">
        <p14:creationId xmlns:p14="http://schemas.microsoft.com/office/powerpoint/2010/main" val="1473413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92136669"/>
              </p:ext>
            </p:extLst>
          </p:nvPr>
        </p:nvGraphicFramePr>
        <p:xfrm>
          <a:off x="169915" y="1219200"/>
          <a:ext cx="8959850" cy="467053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137160" y="6217920"/>
            <a:ext cx="8321040" cy="548640"/>
          </a:xfrm>
        </p:spPr>
        <p:txBody>
          <a:bodyPr/>
          <a:lstStyle/>
          <a:p>
            <a:r>
              <a:rPr lang="en-US" sz="1100" dirty="0" smtClean="0"/>
              <a:t>NOTES: </a:t>
            </a:r>
            <a:r>
              <a:rPr lang="en-US" sz="1100" dirty="0"/>
              <a:t>Represents gross US$ disbursements of Official Development Assistance (ODA) as reported to the Organisation for Economic Co-operation and Development (OECD). Health ODA combines data from three OECD CRS sub-sectors: (1) Health; (2) Population Policies/Programs and Reproductive Health </a:t>
            </a:r>
            <a:r>
              <a:rPr lang="en-US" sz="1100" dirty="0" smtClean="0"/>
              <a:t>(</a:t>
            </a:r>
            <a:r>
              <a:rPr lang="en-US" sz="1100" dirty="0"/>
              <a:t>includes HIV/AIDS &amp; STDs); and (3) Other Social Infrastructure and Services - Social Mitigation of </a:t>
            </a:r>
            <a:r>
              <a:rPr lang="en-US" sz="1100" dirty="0" smtClean="0"/>
              <a:t>HIV/AIDS. </a:t>
            </a:r>
          </a:p>
          <a:p>
            <a:r>
              <a:rPr lang="en-US" sz="1100" dirty="0" smtClean="0"/>
              <a:t>SOURCE: </a:t>
            </a:r>
            <a:r>
              <a:rPr lang="en-US" sz="1100" dirty="0"/>
              <a:t>Analysis of data obtained via online query of the OECD Development </a:t>
            </a:r>
            <a:r>
              <a:rPr lang="en-US" sz="1100" dirty="0" smtClean="0"/>
              <a:t>Assistance </a:t>
            </a:r>
            <a:r>
              <a:rPr lang="en-US" sz="1100" dirty="0"/>
              <a:t>Committee (DAC) Database and Creditor Reporting System (CRS</a:t>
            </a:r>
            <a:r>
              <a:rPr lang="en-US" sz="1100" dirty="0" smtClean="0"/>
              <a:t>); </a:t>
            </a:r>
            <a:r>
              <a:rPr lang="en-US" sz="1100" dirty="0"/>
              <a:t>November 7, 2012.</a:t>
            </a:r>
          </a:p>
        </p:txBody>
      </p:sp>
      <p:sp>
        <p:nvSpPr>
          <p:cNvPr id="4" name="Title 3"/>
          <p:cNvSpPr>
            <a:spLocks noGrp="1"/>
          </p:cNvSpPr>
          <p:nvPr>
            <p:ph type="title"/>
          </p:nvPr>
        </p:nvSpPr>
        <p:spPr/>
        <p:txBody>
          <a:bodyPr/>
          <a:lstStyle/>
          <a:p>
            <a:r>
              <a:rPr lang="en-US" dirty="0" smtClean="0"/>
              <a:t>Top 10 Donor Governments by Health Assistance as a Percentage of Total Assistance, 2010</a:t>
            </a:r>
            <a:endParaRPr lang="en-US" dirty="0"/>
          </a:p>
        </p:txBody>
      </p:sp>
    </p:spTree>
    <p:extLst>
      <p:ext uri="{BB962C8B-B14F-4D97-AF65-F5344CB8AC3E}">
        <p14:creationId xmlns:p14="http://schemas.microsoft.com/office/powerpoint/2010/main" val="1676559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9080" y="2057400"/>
            <a:ext cx="8580120" cy="914400"/>
          </a:xfrm>
        </p:spPr>
        <p:txBody>
          <a:bodyPr/>
          <a:lstStyle/>
          <a:p>
            <a:r>
              <a:rPr lang="en-US" sz="3600" dirty="0"/>
              <a:t>U.S. Global Health </a:t>
            </a:r>
            <a:r>
              <a:rPr lang="en-US" sz="3600" dirty="0" smtClean="0"/>
              <a:t>Budget: </a:t>
            </a:r>
            <a:br>
              <a:rPr lang="en-US" sz="3600" dirty="0" smtClean="0"/>
            </a:br>
            <a:r>
              <a:rPr lang="en-US" sz="3600" dirty="0" smtClean="0"/>
              <a:t>Where We Are – Budget Request &amp; Trends</a:t>
            </a:r>
            <a:endParaRPr lang="en-US" sz="3600" dirty="0"/>
          </a:p>
        </p:txBody>
      </p:sp>
    </p:spTree>
    <p:extLst>
      <p:ext uri="{BB962C8B-B14F-4D97-AF65-F5344CB8AC3E}">
        <p14:creationId xmlns:p14="http://schemas.microsoft.com/office/powerpoint/2010/main" val="204583257"/>
      </p:ext>
    </p:extLst>
  </p:cSld>
  <p:clrMapOvr>
    <a:masterClrMapping/>
  </p:clrMapOvr>
</p:sld>
</file>

<file path=ppt/theme/theme1.xml><?xml version="1.0" encoding="utf-8"?>
<a:theme xmlns:a="http://schemas.openxmlformats.org/drawingml/2006/main" name="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994</TotalTime>
  <Words>1477</Words>
  <Application>Microsoft Office PowerPoint</Application>
  <PresentationFormat>On-screen Show (4:3)</PresentationFormat>
  <Paragraphs>203</Paragraphs>
  <Slides>22</Slides>
  <Notes>22</Notes>
  <HiddenSlides>0</HiddenSlides>
  <MMClips>0</MMClips>
  <ScaleCrop>false</ScaleCrop>
  <HeadingPairs>
    <vt:vector size="4" baseType="variant">
      <vt:variant>
        <vt:lpstr>Theme</vt:lpstr>
      </vt:variant>
      <vt:variant>
        <vt:i4>4</vt:i4>
      </vt:variant>
      <vt:variant>
        <vt:lpstr>Slide Titles</vt:lpstr>
      </vt:variant>
      <vt:variant>
        <vt:i4>22</vt:i4>
      </vt:variant>
    </vt:vector>
  </HeadingPairs>
  <TitlesOfParts>
    <vt:vector size="26" baseType="lpstr">
      <vt:lpstr>Blank</vt:lpstr>
      <vt:lpstr>Default with exhibit #</vt:lpstr>
      <vt:lpstr>Default with figure #</vt:lpstr>
      <vt:lpstr>Title page</vt:lpstr>
      <vt:lpstr>The President’s FY15 Budget Request and Funding for Global Health Programs</vt:lpstr>
      <vt:lpstr>Today’s Speakers from the Kaiser Family Foundation </vt:lpstr>
      <vt:lpstr>U.S. Global Health Budget: Introduction &amp; Context</vt:lpstr>
      <vt:lpstr>What is the U.S. “Global Health Budget”</vt:lpstr>
      <vt:lpstr>Public Overestimates Share Of Budget Going To Foreign Aid</vt:lpstr>
      <vt:lpstr>Global Health Funding Represents Small Share of U.S. Federal Budget</vt:lpstr>
      <vt:lpstr>U.S. Largest Donor of International Health Assistance, 2010</vt:lpstr>
      <vt:lpstr>Top 10 Donor Governments by Health Assistance as a Percentage of Total Assistance, 2010</vt:lpstr>
      <vt:lpstr>U.S. Global Health Budget:  Where We Are – Budget Request &amp; Trends</vt:lpstr>
      <vt:lpstr>Global Health Funding, FY 2013-FY 2015</vt:lpstr>
      <vt:lpstr>Funding for Global Health in Broader Federal Budget Context</vt:lpstr>
      <vt:lpstr>Trends in Global Health Funding, FY 2001-FY 2015</vt:lpstr>
      <vt:lpstr>Global Health Funding By Sector, FY 2015 Budget Request</vt:lpstr>
      <vt:lpstr>Change in Global Health Funding by Sector, FY 2014–FY 2015</vt:lpstr>
      <vt:lpstr>Key Take-Aways: FY15 Budget Request</vt:lpstr>
      <vt:lpstr>U.S. Global Health Budget:  Looking Ahead</vt:lpstr>
      <vt:lpstr>Key Dates Looking Forward</vt:lpstr>
      <vt:lpstr>The presenters’ slides conclude here.   The following slides feature additional resources that may be of interest to people interested in this health policy topic.</vt:lpstr>
      <vt:lpstr>Global Health Resources on kff.org/global-health-policy</vt:lpstr>
      <vt:lpstr>Coming Soon: Interactive Global Health Budget Tracker </vt:lpstr>
      <vt:lpstr>Find more resources at kff.org/global-health-policy</vt:lpstr>
      <vt:lpstr>Keep in touch with KFF online!</vt:lpstr>
    </vt:vector>
  </TitlesOfParts>
  <Company>Henry J 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Global Health Budget</dc:title>
  <dc:creator>Adam Wexler</dc:creator>
  <cp:lastModifiedBy>Amanda Keammerer</cp:lastModifiedBy>
  <cp:revision>91</cp:revision>
  <cp:lastPrinted>2014-03-19T13:09:22Z</cp:lastPrinted>
  <dcterms:created xsi:type="dcterms:W3CDTF">2013-11-21T13:29:49Z</dcterms:created>
  <dcterms:modified xsi:type="dcterms:W3CDTF">2014-03-20T17:49:08Z</dcterms:modified>
</cp:coreProperties>
</file>