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4798619102416725E-2"/>
          <c:y val="5.0660792951541946E-2"/>
          <c:w val="0.91369390103567361"/>
          <c:h val="0.73609878310665711"/>
        </c:manualLayout>
      </c:layout>
      <c:lineChart>
        <c:grouping val="standard"/>
        <c:varyColors val="0"/>
        <c:ser>
          <c:idx val="2"/>
          <c:order val="0"/>
          <c:tx>
            <c:strRef>
              <c:f>Sheet1!$A$2</c:f>
              <c:strCache>
                <c:ptCount val="1"/>
                <c:pt idx="0">
                  <c:v>NHE as a Share of GDP</c:v>
                </c:pt>
              </c:strCache>
            </c:strRef>
          </c:tx>
          <c:spPr>
            <a:ln w="25396">
              <a:solidFill>
                <a:schemeClr val="accent4"/>
              </a:solidFill>
              <a:prstDash val="solid"/>
            </a:ln>
          </c:spPr>
          <c:marker>
            <c:symbol val="none"/>
          </c:marker>
          <c:cat>
            <c:numRef>
              <c:f>Sheet1!$B$1:$BL$1</c:f>
              <c:numCache>
                <c:formatCode>General</c:formatCode>
                <c:ptCount val="63"/>
                <c:pt idx="0">
                  <c:v>1961</c:v>
                </c:pt>
                <c:pt idx="4">
                  <c:v>1965</c:v>
                </c:pt>
                <c:pt idx="9">
                  <c:v>1970</c:v>
                </c:pt>
                <c:pt idx="14">
                  <c:v>1975</c:v>
                </c:pt>
                <c:pt idx="19">
                  <c:v>1980</c:v>
                </c:pt>
                <c:pt idx="24">
                  <c:v>1985</c:v>
                </c:pt>
                <c:pt idx="29">
                  <c:v>1990</c:v>
                </c:pt>
                <c:pt idx="34">
                  <c:v>1995</c:v>
                </c:pt>
                <c:pt idx="39">
                  <c:v>2000</c:v>
                </c:pt>
                <c:pt idx="44">
                  <c:v>2005</c:v>
                </c:pt>
                <c:pt idx="49">
                  <c:v>2010</c:v>
                </c:pt>
                <c:pt idx="52">
                  <c:v>2013</c:v>
                </c:pt>
                <c:pt idx="57">
                  <c:v>2018</c:v>
                </c:pt>
                <c:pt idx="62">
                  <c:v>2023</c:v>
                </c:pt>
              </c:numCache>
            </c:numRef>
          </c:cat>
          <c:val>
            <c:numRef>
              <c:f>Sheet1!$B$2:$BL$2</c:f>
              <c:numCache>
                <c:formatCode>0.0%</c:formatCode>
                <c:ptCount val="63"/>
                <c:pt idx="0">
                  <c:v>5.188886916385585E-2</c:v>
                </c:pt>
                <c:pt idx="1">
                  <c:v>5.2730127251693931E-2</c:v>
                </c:pt>
                <c:pt idx="2">
                  <c:v>5.4379893517068581E-2</c:v>
                </c:pt>
                <c:pt idx="3">
                  <c:v>5.6202974628171476E-2</c:v>
                </c:pt>
                <c:pt idx="4">
                  <c:v>5.6416565819550894E-2</c:v>
                </c:pt>
                <c:pt idx="5">
                  <c:v>5.6753374233128831E-2</c:v>
                </c:pt>
                <c:pt idx="6">
                  <c:v>6.0090518742021586E-2</c:v>
                </c:pt>
                <c:pt idx="7">
                  <c:v>6.2339522546419099E-2</c:v>
                </c:pt>
                <c:pt idx="8">
                  <c:v>6.492303166977155E-2</c:v>
                </c:pt>
                <c:pt idx="9">
                  <c:v>6.9572450971279842E-2</c:v>
                </c:pt>
                <c:pt idx="10">
                  <c:v>7.1279328652166463E-2</c:v>
                </c:pt>
                <c:pt idx="11">
                  <c:v>7.2630224578914535E-2</c:v>
                </c:pt>
                <c:pt idx="12">
                  <c:v>7.2359117955897792E-2</c:v>
                </c:pt>
                <c:pt idx="13">
                  <c:v>7.5643724173553722E-2</c:v>
                </c:pt>
                <c:pt idx="14">
                  <c:v>7.9095861211439397E-2</c:v>
                </c:pt>
                <c:pt idx="15">
                  <c:v>8.1492863229654877E-2</c:v>
                </c:pt>
                <c:pt idx="16">
                  <c:v>8.3403163950143827E-2</c:v>
                </c:pt>
                <c:pt idx="17">
                  <c:v>8.2970381057455661E-2</c:v>
                </c:pt>
                <c:pt idx="18">
                  <c:v>8.4213365753580793E-2</c:v>
                </c:pt>
                <c:pt idx="19">
                  <c:v>8.9356855895196499E-2</c:v>
                </c:pt>
                <c:pt idx="20">
                  <c:v>9.241614500607305E-2</c:v>
                </c:pt>
                <c:pt idx="21">
                  <c:v>0.1000594917787743</c:v>
                </c:pt>
                <c:pt idx="22">
                  <c:v>0.1014227206508892</c:v>
                </c:pt>
                <c:pt idx="23">
                  <c:v>0.10060435073130894</c:v>
                </c:pt>
                <c:pt idx="24">
                  <c:v>0.10228633216002946</c:v>
                </c:pt>
                <c:pt idx="25">
                  <c:v>0.10389555783098407</c:v>
                </c:pt>
                <c:pt idx="26">
                  <c:v>0.10659028376658043</c:v>
                </c:pt>
                <c:pt idx="27">
                  <c:v>0.11074458363477134</c:v>
                </c:pt>
                <c:pt idx="28">
                  <c:v>0.11443961327041025</c:v>
                </c:pt>
                <c:pt idx="29">
                  <c:v>0.12112465716770353</c:v>
                </c:pt>
                <c:pt idx="30">
                  <c:v>0.12820278587625528</c:v>
                </c:pt>
                <c:pt idx="31">
                  <c:v>0.1311927882189225</c:v>
                </c:pt>
                <c:pt idx="32">
                  <c:v>0.13396295811708608</c:v>
                </c:pt>
                <c:pt idx="33">
                  <c:v>0.13308604813441516</c:v>
                </c:pt>
                <c:pt idx="34">
                  <c:v>0.13405936847599165</c:v>
                </c:pt>
                <c:pt idx="35">
                  <c:v>0.13355818374854941</c:v>
                </c:pt>
                <c:pt idx="36">
                  <c:v>0.13273195097868387</c:v>
                </c:pt>
                <c:pt idx="37">
                  <c:v>0.13300920883255768</c:v>
                </c:pt>
                <c:pt idx="38">
                  <c:v>0.13309568887923273</c:v>
                </c:pt>
                <c:pt idx="39">
                  <c:v>0.13383937335393645</c:v>
                </c:pt>
                <c:pt idx="40">
                  <c:v>0.14054680809012454</c:v>
                </c:pt>
                <c:pt idx="41">
                  <c:v>0.14917378554124697</c:v>
                </c:pt>
                <c:pt idx="42">
                  <c:v>0.15444632650579385</c:v>
                </c:pt>
                <c:pt idx="43">
                  <c:v>0.15522896473079745</c:v>
                </c:pt>
                <c:pt idx="44">
                  <c:v>0.15542686744963879</c:v>
                </c:pt>
                <c:pt idx="45">
                  <c:v>0.15635348790220743</c:v>
                </c:pt>
                <c:pt idx="46">
                  <c:v>0.15903848677168292</c:v>
                </c:pt>
                <c:pt idx="47">
                  <c:v>0.16383450065555732</c:v>
                </c:pt>
                <c:pt idx="48">
                  <c:v>0.17368930288044723</c:v>
                </c:pt>
                <c:pt idx="49">
                  <c:v>0.17374969080711045</c:v>
                </c:pt>
                <c:pt idx="50">
                  <c:v>0.17334979206633278</c:v>
                </c:pt>
                <c:pt idx="51">
                  <c:v>0.17195831230070299</c:v>
                </c:pt>
                <c:pt idx="52">
                  <c:v>0.17230553571428572</c:v>
                </c:pt>
                <c:pt idx="53">
                  <c:v>0.17613518497176445</c:v>
                </c:pt>
                <c:pt idx="54">
                  <c:v>0.17618660733904637</c:v>
                </c:pt>
                <c:pt idx="55">
                  <c:v>0.17698405895573094</c:v>
                </c:pt>
                <c:pt idx="56">
                  <c:v>0.17781433823529411</c:v>
                </c:pt>
                <c:pt idx="57">
                  <c:v>0.17916881339938664</c:v>
                </c:pt>
                <c:pt idx="58">
                  <c:v>0.18147977553310887</c:v>
                </c:pt>
                <c:pt idx="59">
                  <c:v>0.18433898232550175</c:v>
                </c:pt>
                <c:pt idx="60">
                  <c:v>0.18711641119967301</c:v>
                </c:pt>
                <c:pt idx="61">
                  <c:v>0.19017100837049206</c:v>
                </c:pt>
                <c:pt idx="62">
                  <c:v>0.19327780899928815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Increase in National Health Expenditures</c:v>
                </c:pt>
              </c:strCache>
            </c:strRef>
          </c:tx>
          <c:spPr>
            <a:ln w="25386">
              <a:solidFill>
                <a:schemeClr val="accent1"/>
              </a:solidFill>
              <a:prstDash val="solid"/>
            </a:ln>
          </c:spPr>
          <c:marker>
            <c:symbol val="none"/>
          </c:marker>
          <c:cat>
            <c:numRef>
              <c:f>Sheet1!$B$1:$BL$1</c:f>
              <c:numCache>
                <c:formatCode>General</c:formatCode>
                <c:ptCount val="63"/>
                <c:pt idx="0">
                  <c:v>1961</c:v>
                </c:pt>
                <c:pt idx="4">
                  <c:v>1965</c:v>
                </c:pt>
                <c:pt idx="9">
                  <c:v>1970</c:v>
                </c:pt>
                <c:pt idx="14">
                  <c:v>1975</c:v>
                </c:pt>
                <c:pt idx="19">
                  <c:v>1980</c:v>
                </c:pt>
                <c:pt idx="24">
                  <c:v>1985</c:v>
                </c:pt>
                <c:pt idx="29">
                  <c:v>1990</c:v>
                </c:pt>
                <c:pt idx="34">
                  <c:v>1995</c:v>
                </c:pt>
                <c:pt idx="39">
                  <c:v>2000</c:v>
                </c:pt>
                <c:pt idx="44">
                  <c:v>2005</c:v>
                </c:pt>
                <c:pt idx="49">
                  <c:v>2010</c:v>
                </c:pt>
                <c:pt idx="52">
                  <c:v>2013</c:v>
                </c:pt>
                <c:pt idx="57">
                  <c:v>2018</c:v>
                </c:pt>
                <c:pt idx="62">
                  <c:v>2023</c:v>
                </c:pt>
              </c:numCache>
            </c:numRef>
          </c:cat>
          <c:val>
            <c:numRef>
              <c:f>Sheet1!$B$3:$BL$3</c:f>
              <c:numCache>
                <c:formatCode>0.0%</c:formatCode>
                <c:ptCount val="63"/>
                <c:pt idx="0">
                  <c:v>6.8350451405387425E-2</c:v>
                </c:pt>
                <c:pt idx="1">
                  <c:v>9.1621334975537927E-2</c:v>
                </c:pt>
                <c:pt idx="2">
                  <c:v>8.8381859779985472E-2</c:v>
                </c:pt>
                <c:pt idx="3">
                  <c:v>0.10991447576813429</c:v>
                </c:pt>
                <c:pt idx="4">
                  <c:v>8.8548152760481669E-2</c:v>
                </c:pt>
                <c:pt idx="5">
                  <c:v>0.10241437662368602</c:v>
                </c:pt>
                <c:pt idx="6">
                  <c:v>0.11947074847580752</c:v>
                </c:pt>
                <c:pt idx="7">
                  <c:v>0.13470451911935122</c:v>
                </c:pt>
                <c:pt idx="8">
                  <c:v>0.12696791762403192</c:v>
                </c:pt>
                <c:pt idx="9">
                  <c:v>0.13045382466208544</c:v>
                </c:pt>
                <c:pt idx="10">
                  <c:v>0.11204627737031259</c:v>
                </c:pt>
                <c:pt idx="11">
                  <c:v>0.1189452186448825</c:v>
                </c:pt>
                <c:pt idx="12">
                  <c:v>0.10976905981254226</c:v>
                </c:pt>
                <c:pt idx="13">
                  <c:v>0.13343007787935957</c:v>
                </c:pt>
                <c:pt idx="14">
                  <c:v>0.14022209513729456</c:v>
                </c:pt>
                <c:pt idx="15">
                  <c:v>0.14542051877081996</c:v>
                </c:pt>
                <c:pt idx="16">
                  <c:v>0.13703589937978333</c:v>
                </c:pt>
                <c:pt idx="17">
                  <c:v>0.12385977617988364</c:v>
                </c:pt>
                <c:pt idx="18">
                  <c:v>0.13363814901190629</c:v>
                </c:pt>
                <c:pt idx="19">
                  <c:v>0.15395789910582969</c:v>
                </c:pt>
                <c:pt idx="20">
                  <c:v>0.16011556625903101</c:v>
                </c:pt>
                <c:pt idx="21">
                  <c:v>0.12792386575408021</c:v>
                </c:pt>
                <c:pt idx="22">
                  <c:v>0.10244129800208546</c:v>
                </c:pt>
                <c:pt idx="23">
                  <c:v>0.10170033551408464</c:v>
                </c:pt>
                <c:pt idx="24">
                  <c:v>9.3714330696264891E-2</c:v>
                </c:pt>
                <c:pt idx="25">
                  <c:v>7.261002950914075E-2</c:v>
                </c:pt>
                <c:pt idx="26">
                  <c:v>8.8542245502641004E-2</c:v>
                </c:pt>
                <c:pt idx="27">
                  <c:v>0.12055301705206545</c:v>
                </c:pt>
                <c:pt idx="28">
                  <c:v>0.11306229875691298</c:v>
                </c:pt>
                <c:pt idx="29">
                  <c:v>0.1186349841304164</c:v>
                </c:pt>
                <c:pt idx="30">
                  <c:v>9.28470737024647E-2</c:v>
                </c:pt>
                <c:pt idx="31">
                  <c:v>8.3869851072108981E-2</c:v>
                </c:pt>
                <c:pt idx="32">
                  <c:v>7.4112755548665366E-2</c:v>
                </c:pt>
                <c:pt idx="33">
                  <c:v>5.5556701042115408E-2</c:v>
                </c:pt>
                <c:pt idx="34">
                  <c:v>5.6282294594555804E-2</c:v>
                </c:pt>
                <c:pt idx="35">
                  <c:v>5.2964140657620673E-2</c:v>
                </c:pt>
                <c:pt idx="36">
                  <c:v>5.617702301986971E-2</c:v>
                </c:pt>
                <c:pt idx="37">
                  <c:v>5.8034014718765459E-2</c:v>
                </c:pt>
                <c:pt idx="38">
                  <c:v>6.4130051764612395E-2</c:v>
                </c:pt>
                <c:pt idx="39">
                  <c:v>7.0506497271977553E-2</c:v>
                </c:pt>
                <c:pt idx="40">
                  <c:v>8.4365222227950731E-2</c:v>
                </c:pt>
                <c:pt idx="41">
                  <c:v>9.6833164585442777E-2</c:v>
                </c:pt>
                <c:pt idx="42">
                  <c:v>8.5508297526554422E-2</c:v>
                </c:pt>
                <c:pt idx="43">
                  <c:v>7.1837895813144703E-2</c:v>
                </c:pt>
                <c:pt idx="44">
                  <c:v>6.8021131882213037E-2</c:v>
                </c:pt>
                <c:pt idx="45">
                  <c:v>6.4535464437300849E-2</c:v>
                </c:pt>
                <c:pt idx="46">
                  <c:v>6.2856902864268704E-2</c:v>
                </c:pt>
                <c:pt idx="47">
                  <c:v>4.7230370072842254E-2</c:v>
                </c:pt>
                <c:pt idx="48">
                  <c:v>3.8372214042168729E-2</c:v>
                </c:pt>
                <c:pt idx="49">
                  <c:v>3.7841895828466532E-2</c:v>
                </c:pt>
                <c:pt idx="50">
                  <c:v>3.6083493651404286E-2</c:v>
                </c:pt>
                <c:pt idx="51">
                  <c:v>3.7363974270466116E-2</c:v>
                </c:pt>
                <c:pt idx="52">
                  <c:v>3.6278090380376105E-2</c:v>
                </c:pt>
                <c:pt idx="53">
                  <c:v>5.593503787741394E-2</c:v>
                </c:pt>
                <c:pt idx="54">
                  <c:v>4.9286310176173131E-2</c:v>
                </c:pt>
                <c:pt idx="55">
                  <c:v>5.5789899357746586E-2</c:v>
                </c:pt>
                <c:pt idx="56">
                  <c:v>5.693962263705199E-2</c:v>
                </c:pt>
                <c:pt idx="57">
                  <c:v>6.1031889215201751E-2</c:v>
                </c:pt>
                <c:pt idx="58">
                  <c:v>6.4510887869675626E-2</c:v>
                </c:pt>
                <c:pt idx="59">
                  <c:v>6.5550894479651234E-2</c:v>
                </c:pt>
                <c:pt idx="60">
                  <c:v>6.2764295061880082E-2</c:v>
                </c:pt>
                <c:pt idx="61">
                  <c:v>6.2062303685851195E-2</c:v>
                </c:pt>
                <c:pt idx="62">
                  <c:v>6.1059517325694035E-2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0340096"/>
        <c:axId val="190350080"/>
      </c:lineChart>
      <c:catAx>
        <c:axId val="1903400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 rtl="0">
              <a:defRPr sz="1200" b="1" i="0" u="none" strike="noStrike" baseline="0">
                <a:solidFill>
                  <a:schemeClr val="tx1"/>
                </a:solidFill>
                <a:latin typeface="+mj-lt"/>
                <a:ea typeface="Tahoma"/>
                <a:cs typeface="Tahoma"/>
              </a:defRPr>
            </a:pPr>
            <a:endParaRPr lang="en-US"/>
          </a:p>
        </c:txPr>
        <c:crossAx val="1903500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90350080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chemeClr val="tx1"/>
                </a:solidFill>
                <a:latin typeface="+mj-lt"/>
                <a:ea typeface="Tahoma"/>
                <a:cs typeface="Tahoma"/>
              </a:defRPr>
            </a:pPr>
            <a:endParaRPr lang="en-US"/>
          </a:p>
        </c:txPr>
        <c:crossAx val="190340096"/>
        <c:crosses val="autoZero"/>
        <c:crossBetween val="between"/>
      </c:valAx>
      <c:spPr>
        <a:noFill/>
        <a:ln w="25396">
          <a:noFill/>
        </a:ln>
      </c:spPr>
    </c:plotArea>
    <c:legend>
      <c:legendPos val="b"/>
      <c:layout>
        <c:manualLayout>
          <c:xMode val="edge"/>
          <c:yMode val="edge"/>
          <c:x val="0.20987224811184321"/>
          <c:y val="0.90949216575200786"/>
          <c:w val="0.6263273340832396"/>
          <c:h val="5.6422355289912456E-2"/>
        </c:manualLayout>
      </c:layout>
      <c:overlay val="0"/>
      <c:spPr>
        <a:noFill/>
        <a:ln w="3174">
          <a:noFill/>
          <a:prstDash val="solid"/>
        </a:ln>
      </c:spPr>
      <c:txPr>
        <a:bodyPr/>
        <a:lstStyle/>
        <a:p>
          <a:pPr>
            <a:defRPr sz="1200" b="1" i="0" u="none" strike="noStrike" baseline="0">
              <a:solidFill>
                <a:schemeClr val="tx1"/>
              </a:solidFill>
              <a:latin typeface="+mj-lt"/>
              <a:ea typeface="Tahoma"/>
              <a:cs typeface="Tahoma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49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0AF968-A1E0-4034-8C3E-3ADFD4826079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EDF1AB-F46E-467F-B3D3-EF59E5918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03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1345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324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28758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955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224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63741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547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736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0745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555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1959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hyperlink" Target="http://bea.gov/national/index.htm#gdp" TargetMode="External"/><Relationship Id="rId4" Type="http://schemas.openxmlformats.org/officeDocument/2006/relationships/hyperlink" Target="http://www.cms.hhs.gov/NationalHealthExpendDat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9072562" cy="1219200"/>
          </a:xfrm>
          <a:noFill/>
        </p:spPr>
        <p:txBody>
          <a:bodyPr/>
          <a:lstStyle/>
          <a:p>
            <a:r>
              <a:rPr lang="en-US" sz="2400" b="1" dirty="0" smtClean="0"/>
              <a:t>Annual Increase in National Health Expenditures and Their Share of Gross Domestic Product, 1961-2023</a:t>
            </a:r>
          </a:p>
        </p:txBody>
      </p:sp>
      <p:graphicFrame>
        <p:nvGraphicFramePr>
          <p:cNvPr id="2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5980647"/>
              </p:ext>
            </p:extLst>
          </p:nvPr>
        </p:nvGraphicFramePr>
        <p:xfrm>
          <a:off x="152400" y="838200"/>
          <a:ext cx="87122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0" y="5919281"/>
            <a:ext cx="8153400" cy="938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100" dirty="0" smtClean="0">
                <a:solidFill>
                  <a:srgbClr val="000000"/>
                </a:solidFill>
                <a:latin typeface="Calibri"/>
              </a:rPr>
              <a:t>SOURCE: 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Kaiser Family Foundation calculations using NHE data from Centers for Medicare and Medicaid Services, Office of the Actuary, National Health Statistics Group, at </a:t>
            </a:r>
            <a:r>
              <a:rPr lang="en-US" sz="1100" dirty="0">
                <a:solidFill>
                  <a:srgbClr val="000000"/>
                </a:solidFill>
                <a:latin typeface="Calibri"/>
                <a:hlinkClick r:id="rId4"/>
              </a:rPr>
              <a:t>http://www.cms.hhs.gov/NationalHealthExpendData/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 (For 2012 data, see Historical; National Health Expenditures by type of service and source of funds, CY 1960-2012; file nhe2012.zip. For 2013-2023 data, see Projected; NHE Historical and projections, 1965-2023, file nhe65-23.zip). </a:t>
            </a:r>
            <a:r>
              <a:rPr lang="en-US" sz="1100" dirty="0" smtClean="0">
                <a:solidFill>
                  <a:srgbClr val="000000"/>
                </a:solidFill>
                <a:latin typeface="Calibri"/>
              </a:rPr>
              <a:t>Gross 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Domestic Product data from Bureau of Economic Analysis, at </a:t>
            </a:r>
            <a:r>
              <a:rPr lang="en-US" sz="1100" dirty="0">
                <a:solidFill>
                  <a:srgbClr val="000000"/>
                </a:solidFill>
                <a:latin typeface="Calibri"/>
                <a:hlinkClick r:id="rId5"/>
              </a:rPr>
              <a:t>http://bea.gov/national/index.htm#gdp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 (file gdplev.xls). </a:t>
            </a: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V="1">
            <a:off x="7434072" y="1219200"/>
            <a:ext cx="0" cy="36576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43800" y="53340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+mj-lt"/>
                <a:cs typeface="Meta Offc Pro"/>
              </a:rPr>
              <a:t>Projected </a:t>
            </a:r>
          </a:p>
        </p:txBody>
      </p:sp>
    </p:spTree>
    <p:extLst>
      <p:ext uri="{BB962C8B-B14F-4D97-AF65-F5344CB8AC3E}">
        <p14:creationId xmlns:p14="http://schemas.microsoft.com/office/powerpoint/2010/main" val="2151700308"/>
      </p:ext>
    </p:extLst>
  </p:cSld>
  <p:clrMapOvr>
    <a:masterClrMapping/>
  </p:clrMapOvr>
</p:sld>
</file>

<file path=ppt/theme/theme1.xml><?xml version="1.0" encoding="utf-8"?>
<a:theme xmlns:a="http://schemas.openxmlformats.org/drawingml/2006/main" name="2013 Fast Facts Slides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111</Words>
  <Application>Microsoft Office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2013 Fast Facts Slides</vt:lpstr>
      <vt:lpstr>Annual Increase in National Health Expenditures and Their Share of Gross Domestic Product, 1961-2023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Annual Increase in National Health Expenditures and Their Share of Gross Domestic Product, 1961-2023</dc:title>
  <dc:creator>NirmitaP</dc:creator>
  <cp:lastModifiedBy>NirmitaP</cp:lastModifiedBy>
  <cp:revision>1</cp:revision>
  <dcterms:created xsi:type="dcterms:W3CDTF">2014-10-23T18:09:26Z</dcterms:created>
  <dcterms:modified xsi:type="dcterms:W3CDTF">2014-10-23T18:09:26Z</dcterms:modified>
</cp:coreProperties>
</file>