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8" r:id="rId2"/>
    <p:sldMasterId id="2147483673" r:id="rId3"/>
    <p:sldMasterId id="2147483666" r:id="rId4"/>
    <p:sldMasterId id="2147483681" r:id="rId5"/>
  </p:sldMasterIdLst>
  <p:notesMasterIdLst>
    <p:notesMasterId r:id="rId41"/>
  </p:notesMasterIdLst>
  <p:handoutMasterIdLst>
    <p:handoutMasterId r:id="rId42"/>
  </p:handoutMasterIdLst>
  <p:sldIdLst>
    <p:sldId id="308" r:id="rId6"/>
    <p:sldId id="344" r:id="rId7"/>
    <p:sldId id="360" r:id="rId8"/>
    <p:sldId id="345" r:id="rId9"/>
    <p:sldId id="346" r:id="rId10"/>
    <p:sldId id="347" r:id="rId11"/>
    <p:sldId id="348" r:id="rId12"/>
    <p:sldId id="349" r:id="rId13"/>
    <p:sldId id="361" r:id="rId14"/>
    <p:sldId id="350" r:id="rId15"/>
    <p:sldId id="351" r:id="rId16"/>
    <p:sldId id="352" r:id="rId17"/>
    <p:sldId id="353" r:id="rId18"/>
    <p:sldId id="354" r:id="rId19"/>
    <p:sldId id="362" r:id="rId20"/>
    <p:sldId id="355" r:id="rId21"/>
    <p:sldId id="356" r:id="rId22"/>
    <p:sldId id="357" r:id="rId23"/>
    <p:sldId id="358" r:id="rId24"/>
    <p:sldId id="359" r:id="rId25"/>
    <p:sldId id="368" r:id="rId26"/>
    <p:sldId id="342" r:id="rId27"/>
    <p:sldId id="331" r:id="rId28"/>
    <p:sldId id="364" r:id="rId29"/>
    <p:sldId id="365" r:id="rId30"/>
    <p:sldId id="367" r:id="rId31"/>
    <p:sldId id="329" r:id="rId32"/>
    <p:sldId id="330" r:id="rId33"/>
    <p:sldId id="366" r:id="rId34"/>
    <p:sldId id="334" r:id="rId35"/>
    <p:sldId id="335" r:id="rId36"/>
    <p:sldId id="336" r:id="rId37"/>
    <p:sldId id="338" r:id="rId38"/>
    <p:sldId id="339" r:id="rId39"/>
    <p:sldId id="341"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naS" initials="A" lastIdx="1" clrIdx="0"/>
  <p:cmAuthor id="1" name="Nisha Kurani" initials="N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302" autoAdjust="0"/>
    <p:restoredTop sz="94090" autoAdjust="0"/>
  </p:normalViewPr>
  <p:slideViewPr>
    <p:cSldViewPr>
      <p:cViewPr varScale="1">
        <p:scale>
          <a:sx n="84" d="100"/>
          <a:sy n="84" d="100"/>
        </p:scale>
        <p:origin x="-84"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2973367157374E-2"/>
          <c:y val="6.7943826979635663E-2"/>
          <c:w val="0.93085346314566353"/>
          <c:h val="0.86170341810623174"/>
        </c:manualLayout>
      </c:layout>
      <c:pieChart>
        <c:varyColors val="1"/>
        <c:ser>
          <c:idx val="0"/>
          <c:order val="0"/>
          <c:tx>
            <c:strRef>
              <c:f>Sheet1!$A$2</c:f>
              <c:strCache>
                <c:ptCount val="1"/>
                <c:pt idx="0">
                  <c:v>East</c:v>
                </c:pt>
              </c:strCache>
            </c:strRef>
          </c:tx>
          <c:spPr>
            <a:ln w="12700">
              <a:solidFill>
                <a:schemeClr val="tx1"/>
              </a:solidFill>
            </a:ln>
          </c:spPr>
          <c:dPt>
            <c:idx val="3"/>
            <c:bubble3D val="0"/>
            <c:spPr>
              <a:solidFill>
                <a:schemeClr val="accent5"/>
              </a:solidFill>
              <a:ln w="12700">
                <a:solidFill>
                  <a:schemeClr val="tx1"/>
                </a:solidFill>
              </a:ln>
            </c:spPr>
          </c:dPt>
          <c:dLbls>
            <c:dLbl>
              <c:idx val="0"/>
              <c:layout>
                <c:manualLayout>
                  <c:x val="-0.13480679891833217"/>
                  <c:y val="-4.1103032195470048E-2"/>
                </c:manualLayout>
              </c:layout>
              <c:spPr/>
              <c:txPr>
                <a:bodyPr/>
                <a:lstStyle/>
                <a:p>
                  <a:pPr>
                    <a:defRPr sz="1700" b="1">
                      <a:solidFill>
                        <a:schemeClr val="bg1"/>
                      </a:solidFill>
                    </a:defRPr>
                  </a:pPr>
                  <a:endParaRPr lang="en-US"/>
                </a:p>
              </c:txPr>
              <c:dLblPos val="bestFit"/>
              <c:showLegendKey val="0"/>
              <c:showVal val="1"/>
              <c:showCatName val="0"/>
              <c:showSerName val="0"/>
              <c:showPercent val="0"/>
              <c:showBubbleSize val="0"/>
              <c:separator>
</c:separator>
            </c:dLbl>
            <c:dLbl>
              <c:idx val="1"/>
              <c:layout>
                <c:manualLayout>
                  <c:x val="-0.12695012229732477"/>
                  <c:y val="-0.24790674191818374"/>
                </c:manualLayout>
              </c:layout>
              <c:spPr/>
              <c:txPr>
                <a:bodyPr/>
                <a:lstStyle/>
                <a:p>
                  <a:pPr>
                    <a:defRPr sz="1700" b="1">
                      <a:solidFill>
                        <a:schemeClr val="bg1"/>
                      </a:solidFill>
                    </a:defRPr>
                  </a:pPr>
                  <a:endParaRPr lang="en-US"/>
                </a:p>
              </c:txPr>
              <c:dLblPos val="bestFit"/>
              <c:showLegendKey val="0"/>
              <c:showVal val="1"/>
              <c:showCatName val="0"/>
              <c:showSerName val="0"/>
              <c:showPercent val="0"/>
              <c:showBubbleSize val="0"/>
              <c:separator>
</c:separator>
            </c:dLbl>
            <c:dLbl>
              <c:idx val="2"/>
              <c:layout>
                <c:manualLayout>
                  <c:x val="9.3499950985431915E-2"/>
                  <c:y val="-0.1324554102319489"/>
                </c:manualLayout>
              </c:layout>
              <c:spPr/>
              <c:txPr>
                <a:bodyPr/>
                <a:lstStyle/>
                <a:p>
                  <a:pPr>
                    <a:defRPr sz="1700" b="1">
                      <a:solidFill>
                        <a:schemeClr val="bg1"/>
                      </a:solidFill>
                    </a:defRPr>
                  </a:pPr>
                  <a:endParaRPr lang="en-US"/>
                </a:p>
              </c:txPr>
              <c:dLblPos val="bestFit"/>
              <c:showLegendKey val="0"/>
              <c:showVal val="1"/>
              <c:showCatName val="0"/>
              <c:showSerName val="0"/>
              <c:showPercent val="0"/>
              <c:showBubbleSize val="0"/>
              <c:separator>
</c:separator>
            </c:dLbl>
            <c:dLbl>
              <c:idx val="3"/>
              <c:layout>
                <c:manualLayout>
                  <c:x val="0.24579229214904866"/>
                  <c:y val="0.18849170808966961"/>
                </c:manualLayout>
              </c:layout>
              <c:dLblPos val="bestFit"/>
              <c:showLegendKey val="0"/>
              <c:showVal val="1"/>
              <c:showCatName val="0"/>
              <c:showSerName val="0"/>
              <c:showPercent val="0"/>
              <c:showBubbleSize val="0"/>
              <c:separator>
</c:separator>
            </c:dLbl>
            <c:txPr>
              <a:bodyPr/>
              <a:lstStyle/>
              <a:p>
                <a:pPr>
                  <a:defRPr sz="1700" b="1"/>
                </a:pPr>
                <a:endParaRPr lang="en-US"/>
              </a:p>
            </c:txPr>
            <c:dLblPos val="bestFit"/>
            <c:showLegendKey val="0"/>
            <c:showVal val="1"/>
            <c:showCatName val="0"/>
            <c:showSerName val="0"/>
            <c:showPercent val="0"/>
            <c:showBubbleSize val="0"/>
            <c:separator>
</c:separator>
            <c:showLeaderLines val="1"/>
          </c:dLbls>
          <c:cat>
            <c:strRef>
              <c:f>Sheet1!$B$1:$E$1</c:f>
              <c:strCache>
                <c:ptCount val="4"/>
                <c:pt idx="0">
                  <c:v>Uninsured</c:v>
                </c:pt>
                <c:pt idx="1">
                  <c:v>Medicaid/Other Public</c:v>
                </c:pt>
                <c:pt idx="2">
                  <c:v>Private Non-Group</c:v>
                </c:pt>
                <c:pt idx="3">
                  <c:v>Employer</c:v>
                </c:pt>
              </c:strCache>
            </c:strRef>
          </c:cat>
          <c:val>
            <c:numRef>
              <c:f>Sheet1!$B$2:$E$2</c:f>
              <c:numCache>
                <c:formatCode>0%</c:formatCode>
                <c:ptCount val="4"/>
                <c:pt idx="0">
                  <c:v>0.18</c:v>
                </c:pt>
                <c:pt idx="1">
                  <c:v>0.20499999999999999</c:v>
                </c:pt>
                <c:pt idx="2">
                  <c:v>5.7000000000000002E-2</c:v>
                </c:pt>
                <c:pt idx="3">
                  <c:v>0.55800000000000005</c:v>
                </c:pt>
              </c:numCache>
            </c:numRef>
          </c:val>
        </c:ser>
        <c:dLbls>
          <c:showLegendKey val="0"/>
          <c:showVal val="0"/>
          <c:showCatName val="0"/>
          <c:showSerName val="0"/>
          <c:showPercent val="0"/>
          <c:showBubbleSize val="0"/>
          <c:showLeaderLines val="1"/>
        </c:dLbls>
        <c:firstSliceAng val="58"/>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63086993643863E-2"/>
          <c:y val="6.6765978577002201E-3"/>
          <c:w val="0.83583631422401039"/>
          <c:h val="0.95115271697207115"/>
        </c:manualLayout>
      </c:layout>
      <c:barChart>
        <c:barDir val="bar"/>
        <c:grouping val="clustered"/>
        <c:varyColors val="0"/>
        <c:ser>
          <c:idx val="0"/>
          <c:order val="0"/>
          <c:tx>
            <c:strRef>
              <c:f>Sheet1!$B$1</c:f>
              <c:strCache>
                <c:ptCount val="1"/>
                <c:pt idx="0">
                  <c:v>% potential marketplace population enrolled</c:v>
                </c:pt>
              </c:strCache>
            </c:strRef>
          </c:tx>
          <c:spPr>
            <a:solidFill>
              <a:schemeClr val="accent1"/>
            </a:solidFill>
          </c:spPr>
          <c:invertIfNegative val="0"/>
          <c:dPt>
            <c:idx val="0"/>
            <c:invertIfNegative val="0"/>
            <c:bubble3D val="0"/>
          </c:dPt>
          <c:dPt>
            <c:idx val="1"/>
            <c:invertIfNegative val="0"/>
            <c:bubble3D val="0"/>
            <c:spPr>
              <a:solidFill>
                <a:schemeClr val="tx2"/>
              </a:solidFill>
            </c:spPr>
          </c:dPt>
          <c:dPt>
            <c:idx val="2"/>
            <c:invertIfNegative val="0"/>
            <c:bubble3D val="0"/>
            <c:spPr>
              <a:solidFill>
                <a:schemeClr val="tx2"/>
              </a:solidFill>
            </c:spPr>
          </c:dPt>
          <c:dPt>
            <c:idx val="3"/>
            <c:invertIfNegative val="0"/>
            <c:bubble3D val="0"/>
            <c:spPr>
              <a:solidFill>
                <a:schemeClr val="tx2"/>
              </a:solidFill>
            </c:spPr>
          </c:dPt>
          <c:dPt>
            <c:idx val="4"/>
            <c:invertIfNegative val="0"/>
            <c:bubble3D val="0"/>
            <c:spPr>
              <a:solidFill>
                <a:schemeClr val="tx2"/>
              </a:solidFill>
            </c:spPr>
          </c:dPt>
          <c:dPt>
            <c:idx val="5"/>
            <c:invertIfNegative val="0"/>
            <c:bubble3D val="0"/>
            <c:spPr>
              <a:solidFill>
                <a:schemeClr val="tx2"/>
              </a:solidFill>
            </c:spPr>
          </c:dPt>
          <c:dPt>
            <c:idx val="6"/>
            <c:invertIfNegative val="0"/>
            <c:bubble3D val="0"/>
            <c:spPr>
              <a:solidFill>
                <a:schemeClr val="tx2"/>
              </a:solidFill>
            </c:spPr>
          </c:dPt>
          <c:dPt>
            <c:idx val="7"/>
            <c:invertIfNegative val="0"/>
            <c:bubble3D val="0"/>
          </c:dPt>
          <c:dPt>
            <c:idx val="8"/>
            <c:invertIfNegative val="0"/>
            <c:bubble3D val="0"/>
            <c:spPr>
              <a:solidFill>
                <a:schemeClr val="tx2"/>
              </a:solidFill>
            </c:spPr>
          </c:dPt>
          <c:dPt>
            <c:idx val="9"/>
            <c:invertIfNegative val="0"/>
            <c:bubble3D val="0"/>
            <c:spPr>
              <a:solidFill>
                <a:schemeClr val="tx2"/>
              </a:solidFill>
            </c:spPr>
          </c:dPt>
          <c:dPt>
            <c:idx val="10"/>
            <c:invertIfNegative val="0"/>
            <c:bubble3D val="0"/>
            <c:spPr>
              <a:solidFill>
                <a:schemeClr val="tx2"/>
              </a:solidFill>
            </c:spPr>
          </c:dPt>
          <c:dPt>
            <c:idx val="11"/>
            <c:invertIfNegative val="0"/>
            <c:bubble3D val="0"/>
            <c:spPr>
              <a:solidFill>
                <a:schemeClr val="tx2"/>
              </a:solidFill>
            </c:spPr>
          </c:dPt>
          <c:dPt>
            <c:idx val="12"/>
            <c:invertIfNegative val="0"/>
            <c:bubble3D val="0"/>
            <c:spPr>
              <a:solidFill>
                <a:schemeClr val="tx2"/>
              </a:solidFill>
            </c:spPr>
          </c:dPt>
          <c:dPt>
            <c:idx val="14"/>
            <c:invertIfNegative val="0"/>
            <c:bubble3D val="0"/>
            <c:spPr>
              <a:solidFill>
                <a:schemeClr val="tx2"/>
              </a:solidFill>
            </c:spPr>
          </c:dPt>
          <c:dPt>
            <c:idx val="15"/>
            <c:invertIfNegative val="0"/>
            <c:bubble3D val="0"/>
            <c:spPr>
              <a:solidFill>
                <a:schemeClr val="tx2"/>
              </a:solidFill>
            </c:spPr>
          </c:dPt>
          <c:dPt>
            <c:idx val="16"/>
            <c:invertIfNegative val="0"/>
            <c:bubble3D val="0"/>
            <c:spPr>
              <a:solidFill>
                <a:schemeClr val="tx2"/>
              </a:solidFill>
            </c:spPr>
          </c:dPt>
          <c:dPt>
            <c:idx val="17"/>
            <c:invertIfNegative val="0"/>
            <c:bubble3D val="0"/>
            <c:spPr>
              <a:solidFill>
                <a:schemeClr val="tx2"/>
              </a:solidFill>
            </c:spPr>
          </c:dPt>
          <c:dPt>
            <c:idx val="18"/>
            <c:invertIfNegative val="0"/>
            <c:bubble3D val="0"/>
            <c:spPr>
              <a:solidFill>
                <a:schemeClr val="tx2"/>
              </a:solidFill>
            </c:spPr>
          </c:dPt>
          <c:dPt>
            <c:idx val="19"/>
            <c:invertIfNegative val="0"/>
            <c:bubble3D val="0"/>
            <c:spPr>
              <a:solidFill>
                <a:schemeClr val="tx2"/>
              </a:solidFill>
            </c:spPr>
          </c:dPt>
          <c:dPt>
            <c:idx val="20"/>
            <c:invertIfNegative val="0"/>
            <c:bubble3D val="0"/>
            <c:spPr>
              <a:solidFill>
                <a:schemeClr val="tx2"/>
              </a:solidFill>
            </c:spPr>
          </c:dPt>
          <c:dPt>
            <c:idx val="21"/>
            <c:invertIfNegative val="0"/>
            <c:bubble3D val="0"/>
            <c:spPr>
              <a:solidFill>
                <a:schemeClr val="tx2"/>
              </a:solidFill>
            </c:spPr>
          </c:dPt>
          <c:dPt>
            <c:idx val="22"/>
            <c:invertIfNegative val="0"/>
            <c:bubble3D val="0"/>
            <c:spPr>
              <a:solidFill>
                <a:schemeClr val="tx2"/>
              </a:solidFill>
            </c:spPr>
          </c:dPt>
          <c:dPt>
            <c:idx val="23"/>
            <c:invertIfNegative val="0"/>
            <c:bubble3D val="0"/>
            <c:spPr>
              <a:solidFill>
                <a:schemeClr val="tx2"/>
              </a:solidFill>
            </c:spPr>
          </c:dPt>
          <c:dPt>
            <c:idx val="24"/>
            <c:invertIfNegative val="0"/>
            <c:bubble3D val="0"/>
          </c:dPt>
          <c:dPt>
            <c:idx val="25"/>
            <c:invertIfNegative val="0"/>
            <c:bubble3D val="0"/>
            <c:spPr>
              <a:solidFill>
                <a:schemeClr val="tx2"/>
              </a:solidFill>
            </c:spPr>
          </c:dPt>
          <c:dPt>
            <c:idx val="26"/>
            <c:invertIfNegative val="0"/>
            <c:bubble3D val="0"/>
            <c:spPr>
              <a:solidFill>
                <a:schemeClr val="tx2"/>
              </a:solidFill>
            </c:spPr>
          </c:dPt>
          <c:dPt>
            <c:idx val="27"/>
            <c:invertIfNegative val="0"/>
            <c:bubble3D val="0"/>
            <c:spPr>
              <a:solidFill>
                <a:schemeClr val="tx2"/>
              </a:solidFill>
            </c:spPr>
          </c:dPt>
          <c:dPt>
            <c:idx val="28"/>
            <c:invertIfNegative val="0"/>
            <c:bubble3D val="0"/>
            <c:spPr>
              <a:solidFill>
                <a:schemeClr val="tx2"/>
              </a:solidFill>
            </c:spPr>
          </c:dPt>
          <c:dPt>
            <c:idx val="29"/>
            <c:invertIfNegative val="0"/>
            <c:bubble3D val="0"/>
            <c:spPr>
              <a:solidFill>
                <a:schemeClr val="tx2"/>
              </a:solidFill>
            </c:spPr>
          </c:dPt>
          <c:dPt>
            <c:idx val="30"/>
            <c:invertIfNegative val="0"/>
            <c:bubble3D val="0"/>
          </c:dPt>
          <c:dPt>
            <c:idx val="31"/>
            <c:invertIfNegative val="0"/>
            <c:bubble3D val="0"/>
            <c:spPr>
              <a:solidFill>
                <a:schemeClr val="tx2"/>
              </a:solidFill>
            </c:spPr>
          </c:dPt>
          <c:dPt>
            <c:idx val="32"/>
            <c:invertIfNegative val="0"/>
            <c:bubble3D val="0"/>
          </c:dPt>
          <c:dPt>
            <c:idx val="33"/>
            <c:invertIfNegative val="0"/>
            <c:bubble3D val="0"/>
            <c:spPr>
              <a:solidFill>
                <a:schemeClr val="tx2"/>
              </a:solidFill>
            </c:spPr>
          </c:dPt>
          <c:dPt>
            <c:idx val="34"/>
            <c:invertIfNegative val="0"/>
            <c:bubble3D val="0"/>
            <c:spPr>
              <a:solidFill>
                <a:schemeClr val="tx2"/>
              </a:solidFill>
            </c:spPr>
          </c:dPt>
          <c:dPt>
            <c:idx val="35"/>
            <c:invertIfNegative val="0"/>
            <c:bubble3D val="0"/>
            <c:spPr>
              <a:solidFill>
                <a:schemeClr val="tx2"/>
              </a:solidFill>
            </c:spPr>
          </c:dPt>
          <c:dPt>
            <c:idx val="36"/>
            <c:invertIfNegative val="0"/>
            <c:bubble3D val="0"/>
            <c:spPr>
              <a:solidFill>
                <a:schemeClr val="tx2"/>
              </a:solidFill>
            </c:spPr>
          </c:dPt>
          <c:dPt>
            <c:idx val="37"/>
            <c:invertIfNegative val="0"/>
            <c:bubble3D val="0"/>
            <c:spPr>
              <a:solidFill>
                <a:schemeClr val="tx2"/>
              </a:solidFill>
            </c:spPr>
          </c:dPt>
          <c:dPt>
            <c:idx val="38"/>
            <c:invertIfNegative val="0"/>
            <c:bubble3D val="0"/>
          </c:dPt>
          <c:dPt>
            <c:idx val="39"/>
            <c:invertIfNegative val="0"/>
            <c:bubble3D val="0"/>
          </c:dPt>
          <c:dPt>
            <c:idx val="40"/>
            <c:invertIfNegative val="0"/>
            <c:bubble3D val="0"/>
            <c:spPr>
              <a:solidFill>
                <a:schemeClr val="tx2"/>
              </a:solidFill>
            </c:spPr>
          </c:dPt>
          <c:dPt>
            <c:idx val="41"/>
            <c:invertIfNegative val="0"/>
            <c:bubble3D val="0"/>
            <c:spPr>
              <a:solidFill>
                <a:schemeClr val="tx2"/>
              </a:solidFill>
            </c:spPr>
          </c:dPt>
          <c:dPt>
            <c:idx val="42"/>
            <c:invertIfNegative val="0"/>
            <c:bubble3D val="0"/>
          </c:dPt>
          <c:dPt>
            <c:idx val="43"/>
            <c:invertIfNegative val="0"/>
            <c:bubble3D val="0"/>
            <c:spPr>
              <a:solidFill>
                <a:schemeClr val="tx2"/>
              </a:solidFill>
            </c:spPr>
          </c:dPt>
          <c:dPt>
            <c:idx val="44"/>
            <c:invertIfNegative val="0"/>
            <c:bubble3D val="0"/>
          </c:dPt>
          <c:dPt>
            <c:idx val="45"/>
            <c:invertIfNegative val="0"/>
            <c:bubble3D val="0"/>
            <c:spPr>
              <a:solidFill>
                <a:schemeClr val="tx2"/>
              </a:solidFill>
            </c:spPr>
          </c:dPt>
          <c:dPt>
            <c:idx val="46"/>
            <c:invertIfNegative val="0"/>
            <c:bubble3D val="0"/>
          </c:dPt>
          <c:dLbls>
            <c:txPr>
              <a:bodyPr rot="0" vert="horz"/>
              <a:lstStyle/>
              <a:p>
                <a:pPr>
                  <a:defRPr sz="700" b="1"/>
                </a:pPr>
                <a:endParaRPr lang="en-US"/>
              </a:p>
            </c:txPr>
            <c:showLegendKey val="0"/>
            <c:showVal val="1"/>
            <c:showCatName val="0"/>
            <c:showSerName val="0"/>
            <c:showPercent val="0"/>
            <c:showBubbleSize val="0"/>
            <c:showLeaderLines val="0"/>
          </c:dLbls>
          <c:cat>
            <c:strRef>
              <c:f>Sheet1!$A$2:$A$52</c:f>
              <c:strCache>
                <c:ptCount val="51"/>
                <c:pt idx="0">
                  <c:v>Massachusetts</c:v>
                </c:pt>
                <c:pt idx="1">
                  <c:v>South Dakota</c:v>
                </c:pt>
                <c:pt idx="2">
                  <c:v>Iowa</c:v>
                </c:pt>
                <c:pt idx="3">
                  <c:v>North Dakota</c:v>
                </c:pt>
                <c:pt idx="4">
                  <c:v>Oklahoma</c:v>
                </c:pt>
                <c:pt idx="5">
                  <c:v>Mississippi</c:v>
                </c:pt>
                <c:pt idx="6">
                  <c:v>New Mexico</c:v>
                </c:pt>
                <c:pt idx="7">
                  <c:v>Hawaii</c:v>
                </c:pt>
                <c:pt idx="8">
                  <c:v>Alaska</c:v>
                </c:pt>
                <c:pt idx="9">
                  <c:v>Texas</c:v>
                </c:pt>
                <c:pt idx="10">
                  <c:v>Wyoming</c:v>
                </c:pt>
                <c:pt idx="11">
                  <c:v>Louisiana</c:v>
                </c:pt>
                <c:pt idx="12">
                  <c:v>West Virginia</c:v>
                </c:pt>
                <c:pt idx="13">
                  <c:v>Maryland</c:v>
                </c:pt>
                <c:pt idx="14">
                  <c:v>Ohio</c:v>
                </c:pt>
                <c:pt idx="15">
                  <c:v>Kansas</c:v>
                </c:pt>
                <c:pt idx="16">
                  <c:v>Arizona</c:v>
                </c:pt>
                <c:pt idx="17">
                  <c:v>Missouri</c:v>
                </c:pt>
                <c:pt idx="18">
                  <c:v>South Carolina</c:v>
                </c:pt>
                <c:pt idx="19">
                  <c:v>Nebraska</c:v>
                </c:pt>
                <c:pt idx="20">
                  <c:v>New Jersey</c:v>
                </c:pt>
                <c:pt idx="21">
                  <c:v>Utah</c:v>
                </c:pt>
                <c:pt idx="22">
                  <c:v>Virginia</c:v>
                </c:pt>
                <c:pt idx="23">
                  <c:v>Indiana</c:v>
                </c:pt>
                <c:pt idx="24">
                  <c:v>Nevada</c:v>
                </c:pt>
                <c:pt idx="25">
                  <c:v>Tennessee</c:v>
                </c:pt>
                <c:pt idx="26">
                  <c:v>Alabama</c:v>
                </c:pt>
                <c:pt idx="27">
                  <c:v>Georgia</c:v>
                </c:pt>
                <c:pt idx="28">
                  <c:v>Illinois</c:v>
                </c:pt>
                <c:pt idx="29">
                  <c:v>Arkansas</c:v>
                </c:pt>
                <c:pt idx="30">
                  <c:v>Minnesota</c:v>
                </c:pt>
                <c:pt idx="31">
                  <c:v>Pennsylvania</c:v>
                </c:pt>
                <c:pt idx="32">
                  <c:v>Oregon</c:v>
                </c:pt>
                <c:pt idx="33">
                  <c:v>Delaware</c:v>
                </c:pt>
                <c:pt idx="34">
                  <c:v>Florida</c:v>
                </c:pt>
                <c:pt idx="35">
                  <c:v>Wisconsin</c:v>
                </c:pt>
                <c:pt idx="36">
                  <c:v>Montana</c:v>
                </c:pt>
                <c:pt idx="37">
                  <c:v>New Hampshire</c:v>
                </c:pt>
                <c:pt idx="38">
                  <c:v>District of Columbia</c:v>
                </c:pt>
                <c:pt idx="39">
                  <c:v>Colorado</c:v>
                </c:pt>
                <c:pt idx="40">
                  <c:v>North Carolina</c:v>
                </c:pt>
                <c:pt idx="41">
                  <c:v>Michigan</c:v>
                </c:pt>
                <c:pt idx="42">
                  <c:v>Kentucky</c:v>
                </c:pt>
                <c:pt idx="43">
                  <c:v>Idaho</c:v>
                </c:pt>
                <c:pt idx="44">
                  <c:v>New York</c:v>
                </c:pt>
                <c:pt idx="45">
                  <c:v>Maine</c:v>
                </c:pt>
                <c:pt idx="46">
                  <c:v>Washington</c:v>
                </c:pt>
                <c:pt idx="47">
                  <c:v>California</c:v>
                </c:pt>
                <c:pt idx="48">
                  <c:v>Connecticut</c:v>
                </c:pt>
                <c:pt idx="49">
                  <c:v>Rhode Island</c:v>
                </c:pt>
                <c:pt idx="50">
                  <c:v>Vermont</c:v>
                </c:pt>
              </c:strCache>
            </c:strRef>
          </c:cat>
          <c:val>
            <c:numRef>
              <c:f>Sheet1!$B$2:$B$52</c:f>
              <c:numCache>
                <c:formatCode>0.0%</c:formatCode>
                <c:ptCount val="51"/>
                <c:pt idx="0">
                  <c:v>3.1E-2</c:v>
                </c:pt>
                <c:pt idx="1">
                  <c:v>4.2999999999999997E-2</c:v>
                </c:pt>
                <c:pt idx="2">
                  <c:v>4.4999999999999998E-2</c:v>
                </c:pt>
                <c:pt idx="3">
                  <c:v>5.2999999999999999E-2</c:v>
                </c:pt>
                <c:pt idx="4">
                  <c:v>5.5E-2</c:v>
                </c:pt>
                <c:pt idx="5">
                  <c:v>5.8000000000000003E-2</c:v>
                </c:pt>
                <c:pt idx="6">
                  <c:v>0.06</c:v>
                </c:pt>
                <c:pt idx="7">
                  <c:v>6.2E-2</c:v>
                </c:pt>
                <c:pt idx="8">
                  <c:v>6.5000000000000002E-2</c:v>
                </c:pt>
                <c:pt idx="9">
                  <c:v>6.6000000000000003E-2</c:v>
                </c:pt>
                <c:pt idx="10">
                  <c:v>6.6000000000000003E-2</c:v>
                </c:pt>
                <c:pt idx="11">
                  <c:v>6.7000000000000004E-2</c:v>
                </c:pt>
                <c:pt idx="12">
                  <c:v>6.8000000000000005E-2</c:v>
                </c:pt>
                <c:pt idx="13">
                  <c:v>6.9000000000000006E-2</c:v>
                </c:pt>
                <c:pt idx="14">
                  <c:v>7.3999999999999996E-2</c:v>
                </c:pt>
                <c:pt idx="15">
                  <c:v>7.4999999999999997E-2</c:v>
                </c:pt>
                <c:pt idx="16">
                  <c:v>7.9000000000000001E-2</c:v>
                </c:pt>
                <c:pt idx="17">
                  <c:v>8.2000000000000003E-2</c:v>
                </c:pt>
                <c:pt idx="18">
                  <c:v>8.4000000000000005E-2</c:v>
                </c:pt>
                <c:pt idx="19">
                  <c:v>8.5000000000000006E-2</c:v>
                </c:pt>
                <c:pt idx="20">
                  <c:v>8.6999999999999994E-2</c:v>
                </c:pt>
                <c:pt idx="21">
                  <c:v>8.8999999999999996E-2</c:v>
                </c:pt>
                <c:pt idx="22">
                  <c:v>0.09</c:v>
                </c:pt>
                <c:pt idx="23">
                  <c:v>9.0999999999999998E-2</c:v>
                </c:pt>
                <c:pt idx="24">
                  <c:v>9.0999999999999998E-2</c:v>
                </c:pt>
                <c:pt idx="25">
                  <c:v>9.2999999999999999E-2</c:v>
                </c:pt>
                <c:pt idx="26">
                  <c:v>9.5000000000000001E-2</c:v>
                </c:pt>
                <c:pt idx="27">
                  <c:v>9.5000000000000001E-2</c:v>
                </c:pt>
                <c:pt idx="28">
                  <c:v>9.5000000000000001E-2</c:v>
                </c:pt>
                <c:pt idx="29">
                  <c:v>9.6000000000000002E-2</c:v>
                </c:pt>
                <c:pt idx="30">
                  <c:v>9.6000000000000002E-2</c:v>
                </c:pt>
                <c:pt idx="31">
                  <c:v>9.7000000000000003E-2</c:v>
                </c:pt>
                <c:pt idx="32">
                  <c:v>0.1</c:v>
                </c:pt>
                <c:pt idx="33">
                  <c:v>0.10299999999999999</c:v>
                </c:pt>
                <c:pt idx="34">
                  <c:v>0.11700000000000001</c:v>
                </c:pt>
                <c:pt idx="35">
                  <c:v>0.11700000000000001</c:v>
                </c:pt>
                <c:pt idx="36">
                  <c:v>0.123</c:v>
                </c:pt>
                <c:pt idx="37">
                  <c:v>0.123</c:v>
                </c:pt>
                <c:pt idx="38">
                  <c:v>0.13</c:v>
                </c:pt>
                <c:pt idx="39">
                  <c:v>0.13700000000000001</c:v>
                </c:pt>
                <c:pt idx="40">
                  <c:v>0.14899999999999999</c:v>
                </c:pt>
                <c:pt idx="41">
                  <c:v>0.155</c:v>
                </c:pt>
                <c:pt idx="42">
                  <c:v>0.161</c:v>
                </c:pt>
                <c:pt idx="43">
                  <c:v>0.16300000000000001</c:v>
                </c:pt>
                <c:pt idx="44">
                  <c:v>0.16700000000000001</c:v>
                </c:pt>
                <c:pt idx="45">
                  <c:v>0.16800000000000001</c:v>
                </c:pt>
                <c:pt idx="46">
                  <c:v>0.17499999999999999</c:v>
                </c:pt>
                <c:pt idx="47">
                  <c:v>0.221</c:v>
                </c:pt>
                <c:pt idx="48">
                  <c:v>0.22500000000000001</c:v>
                </c:pt>
                <c:pt idx="49">
                  <c:v>0.22500000000000001</c:v>
                </c:pt>
                <c:pt idx="50">
                  <c:v>0.435</c:v>
                </c:pt>
              </c:numCache>
            </c:numRef>
          </c:val>
        </c:ser>
        <c:dLbls>
          <c:showLegendKey val="0"/>
          <c:showVal val="0"/>
          <c:showCatName val="0"/>
          <c:showSerName val="0"/>
          <c:showPercent val="0"/>
          <c:showBubbleSize val="0"/>
        </c:dLbls>
        <c:gapWidth val="73"/>
        <c:axId val="35457664"/>
        <c:axId val="35463552"/>
      </c:barChart>
      <c:catAx>
        <c:axId val="35457664"/>
        <c:scaling>
          <c:orientation val="minMax"/>
        </c:scaling>
        <c:delete val="0"/>
        <c:axPos val="l"/>
        <c:majorTickMark val="out"/>
        <c:minorTickMark val="none"/>
        <c:tickLblPos val="nextTo"/>
        <c:txPr>
          <a:bodyPr/>
          <a:lstStyle/>
          <a:p>
            <a:pPr>
              <a:defRPr sz="650" b="1"/>
            </a:pPr>
            <a:endParaRPr lang="en-US"/>
          </a:p>
        </c:txPr>
        <c:crossAx val="35463552"/>
        <c:crosses val="autoZero"/>
        <c:auto val="1"/>
        <c:lblAlgn val="ctr"/>
        <c:lblOffset val="100"/>
        <c:noMultiLvlLbl val="0"/>
      </c:catAx>
      <c:valAx>
        <c:axId val="35463552"/>
        <c:scaling>
          <c:orientation val="minMax"/>
        </c:scaling>
        <c:delete val="0"/>
        <c:axPos val="b"/>
        <c:majorGridlines>
          <c:spPr>
            <a:ln>
              <a:noFill/>
            </a:ln>
          </c:spPr>
        </c:majorGridlines>
        <c:numFmt formatCode="0%" sourceLinked="0"/>
        <c:majorTickMark val="out"/>
        <c:minorTickMark val="none"/>
        <c:tickLblPos val="nextTo"/>
        <c:txPr>
          <a:bodyPr/>
          <a:lstStyle/>
          <a:p>
            <a:pPr>
              <a:defRPr sz="900" b="1"/>
            </a:pPr>
            <a:endParaRPr lang="en-US"/>
          </a:p>
        </c:txPr>
        <c:crossAx val="35457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63086993643863E-2"/>
          <c:y val="6.6765978577002201E-3"/>
          <c:w val="0.84151029314106818"/>
          <c:h val="0.95233631269064345"/>
        </c:manualLayout>
      </c:layout>
      <c:barChart>
        <c:barDir val="bar"/>
        <c:grouping val="clustered"/>
        <c:varyColors val="0"/>
        <c:ser>
          <c:idx val="0"/>
          <c:order val="0"/>
          <c:tx>
            <c:strRef>
              <c:f>Sheet1!$B$1</c:f>
              <c:strCache>
                <c:ptCount val="1"/>
                <c:pt idx="0">
                  <c:v>% potential marketplace population enrolled</c:v>
                </c:pt>
              </c:strCache>
            </c:strRef>
          </c:tx>
          <c:spPr>
            <a:solidFill>
              <a:schemeClr val="accent1"/>
            </a:solidFill>
          </c:spPr>
          <c:invertIfNegative val="0"/>
          <c:dPt>
            <c:idx val="0"/>
            <c:invertIfNegative val="0"/>
            <c:bubble3D val="0"/>
          </c:dPt>
          <c:dPt>
            <c:idx val="1"/>
            <c:invertIfNegative val="0"/>
            <c:bubble3D val="0"/>
            <c:spPr>
              <a:solidFill>
                <a:schemeClr val="tx2"/>
              </a:solidFill>
            </c:spPr>
          </c:dPt>
          <c:dPt>
            <c:idx val="2"/>
            <c:invertIfNegative val="0"/>
            <c:bubble3D val="0"/>
            <c:spPr>
              <a:solidFill>
                <a:schemeClr val="tx2"/>
              </a:solidFill>
            </c:spPr>
          </c:dPt>
          <c:dPt>
            <c:idx val="3"/>
            <c:invertIfNegative val="0"/>
            <c:bubble3D val="0"/>
            <c:spPr>
              <a:solidFill>
                <a:schemeClr val="tx2"/>
              </a:solidFill>
            </c:spPr>
          </c:dPt>
          <c:dPt>
            <c:idx val="4"/>
            <c:invertIfNegative val="0"/>
            <c:bubble3D val="0"/>
            <c:spPr>
              <a:solidFill>
                <a:schemeClr val="tx2"/>
              </a:solidFill>
            </c:spPr>
          </c:dPt>
          <c:dPt>
            <c:idx val="5"/>
            <c:invertIfNegative val="0"/>
            <c:bubble3D val="0"/>
            <c:spPr>
              <a:solidFill>
                <a:schemeClr val="tx2"/>
              </a:solidFill>
            </c:spPr>
          </c:dPt>
          <c:dPt>
            <c:idx val="6"/>
            <c:invertIfNegative val="0"/>
            <c:bubble3D val="0"/>
          </c:dPt>
          <c:dPt>
            <c:idx val="7"/>
            <c:invertIfNegative val="0"/>
            <c:bubble3D val="0"/>
            <c:spPr>
              <a:solidFill>
                <a:schemeClr val="tx2"/>
              </a:solidFill>
            </c:spPr>
          </c:dPt>
          <c:dPt>
            <c:idx val="8"/>
            <c:invertIfNegative val="0"/>
            <c:bubble3D val="0"/>
            <c:spPr>
              <a:solidFill>
                <a:schemeClr val="tx2"/>
              </a:solidFill>
            </c:spPr>
          </c:dPt>
          <c:dPt>
            <c:idx val="9"/>
            <c:invertIfNegative val="0"/>
            <c:bubble3D val="0"/>
            <c:spPr>
              <a:solidFill>
                <a:schemeClr val="tx2"/>
              </a:solidFill>
            </c:spPr>
          </c:dPt>
          <c:dPt>
            <c:idx val="10"/>
            <c:invertIfNegative val="0"/>
            <c:bubble3D val="0"/>
            <c:spPr>
              <a:solidFill>
                <a:schemeClr val="tx2"/>
              </a:solidFill>
            </c:spPr>
          </c:dPt>
          <c:dPt>
            <c:idx val="11"/>
            <c:invertIfNegative val="0"/>
            <c:bubble3D val="0"/>
            <c:spPr>
              <a:solidFill>
                <a:schemeClr val="tx2"/>
              </a:solidFill>
            </c:spPr>
          </c:dPt>
          <c:dPt>
            <c:idx val="12"/>
            <c:invertIfNegative val="0"/>
            <c:bubble3D val="0"/>
            <c:spPr>
              <a:solidFill>
                <a:schemeClr val="tx2"/>
              </a:solidFill>
            </c:spPr>
          </c:dPt>
          <c:dPt>
            <c:idx val="14"/>
            <c:invertIfNegative val="0"/>
            <c:bubble3D val="0"/>
            <c:spPr>
              <a:solidFill>
                <a:schemeClr val="tx2"/>
              </a:solidFill>
            </c:spPr>
          </c:dPt>
          <c:dPt>
            <c:idx val="15"/>
            <c:invertIfNegative val="0"/>
            <c:bubble3D val="0"/>
            <c:spPr>
              <a:solidFill>
                <a:schemeClr val="tx2"/>
              </a:solidFill>
            </c:spPr>
          </c:dPt>
          <c:dPt>
            <c:idx val="16"/>
            <c:invertIfNegative val="0"/>
            <c:bubble3D val="0"/>
            <c:spPr>
              <a:solidFill>
                <a:schemeClr val="tx2"/>
              </a:solidFill>
            </c:spPr>
          </c:dPt>
          <c:dPt>
            <c:idx val="17"/>
            <c:invertIfNegative val="0"/>
            <c:bubble3D val="0"/>
            <c:spPr>
              <a:solidFill>
                <a:schemeClr val="tx2"/>
              </a:solidFill>
            </c:spPr>
          </c:dPt>
          <c:dPt>
            <c:idx val="18"/>
            <c:invertIfNegative val="0"/>
            <c:bubble3D val="0"/>
            <c:spPr>
              <a:solidFill>
                <a:schemeClr val="tx2"/>
              </a:solidFill>
            </c:spPr>
          </c:dPt>
          <c:dPt>
            <c:idx val="19"/>
            <c:invertIfNegative val="0"/>
            <c:bubble3D val="0"/>
            <c:spPr>
              <a:solidFill>
                <a:schemeClr val="tx2"/>
              </a:solidFill>
            </c:spPr>
          </c:dPt>
          <c:dPt>
            <c:idx val="20"/>
            <c:invertIfNegative val="0"/>
            <c:bubble3D val="0"/>
            <c:spPr>
              <a:solidFill>
                <a:schemeClr val="tx2"/>
              </a:solidFill>
            </c:spPr>
          </c:dPt>
          <c:dPt>
            <c:idx val="21"/>
            <c:invertIfNegative val="0"/>
            <c:bubble3D val="0"/>
            <c:spPr>
              <a:solidFill>
                <a:schemeClr val="tx2"/>
              </a:solidFill>
            </c:spPr>
          </c:dPt>
          <c:dPt>
            <c:idx val="22"/>
            <c:invertIfNegative val="0"/>
            <c:bubble3D val="0"/>
            <c:spPr>
              <a:solidFill>
                <a:schemeClr val="tx2"/>
              </a:solidFill>
            </c:spPr>
          </c:dPt>
          <c:dPt>
            <c:idx val="23"/>
            <c:invertIfNegative val="0"/>
            <c:bubble3D val="0"/>
            <c:spPr>
              <a:solidFill>
                <a:schemeClr val="tx2"/>
              </a:solidFill>
            </c:spPr>
          </c:dPt>
          <c:dPt>
            <c:idx val="24"/>
            <c:invertIfNegative val="0"/>
            <c:bubble3D val="0"/>
          </c:dPt>
          <c:dPt>
            <c:idx val="25"/>
            <c:invertIfNegative val="0"/>
            <c:bubble3D val="0"/>
            <c:spPr>
              <a:solidFill>
                <a:schemeClr val="tx2"/>
              </a:solidFill>
            </c:spPr>
          </c:dPt>
          <c:dPt>
            <c:idx val="26"/>
            <c:invertIfNegative val="0"/>
            <c:bubble3D val="0"/>
            <c:spPr>
              <a:solidFill>
                <a:schemeClr val="tx2"/>
              </a:solidFill>
            </c:spPr>
          </c:dPt>
          <c:dPt>
            <c:idx val="27"/>
            <c:invertIfNegative val="0"/>
            <c:bubble3D val="0"/>
            <c:spPr>
              <a:solidFill>
                <a:schemeClr val="tx2"/>
              </a:solidFill>
            </c:spPr>
          </c:dPt>
          <c:dPt>
            <c:idx val="28"/>
            <c:invertIfNegative val="0"/>
            <c:bubble3D val="0"/>
            <c:spPr>
              <a:solidFill>
                <a:schemeClr val="tx2"/>
              </a:solidFill>
            </c:spPr>
          </c:dPt>
          <c:dPt>
            <c:idx val="29"/>
            <c:invertIfNegative val="0"/>
            <c:bubble3D val="0"/>
            <c:spPr>
              <a:solidFill>
                <a:schemeClr val="tx2"/>
              </a:solidFill>
            </c:spPr>
          </c:dPt>
          <c:dPt>
            <c:idx val="30"/>
            <c:invertIfNegative val="0"/>
            <c:bubble3D val="0"/>
          </c:dPt>
          <c:dPt>
            <c:idx val="31"/>
            <c:invertIfNegative val="0"/>
            <c:bubble3D val="0"/>
            <c:spPr>
              <a:solidFill>
                <a:schemeClr val="tx2"/>
              </a:solidFill>
            </c:spPr>
          </c:dPt>
          <c:dPt>
            <c:idx val="32"/>
            <c:invertIfNegative val="0"/>
            <c:bubble3D val="0"/>
          </c:dPt>
          <c:dPt>
            <c:idx val="33"/>
            <c:invertIfNegative val="0"/>
            <c:bubble3D val="0"/>
            <c:spPr>
              <a:solidFill>
                <a:schemeClr val="tx2"/>
              </a:solidFill>
            </c:spPr>
          </c:dPt>
          <c:dPt>
            <c:idx val="34"/>
            <c:invertIfNegative val="0"/>
            <c:bubble3D val="0"/>
            <c:spPr>
              <a:solidFill>
                <a:schemeClr val="tx2"/>
              </a:solidFill>
            </c:spPr>
          </c:dPt>
          <c:dPt>
            <c:idx val="35"/>
            <c:invertIfNegative val="0"/>
            <c:bubble3D val="0"/>
            <c:spPr>
              <a:solidFill>
                <a:schemeClr val="tx2"/>
              </a:solidFill>
            </c:spPr>
          </c:dPt>
          <c:dPt>
            <c:idx val="36"/>
            <c:invertIfNegative val="0"/>
            <c:bubble3D val="0"/>
            <c:spPr>
              <a:solidFill>
                <a:schemeClr val="tx2"/>
              </a:solidFill>
            </c:spPr>
          </c:dPt>
          <c:dPt>
            <c:idx val="37"/>
            <c:invertIfNegative val="0"/>
            <c:bubble3D val="0"/>
            <c:spPr>
              <a:solidFill>
                <a:schemeClr val="tx2"/>
              </a:solidFill>
            </c:spPr>
          </c:dPt>
          <c:dPt>
            <c:idx val="38"/>
            <c:invertIfNegative val="0"/>
            <c:bubble3D val="0"/>
          </c:dPt>
          <c:dPt>
            <c:idx val="39"/>
            <c:invertIfNegative val="0"/>
            <c:bubble3D val="0"/>
          </c:dPt>
          <c:dPt>
            <c:idx val="40"/>
            <c:invertIfNegative val="0"/>
            <c:bubble3D val="0"/>
            <c:spPr>
              <a:solidFill>
                <a:schemeClr val="tx2"/>
              </a:solidFill>
            </c:spPr>
          </c:dPt>
          <c:dPt>
            <c:idx val="41"/>
            <c:invertIfNegative val="0"/>
            <c:bubble3D val="0"/>
            <c:spPr>
              <a:solidFill>
                <a:schemeClr val="tx2"/>
              </a:solidFill>
            </c:spPr>
          </c:dPt>
          <c:dPt>
            <c:idx val="42"/>
            <c:invertIfNegative val="0"/>
            <c:bubble3D val="0"/>
          </c:dPt>
          <c:dPt>
            <c:idx val="43"/>
            <c:invertIfNegative val="0"/>
            <c:bubble3D val="0"/>
            <c:spPr>
              <a:solidFill>
                <a:schemeClr val="tx2"/>
              </a:solidFill>
            </c:spPr>
          </c:dPt>
          <c:dPt>
            <c:idx val="44"/>
            <c:invertIfNegative val="0"/>
            <c:bubble3D val="0"/>
          </c:dPt>
          <c:dPt>
            <c:idx val="45"/>
            <c:invertIfNegative val="0"/>
            <c:bubble3D val="0"/>
            <c:spPr>
              <a:solidFill>
                <a:schemeClr val="tx2"/>
              </a:solidFill>
            </c:spPr>
          </c:dPt>
          <c:dPt>
            <c:idx val="46"/>
            <c:invertIfNegative val="0"/>
            <c:bubble3D val="0"/>
          </c:dPt>
          <c:dLbls>
            <c:txPr>
              <a:bodyPr rot="0" vert="horz"/>
              <a:lstStyle/>
              <a:p>
                <a:pPr>
                  <a:defRPr sz="1200" b="1" baseline="0"/>
                </a:pPr>
                <a:endParaRPr lang="en-US"/>
              </a:p>
            </c:txPr>
            <c:showLegendKey val="0"/>
            <c:showVal val="1"/>
            <c:showCatName val="0"/>
            <c:showSerName val="0"/>
            <c:showPercent val="0"/>
            <c:showBubbleSize val="0"/>
            <c:showLeaderLines val="0"/>
          </c:dLbls>
          <c:cat>
            <c:strRef>
              <c:f>Sheet1!$A$2:$A$11</c:f>
              <c:strCache>
                <c:ptCount val="10"/>
                <c:pt idx="0">
                  <c:v>Idaho</c:v>
                </c:pt>
                <c:pt idx="1">
                  <c:v>Virginia</c:v>
                </c:pt>
                <c:pt idx="2">
                  <c:v>Arkansas</c:v>
                </c:pt>
                <c:pt idx="3">
                  <c:v>South Carolina</c:v>
                </c:pt>
                <c:pt idx="4">
                  <c:v>Georgia</c:v>
                </c:pt>
                <c:pt idx="5">
                  <c:v>Texas</c:v>
                </c:pt>
                <c:pt idx="6">
                  <c:v>Oregon</c:v>
                </c:pt>
                <c:pt idx="7">
                  <c:v>Louisiana</c:v>
                </c:pt>
                <c:pt idx="8">
                  <c:v>Florida</c:v>
                </c:pt>
                <c:pt idx="9">
                  <c:v>Mississippi</c:v>
                </c:pt>
              </c:strCache>
            </c:strRef>
          </c:cat>
          <c:val>
            <c:numRef>
              <c:f>Sheet1!$B$2:$B$11</c:f>
              <c:numCache>
                <c:formatCode>0.0%</c:formatCode>
                <c:ptCount val="10"/>
                <c:pt idx="0">
                  <c:v>0.65139042264832847</c:v>
                </c:pt>
                <c:pt idx="1">
                  <c:v>0.66082460381412844</c:v>
                </c:pt>
                <c:pt idx="2">
                  <c:v>0.70516336284572589</c:v>
                </c:pt>
                <c:pt idx="3">
                  <c:v>0.71255597943274174</c:v>
                </c:pt>
                <c:pt idx="4">
                  <c:v>0.72793502926071896</c:v>
                </c:pt>
                <c:pt idx="5">
                  <c:v>0.7509702021395066</c:v>
                </c:pt>
                <c:pt idx="6">
                  <c:v>0.84370398647543221</c:v>
                </c:pt>
                <c:pt idx="7">
                  <c:v>0.87280601777980393</c:v>
                </c:pt>
                <c:pt idx="8">
                  <c:v>0.8787065747010061</c:v>
                </c:pt>
                <c:pt idx="9">
                  <c:v>1.1566190180236171</c:v>
                </c:pt>
              </c:numCache>
            </c:numRef>
          </c:val>
        </c:ser>
        <c:dLbls>
          <c:showLegendKey val="0"/>
          <c:showVal val="0"/>
          <c:showCatName val="0"/>
          <c:showSerName val="0"/>
          <c:showPercent val="0"/>
          <c:showBubbleSize val="0"/>
        </c:dLbls>
        <c:gapWidth val="73"/>
        <c:axId val="128755968"/>
        <c:axId val="128851968"/>
      </c:barChart>
      <c:catAx>
        <c:axId val="128755968"/>
        <c:scaling>
          <c:orientation val="minMax"/>
        </c:scaling>
        <c:delete val="0"/>
        <c:axPos val="l"/>
        <c:majorTickMark val="out"/>
        <c:minorTickMark val="none"/>
        <c:tickLblPos val="nextTo"/>
        <c:txPr>
          <a:bodyPr/>
          <a:lstStyle/>
          <a:p>
            <a:pPr>
              <a:defRPr sz="1200" b="1"/>
            </a:pPr>
            <a:endParaRPr lang="en-US"/>
          </a:p>
        </c:txPr>
        <c:crossAx val="128851968"/>
        <c:crosses val="autoZero"/>
        <c:auto val="1"/>
        <c:lblAlgn val="ctr"/>
        <c:lblOffset val="100"/>
        <c:noMultiLvlLbl val="0"/>
      </c:catAx>
      <c:valAx>
        <c:axId val="128851968"/>
        <c:scaling>
          <c:orientation val="minMax"/>
        </c:scaling>
        <c:delete val="0"/>
        <c:axPos val="b"/>
        <c:majorGridlines>
          <c:spPr>
            <a:ln>
              <a:noFill/>
            </a:ln>
          </c:spPr>
        </c:majorGridlines>
        <c:numFmt formatCode="0%" sourceLinked="0"/>
        <c:majorTickMark val="out"/>
        <c:minorTickMark val="none"/>
        <c:tickLblPos val="nextTo"/>
        <c:txPr>
          <a:bodyPr/>
          <a:lstStyle/>
          <a:p>
            <a:pPr>
              <a:defRPr sz="900" b="1"/>
            </a:pPr>
            <a:endParaRPr lang="en-US"/>
          </a:p>
        </c:txPr>
        <c:crossAx val="128755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917788802268E-2"/>
          <c:y val="9.0548312387132499E-2"/>
          <c:w val="0.96881644223954699"/>
          <c:h val="0.64603371540139398"/>
        </c:manualLayout>
      </c:layout>
      <c:barChart>
        <c:barDir val="col"/>
        <c:grouping val="clustered"/>
        <c:varyColors val="0"/>
        <c:ser>
          <c:idx val="0"/>
          <c:order val="0"/>
          <c:tx>
            <c:strRef>
              <c:f>Sheet1!$B$1</c:f>
              <c:strCache>
                <c:ptCount val="1"/>
                <c:pt idx="0">
                  <c:v>Moving Forward with the Medicaid Expansion at this Time</c:v>
                </c:pt>
              </c:strCache>
            </c:strRef>
          </c:tx>
          <c:invertIfNegative val="0"/>
          <c:dLbls>
            <c:txPr>
              <a:bodyPr/>
              <a:lstStyle/>
              <a:p>
                <a:pPr>
                  <a:defRPr sz="1800" b="1"/>
                </a:pPr>
                <a:endParaRPr lang="en-US"/>
              </a:p>
            </c:txPr>
            <c:showLegendKey val="0"/>
            <c:showVal val="1"/>
            <c:showCatName val="0"/>
            <c:showSerName val="0"/>
            <c:showPercent val="0"/>
            <c:showBubbleSize val="0"/>
            <c:showLeaderLines val="0"/>
          </c:dLbls>
          <c:cat>
            <c:strRef>
              <c:f>Sheet1!$A$2:$A$5</c:f>
              <c:strCache>
                <c:ptCount val="4"/>
                <c:pt idx="2">
                  <c:v> </c:v>
                </c:pt>
                <c:pt idx="3">
                  <c:v> </c:v>
                </c:pt>
              </c:strCache>
            </c:strRef>
          </c:cat>
          <c:val>
            <c:numRef>
              <c:f>Sheet1!$B$2:$B$5</c:f>
              <c:numCache>
                <c:formatCode>0%</c:formatCode>
                <c:ptCount val="4"/>
                <c:pt idx="0">
                  <c:v>2.5499999999999998</c:v>
                </c:pt>
                <c:pt idx="1">
                  <c:v>2.0299999999999998</c:v>
                </c:pt>
                <c:pt idx="2">
                  <c:v>1.38</c:v>
                </c:pt>
                <c:pt idx="3">
                  <c:v>1.38</c:v>
                </c:pt>
              </c:numCache>
            </c:numRef>
          </c:val>
        </c:ser>
        <c:ser>
          <c:idx val="1"/>
          <c:order val="1"/>
          <c:tx>
            <c:strRef>
              <c:f>Sheet1!$C$1</c:f>
              <c:strCache>
                <c:ptCount val="1"/>
                <c:pt idx="0">
                  <c:v>Not Moving Forward with the Medicaid Expansion at this Time</c:v>
                </c:pt>
              </c:strCache>
            </c:strRef>
          </c:tx>
          <c:spPr>
            <a:solidFill>
              <a:schemeClr val="tx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2">
                  <c:v> </c:v>
                </c:pt>
                <c:pt idx="3">
                  <c:v> </c:v>
                </c:pt>
              </c:strCache>
            </c:strRef>
          </c:cat>
          <c:val>
            <c:numRef>
              <c:f>Sheet1!$C$2:$C$5</c:f>
              <c:numCache>
                <c:formatCode>General</c:formatCode>
                <c:ptCount val="4"/>
                <c:pt idx="2" formatCode="0%">
                  <c:v>0.47</c:v>
                </c:pt>
                <c:pt idx="3" formatCode="0%">
                  <c:v>0</c:v>
                </c:pt>
              </c:numCache>
            </c:numRef>
          </c:val>
        </c:ser>
        <c:dLbls>
          <c:showLegendKey val="0"/>
          <c:showVal val="0"/>
          <c:showCatName val="0"/>
          <c:showSerName val="0"/>
          <c:showPercent val="0"/>
          <c:showBubbleSize val="0"/>
        </c:dLbls>
        <c:gapWidth val="52"/>
        <c:axId val="132917120"/>
        <c:axId val="132918656"/>
      </c:barChart>
      <c:catAx>
        <c:axId val="132917120"/>
        <c:scaling>
          <c:orientation val="minMax"/>
        </c:scaling>
        <c:delete val="0"/>
        <c:axPos val="b"/>
        <c:numFmt formatCode="General" sourceLinked="1"/>
        <c:majorTickMark val="none"/>
        <c:minorTickMark val="none"/>
        <c:tickLblPos val="nextTo"/>
        <c:spPr>
          <a:ln w="12700">
            <a:solidFill>
              <a:schemeClr val="accent1"/>
            </a:solidFill>
          </a:ln>
        </c:spPr>
        <c:txPr>
          <a:bodyPr/>
          <a:lstStyle/>
          <a:p>
            <a:pPr>
              <a:defRPr b="1"/>
            </a:pPr>
            <a:endParaRPr lang="en-US"/>
          </a:p>
        </c:txPr>
        <c:crossAx val="132918656"/>
        <c:crosses val="autoZero"/>
        <c:auto val="1"/>
        <c:lblAlgn val="ctr"/>
        <c:lblOffset val="100"/>
        <c:noMultiLvlLbl val="0"/>
      </c:catAx>
      <c:valAx>
        <c:axId val="132918656"/>
        <c:scaling>
          <c:orientation val="minMax"/>
        </c:scaling>
        <c:delete val="1"/>
        <c:axPos val="l"/>
        <c:numFmt formatCode="0%" sourceLinked="1"/>
        <c:majorTickMark val="out"/>
        <c:minorTickMark val="none"/>
        <c:tickLblPos val="none"/>
        <c:crossAx val="132917120"/>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743990919058655"/>
          <c:h val="0.82648102096440135"/>
        </c:manualLayout>
      </c:layout>
      <c:barChart>
        <c:barDir val="col"/>
        <c:grouping val="stacked"/>
        <c:varyColors val="0"/>
        <c:ser>
          <c:idx val="1"/>
          <c:order val="0"/>
          <c:tx>
            <c:strRef>
              <c:f>Sheet1!$A$2</c:f>
              <c:strCache>
                <c:ptCount val="1"/>
                <c:pt idx="0">
                  <c:v>In the Coverage Gap</c:v>
                </c:pt>
              </c:strCache>
            </c:strRef>
          </c:tx>
          <c:spPr>
            <a:solidFill>
              <a:schemeClr val="accent1"/>
            </a:solidFill>
            <a:ln w="12700">
              <a:solidFill>
                <a:schemeClr val="tx1"/>
              </a:solidFill>
            </a:ln>
          </c:spPr>
          <c:invertIfNegative val="0"/>
          <c:dPt>
            <c:idx val="0"/>
            <c:invertIfNegative val="0"/>
            <c:bubble3D val="0"/>
            <c:spPr>
              <a:solidFill>
                <a:schemeClr val="accent5"/>
              </a:solidFill>
              <a:ln w="12700">
                <a:solidFill>
                  <a:schemeClr val="tx1"/>
                </a:solidFill>
              </a:ln>
            </c:spPr>
          </c:dPt>
          <c:dPt>
            <c:idx val="5"/>
            <c:invertIfNegative val="0"/>
            <c:bubble3D val="0"/>
            <c:spPr>
              <a:solidFill>
                <a:schemeClr val="tx2"/>
              </a:solidFill>
              <a:ln w="12700">
                <a:solidFill>
                  <a:schemeClr val="tx1"/>
                </a:solidFill>
              </a:ln>
            </c:spPr>
          </c:dPt>
          <c:dLbls>
            <c:dLbl>
              <c:idx val="0"/>
              <c:layout>
                <c:manualLayout>
                  <c:x val="0"/>
                  <c:y val="-0.21620146908223925"/>
                </c:manualLayout>
              </c:layout>
              <c:showLegendKey val="0"/>
              <c:showVal val="1"/>
              <c:showCatName val="0"/>
              <c:showSerName val="0"/>
              <c:showPercent val="0"/>
              <c:showBubbleSize val="0"/>
            </c:dLbl>
            <c:dLbl>
              <c:idx val="1"/>
              <c:layout>
                <c:manualLayout>
                  <c:x val="0"/>
                  <c:y val="-0.22181709165580396"/>
                </c:manualLayout>
              </c:layout>
              <c:showLegendKey val="0"/>
              <c:showVal val="1"/>
              <c:showCatName val="0"/>
              <c:showSerName val="0"/>
              <c:showPercent val="0"/>
              <c:showBubbleSize val="0"/>
            </c:dLbl>
            <c:dLbl>
              <c:idx val="2"/>
              <c:layout>
                <c:manualLayout>
                  <c:x val="0"/>
                  <c:y val="-0.28358893996501505"/>
                </c:manualLayout>
              </c:layout>
              <c:showLegendKey val="0"/>
              <c:showVal val="1"/>
              <c:showCatName val="0"/>
              <c:showSerName val="0"/>
              <c:showPercent val="0"/>
              <c:showBubbleSize val="0"/>
            </c:dLbl>
            <c:dLbl>
              <c:idx val="3"/>
              <c:layout>
                <c:manualLayout>
                  <c:x val="0"/>
                  <c:y val="-0.18531554492763364"/>
                </c:manualLayout>
              </c:layout>
              <c:showLegendKey val="0"/>
              <c:showVal val="1"/>
              <c:showCatName val="0"/>
              <c:showSerName val="0"/>
              <c:showPercent val="0"/>
              <c:showBubbleSize val="0"/>
            </c:dLbl>
            <c:dLbl>
              <c:idx val="4"/>
              <c:layout>
                <c:manualLayout>
                  <c:x val="1.4030164854437039E-3"/>
                  <c:y val="-0.17689211106728667"/>
                </c:manualLayout>
              </c:layout>
              <c:showLegendKey val="0"/>
              <c:showVal val="1"/>
              <c:showCatName val="0"/>
              <c:showSerName val="0"/>
              <c:showPercent val="0"/>
              <c:showBubbleSize val="0"/>
            </c:dLbl>
            <c:dLbl>
              <c:idx val="5"/>
              <c:layout>
                <c:manualLayout>
                  <c:x val="-1.4030164854438069E-3"/>
                  <c:y val="-0.23024052551615093"/>
                </c:manualLayout>
              </c:layout>
              <c:showLegendKey val="0"/>
              <c:showVal val="1"/>
              <c:showCatName val="0"/>
              <c:showSerName val="0"/>
              <c:showPercent val="0"/>
              <c:showBubbleSize val="0"/>
            </c:dLbl>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Sheet1!$B$1:$G$1</c:f>
              <c:strCache>
                <c:ptCount val="6"/>
                <c:pt idx="0">
                  <c:v>Total</c:v>
                </c:pt>
                <c:pt idx="1">
                  <c:v>Whites</c:v>
                </c:pt>
                <c:pt idx="2">
                  <c:v>Blacks</c:v>
                </c:pt>
                <c:pt idx="3">
                  <c:v>Hispanics </c:v>
                </c:pt>
                <c:pt idx="4">
                  <c:v>Other</c:v>
                </c:pt>
                <c:pt idx="5">
                  <c:v>People of Color</c:v>
                </c:pt>
              </c:strCache>
            </c:strRef>
          </c:cat>
          <c:val>
            <c:numRef>
              <c:f>Sheet1!$B$2:$G$2</c:f>
              <c:numCache>
                <c:formatCode>0%</c:formatCode>
                <c:ptCount val="6"/>
                <c:pt idx="0">
                  <c:v>0.29606308557434302</c:v>
                </c:pt>
                <c:pt idx="1">
                  <c:v>0.29412532943633307</c:v>
                </c:pt>
                <c:pt idx="2">
                  <c:v>0.40202804072251019</c:v>
                </c:pt>
                <c:pt idx="3">
                  <c:v>0.2403669707059243</c:v>
                </c:pt>
                <c:pt idx="4">
                  <c:v>0.21</c:v>
                </c:pt>
                <c:pt idx="5">
                  <c:v>0.29776980598529501</c:v>
                </c:pt>
              </c:numCache>
            </c:numRef>
          </c:val>
        </c:ser>
        <c:dLbls>
          <c:showLegendKey val="0"/>
          <c:showVal val="0"/>
          <c:showCatName val="0"/>
          <c:showSerName val="0"/>
          <c:showPercent val="0"/>
          <c:showBubbleSize val="0"/>
        </c:dLbls>
        <c:gapWidth val="61"/>
        <c:overlap val="100"/>
        <c:axId val="132774528"/>
        <c:axId val="132784512"/>
      </c:barChart>
      <c:catAx>
        <c:axId val="132774528"/>
        <c:scaling>
          <c:orientation val="minMax"/>
        </c:scaling>
        <c:delete val="0"/>
        <c:axPos val="b"/>
        <c:majorTickMark val="none"/>
        <c:minorTickMark val="none"/>
        <c:tickLblPos val="nextTo"/>
        <c:txPr>
          <a:bodyPr/>
          <a:lstStyle/>
          <a:p>
            <a:pPr>
              <a:defRPr sz="1550" b="1"/>
            </a:pPr>
            <a:endParaRPr lang="en-US"/>
          </a:p>
        </c:txPr>
        <c:crossAx val="132784512"/>
        <c:crosses val="autoZero"/>
        <c:auto val="1"/>
        <c:lblAlgn val="ctr"/>
        <c:lblOffset val="0"/>
        <c:noMultiLvlLbl val="0"/>
      </c:catAx>
      <c:valAx>
        <c:axId val="132784512"/>
        <c:scaling>
          <c:orientation val="minMax"/>
          <c:max val="0.70000000000000007"/>
          <c:min val="0"/>
        </c:scaling>
        <c:delete val="1"/>
        <c:axPos val="l"/>
        <c:numFmt formatCode="0%" sourceLinked="1"/>
        <c:majorTickMark val="out"/>
        <c:minorTickMark val="none"/>
        <c:tickLblPos val="nextTo"/>
        <c:crossAx val="132774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91778880226793E-2"/>
          <c:y val="0.13547673887009098"/>
          <c:w val="0.7221828490432316"/>
          <c:h val="0.72175153275224568"/>
        </c:manualLayout>
      </c:layout>
      <c:barChart>
        <c:barDir val="col"/>
        <c:grouping val="percentStacked"/>
        <c:varyColors val="0"/>
        <c:ser>
          <c:idx val="0"/>
          <c:order val="0"/>
          <c:tx>
            <c:strRef>
              <c:f>Sheet1!$A$2</c:f>
              <c:strCache>
                <c:ptCount val="1"/>
                <c:pt idx="0">
                  <c:v>Employer/Other Private</c:v>
                </c:pt>
              </c:strCache>
            </c:strRef>
          </c:tx>
          <c:spPr>
            <a:solidFill>
              <a:schemeClr val="accent1"/>
            </a:solidFill>
            <a:ln>
              <a:solidFill>
                <a:schemeClr val="tx1"/>
              </a:solidFill>
            </a:ln>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Sheet1!$B$1:$F$1</c:f>
              <c:strCache>
                <c:ptCount val="5"/>
                <c:pt idx="0">
                  <c:v>Hispanic</c:v>
                </c:pt>
                <c:pt idx="1">
                  <c:v>American Indian</c:v>
                </c:pt>
                <c:pt idx="2">
                  <c:v>Black</c:v>
                </c:pt>
                <c:pt idx="3">
                  <c:v>Asian</c:v>
                </c:pt>
                <c:pt idx="4">
                  <c:v>White</c:v>
                </c:pt>
              </c:strCache>
            </c:strRef>
          </c:cat>
          <c:val>
            <c:numRef>
              <c:f>Sheet1!$B$2:$F$2</c:f>
              <c:numCache>
                <c:formatCode>0%</c:formatCode>
                <c:ptCount val="5"/>
                <c:pt idx="0">
                  <c:v>0.39000000000000007</c:v>
                </c:pt>
                <c:pt idx="1">
                  <c:v>0.4</c:v>
                </c:pt>
                <c:pt idx="2">
                  <c:v>0.47000000000000003</c:v>
                </c:pt>
                <c:pt idx="3">
                  <c:v>0.67000000000000015</c:v>
                </c:pt>
                <c:pt idx="4">
                  <c:v>0.71000000000000008</c:v>
                </c:pt>
              </c:numCache>
            </c:numRef>
          </c:val>
        </c:ser>
        <c:ser>
          <c:idx val="1"/>
          <c:order val="1"/>
          <c:tx>
            <c:strRef>
              <c:f>Sheet1!$A$3</c:f>
              <c:strCache>
                <c:ptCount val="1"/>
                <c:pt idx="0">
                  <c:v>Medicaid /Other Public </c:v>
                </c:pt>
              </c:strCache>
            </c:strRef>
          </c:tx>
          <c:spPr>
            <a:solidFill>
              <a:schemeClr val="accent5"/>
            </a:solidFill>
            <a:ln>
              <a:solidFill>
                <a:schemeClr val="tx1"/>
              </a:solidFill>
            </a:ln>
          </c:spPr>
          <c:invertIfNegative val="0"/>
          <c:dLbls>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Sheet1!$B$1:$F$1</c:f>
              <c:strCache>
                <c:ptCount val="5"/>
                <c:pt idx="0">
                  <c:v>Hispanic</c:v>
                </c:pt>
                <c:pt idx="1">
                  <c:v>American Indian</c:v>
                </c:pt>
                <c:pt idx="2">
                  <c:v>Black</c:v>
                </c:pt>
                <c:pt idx="3">
                  <c:v>Asian</c:v>
                </c:pt>
                <c:pt idx="4">
                  <c:v>White</c:v>
                </c:pt>
              </c:strCache>
            </c:strRef>
          </c:cat>
          <c:val>
            <c:numRef>
              <c:f>Sheet1!$B$3:$F$3</c:f>
              <c:numCache>
                <c:formatCode>0%</c:formatCode>
                <c:ptCount val="5"/>
                <c:pt idx="0">
                  <c:v>0.30000000000000004</c:v>
                </c:pt>
                <c:pt idx="1">
                  <c:v>0.32000000000000006</c:v>
                </c:pt>
                <c:pt idx="2">
                  <c:v>0.32000000000000006</c:v>
                </c:pt>
                <c:pt idx="3">
                  <c:v>0.15000000000000002</c:v>
                </c:pt>
                <c:pt idx="4">
                  <c:v>0.15000000000000002</c:v>
                </c:pt>
              </c:numCache>
            </c:numRef>
          </c:val>
        </c:ser>
        <c:ser>
          <c:idx val="2"/>
          <c:order val="2"/>
          <c:tx>
            <c:strRef>
              <c:f>Sheet1!$A$4</c:f>
              <c:strCache>
                <c:ptCount val="1"/>
                <c:pt idx="0">
                  <c:v>Uninsured </c:v>
                </c:pt>
              </c:strCache>
            </c:strRef>
          </c:tx>
          <c:spPr>
            <a:solidFill>
              <a:schemeClr val="bg1"/>
            </a:solidFill>
            <a:ln>
              <a:solidFill>
                <a:schemeClr val="tx1"/>
              </a:solidFill>
            </a:ln>
          </c:spPr>
          <c:invertIfNegative val="0"/>
          <c:dLbls>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Sheet1!$B$1:$F$1</c:f>
              <c:strCache>
                <c:ptCount val="5"/>
                <c:pt idx="0">
                  <c:v>Hispanic</c:v>
                </c:pt>
                <c:pt idx="1">
                  <c:v>American Indian</c:v>
                </c:pt>
                <c:pt idx="2">
                  <c:v>Black</c:v>
                </c:pt>
                <c:pt idx="3">
                  <c:v>Asian</c:v>
                </c:pt>
                <c:pt idx="4">
                  <c:v>White</c:v>
                </c:pt>
              </c:strCache>
            </c:strRef>
          </c:cat>
          <c:val>
            <c:numRef>
              <c:f>Sheet1!$B$4:$F$4</c:f>
              <c:numCache>
                <c:formatCode>0%</c:formatCode>
                <c:ptCount val="5"/>
                <c:pt idx="0">
                  <c:v>0.32000000000000006</c:v>
                </c:pt>
                <c:pt idx="1">
                  <c:v>0.27</c:v>
                </c:pt>
                <c:pt idx="2">
                  <c:v>0.21000000000000002</c:v>
                </c:pt>
                <c:pt idx="3">
                  <c:v>0.18000000000000002</c:v>
                </c:pt>
                <c:pt idx="4">
                  <c:v>0.13</c:v>
                </c:pt>
              </c:numCache>
            </c:numRef>
          </c:val>
        </c:ser>
        <c:dLbls>
          <c:showLegendKey val="0"/>
          <c:showVal val="0"/>
          <c:showCatName val="0"/>
          <c:showSerName val="0"/>
          <c:showPercent val="0"/>
          <c:showBubbleSize val="0"/>
        </c:dLbls>
        <c:gapWidth val="50"/>
        <c:overlap val="100"/>
        <c:axId val="132981120"/>
        <c:axId val="132982656"/>
      </c:barChart>
      <c:catAx>
        <c:axId val="132981120"/>
        <c:scaling>
          <c:orientation val="maxMin"/>
        </c:scaling>
        <c:delete val="0"/>
        <c:axPos val="b"/>
        <c:majorTickMark val="none"/>
        <c:minorTickMark val="none"/>
        <c:tickLblPos val="nextTo"/>
        <c:txPr>
          <a:bodyPr/>
          <a:lstStyle/>
          <a:p>
            <a:pPr>
              <a:defRPr sz="1600" b="1">
                <a:latin typeface="Calibri" pitchFamily="34" charset="0"/>
              </a:defRPr>
            </a:pPr>
            <a:endParaRPr lang="en-US"/>
          </a:p>
        </c:txPr>
        <c:crossAx val="132982656"/>
        <c:crosses val="autoZero"/>
        <c:auto val="1"/>
        <c:lblAlgn val="ctr"/>
        <c:lblOffset val="0"/>
        <c:noMultiLvlLbl val="0"/>
      </c:catAx>
      <c:valAx>
        <c:axId val="132982656"/>
        <c:scaling>
          <c:orientation val="minMax"/>
        </c:scaling>
        <c:delete val="1"/>
        <c:axPos val="r"/>
        <c:numFmt formatCode="0%" sourceLinked="1"/>
        <c:majorTickMark val="out"/>
        <c:minorTickMark val="none"/>
        <c:tickLblPos val="none"/>
        <c:crossAx val="132981120"/>
        <c:crosses val="autoZero"/>
        <c:crossBetween val="between"/>
      </c:valAx>
    </c:plotArea>
    <c:legend>
      <c:legendPos val="r"/>
      <c:layout>
        <c:manualLayout>
          <c:xMode val="edge"/>
          <c:yMode val="edge"/>
          <c:x val="0.73277599513384728"/>
          <c:y val="0.18600873901025949"/>
          <c:w val="0.2597129416229067"/>
          <c:h val="0.19671026661501223"/>
        </c:manualLayout>
      </c:layout>
      <c:overlay val="0"/>
      <c:txPr>
        <a:bodyPr/>
        <a:lstStyle/>
        <a:p>
          <a:pPr>
            <a:defRPr sz="1600" b="1">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0.02374</cdr:x>
      <cdr:y>0.01603</cdr:y>
    </cdr:from>
    <cdr:to>
      <cdr:x>0.73597</cdr:x>
      <cdr:y>0.08013</cdr:y>
    </cdr:to>
    <cdr:sp macro="" textlink="">
      <cdr:nvSpPr>
        <cdr:cNvPr id="2" name="Title 3"/>
        <cdr:cNvSpPr txBox="1">
          <a:spLocks xmlns:a="http://schemas.openxmlformats.org/drawingml/2006/main"/>
        </cdr:cNvSpPr>
      </cdr:nvSpPr>
      <cdr:spPr bwMode="auto">
        <a:xfrm xmlns:a="http://schemas.openxmlformats.org/drawingml/2006/main">
          <a:off x="212725" y="76200"/>
          <a:ext cx="6381460" cy="3048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n-US" sz="1400" b="1" dirty="0" smtClean="0">
              <a:latin typeface="+mj-lt"/>
            </a:rPr>
            <a:t>Insurance Coverage of Nonelderly in the U.S. by Race/Ethnicity, 2011:</a:t>
          </a:r>
          <a:endParaRPr lang="en-US" sz="1400" b="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B9D779C-96A4-4D3A-B9E6-D041CAFBB65B}" type="datetimeFigureOut">
              <a:rPr lang="en-US" smtClean="0"/>
              <a:t>2/28/2014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59C3033-0E9C-41C8-87BE-4B55B1DFC7B3}" type="slidenum">
              <a:rPr lang="en-US" smtClean="0"/>
              <a:t>‹#›</a:t>
            </a:fld>
            <a:endParaRPr lang="en-US"/>
          </a:p>
        </p:txBody>
      </p:sp>
    </p:spTree>
    <p:extLst>
      <p:ext uri="{BB962C8B-B14F-4D97-AF65-F5344CB8AC3E}">
        <p14:creationId xmlns:p14="http://schemas.microsoft.com/office/powerpoint/2010/main" val="155699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A4D92E5-9FFA-458A-9BEA-BDF5C2EF3530}" type="datetimeFigureOut">
              <a:rPr lang="en-US" smtClean="0"/>
              <a:pPr/>
              <a:t>2/28/2014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3E76084-7007-4F9A-9BF5-85CA96B02EE7}" type="slidenum">
              <a:rPr lang="en-US" smtClean="0"/>
              <a:pPr/>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3</a:t>
            </a:fld>
            <a:endParaRPr lang="en-US"/>
          </a:p>
        </p:txBody>
      </p:sp>
    </p:spTree>
    <p:extLst>
      <p:ext uri="{BB962C8B-B14F-4D97-AF65-F5344CB8AC3E}">
        <p14:creationId xmlns:p14="http://schemas.microsoft.com/office/powerpoint/2010/main" val="421550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18</a:t>
            </a:fld>
            <a:endParaRPr lang="en-US"/>
          </a:p>
        </p:txBody>
      </p:sp>
    </p:spTree>
    <p:extLst>
      <p:ext uri="{BB962C8B-B14F-4D97-AF65-F5344CB8AC3E}">
        <p14:creationId xmlns:p14="http://schemas.microsoft.com/office/powerpoint/2010/main" val="233619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76084-7007-4F9A-9BF5-85CA96B02EE7}" type="slidenum">
              <a:rPr lang="en-US" smtClean="0"/>
              <a:t>4</a:t>
            </a:fld>
            <a:endParaRPr lang="en-US"/>
          </a:p>
        </p:txBody>
      </p:sp>
    </p:spTree>
    <p:extLst>
      <p:ext uri="{BB962C8B-B14F-4D97-AF65-F5344CB8AC3E}">
        <p14:creationId xmlns:p14="http://schemas.microsoft.com/office/powerpoint/2010/main" val="334611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348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6</a:t>
            </a:fld>
            <a:endParaRPr lang="en-US"/>
          </a:p>
        </p:txBody>
      </p:sp>
    </p:spTree>
    <p:extLst>
      <p:ext uri="{BB962C8B-B14F-4D97-AF65-F5344CB8AC3E}">
        <p14:creationId xmlns:p14="http://schemas.microsoft.com/office/powerpoint/2010/main" val="30514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7</a:t>
            </a:fld>
            <a:endParaRPr lang="en-US"/>
          </a:p>
        </p:txBody>
      </p:sp>
    </p:spTree>
    <p:extLst>
      <p:ext uri="{BB962C8B-B14F-4D97-AF65-F5344CB8AC3E}">
        <p14:creationId xmlns:p14="http://schemas.microsoft.com/office/powerpoint/2010/main" val="30514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10</a:t>
            </a:fld>
            <a:endParaRPr lang="en-US"/>
          </a:p>
        </p:txBody>
      </p:sp>
    </p:spTree>
    <p:extLst>
      <p:ext uri="{BB962C8B-B14F-4D97-AF65-F5344CB8AC3E}">
        <p14:creationId xmlns:p14="http://schemas.microsoft.com/office/powerpoint/2010/main" val="153695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15</a:t>
            </a:fld>
            <a:endParaRPr lang="en-US"/>
          </a:p>
        </p:txBody>
      </p:sp>
    </p:spTree>
    <p:extLst>
      <p:ext uri="{BB962C8B-B14F-4D97-AF65-F5344CB8AC3E}">
        <p14:creationId xmlns:p14="http://schemas.microsoft.com/office/powerpoint/2010/main" val="18541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E76084-7007-4F9A-9BF5-85CA96B02EE7}" type="slidenum">
              <a:rPr lang="en-US" smtClean="0"/>
              <a:pPr/>
              <a:t>16</a:t>
            </a:fld>
            <a:endParaRPr lang="en-US"/>
          </a:p>
        </p:txBody>
      </p:sp>
    </p:spTree>
    <p:extLst>
      <p:ext uri="{BB962C8B-B14F-4D97-AF65-F5344CB8AC3E}">
        <p14:creationId xmlns:p14="http://schemas.microsoft.com/office/powerpoint/2010/main" val="263729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73">
              <a:defRPr/>
            </a:pP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17</a:t>
            </a:fld>
            <a:endParaRPr lang="en-US" dirty="0"/>
          </a:p>
        </p:txBody>
      </p:sp>
    </p:spTree>
    <p:extLst>
      <p:ext uri="{BB962C8B-B14F-4D97-AF65-F5344CB8AC3E}">
        <p14:creationId xmlns:p14="http://schemas.microsoft.com/office/powerpoint/2010/main" val="371932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107868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5" name="Footer Placeholder 4"/>
          <p:cNvSpPr>
            <a:spLocks noGrp="1"/>
          </p:cNvSpPr>
          <p:nvPr>
            <p:ph type="ftr" sz="quarter" idx="11"/>
          </p:nvPr>
        </p:nvSpPr>
        <p:spPr/>
        <p:txBody>
          <a:bodyPr/>
          <a:lstStyle/>
          <a:p>
            <a:endParaRPr lang="en-US">
              <a:solidFill>
                <a:srgbClr val="003760">
                  <a:tint val="75000"/>
                </a:srgbClr>
              </a:solidFill>
            </a:endParaRPr>
          </a:p>
        </p:txBody>
      </p:sp>
      <p:sp>
        <p:nvSpPr>
          <p:cNvPr id="6" name="Slide Number Placeholder 5"/>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248978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5" name="Footer Placeholder 4"/>
          <p:cNvSpPr>
            <a:spLocks noGrp="1"/>
          </p:cNvSpPr>
          <p:nvPr>
            <p:ph type="ftr" sz="quarter" idx="11"/>
          </p:nvPr>
        </p:nvSpPr>
        <p:spPr/>
        <p:txBody>
          <a:bodyPr/>
          <a:lstStyle/>
          <a:p>
            <a:endParaRPr lang="en-US">
              <a:solidFill>
                <a:srgbClr val="003760">
                  <a:tint val="75000"/>
                </a:srgbClr>
              </a:solidFill>
            </a:endParaRPr>
          </a:p>
        </p:txBody>
      </p:sp>
      <p:sp>
        <p:nvSpPr>
          <p:cNvPr id="6" name="Slide Number Placeholder 5"/>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420995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5" name="Footer Placeholder 4"/>
          <p:cNvSpPr>
            <a:spLocks noGrp="1"/>
          </p:cNvSpPr>
          <p:nvPr>
            <p:ph type="ftr" sz="quarter" idx="11"/>
          </p:nvPr>
        </p:nvSpPr>
        <p:spPr/>
        <p:txBody>
          <a:bodyPr/>
          <a:lstStyle/>
          <a:p>
            <a:endParaRPr lang="en-US">
              <a:solidFill>
                <a:srgbClr val="003760">
                  <a:tint val="75000"/>
                </a:srgbClr>
              </a:solidFill>
            </a:endParaRPr>
          </a:p>
        </p:txBody>
      </p:sp>
      <p:sp>
        <p:nvSpPr>
          <p:cNvPr id="6" name="Slide Number Placeholder 5"/>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209625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6" name="Footer Placeholder 5"/>
          <p:cNvSpPr>
            <a:spLocks noGrp="1"/>
          </p:cNvSpPr>
          <p:nvPr>
            <p:ph type="ftr" sz="quarter" idx="11"/>
          </p:nvPr>
        </p:nvSpPr>
        <p:spPr/>
        <p:txBody>
          <a:bodyPr/>
          <a:lstStyle/>
          <a:p>
            <a:endParaRPr lang="en-US">
              <a:solidFill>
                <a:srgbClr val="003760">
                  <a:tint val="75000"/>
                </a:srgbClr>
              </a:solidFill>
            </a:endParaRPr>
          </a:p>
        </p:txBody>
      </p:sp>
      <p:sp>
        <p:nvSpPr>
          <p:cNvPr id="7" name="Slide Number Placeholder 6"/>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302587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8" name="Footer Placeholder 7"/>
          <p:cNvSpPr>
            <a:spLocks noGrp="1"/>
          </p:cNvSpPr>
          <p:nvPr>
            <p:ph type="ftr" sz="quarter" idx="11"/>
          </p:nvPr>
        </p:nvSpPr>
        <p:spPr/>
        <p:txBody>
          <a:bodyPr/>
          <a:lstStyle/>
          <a:p>
            <a:endParaRPr lang="en-US">
              <a:solidFill>
                <a:srgbClr val="003760">
                  <a:tint val="75000"/>
                </a:srgbClr>
              </a:solidFill>
            </a:endParaRPr>
          </a:p>
        </p:txBody>
      </p:sp>
      <p:sp>
        <p:nvSpPr>
          <p:cNvPr id="9" name="Slide Number Placeholder 8"/>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1786175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4" name="Footer Placeholder 3"/>
          <p:cNvSpPr>
            <a:spLocks noGrp="1"/>
          </p:cNvSpPr>
          <p:nvPr>
            <p:ph type="ftr" sz="quarter" idx="11"/>
          </p:nvPr>
        </p:nvSpPr>
        <p:spPr/>
        <p:txBody>
          <a:bodyPr/>
          <a:lstStyle/>
          <a:p>
            <a:endParaRPr lang="en-US">
              <a:solidFill>
                <a:srgbClr val="003760">
                  <a:tint val="75000"/>
                </a:srgbClr>
              </a:solidFill>
            </a:endParaRPr>
          </a:p>
        </p:txBody>
      </p:sp>
      <p:sp>
        <p:nvSpPr>
          <p:cNvPr id="5" name="Slide Number Placeholder 4"/>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47649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5990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3" name="Footer Placeholder 2"/>
          <p:cNvSpPr>
            <a:spLocks noGrp="1"/>
          </p:cNvSpPr>
          <p:nvPr>
            <p:ph type="ftr" sz="quarter" idx="11"/>
          </p:nvPr>
        </p:nvSpPr>
        <p:spPr/>
        <p:txBody>
          <a:bodyPr/>
          <a:lstStyle/>
          <a:p>
            <a:endParaRPr lang="en-US">
              <a:solidFill>
                <a:srgbClr val="003760">
                  <a:tint val="75000"/>
                </a:srgbClr>
              </a:solidFill>
            </a:endParaRPr>
          </a:p>
        </p:txBody>
      </p:sp>
      <p:sp>
        <p:nvSpPr>
          <p:cNvPr id="4" name="Slide Number Placeholder 3"/>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3707453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6" name="Footer Placeholder 5"/>
          <p:cNvSpPr>
            <a:spLocks noGrp="1"/>
          </p:cNvSpPr>
          <p:nvPr>
            <p:ph type="ftr" sz="quarter" idx="11"/>
          </p:nvPr>
        </p:nvSpPr>
        <p:spPr/>
        <p:txBody>
          <a:bodyPr/>
          <a:lstStyle/>
          <a:p>
            <a:endParaRPr lang="en-US">
              <a:solidFill>
                <a:srgbClr val="003760">
                  <a:tint val="75000"/>
                </a:srgbClr>
              </a:solidFill>
            </a:endParaRPr>
          </a:p>
        </p:txBody>
      </p:sp>
      <p:sp>
        <p:nvSpPr>
          <p:cNvPr id="7" name="Slide Number Placeholder 6"/>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210879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6" name="Footer Placeholder 5"/>
          <p:cNvSpPr>
            <a:spLocks noGrp="1"/>
          </p:cNvSpPr>
          <p:nvPr>
            <p:ph type="ftr" sz="quarter" idx="11"/>
          </p:nvPr>
        </p:nvSpPr>
        <p:spPr/>
        <p:txBody>
          <a:bodyPr/>
          <a:lstStyle/>
          <a:p>
            <a:endParaRPr lang="en-US">
              <a:solidFill>
                <a:srgbClr val="003760">
                  <a:tint val="75000"/>
                </a:srgbClr>
              </a:solidFill>
            </a:endParaRPr>
          </a:p>
        </p:txBody>
      </p:sp>
      <p:sp>
        <p:nvSpPr>
          <p:cNvPr id="7" name="Slide Number Placeholder 6"/>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3680229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5" name="Footer Placeholder 4"/>
          <p:cNvSpPr>
            <a:spLocks noGrp="1"/>
          </p:cNvSpPr>
          <p:nvPr>
            <p:ph type="ftr" sz="quarter" idx="11"/>
          </p:nvPr>
        </p:nvSpPr>
        <p:spPr/>
        <p:txBody>
          <a:bodyPr/>
          <a:lstStyle/>
          <a:p>
            <a:endParaRPr lang="en-US">
              <a:solidFill>
                <a:srgbClr val="003760">
                  <a:tint val="75000"/>
                </a:srgbClr>
              </a:solidFill>
            </a:endParaRPr>
          </a:p>
        </p:txBody>
      </p:sp>
      <p:sp>
        <p:nvSpPr>
          <p:cNvPr id="6" name="Slide Number Placeholder 5"/>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372234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5" name="Footer Placeholder 4"/>
          <p:cNvSpPr>
            <a:spLocks noGrp="1"/>
          </p:cNvSpPr>
          <p:nvPr>
            <p:ph type="ftr" sz="quarter" idx="11"/>
          </p:nvPr>
        </p:nvSpPr>
        <p:spPr/>
        <p:txBody>
          <a:bodyPr/>
          <a:lstStyle/>
          <a:p>
            <a:endParaRPr lang="en-US">
              <a:solidFill>
                <a:srgbClr val="003760">
                  <a:tint val="75000"/>
                </a:srgbClr>
              </a:solidFill>
            </a:endParaRPr>
          </a:p>
        </p:txBody>
      </p:sp>
      <p:sp>
        <p:nvSpPr>
          <p:cNvPr id="6" name="Slide Number Placeholder 5"/>
          <p:cNvSpPr>
            <a:spLocks noGrp="1"/>
          </p:cNvSpPr>
          <p:nvPr>
            <p:ph type="sldNum" sz="quarter" idx="12"/>
          </p:nvPr>
        </p:nvSpPr>
        <p:spPr/>
        <p:txBody>
          <a:body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3007783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66738"/>
            <a:ext cx="8229600" cy="850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760">
                  <a:tint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760">
                  <a:tint val="75000"/>
                </a:srgbClr>
              </a:solidFill>
            </a:endParaRPr>
          </a:p>
        </p:txBody>
      </p:sp>
    </p:spTree>
    <p:extLst>
      <p:ext uri="{BB962C8B-B14F-4D97-AF65-F5344CB8AC3E}">
        <p14:creationId xmlns:p14="http://schemas.microsoft.com/office/powerpoint/2010/main" val="2985415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66738"/>
            <a:ext cx="8229600" cy="5559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3760">
                  <a:tint val="75000"/>
                </a:srgb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3760">
                  <a:tint val="75000"/>
                </a:srgbClr>
              </a:solidFill>
            </a:endParaRPr>
          </a:p>
        </p:txBody>
      </p:sp>
    </p:spTree>
    <p:extLst>
      <p:ext uri="{BB962C8B-B14F-4D97-AF65-F5344CB8AC3E}">
        <p14:creationId xmlns:p14="http://schemas.microsoft.com/office/powerpoint/2010/main" val="159322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341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3"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3"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E2DBD-93D4-4539-AB14-17A66D30AC16}" type="datetimeFigureOut">
              <a:rPr lang="en-US" smtClean="0">
                <a:solidFill>
                  <a:srgbClr val="003760">
                    <a:tint val="75000"/>
                  </a:srgbClr>
                </a:solidFill>
              </a:rPr>
              <a:pPr/>
              <a:t>2/28/2014</a:t>
            </a:fld>
            <a:endParaRPr lang="en-US">
              <a:solidFill>
                <a:srgbClr val="0037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37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148B6-412C-4275-8E26-82762248980D}" type="slidenum">
              <a:rPr lang="en-US" smtClean="0">
                <a:solidFill>
                  <a:srgbClr val="003760">
                    <a:tint val="75000"/>
                  </a:srgbClr>
                </a:solidFill>
              </a:rPr>
              <a:pPr/>
              <a:t>‹#›</a:t>
            </a:fld>
            <a:endParaRPr lang="en-US">
              <a:solidFill>
                <a:srgbClr val="003760">
                  <a:tint val="75000"/>
                </a:srgbClr>
              </a:solidFill>
            </a:endParaRPr>
          </a:p>
        </p:txBody>
      </p:sp>
    </p:spTree>
    <p:extLst>
      <p:ext uri="{BB962C8B-B14F-4D97-AF65-F5344CB8AC3E}">
        <p14:creationId xmlns:p14="http://schemas.microsoft.com/office/powerpoint/2010/main" val="10239712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hyperlink" Target="http://www.google.com/url?sa=i&amp;source=images&amp;cd=&amp;cad=rja&amp;docid=nbJ0O0n8qkILNM&amp;tbnid=HHMnDnAHDPNGiM:&amp;ved=0CAgQjRwwAA&amp;url=http://www.clker.com/clipart-193969.html&amp;ei=TTseUYK0PIr29gT0goCgAg&amp;psig=AFQjCNHleCT_l_KNSmLfs-4TMR8baErQzg&amp;ust=1361022158066889" TargetMode="External"/><Relationship Id="rId1" Type="http://schemas.openxmlformats.org/officeDocument/2006/relationships/slideLayout" Target="../slideLayouts/slideLayout4.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hyperlink" Target="http://www.google.com/url?sa=i&amp;rct=j&amp;q=&amp;esrc=s&amp;frm=1&amp;source=images&amp;cd=&amp;cad=rja&amp;docid=j0-1iDsxHL4cSM&amp;tbnid=Y5Kbu4SESRw0sM:&amp;ved=0CAUQjRw&amp;url=http://www.behance.net/gallery/Family-Icon/5408155&amp;ei=cHIdUaqkMMaE2QWe3YC4Dw&amp;bvm=bv.42452523,d.b2I&amp;psig=AFQjCNHu8DcOglT_eKxuZHT7030CMSJl6Q&amp;ust=1360970716289889" TargetMode="External"/><Relationship Id="rId4" Type="http://schemas.openxmlformats.org/officeDocument/2006/relationships/image" Target="../media/image15.wmf"/><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edicaid.gov/AffordableCareAct/Medicaid-Moving-Forward-2014/Medicaid-and-CHIP-Eligibility-Levels/medicaid-chip-eligibility-levels.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medicaid.gov/AffordableCareAct/Medicaid-Moving-Forward-2014/Medicaid-and-CHIP-Eligibility-Levels/medicaid-chip-eligibility-level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ACA and What It Means for Black Americans</a:t>
            </a:r>
            <a:endParaRPr lang="en-US" dirty="0"/>
          </a:p>
        </p:txBody>
      </p:sp>
      <p:sp>
        <p:nvSpPr>
          <p:cNvPr id="5" name="Text Placeholder 4"/>
          <p:cNvSpPr>
            <a:spLocks noGrp="1"/>
          </p:cNvSpPr>
          <p:nvPr>
            <p:ph type="body" sz="quarter" idx="10"/>
          </p:nvPr>
        </p:nvSpPr>
        <p:spPr/>
        <p:txBody>
          <a:bodyPr/>
          <a:lstStyle/>
          <a:p>
            <a:endParaRPr lang="en-US" dirty="0" smtClean="0"/>
          </a:p>
          <a:p>
            <a:r>
              <a:rPr lang="en-US" dirty="0" smtClean="0"/>
              <a:t>Presented </a:t>
            </a:r>
            <a:r>
              <a:rPr lang="en-US" dirty="0"/>
              <a:t>by the Kaiser Family </a:t>
            </a:r>
            <a:r>
              <a:rPr lang="en-US" dirty="0" smtClean="0"/>
              <a:t>Foundation</a:t>
            </a:r>
            <a:endParaRPr lang="en-US" dirty="0" smtClean="0"/>
          </a:p>
        </p:txBody>
      </p:sp>
      <p:sp>
        <p:nvSpPr>
          <p:cNvPr id="6" name="Content Placeholder 5"/>
          <p:cNvSpPr>
            <a:spLocks noGrp="1"/>
          </p:cNvSpPr>
          <p:nvPr>
            <p:ph sz="quarter" idx="13"/>
          </p:nvPr>
        </p:nvSpPr>
        <p:spPr/>
        <p:txBody>
          <a:bodyPr/>
          <a:lstStyle/>
          <a:p>
            <a:r>
              <a:rPr lang="en-US" dirty="0" smtClean="0"/>
              <a:t>Tuesday, February 25, 2014</a:t>
            </a:r>
          </a:p>
          <a:p>
            <a:r>
              <a:rPr lang="en-US" dirty="0" smtClean="0"/>
              <a:t>12:30 p.m. ET – 1:30 p.m. ET </a:t>
            </a:r>
            <a:endParaRPr lang="en-US" dirty="0"/>
          </a:p>
        </p:txBody>
      </p:sp>
    </p:spTree>
    <p:extLst>
      <p:ext uri="{BB962C8B-B14F-4D97-AF65-F5344CB8AC3E}">
        <p14:creationId xmlns:p14="http://schemas.microsoft.com/office/powerpoint/2010/main" val="42513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ACA</a:t>
            </a:r>
            <a:r>
              <a:rPr lang="en-US" dirty="0"/>
              <a:t> Medicaid expansion fills current gaps in coverage.</a:t>
            </a:r>
          </a:p>
        </p:txBody>
      </p:sp>
      <p:sp>
        <p:nvSpPr>
          <p:cNvPr id="3" name="Text Placeholder 2"/>
          <p:cNvSpPr>
            <a:spLocks noGrp="1"/>
          </p:cNvSpPr>
          <p:nvPr>
            <p:ph type="body" sz="quarter" idx="11"/>
          </p:nvPr>
        </p:nvSpPr>
        <p:spPr>
          <a:xfrm>
            <a:off x="0" y="6553200"/>
            <a:ext cx="6172200" cy="457200"/>
          </a:xfrm>
        </p:spPr>
        <p:txBody>
          <a:bodyPr/>
          <a:lstStyle/>
          <a:p>
            <a:r>
              <a:rPr lang="en-US" dirty="0"/>
              <a:t>*138% FPL = $15,856 for an individual and $26,951 for a family of three in 2013.</a:t>
            </a:r>
          </a:p>
          <a:p>
            <a:endParaRPr lang="en-US" dirty="0"/>
          </a:p>
        </p:txBody>
      </p:sp>
      <p:grpSp>
        <p:nvGrpSpPr>
          <p:cNvPr id="6" name="Group 5"/>
          <p:cNvGrpSpPr/>
          <p:nvPr/>
        </p:nvGrpSpPr>
        <p:grpSpPr>
          <a:xfrm>
            <a:off x="0" y="1445480"/>
            <a:ext cx="8534400" cy="3888520"/>
            <a:chOff x="228600" y="1485899"/>
            <a:chExt cx="8534400" cy="3888520"/>
          </a:xfrm>
        </p:grpSpPr>
        <p:pic>
          <p:nvPicPr>
            <p:cNvPr id="7" name="Picture 2" descr="http://www.clker.com/cliparts/8/c/5/e/1333490675840575632Umbrella%20Silhouette.svg.med.png">
              <a:hlinkClick r:id="rId2"/>
            </p:cNvPr>
            <p:cNvPicPr>
              <a:picLocks noChangeAspect="1" noChangeArrowheads="1"/>
            </p:cNvPicPr>
            <p:nvPr/>
          </p:nvPicPr>
          <p:blipFill rotWithShape="1">
            <a:blip r:embed="rId3" cstate="print">
              <a:duotone>
                <a:srgbClr val="0A5B9E">
                  <a:shade val="45000"/>
                  <a:satMod val="135000"/>
                </a:srgbClr>
                <a:prstClr val="white"/>
              </a:duotone>
              <a:extLst>
                <a:ext uri="{28A0092B-C50C-407E-A947-70E740481C1C}">
                  <a14:useLocalDpi xmlns:a14="http://schemas.microsoft.com/office/drawing/2010/main" val="0"/>
                </a:ext>
              </a:extLst>
            </a:blip>
            <a:srcRect b="19614"/>
            <a:stretch/>
          </p:blipFill>
          <p:spPr bwMode="auto">
            <a:xfrm>
              <a:off x="228600" y="1485899"/>
              <a:ext cx="8534400" cy="3883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lker.com/cliparts/8/c/5/e/1333490675840575632Umbrella%20Silhouette.svg.med.png">
              <a:hlinkClick r:id="rId2"/>
            </p:cNvPr>
            <p:cNvPicPr>
              <a:picLocks noChangeAspect="1" noChangeArrowheads="1"/>
            </p:cNvPicPr>
            <p:nvPr/>
          </p:nvPicPr>
          <p:blipFill rotWithShape="1">
            <a:blip r:embed="rId3" cstate="print">
              <a:duotone>
                <a:srgbClr val="C0504D">
                  <a:shade val="45000"/>
                  <a:satMod val="135000"/>
                </a:srgbClr>
                <a:prstClr val="white"/>
              </a:duotone>
              <a:extLst>
                <a:ext uri="{28A0092B-C50C-407E-A947-70E740481C1C}">
                  <a14:useLocalDpi xmlns:a14="http://schemas.microsoft.com/office/drawing/2010/main" val="0"/>
                </a:ext>
              </a:extLst>
            </a:blip>
            <a:srcRect r="33928" b="19614"/>
            <a:stretch/>
          </p:blipFill>
          <p:spPr bwMode="auto">
            <a:xfrm>
              <a:off x="228600" y="1490472"/>
              <a:ext cx="5638800" cy="38839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410120" y="4373212"/>
            <a:ext cx="1637880" cy="1191376"/>
            <a:chOff x="-176150" y="2751819"/>
            <a:chExt cx="914713" cy="601114"/>
          </a:xfrm>
        </p:grpSpPr>
        <p:pic>
          <p:nvPicPr>
            <p:cNvPr id="10" name="Picture 9"/>
            <p:cNvPicPr>
              <a:picLocks noChangeAspect="1" noChangeArrowheads="1"/>
            </p:cNvPicPr>
            <p:nvPr/>
          </p:nvPicPr>
          <p:blipFill rotWithShape="1">
            <a:blip r:embed="rId4" cstate="print">
              <a:duotone>
                <a:srgbClr val="C0504D">
                  <a:shade val="45000"/>
                  <a:satMod val="135000"/>
                </a:srgb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 r="2154" b="5082"/>
            <a:stretch/>
          </p:blipFill>
          <p:spPr bwMode="auto">
            <a:xfrm>
              <a:off x="44672" y="2751819"/>
              <a:ext cx="693891" cy="60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rot="19121042">
              <a:off x="-176150" y="2756473"/>
              <a:ext cx="461694" cy="332959"/>
            </a:xfrm>
            <a:prstGeom prst="ellipse">
              <a:avLst/>
            </a:prstGeom>
            <a:solidFill>
              <a:sysClr val="window" lastClr="FFFFFF"/>
            </a:solidFill>
            <a:ln w="25400" cap="flat" cmpd="sng" algn="ctr">
              <a:noFill/>
              <a:prstDash val="solid"/>
            </a:ln>
            <a:effectLst/>
          </p:spPr>
          <p:txBody>
            <a:bodyPr rtlCol="0" anchor="ctr"/>
            <a:lstStyle/>
            <a:p>
              <a:pPr eaLnBrk="1" fontAlgn="auto" hangingPunct="1">
                <a:spcBef>
                  <a:spcPts val="0"/>
                </a:spcBef>
                <a:spcAft>
                  <a:spcPts val="0"/>
                </a:spcAft>
                <a:defRPr/>
              </a:pPr>
              <a:endParaRPr lang="en-US" b="0" kern="0">
                <a:solidFill>
                  <a:sysClr val="window" lastClr="FFFFFF"/>
                </a:solidFill>
                <a:latin typeface="Trebuchet MS" pitchFamily="34" charset="0"/>
              </a:endParaRPr>
            </a:p>
          </p:txBody>
        </p:sp>
      </p:grpSp>
      <p:sp>
        <p:nvSpPr>
          <p:cNvPr id="12" name="Oval 11"/>
          <p:cNvSpPr/>
          <p:nvPr/>
        </p:nvSpPr>
        <p:spPr>
          <a:xfrm>
            <a:off x="7387955" y="4959322"/>
            <a:ext cx="82006" cy="150948"/>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eaLnBrk="1" fontAlgn="auto" hangingPunct="1">
              <a:spcBef>
                <a:spcPts val="0"/>
              </a:spcBef>
              <a:spcAft>
                <a:spcPts val="0"/>
              </a:spcAft>
              <a:defRPr/>
            </a:pPr>
            <a:endParaRPr lang="en-US" b="0" kern="0">
              <a:solidFill>
                <a:sysClr val="window" lastClr="FFFFFF"/>
              </a:solidFill>
              <a:latin typeface="Trebuchet MS" pitchFamily="34" charset="0"/>
            </a:endParaRPr>
          </a:p>
        </p:txBody>
      </p:sp>
      <p:grpSp>
        <p:nvGrpSpPr>
          <p:cNvPr id="13" name="Group 12"/>
          <p:cNvGrpSpPr/>
          <p:nvPr/>
        </p:nvGrpSpPr>
        <p:grpSpPr>
          <a:xfrm>
            <a:off x="4800600" y="3886986"/>
            <a:ext cx="1257951" cy="1752600"/>
            <a:chOff x="1570073" y="2523624"/>
            <a:chExt cx="792127" cy="953032"/>
          </a:xfrm>
        </p:grpSpPr>
        <p:pic>
          <p:nvPicPr>
            <p:cNvPr id="14" name="Picture 12"/>
            <p:cNvPicPr>
              <a:picLocks noChangeAspect="1" noChangeArrowheads="1"/>
            </p:cNvPicPr>
            <p:nvPr/>
          </p:nvPicPr>
          <p:blipFill rotWithShape="1">
            <a:blip r:embed="rId6" cstate="print">
              <a:duotone>
                <a:srgbClr val="4F81BD">
                  <a:shade val="45000"/>
                  <a:satMod val="135000"/>
                </a:srgbClr>
                <a:prstClr val="white"/>
              </a:duotone>
              <a:lum bright="-20000" contrast="40000"/>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3602" b="-1"/>
            <a:stretch/>
          </p:blipFill>
          <p:spPr bwMode="auto">
            <a:xfrm>
              <a:off x="1570073" y="2523624"/>
              <a:ext cx="792127" cy="9529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rotWithShape="1">
            <a:blip r:embed="rId6" cstate="print">
              <a:duotone>
                <a:srgbClr val="C0504D">
                  <a:shade val="45000"/>
                  <a:satMod val="135000"/>
                </a:srgb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3602" r="29349" b="-1"/>
            <a:stretch/>
          </p:blipFill>
          <p:spPr bwMode="auto">
            <a:xfrm>
              <a:off x="1570073" y="2523744"/>
              <a:ext cx="559645" cy="9529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9"/>
          <p:cNvPicPr>
            <a:picLocks noChangeAspect="1" noChangeArrowheads="1"/>
          </p:cNvPicPr>
          <p:nvPr/>
        </p:nvPicPr>
        <p:blipFill rotWithShape="1">
          <a:blip r:embed="rId8" cstate="print">
            <a:duotone>
              <a:srgbClr val="C0504D">
                <a:shade val="45000"/>
                <a:satMod val="135000"/>
              </a:srgbClr>
              <a:prstClr val="white"/>
            </a:duotone>
            <a:extLst>
              <a:ext uri="{BEBA8EAE-BF5A-486C-A8C5-ECC9F3942E4B}">
                <a14:imgProps xmlns:a14="http://schemas.microsoft.com/office/drawing/2010/main">
                  <a14:imgLayer r:embed="rId9">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l="17597" t="8447" r="9784" b="6402"/>
          <a:stretch/>
        </p:blipFill>
        <p:spPr bwMode="auto">
          <a:xfrm>
            <a:off x="3276599" y="4445435"/>
            <a:ext cx="751661" cy="104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612488" y="5615918"/>
            <a:ext cx="1312312" cy="369332"/>
          </a:xfrm>
          <a:prstGeom prst="rect">
            <a:avLst/>
          </a:prstGeom>
          <a:noFill/>
        </p:spPr>
        <p:txBody>
          <a:bodyPr wrap="square" rtlCol="0">
            <a:spAutoFit/>
          </a:bodyPr>
          <a:lstStyle/>
          <a:p>
            <a:pPr eaLnBrk="1" fontAlgn="auto" hangingPunct="1">
              <a:spcBef>
                <a:spcPts val="0"/>
              </a:spcBef>
              <a:spcAft>
                <a:spcPts val="0"/>
              </a:spcAft>
              <a:defRPr/>
            </a:pPr>
            <a:r>
              <a:rPr lang="en-US" b="1" kern="0" dirty="0" smtClean="0">
                <a:solidFill>
                  <a:sysClr val="windowText" lastClr="000000"/>
                </a:solidFill>
                <a:latin typeface="Calibri"/>
              </a:rPr>
              <a:t>Adults</a:t>
            </a:r>
          </a:p>
        </p:txBody>
      </p:sp>
      <p:sp>
        <p:nvSpPr>
          <p:cNvPr id="18" name="TextBox 17"/>
          <p:cNvSpPr txBox="1"/>
          <p:nvPr/>
        </p:nvSpPr>
        <p:spPr>
          <a:xfrm>
            <a:off x="522975" y="4188023"/>
            <a:ext cx="1828800" cy="923330"/>
          </a:xfrm>
          <a:prstGeom prst="rect">
            <a:avLst/>
          </a:prstGeom>
          <a:noFill/>
        </p:spPr>
        <p:txBody>
          <a:bodyPr wrap="square" rtlCol="0">
            <a:spAutoFit/>
          </a:bodyPr>
          <a:lstStyle/>
          <a:p>
            <a:pPr algn="l" eaLnBrk="1" fontAlgn="auto" hangingPunct="1">
              <a:spcBef>
                <a:spcPts val="0"/>
              </a:spcBef>
              <a:spcAft>
                <a:spcPts val="0"/>
              </a:spcAft>
              <a:defRPr/>
            </a:pPr>
            <a:r>
              <a:rPr lang="en-US" b="1" kern="0" dirty="0" smtClean="0">
                <a:solidFill>
                  <a:sysClr val="windowText" lastClr="000000"/>
                </a:solidFill>
                <a:latin typeface="Calibri"/>
              </a:rPr>
              <a:t>Elderly &amp;   </a:t>
            </a:r>
          </a:p>
          <a:p>
            <a:pPr algn="l" eaLnBrk="1" fontAlgn="auto" hangingPunct="1">
              <a:spcBef>
                <a:spcPts val="0"/>
              </a:spcBef>
              <a:spcAft>
                <a:spcPts val="0"/>
              </a:spcAft>
              <a:defRPr/>
            </a:pPr>
            <a:r>
              <a:rPr lang="en-US" b="1" kern="0" dirty="0" smtClean="0">
                <a:solidFill>
                  <a:sysClr val="windowText" lastClr="000000"/>
                </a:solidFill>
                <a:latin typeface="Calibri"/>
              </a:rPr>
              <a:t>Persons with Disabilities</a:t>
            </a:r>
            <a:endParaRPr lang="en-US" b="1" kern="0" dirty="0">
              <a:solidFill>
                <a:sysClr val="windowText" lastClr="000000"/>
              </a:solidFill>
              <a:latin typeface="Calibri"/>
            </a:endParaRPr>
          </a:p>
        </p:txBody>
      </p:sp>
      <p:sp>
        <p:nvSpPr>
          <p:cNvPr id="19" name="TextBox 18"/>
          <p:cNvSpPr txBox="1"/>
          <p:nvPr/>
        </p:nvSpPr>
        <p:spPr>
          <a:xfrm>
            <a:off x="4978742" y="5640147"/>
            <a:ext cx="1498258" cy="369332"/>
          </a:xfrm>
          <a:prstGeom prst="rect">
            <a:avLst/>
          </a:prstGeom>
          <a:noFill/>
        </p:spPr>
        <p:txBody>
          <a:bodyPr wrap="square" rtlCol="0">
            <a:spAutoFit/>
          </a:bodyPr>
          <a:lstStyle/>
          <a:p>
            <a:pPr eaLnBrk="1" fontAlgn="auto" hangingPunct="1">
              <a:spcBef>
                <a:spcPts val="0"/>
              </a:spcBef>
              <a:spcAft>
                <a:spcPts val="0"/>
              </a:spcAft>
              <a:defRPr/>
            </a:pPr>
            <a:r>
              <a:rPr lang="en-US" b="1" kern="0" dirty="0" smtClean="0">
                <a:solidFill>
                  <a:sysClr val="windowText" lastClr="000000"/>
                </a:solidFill>
                <a:latin typeface="Calibri"/>
              </a:rPr>
              <a:t>Parents</a:t>
            </a:r>
          </a:p>
        </p:txBody>
      </p:sp>
      <p:sp>
        <p:nvSpPr>
          <p:cNvPr id="20" name="TextBox 19"/>
          <p:cNvSpPr txBox="1"/>
          <p:nvPr/>
        </p:nvSpPr>
        <p:spPr>
          <a:xfrm>
            <a:off x="4267200" y="3429000"/>
            <a:ext cx="1156351" cy="615553"/>
          </a:xfrm>
          <a:prstGeom prst="rect">
            <a:avLst/>
          </a:prstGeom>
          <a:noFill/>
        </p:spPr>
        <p:txBody>
          <a:bodyPr wrap="square" rtlCol="0">
            <a:spAutoFit/>
          </a:bodyPr>
          <a:lstStyle/>
          <a:p>
            <a:pPr algn="l" eaLnBrk="1" fontAlgn="auto" hangingPunct="1">
              <a:spcBef>
                <a:spcPts val="0"/>
              </a:spcBef>
              <a:spcAft>
                <a:spcPts val="0"/>
              </a:spcAft>
              <a:defRPr/>
            </a:pPr>
            <a:r>
              <a:rPr lang="en-US" sz="1700" b="1" kern="0" dirty="0" smtClean="0">
                <a:solidFill>
                  <a:sysClr val="windowText" lastClr="000000"/>
                </a:solidFill>
                <a:latin typeface="Calibri"/>
              </a:rPr>
              <a:t>Pregnant</a:t>
            </a:r>
          </a:p>
          <a:p>
            <a:pPr algn="l" eaLnBrk="1" fontAlgn="auto" hangingPunct="1">
              <a:spcBef>
                <a:spcPts val="0"/>
              </a:spcBef>
              <a:spcAft>
                <a:spcPts val="0"/>
              </a:spcAft>
              <a:defRPr/>
            </a:pPr>
            <a:r>
              <a:rPr lang="en-US" sz="1700" b="1" kern="0" dirty="0" smtClean="0">
                <a:solidFill>
                  <a:sysClr val="windowText" lastClr="000000"/>
                </a:solidFill>
                <a:latin typeface="Calibri"/>
              </a:rPr>
              <a:t>Women</a:t>
            </a:r>
            <a:endParaRPr lang="en-US" sz="1700" b="1" kern="0" dirty="0">
              <a:solidFill>
                <a:sysClr val="windowText" lastClr="000000"/>
              </a:solidFill>
              <a:latin typeface="Calibri"/>
            </a:endParaRPr>
          </a:p>
        </p:txBody>
      </p:sp>
      <p:sp>
        <p:nvSpPr>
          <p:cNvPr id="21" name="TextBox 20"/>
          <p:cNvSpPr txBox="1"/>
          <p:nvPr/>
        </p:nvSpPr>
        <p:spPr>
          <a:xfrm>
            <a:off x="3149545" y="5638800"/>
            <a:ext cx="1422455" cy="369332"/>
          </a:xfrm>
          <a:prstGeom prst="rect">
            <a:avLst/>
          </a:prstGeom>
          <a:noFill/>
        </p:spPr>
        <p:txBody>
          <a:bodyPr wrap="square" rtlCol="0">
            <a:spAutoFit/>
          </a:bodyPr>
          <a:lstStyle/>
          <a:p>
            <a:pPr eaLnBrk="1" fontAlgn="auto" hangingPunct="1">
              <a:spcBef>
                <a:spcPts val="0"/>
              </a:spcBef>
              <a:spcAft>
                <a:spcPts val="0"/>
              </a:spcAft>
              <a:defRPr/>
            </a:pPr>
            <a:r>
              <a:rPr lang="en-US" b="1" kern="0" dirty="0" smtClean="0">
                <a:solidFill>
                  <a:sysClr val="windowText" lastClr="000000"/>
                </a:solidFill>
                <a:latin typeface="Calibri"/>
              </a:rPr>
              <a:t>Children</a:t>
            </a:r>
            <a:endParaRPr lang="en-US" b="1" kern="0" dirty="0">
              <a:solidFill>
                <a:sysClr val="windowText" lastClr="000000"/>
              </a:solidFill>
              <a:latin typeface="Calibri"/>
            </a:endParaRPr>
          </a:p>
        </p:txBody>
      </p:sp>
      <p:sp>
        <p:nvSpPr>
          <p:cNvPr id="22" name="TextBox 21"/>
          <p:cNvSpPr txBox="1"/>
          <p:nvPr/>
        </p:nvSpPr>
        <p:spPr>
          <a:xfrm>
            <a:off x="2313255" y="3765666"/>
            <a:ext cx="2359839" cy="430887"/>
          </a:xfrm>
          <a:prstGeom prst="rect">
            <a:avLst/>
          </a:prstGeom>
          <a:noFill/>
        </p:spPr>
        <p:txBody>
          <a:bodyPr wrap="square" rtlCol="0">
            <a:spAutoFit/>
          </a:bodyPr>
          <a:lstStyle/>
          <a:p>
            <a:pPr eaLnBrk="1" fontAlgn="auto" hangingPunct="1">
              <a:spcBef>
                <a:spcPts val="0"/>
              </a:spcBef>
              <a:spcAft>
                <a:spcPts val="0"/>
              </a:spcAft>
              <a:defRPr/>
            </a:pPr>
            <a:r>
              <a:rPr lang="en-US" sz="1100" kern="0" dirty="0" smtClean="0">
                <a:solidFill>
                  <a:sysClr val="window" lastClr="FFFFFF"/>
                </a:solidFill>
                <a:latin typeface="Trebuchet MS" pitchFamily="34" charset="0"/>
              </a:rPr>
              <a:t>Extends to Adults </a:t>
            </a:r>
          </a:p>
          <a:p>
            <a:pPr eaLnBrk="1" fontAlgn="auto" hangingPunct="1">
              <a:spcBef>
                <a:spcPts val="0"/>
              </a:spcBef>
              <a:spcAft>
                <a:spcPts val="0"/>
              </a:spcAft>
              <a:defRPr/>
            </a:pPr>
            <a:r>
              <a:rPr lang="en-US" sz="1100" kern="0" dirty="0" smtClean="0">
                <a:solidFill>
                  <a:sysClr val="window" lastClr="FFFFFF"/>
                </a:solidFill>
                <a:latin typeface="Trebuchet MS" pitchFamily="34" charset="0"/>
              </a:rPr>
              <a:t>≤138% FPL* </a:t>
            </a:r>
          </a:p>
        </p:txBody>
      </p:sp>
      <p:sp>
        <p:nvSpPr>
          <p:cNvPr id="23" name="TextBox 22"/>
          <p:cNvSpPr txBox="1"/>
          <p:nvPr/>
        </p:nvSpPr>
        <p:spPr>
          <a:xfrm>
            <a:off x="2262115" y="2069068"/>
            <a:ext cx="3148085" cy="369332"/>
          </a:xfrm>
          <a:prstGeom prst="rect">
            <a:avLst/>
          </a:prstGeom>
          <a:noFill/>
        </p:spPr>
        <p:txBody>
          <a:bodyPr wrap="square" rtlCol="0">
            <a:spAutoFit/>
          </a:bodyPr>
          <a:lstStyle/>
          <a:p>
            <a:pPr eaLnBrk="1" fontAlgn="auto" hangingPunct="1">
              <a:spcBef>
                <a:spcPts val="0"/>
              </a:spcBef>
              <a:spcAft>
                <a:spcPts val="0"/>
              </a:spcAft>
              <a:defRPr/>
            </a:pPr>
            <a:r>
              <a:rPr lang="en-US" b="1" kern="0" dirty="0" smtClean="0">
                <a:solidFill>
                  <a:sysClr val="window" lastClr="FFFFFF"/>
                </a:solidFill>
                <a:latin typeface="Calibri"/>
              </a:rPr>
              <a:t>Medicaid Eligibility Today</a:t>
            </a:r>
            <a:endParaRPr lang="en-US" b="1" kern="0" dirty="0">
              <a:solidFill>
                <a:sysClr val="window" lastClr="FFFFFF"/>
              </a:solidFill>
              <a:latin typeface="Calibri"/>
            </a:endParaRPr>
          </a:p>
        </p:txBody>
      </p:sp>
      <p:sp>
        <p:nvSpPr>
          <p:cNvPr id="24" name="TextBox 23"/>
          <p:cNvSpPr txBox="1"/>
          <p:nvPr/>
        </p:nvSpPr>
        <p:spPr>
          <a:xfrm>
            <a:off x="5181600" y="2209800"/>
            <a:ext cx="2819400" cy="584775"/>
          </a:xfrm>
          <a:prstGeom prst="rect">
            <a:avLst/>
          </a:prstGeom>
          <a:noFill/>
        </p:spPr>
        <p:txBody>
          <a:bodyPr wrap="square" rtlCol="0">
            <a:spAutoFit/>
          </a:bodyPr>
          <a:lstStyle/>
          <a:p>
            <a:pPr algn="ctr" eaLnBrk="1" fontAlgn="auto" hangingPunct="1">
              <a:spcBef>
                <a:spcPts val="0"/>
              </a:spcBef>
              <a:spcAft>
                <a:spcPts val="0"/>
              </a:spcAft>
              <a:defRPr/>
            </a:pPr>
            <a:r>
              <a:rPr lang="en-US" sz="1600" b="1" kern="0" dirty="0" smtClean="0">
                <a:solidFill>
                  <a:sysClr val="window" lastClr="FFFFFF"/>
                </a:solidFill>
                <a:latin typeface="Calibri"/>
              </a:rPr>
              <a:t>Medicaid Eligibility </a:t>
            </a:r>
          </a:p>
          <a:p>
            <a:pPr algn="ctr" eaLnBrk="1" fontAlgn="auto" hangingPunct="1">
              <a:spcBef>
                <a:spcPts val="0"/>
              </a:spcBef>
              <a:spcAft>
                <a:spcPts val="0"/>
              </a:spcAft>
              <a:defRPr/>
            </a:pPr>
            <a:r>
              <a:rPr lang="en-US" sz="1600" b="1" kern="0" dirty="0" smtClean="0">
                <a:solidFill>
                  <a:sysClr val="window" lastClr="FFFFFF"/>
                </a:solidFill>
                <a:latin typeface="Calibri"/>
              </a:rPr>
              <a:t>in 2014</a:t>
            </a:r>
          </a:p>
        </p:txBody>
      </p:sp>
      <p:sp>
        <p:nvSpPr>
          <p:cNvPr id="25" name="Rectangle 24"/>
          <p:cNvSpPr/>
          <p:nvPr/>
        </p:nvSpPr>
        <p:spPr>
          <a:xfrm>
            <a:off x="2231384" y="2466201"/>
            <a:ext cx="2950216" cy="276999"/>
          </a:xfrm>
          <a:prstGeom prst="rect">
            <a:avLst/>
          </a:prstGeom>
        </p:spPr>
        <p:txBody>
          <a:bodyPr wrap="square">
            <a:spAutoFit/>
          </a:bodyPr>
          <a:lstStyle/>
          <a:p>
            <a:pPr eaLnBrk="1" fontAlgn="auto" hangingPunct="1">
              <a:spcBef>
                <a:spcPts val="0"/>
              </a:spcBef>
              <a:spcAft>
                <a:spcPts val="0"/>
              </a:spcAft>
              <a:defRPr/>
            </a:pPr>
            <a:r>
              <a:rPr lang="en-US" sz="1200" b="1" kern="0" dirty="0" smtClean="0">
                <a:solidFill>
                  <a:sysClr val="window" lastClr="FFFFFF"/>
                </a:solidFill>
                <a:latin typeface="Calibri"/>
              </a:rPr>
              <a:t>Limited to Specific Low-Income Groups </a:t>
            </a:r>
            <a:endParaRPr lang="en-US" sz="1200" b="1" kern="0" dirty="0">
              <a:solidFill>
                <a:sysClr val="window" lastClr="FFFFFF"/>
              </a:solidFill>
              <a:latin typeface="Calibri"/>
            </a:endParaRPr>
          </a:p>
        </p:txBody>
      </p:sp>
      <p:sp>
        <p:nvSpPr>
          <p:cNvPr id="26" name="TextBox 25"/>
          <p:cNvSpPr txBox="1"/>
          <p:nvPr/>
        </p:nvSpPr>
        <p:spPr>
          <a:xfrm>
            <a:off x="5791200" y="2694801"/>
            <a:ext cx="2620247" cy="276999"/>
          </a:xfrm>
          <a:prstGeom prst="rect">
            <a:avLst/>
          </a:prstGeom>
          <a:noFill/>
        </p:spPr>
        <p:txBody>
          <a:bodyPr wrap="square" rtlCol="0">
            <a:spAutoFit/>
          </a:bodyPr>
          <a:lstStyle/>
          <a:p>
            <a:pPr eaLnBrk="1" fontAlgn="auto" hangingPunct="1">
              <a:spcBef>
                <a:spcPts val="0"/>
              </a:spcBef>
              <a:spcAft>
                <a:spcPts val="0"/>
              </a:spcAft>
              <a:defRPr/>
            </a:pPr>
            <a:r>
              <a:rPr lang="en-US" sz="1200" b="1" kern="0" dirty="0" smtClean="0">
                <a:solidFill>
                  <a:sysClr val="window" lastClr="FFFFFF"/>
                </a:solidFill>
                <a:latin typeface="Calibri"/>
              </a:rPr>
              <a:t>Extends to Adults ≤138% FPL* </a:t>
            </a:r>
          </a:p>
        </p:txBody>
      </p:sp>
      <p:pic>
        <p:nvPicPr>
          <p:cNvPr id="27" name="Picture 2"/>
          <p:cNvPicPr>
            <a:picLocks noChangeAspect="1" noChangeArrowheads="1"/>
          </p:cNvPicPr>
          <p:nvPr/>
        </p:nvPicPr>
        <p:blipFill>
          <a:blip r:embed="rId10">
            <a:clrChange>
              <a:clrFrom>
                <a:srgbClr val="D7E6E6"/>
              </a:clrFrom>
              <a:clrTo>
                <a:srgbClr val="D7E6E6">
                  <a:alpha val="0"/>
                </a:srgbClr>
              </a:clrTo>
            </a:clrChange>
            <a:duotone>
              <a:schemeClr val="accent3">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24600" y="3842236"/>
            <a:ext cx="1312312" cy="181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43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states must streamline enrollment processes regardless of whether they expand Medicaid. </a:t>
            </a:r>
            <a:endParaRPr lang="en-US" dirty="0"/>
          </a:p>
        </p:txBody>
      </p:sp>
      <p:pic>
        <p:nvPicPr>
          <p:cNvPr id="37" name="Picture 2" descr="C:\Users\JessicaS\AppData\Local\Microsoft\Windows\Temporary Internet Files\Content.IE5\0VL3Q6FZ\MC90034998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30895" flipH="1">
            <a:off x="644548" y="2317481"/>
            <a:ext cx="282909" cy="7264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JessicaS\AppData\Local\Microsoft\Windows\Temporary Internet Files\Content.IE5\0VL3Q6FZ\MC900311400[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15210"/>
          <a:stretch/>
        </p:blipFill>
        <p:spPr bwMode="auto">
          <a:xfrm>
            <a:off x="389938" y="4199354"/>
            <a:ext cx="910700" cy="7057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JessicaS\AppData\Local\Microsoft\Windows\Temporary Internet Files\Content.IE5\38XCH2ST\MC900431595[1].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3238" y="3180417"/>
            <a:ext cx="737400" cy="63452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6628734" y="2139337"/>
            <a:ext cx="2362871" cy="2068874"/>
            <a:chOff x="3874082" y="5222094"/>
            <a:chExt cx="1391045" cy="1154762"/>
          </a:xfrm>
        </p:grpSpPr>
        <p:pic>
          <p:nvPicPr>
            <p:cNvPr id="41" name="Picture 18" descr="C:\Users\JessicaS\AppData\Local\Microsoft\Windows\Temporary Internet Files\Content.IE5\P6P6Q20X\MC900441471[1].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32489"/>
            <a:stretch/>
          </p:blipFill>
          <p:spPr bwMode="auto">
            <a:xfrm>
              <a:off x="3874082" y="5222094"/>
              <a:ext cx="1391045" cy="115476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4188492" y="5468688"/>
              <a:ext cx="807474" cy="615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latin typeface="+mj-lt"/>
                </a:rPr>
                <a:t>Dear ______,</a:t>
              </a:r>
            </a:p>
            <a:p>
              <a:pPr algn="l"/>
              <a:r>
                <a:rPr lang="en-US" sz="1600" b="1" dirty="0" smtClean="0">
                  <a:solidFill>
                    <a:schemeClr val="tx1"/>
                  </a:solidFill>
                  <a:latin typeface="+mj-lt"/>
                </a:rPr>
                <a:t>You are </a:t>
              </a:r>
            </a:p>
            <a:p>
              <a:pPr algn="l"/>
              <a:r>
                <a:rPr lang="en-US" sz="1600" b="1" dirty="0" smtClean="0">
                  <a:solidFill>
                    <a:schemeClr val="tx1"/>
                  </a:solidFill>
                  <a:latin typeface="+mj-lt"/>
                </a:rPr>
                <a:t>eligible for… </a:t>
              </a:r>
            </a:p>
            <a:p>
              <a:pPr algn="l"/>
              <a:endParaRPr lang="en-US" sz="800" b="1" dirty="0">
                <a:solidFill>
                  <a:schemeClr val="tx1"/>
                </a:solidFill>
                <a:latin typeface="+mj-lt"/>
              </a:endParaRPr>
            </a:p>
          </p:txBody>
        </p:sp>
      </p:grpSp>
      <p:grpSp>
        <p:nvGrpSpPr>
          <p:cNvPr id="43" name="Group 42"/>
          <p:cNvGrpSpPr/>
          <p:nvPr/>
        </p:nvGrpSpPr>
        <p:grpSpPr>
          <a:xfrm>
            <a:off x="4445425" y="2340495"/>
            <a:ext cx="1890012" cy="2059666"/>
            <a:chOff x="2992092" y="834334"/>
            <a:chExt cx="1025210" cy="1195173"/>
          </a:xfrm>
        </p:grpSpPr>
        <p:sp>
          <p:nvSpPr>
            <p:cNvPr id="44" name="Diamond 43"/>
            <p:cNvSpPr/>
            <p:nvPr/>
          </p:nvSpPr>
          <p:spPr>
            <a:xfrm>
              <a:off x="3139844" y="1052014"/>
              <a:ext cx="750878" cy="749571"/>
            </a:xfrm>
            <a:prstGeom prst="diamon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bg1"/>
                  </a:solidFill>
                  <a:latin typeface="+mj-lt"/>
                </a:rPr>
                <a:t>Data</a:t>
              </a:r>
            </a:p>
            <a:p>
              <a:pPr algn="ctr"/>
              <a:r>
                <a:rPr lang="en-US" sz="1600" b="1" dirty="0" smtClean="0">
                  <a:solidFill>
                    <a:schemeClr val="bg1"/>
                  </a:solidFill>
                  <a:latin typeface="+mj-lt"/>
                </a:rPr>
                <a:t>Hub</a:t>
              </a:r>
              <a:endParaRPr lang="en-US" sz="1600" b="1" dirty="0">
                <a:solidFill>
                  <a:schemeClr val="bg1"/>
                </a:solidFill>
                <a:latin typeface="+mj-lt"/>
              </a:endParaRPr>
            </a:p>
          </p:txBody>
        </p:sp>
        <p:sp>
          <p:nvSpPr>
            <p:cNvPr id="45" name="Oval 44"/>
            <p:cNvSpPr/>
            <p:nvPr/>
          </p:nvSpPr>
          <p:spPr>
            <a:xfrm>
              <a:off x="3329621" y="834334"/>
              <a:ext cx="343263" cy="32886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tx1"/>
                  </a:solidFill>
                  <a:latin typeface="+mj-lt"/>
                </a:rPr>
                <a:t>$</a:t>
              </a:r>
              <a:endParaRPr lang="en-US" b="1" dirty="0">
                <a:solidFill>
                  <a:schemeClr val="tx1"/>
                </a:solidFill>
                <a:latin typeface="+mj-lt"/>
              </a:endParaRPr>
            </a:p>
          </p:txBody>
        </p:sp>
        <p:pic>
          <p:nvPicPr>
            <p:cNvPr id="4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66" r="5434" b="18423"/>
            <a:stretch/>
          </p:blipFill>
          <p:spPr bwMode="auto">
            <a:xfrm>
              <a:off x="3389882" y="1791007"/>
              <a:ext cx="250801" cy="23850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Oval 46"/>
            <p:cNvSpPr/>
            <p:nvPr/>
          </p:nvSpPr>
          <p:spPr>
            <a:xfrm>
              <a:off x="3700801" y="1250311"/>
              <a:ext cx="316501" cy="3189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solidFill>
                    <a:schemeClr val="tx1"/>
                  </a:solidFill>
                  <a:latin typeface="+mj-lt"/>
                </a:rPr>
                <a:t>#</a:t>
              </a:r>
              <a:endParaRPr lang="en-US" sz="2000" b="1" dirty="0">
                <a:solidFill>
                  <a:schemeClr val="tx1"/>
                </a:solidFill>
                <a:latin typeface="+mj-lt"/>
              </a:endParaRPr>
            </a:p>
          </p:txBody>
        </p:sp>
        <p:pic>
          <p:nvPicPr>
            <p:cNvPr id="48"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992092" y="1285207"/>
              <a:ext cx="295502" cy="284021"/>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Rounded Rectangle 48"/>
          <p:cNvSpPr/>
          <p:nvPr/>
        </p:nvSpPr>
        <p:spPr>
          <a:xfrm>
            <a:off x="381000" y="5121799"/>
            <a:ext cx="1395337" cy="898001"/>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latin typeface="+mj-lt"/>
              </a:rPr>
              <a:t>Multiple Ways to </a:t>
            </a:r>
            <a:r>
              <a:rPr lang="en-US" sz="1600" b="1" dirty="0" smtClean="0">
                <a:solidFill>
                  <a:schemeClr val="tx1"/>
                </a:solidFill>
                <a:latin typeface="+mj-lt"/>
              </a:rPr>
              <a:t>Enroll</a:t>
            </a:r>
            <a:endParaRPr lang="en-US" sz="1600" b="1" dirty="0">
              <a:solidFill>
                <a:schemeClr val="tx1"/>
              </a:solidFill>
              <a:latin typeface="+mj-lt"/>
            </a:endParaRPr>
          </a:p>
        </p:txBody>
      </p:sp>
      <p:sp>
        <p:nvSpPr>
          <p:cNvPr id="50" name="Rounded Rectangle 49"/>
          <p:cNvSpPr/>
          <p:nvPr/>
        </p:nvSpPr>
        <p:spPr>
          <a:xfrm>
            <a:off x="4202534" y="5093476"/>
            <a:ext cx="2363087" cy="898001"/>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 rIns="0" bIns="9144" rtlCol="0" anchor="ctr"/>
          <a:lstStyle/>
          <a:p>
            <a:pPr algn="ctr"/>
            <a:r>
              <a:rPr lang="en-US" sz="1600" b="1" dirty="0">
                <a:solidFill>
                  <a:schemeClr val="tx1"/>
                </a:solidFill>
                <a:latin typeface="+mj-lt"/>
              </a:rPr>
              <a:t>Use of Electronic </a:t>
            </a:r>
            <a:endParaRPr lang="en-US" sz="1600" b="1" dirty="0" smtClean="0">
              <a:solidFill>
                <a:schemeClr val="tx1"/>
              </a:solidFill>
              <a:latin typeface="+mj-lt"/>
            </a:endParaRPr>
          </a:p>
          <a:p>
            <a:pPr algn="ctr"/>
            <a:r>
              <a:rPr lang="en-US" sz="1600" b="1" dirty="0" smtClean="0">
                <a:solidFill>
                  <a:schemeClr val="tx1"/>
                </a:solidFill>
                <a:latin typeface="+mj-lt"/>
              </a:rPr>
              <a:t>Data </a:t>
            </a:r>
            <a:r>
              <a:rPr lang="en-US" sz="1600" b="1" dirty="0">
                <a:solidFill>
                  <a:schemeClr val="tx1"/>
                </a:solidFill>
                <a:latin typeface="+mj-lt"/>
              </a:rPr>
              <a:t>to Verify </a:t>
            </a:r>
            <a:r>
              <a:rPr lang="en-US" sz="1600" b="1" dirty="0" smtClean="0">
                <a:solidFill>
                  <a:schemeClr val="tx1"/>
                </a:solidFill>
                <a:latin typeface="+mj-lt"/>
              </a:rPr>
              <a:t>Eligibility</a:t>
            </a:r>
            <a:endParaRPr lang="en-US" sz="1600" b="1" dirty="0">
              <a:solidFill>
                <a:schemeClr val="tx1"/>
              </a:solidFill>
              <a:latin typeface="+mj-lt"/>
            </a:endParaRPr>
          </a:p>
        </p:txBody>
      </p:sp>
      <p:sp>
        <p:nvSpPr>
          <p:cNvPr id="51" name="Rounded Rectangle 50"/>
          <p:cNvSpPr/>
          <p:nvPr/>
        </p:nvSpPr>
        <p:spPr>
          <a:xfrm>
            <a:off x="1949636" y="5093476"/>
            <a:ext cx="2252898" cy="8980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Single Application</a:t>
            </a:r>
          </a:p>
          <a:p>
            <a:pPr algn="ctr"/>
            <a:r>
              <a:rPr lang="en-US" sz="1600" b="1" dirty="0" smtClean="0">
                <a:solidFill>
                  <a:schemeClr val="tx1"/>
                </a:solidFill>
                <a:latin typeface="+mj-lt"/>
              </a:rPr>
              <a:t>for </a:t>
            </a:r>
            <a:r>
              <a:rPr lang="en-US" sz="1600" b="1" dirty="0">
                <a:solidFill>
                  <a:schemeClr val="tx1"/>
                </a:solidFill>
                <a:latin typeface="+mj-lt"/>
              </a:rPr>
              <a:t>Multiple </a:t>
            </a:r>
            <a:r>
              <a:rPr lang="en-US" sz="1600" b="1" dirty="0" smtClean="0">
                <a:solidFill>
                  <a:schemeClr val="tx1"/>
                </a:solidFill>
                <a:latin typeface="+mj-lt"/>
              </a:rPr>
              <a:t>Programs</a:t>
            </a:r>
            <a:endParaRPr lang="en-US" sz="1600" b="1" dirty="0">
              <a:solidFill>
                <a:schemeClr val="tx1"/>
              </a:solidFill>
              <a:latin typeface="+mj-lt"/>
            </a:endParaRPr>
          </a:p>
        </p:txBody>
      </p:sp>
      <p:sp>
        <p:nvSpPr>
          <p:cNvPr id="52" name="Rounded Rectangle 51"/>
          <p:cNvSpPr/>
          <p:nvPr/>
        </p:nvSpPr>
        <p:spPr>
          <a:xfrm>
            <a:off x="6867481" y="5121799"/>
            <a:ext cx="1856587" cy="898001"/>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latin typeface="+mj-lt"/>
              </a:rPr>
              <a:t>Real-Time </a:t>
            </a:r>
            <a:r>
              <a:rPr lang="en-US" sz="1600" b="1" dirty="0" smtClean="0">
                <a:solidFill>
                  <a:schemeClr val="tx1"/>
                </a:solidFill>
                <a:latin typeface="+mj-lt"/>
              </a:rPr>
              <a:t>Eligibility Determinations</a:t>
            </a:r>
          </a:p>
        </p:txBody>
      </p:sp>
      <p:cxnSp>
        <p:nvCxnSpPr>
          <p:cNvPr id="53" name="Straight Arrow Connector 52"/>
          <p:cNvCxnSpPr/>
          <p:nvPr/>
        </p:nvCxnSpPr>
        <p:spPr>
          <a:xfrm>
            <a:off x="3975176" y="3289754"/>
            <a:ext cx="346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Straight Connector 53"/>
          <p:cNvCxnSpPr>
            <a:stCxn id="69" idx="3"/>
            <a:endCxn id="63" idx="1"/>
          </p:cNvCxnSpPr>
          <p:nvPr/>
        </p:nvCxnSpPr>
        <p:spPr>
          <a:xfrm>
            <a:off x="1052169" y="1886151"/>
            <a:ext cx="784351" cy="1459040"/>
          </a:xfrm>
          <a:prstGeom prst="line">
            <a:avLst/>
          </a:prstGeom>
          <a:ln w="19050">
            <a:solidFill>
              <a:srgbClr val="001B3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7" idx="1"/>
            <a:endCxn id="63" idx="1"/>
          </p:cNvCxnSpPr>
          <p:nvPr/>
        </p:nvCxnSpPr>
        <p:spPr>
          <a:xfrm>
            <a:off x="923932" y="2649338"/>
            <a:ext cx="912588" cy="695853"/>
          </a:xfrm>
          <a:prstGeom prst="line">
            <a:avLst/>
          </a:prstGeom>
          <a:ln w="19050">
            <a:solidFill>
              <a:srgbClr val="001B3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9" idx="3"/>
            <a:endCxn id="63" idx="1"/>
          </p:cNvCxnSpPr>
          <p:nvPr/>
        </p:nvCxnSpPr>
        <p:spPr>
          <a:xfrm flipV="1">
            <a:off x="1300638" y="3345191"/>
            <a:ext cx="535882" cy="152490"/>
          </a:xfrm>
          <a:prstGeom prst="line">
            <a:avLst/>
          </a:prstGeom>
          <a:ln w="19050">
            <a:solidFill>
              <a:srgbClr val="001B3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8" idx="3"/>
            <a:endCxn id="63" idx="1"/>
          </p:cNvCxnSpPr>
          <p:nvPr/>
        </p:nvCxnSpPr>
        <p:spPr>
          <a:xfrm flipV="1">
            <a:off x="1300638" y="3345191"/>
            <a:ext cx="535882" cy="1207042"/>
          </a:xfrm>
          <a:prstGeom prst="line">
            <a:avLst/>
          </a:prstGeom>
          <a:ln w="19050">
            <a:solidFill>
              <a:srgbClr val="001B36"/>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410030" y="3281015"/>
            <a:ext cx="31118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59" name="Group 58"/>
          <p:cNvGrpSpPr/>
          <p:nvPr/>
        </p:nvGrpSpPr>
        <p:grpSpPr>
          <a:xfrm>
            <a:off x="1836520" y="1853155"/>
            <a:ext cx="2018173" cy="2984072"/>
            <a:chOff x="3837389" y="1600200"/>
            <a:chExt cx="1067185" cy="1747493"/>
          </a:xfrm>
        </p:grpSpPr>
        <p:grpSp>
          <p:nvGrpSpPr>
            <p:cNvPr id="60" name="Group 59"/>
            <p:cNvGrpSpPr/>
            <p:nvPr/>
          </p:nvGrpSpPr>
          <p:grpSpPr>
            <a:xfrm>
              <a:off x="3837389" y="1600200"/>
              <a:ext cx="1067185" cy="1747493"/>
              <a:chOff x="3809321" y="1600200"/>
              <a:chExt cx="778027" cy="1274003"/>
            </a:xfrm>
          </p:grpSpPr>
          <p:pic>
            <p:nvPicPr>
              <p:cNvPr id="63" name="Picture 2" descr="C:\Users\JessicaS\AppData\Local\Microsoft\Windows\Temporary Internet Files\Content.IE5\P6P6Q20X\MC900389390[1].wmf"/>
              <p:cNvPicPr>
                <a:picLocks noChangeAspect="1" noChangeArrowheads="1"/>
              </p:cNvPicPr>
              <p:nvPr/>
            </p:nvPicPr>
            <p:blipFill rotWithShape="1">
              <a:blip r:embed="rId9" cstate="print">
                <a:clrChange>
                  <a:clrFrom>
                    <a:srgbClr val="355B9E"/>
                  </a:clrFrom>
                  <a:clrTo>
                    <a:srgbClr val="355B9E">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r="40487"/>
              <a:stretch/>
            </p:blipFill>
            <p:spPr bwMode="auto">
              <a:xfrm>
                <a:off x="3809321" y="1600200"/>
                <a:ext cx="284608" cy="1274003"/>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4093930" y="1763673"/>
                <a:ext cx="493418" cy="8382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mj-lt"/>
                </a:endParaRPr>
              </a:p>
            </p:txBody>
          </p:sp>
        </p:grpSp>
        <p:sp>
          <p:nvSpPr>
            <p:cNvPr id="61" name="Rectangle 60"/>
            <p:cNvSpPr/>
            <p:nvPr/>
          </p:nvSpPr>
          <p:spPr>
            <a:xfrm>
              <a:off x="4227774" y="2277326"/>
              <a:ext cx="676800" cy="432567"/>
            </a:xfrm>
            <a:prstGeom prst="rect">
              <a:avLst/>
            </a:prstGeom>
          </p:spPr>
          <p:txBody>
            <a:bodyPr wrap="square">
              <a:spAutoFit/>
            </a:bodyPr>
            <a:lstStyle/>
            <a:p>
              <a:pPr algn="ctr"/>
              <a:r>
                <a:rPr lang="en-US" sz="1400" b="1" dirty="0" smtClean="0">
                  <a:latin typeface="+mj-lt"/>
                </a:rPr>
                <a:t>Medicaid</a:t>
              </a:r>
              <a:endParaRPr lang="en-US" sz="1400" b="1" dirty="0">
                <a:latin typeface="+mj-lt"/>
              </a:endParaRPr>
            </a:p>
            <a:p>
              <a:pPr algn="ctr"/>
              <a:r>
                <a:rPr lang="en-US" sz="1400" b="1" dirty="0">
                  <a:latin typeface="+mj-lt"/>
                </a:rPr>
                <a:t>CHIP</a:t>
              </a:r>
            </a:p>
            <a:p>
              <a:pPr algn="ctr"/>
              <a:r>
                <a:rPr lang="en-US" sz="1400" b="1" dirty="0" smtClean="0">
                  <a:latin typeface="+mj-lt"/>
                </a:rPr>
                <a:t>Marketplace</a:t>
              </a:r>
              <a:endParaRPr lang="en-US" sz="1400" b="1" dirty="0">
                <a:latin typeface="+mj-lt"/>
              </a:endParaRPr>
            </a:p>
          </p:txBody>
        </p:sp>
        <p:sp>
          <p:nvSpPr>
            <p:cNvPr id="62" name="Rectangle 61"/>
            <p:cNvSpPr/>
            <p:nvPr/>
          </p:nvSpPr>
          <p:spPr>
            <a:xfrm>
              <a:off x="4227774" y="1909853"/>
              <a:ext cx="676800" cy="306401"/>
            </a:xfrm>
            <a:prstGeom prst="rect">
              <a:avLst/>
            </a:prstGeom>
          </p:spPr>
          <p:txBody>
            <a:bodyPr wrap="square" lIns="0" rIns="0">
              <a:spAutoFit/>
            </a:bodyPr>
            <a:lstStyle/>
            <a:p>
              <a:pPr algn="ctr"/>
              <a:r>
                <a:rPr lang="en-US" sz="1400" b="1" dirty="0" smtClean="0">
                  <a:latin typeface="+mj-lt"/>
                </a:rPr>
                <a:t>HEALTH </a:t>
              </a:r>
            </a:p>
            <a:p>
              <a:pPr algn="ctr"/>
              <a:r>
                <a:rPr lang="en-US" sz="1400" b="1" u="sng" dirty="0" smtClean="0">
                  <a:latin typeface="+mj-lt"/>
                </a:rPr>
                <a:t>INSURANCE</a:t>
              </a:r>
              <a:endParaRPr lang="en-US" sz="1400" b="1" u="sng" dirty="0">
                <a:latin typeface="+mj-lt"/>
              </a:endParaRPr>
            </a:p>
          </p:txBody>
        </p:sp>
      </p:grpSp>
      <p:cxnSp>
        <p:nvCxnSpPr>
          <p:cNvPr id="65" name="Straight Connector 64"/>
          <p:cNvCxnSpPr/>
          <p:nvPr/>
        </p:nvCxnSpPr>
        <p:spPr>
          <a:xfrm>
            <a:off x="389938" y="5093476"/>
            <a:ext cx="1197588" cy="0"/>
          </a:xfrm>
          <a:prstGeom prst="line">
            <a:avLst/>
          </a:prstGeom>
          <a:ln w="9525">
            <a:solidFill>
              <a:srgbClr val="26044C"/>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58915" y="5093476"/>
            <a:ext cx="1970319" cy="0"/>
          </a:xfrm>
          <a:prstGeom prst="line">
            <a:avLst/>
          </a:prstGeom>
          <a:ln w="9525">
            <a:solidFill>
              <a:srgbClr val="26044C"/>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45425" y="5093476"/>
            <a:ext cx="1836708" cy="0"/>
          </a:xfrm>
          <a:prstGeom prst="line">
            <a:avLst/>
          </a:prstGeom>
          <a:ln w="9525">
            <a:solidFill>
              <a:srgbClr val="26044C"/>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59821" y="5093476"/>
            <a:ext cx="1422987" cy="0"/>
          </a:xfrm>
          <a:prstGeom prst="line">
            <a:avLst/>
          </a:prstGeom>
          <a:ln w="9525">
            <a:solidFill>
              <a:srgbClr val="26044C"/>
            </a:solidFill>
          </a:ln>
        </p:spPr>
        <p:style>
          <a:lnRef idx="1">
            <a:schemeClr val="accent1"/>
          </a:lnRef>
          <a:fillRef idx="0">
            <a:schemeClr val="accent1"/>
          </a:fillRef>
          <a:effectRef idx="0">
            <a:schemeClr val="accent1"/>
          </a:effectRef>
          <a:fontRef idx="minor">
            <a:schemeClr val="tx1"/>
          </a:fontRef>
        </p:style>
      </p:cxnSp>
      <p:pic>
        <p:nvPicPr>
          <p:cNvPr id="69" name="Picture 4" descr="http://behance.vo.llnwd.net/profiles/75036/projects/5408155/90d087530b592d8f9feaa04b33b4a53c.png">
            <a:hlinkClick r:id="rId10"/>
          </p:cNvPr>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50909" t="10114" r="24545" b="11899"/>
          <a:stretch/>
        </p:blipFill>
        <p:spPr bwMode="auto">
          <a:xfrm>
            <a:off x="563238" y="1536247"/>
            <a:ext cx="488931" cy="69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67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7799"/>
            <a:ext cx="6858000" cy="5021263"/>
          </a:xfrm>
        </p:spPr>
      </p:pic>
      <p:sp>
        <p:nvSpPr>
          <p:cNvPr id="5" name="Title 4"/>
          <p:cNvSpPr>
            <a:spLocks noGrp="1"/>
          </p:cNvSpPr>
          <p:nvPr>
            <p:ph type="title"/>
          </p:nvPr>
        </p:nvSpPr>
        <p:spPr/>
        <p:txBody>
          <a:bodyPr/>
          <a:lstStyle/>
          <a:p>
            <a:r>
              <a:rPr lang="en-US" dirty="0" smtClean="0"/>
              <a:t>Individuals are connecting to Medicaid through multiple pathways today.</a:t>
            </a:r>
            <a:endParaRPr lang="en-US" dirty="0"/>
          </a:p>
        </p:txBody>
      </p:sp>
    </p:spTree>
    <p:extLst>
      <p:ext uri="{BB962C8B-B14F-4D97-AF65-F5344CB8AC3E}">
        <p14:creationId xmlns:p14="http://schemas.microsoft.com/office/powerpoint/2010/main" val="2962959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Callout 23"/>
          <p:cNvSpPr/>
          <p:nvPr/>
        </p:nvSpPr>
        <p:spPr>
          <a:xfrm>
            <a:off x="3705225" y="1695450"/>
            <a:ext cx="3429000" cy="4038600"/>
          </a:xfrm>
          <a:prstGeom prst="rightArrowCallout">
            <a:avLst>
              <a:gd name="adj1" fmla="val 21336"/>
              <a:gd name="adj2" fmla="val 20525"/>
              <a:gd name="adj3" fmla="val 8193"/>
              <a:gd name="adj4" fmla="val 87201"/>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Callout 21"/>
          <p:cNvSpPr/>
          <p:nvPr/>
        </p:nvSpPr>
        <p:spPr>
          <a:xfrm>
            <a:off x="228600" y="1676400"/>
            <a:ext cx="3429000" cy="4038600"/>
          </a:xfrm>
          <a:prstGeom prst="rightArrowCallout">
            <a:avLst>
              <a:gd name="adj1" fmla="val 21336"/>
              <a:gd name="adj2" fmla="val 20525"/>
              <a:gd name="adj3" fmla="val 8193"/>
              <a:gd name="adj4" fmla="val 87201"/>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The ACA will lead to increased Medicaid enrollment in a number of ways.</a:t>
            </a:r>
            <a:endParaRPr lang="en-US" dirty="0"/>
          </a:p>
        </p:txBody>
      </p:sp>
      <p:sp>
        <p:nvSpPr>
          <p:cNvPr id="2" name="TextBox 1"/>
          <p:cNvSpPr txBox="1"/>
          <p:nvPr/>
        </p:nvSpPr>
        <p:spPr>
          <a:xfrm>
            <a:off x="228600" y="2362200"/>
            <a:ext cx="2971800" cy="584775"/>
          </a:xfrm>
          <a:prstGeom prst="rect">
            <a:avLst/>
          </a:prstGeom>
          <a:noFill/>
          <a:ln>
            <a:noFill/>
          </a:ln>
        </p:spPr>
        <p:txBody>
          <a:bodyPr wrap="square" rtlCol="0">
            <a:spAutoFit/>
          </a:bodyPr>
          <a:lstStyle/>
          <a:p>
            <a:pPr algn="ctr"/>
            <a:r>
              <a:rPr lang="en-US" sz="1600" dirty="0" smtClean="0">
                <a:latin typeface="Calibri" pitchFamily="34" charset="0"/>
                <a:cs typeface="Meta Offc Pro"/>
              </a:rPr>
              <a:t>Simplified Enrollment and Renewal in All </a:t>
            </a:r>
            <a:r>
              <a:rPr lang="en-US" sz="1600" dirty="0">
                <a:latin typeface="Calibri" pitchFamily="34" charset="0"/>
                <a:cs typeface="Meta Offc Pro"/>
              </a:rPr>
              <a:t>S</a:t>
            </a:r>
            <a:r>
              <a:rPr lang="en-US" sz="1600" dirty="0" smtClean="0">
                <a:latin typeface="Calibri" pitchFamily="34" charset="0"/>
                <a:cs typeface="Meta Offc Pro"/>
              </a:rPr>
              <a:t>tates</a:t>
            </a:r>
          </a:p>
        </p:txBody>
      </p:sp>
      <p:sp>
        <p:nvSpPr>
          <p:cNvPr id="8" name="TextBox 7"/>
          <p:cNvSpPr txBox="1"/>
          <p:nvPr/>
        </p:nvSpPr>
        <p:spPr>
          <a:xfrm>
            <a:off x="228600" y="3886200"/>
            <a:ext cx="2971800" cy="584775"/>
          </a:xfrm>
          <a:prstGeom prst="rect">
            <a:avLst/>
          </a:prstGeom>
          <a:noFill/>
          <a:ln w="3175">
            <a:noFill/>
          </a:ln>
        </p:spPr>
        <p:txBody>
          <a:bodyPr wrap="square" rtlCol="0">
            <a:spAutoFit/>
          </a:bodyPr>
          <a:lstStyle/>
          <a:p>
            <a:pPr algn="ctr"/>
            <a:r>
              <a:rPr lang="en-US" sz="1600" dirty="0" smtClean="0">
                <a:latin typeface="Calibri" pitchFamily="34" charset="0"/>
                <a:cs typeface="Meta Offc Pro"/>
              </a:rPr>
              <a:t>Expands Eligibility in States that Implement Expansion </a:t>
            </a:r>
          </a:p>
        </p:txBody>
      </p:sp>
      <p:sp>
        <p:nvSpPr>
          <p:cNvPr id="9" name="TextBox 8"/>
          <p:cNvSpPr txBox="1"/>
          <p:nvPr/>
        </p:nvSpPr>
        <p:spPr>
          <a:xfrm>
            <a:off x="152400" y="4648200"/>
            <a:ext cx="2971800" cy="584775"/>
          </a:xfrm>
          <a:prstGeom prst="rect">
            <a:avLst/>
          </a:prstGeom>
          <a:noFill/>
          <a:ln>
            <a:noFill/>
          </a:ln>
        </p:spPr>
        <p:txBody>
          <a:bodyPr wrap="square" rtlCol="0">
            <a:spAutoFit/>
          </a:bodyPr>
          <a:lstStyle/>
          <a:p>
            <a:pPr algn="ctr"/>
            <a:r>
              <a:rPr lang="en-US" sz="1600" dirty="0" smtClean="0">
                <a:latin typeface="Calibri" pitchFamily="34" charset="0"/>
                <a:cs typeface="Meta Offc Pro"/>
              </a:rPr>
              <a:t>Increased Outreach and Enrollment</a:t>
            </a:r>
          </a:p>
        </p:txBody>
      </p:sp>
      <p:sp>
        <p:nvSpPr>
          <p:cNvPr id="10" name="TextBox 9"/>
          <p:cNvSpPr txBox="1"/>
          <p:nvPr/>
        </p:nvSpPr>
        <p:spPr>
          <a:xfrm>
            <a:off x="3886200" y="2667000"/>
            <a:ext cx="2971800" cy="584775"/>
          </a:xfrm>
          <a:prstGeom prst="rect">
            <a:avLst/>
          </a:prstGeom>
          <a:noFill/>
          <a:ln>
            <a:noFill/>
          </a:ln>
        </p:spPr>
        <p:txBody>
          <a:bodyPr wrap="square" rtlCol="0">
            <a:spAutoFit/>
          </a:bodyPr>
          <a:lstStyle/>
          <a:p>
            <a:pPr algn="ctr"/>
            <a:r>
              <a:rPr lang="en-US" sz="1600" dirty="0" smtClean="0">
                <a:latin typeface="Calibri" pitchFamily="34" charset="0"/>
                <a:cs typeface="Meta Offc Pro"/>
              </a:rPr>
              <a:t>Previously Eligible but Not Enrolled in All States</a:t>
            </a:r>
          </a:p>
        </p:txBody>
      </p:sp>
      <p:sp>
        <p:nvSpPr>
          <p:cNvPr id="11" name="TextBox 10"/>
          <p:cNvSpPr txBox="1"/>
          <p:nvPr/>
        </p:nvSpPr>
        <p:spPr>
          <a:xfrm>
            <a:off x="3962400" y="3606225"/>
            <a:ext cx="2971800" cy="584775"/>
          </a:xfrm>
          <a:prstGeom prst="rect">
            <a:avLst/>
          </a:prstGeom>
          <a:noFill/>
          <a:ln>
            <a:noFill/>
          </a:ln>
        </p:spPr>
        <p:txBody>
          <a:bodyPr wrap="square" rtlCol="0">
            <a:spAutoFit/>
          </a:bodyPr>
          <a:lstStyle/>
          <a:p>
            <a:pPr algn="ctr"/>
            <a:r>
              <a:rPr lang="en-US" sz="1600" dirty="0" smtClean="0">
                <a:latin typeface="Calibri" pitchFamily="34" charset="0"/>
                <a:cs typeface="Meta Offc Pro"/>
              </a:rPr>
              <a:t>Newly Eligible in States that Implement the Expansion</a:t>
            </a:r>
          </a:p>
        </p:txBody>
      </p:sp>
      <p:sp>
        <p:nvSpPr>
          <p:cNvPr id="12" name="TextBox 11"/>
          <p:cNvSpPr txBox="1"/>
          <p:nvPr/>
        </p:nvSpPr>
        <p:spPr>
          <a:xfrm>
            <a:off x="3886200" y="4495800"/>
            <a:ext cx="2971800" cy="584775"/>
          </a:xfrm>
          <a:prstGeom prst="rect">
            <a:avLst/>
          </a:prstGeom>
          <a:noFill/>
          <a:ln>
            <a:noFill/>
          </a:ln>
        </p:spPr>
        <p:txBody>
          <a:bodyPr wrap="square" rtlCol="0">
            <a:spAutoFit/>
          </a:bodyPr>
          <a:lstStyle/>
          <a:p>
            <a:pPr algn="ctr"/>
            <a:r>
              <a:rPr lang="en-US" sz="1600" dirty="0" smtClean="0">
                <a:latin typeface="Calibri" pitchFamily="34" charset="0"/>
                <a:cs typeface="Meta Offc Pro"/>
              </a:rPr>
              <a:t>Stability and Continuity of Coverage in All States</a:t>
            </a:r>
          </a:p>
        </p:txBody>
      </p:sp>
      <p:sp>
        <p:nvSpPr>
          <p:cNvPr id="19" name="TextBox 18"/>
          <p:cNvSpPr txBox="1"/>
          <p:nvPr/>
        </p:nvSpPr>
        <p:spPr>
          <a:xfrm>
            <a:off x="228600" y="3124200"/>
            <a:ext cx="2971800" cy="584775"/>
          </a:xfrm>
          <a:prstGeom prst="rect">
            <a:avLst/>
          </a:prstGeom>
          <a:noFill/>
          <a:ln>
            <a:noFill/>
          </a:ln>
        </p:spPr>
        <p:txBody>
          <a:bodyPr wrap="square" rtlCol="0">
            <a:spAutoFit/>
          </a:bodyPr>
          <a:lstStyle/>
          <a:p>
            <a:pPr algn="ctr"/>
            <a:r>
              <a:rPr lang="en-US" sz="1600" dirty="0" smtClean="0">
                <a:latin typeface="Calibri" pitchFamily="34" charset="0"/>
                <a:cs typeface="Meta Offc Pro"/>
              </a:rPr>
              <a:t>“No Wrong Door” Enrollment in All States</a:t>
            </a:r>
          </a:p>
        </p:txBody>
      </p:sp>
      <p:sp>
        <p:nvSpPr>
          <p:cNvPr id="23" name="TextBox 22"/>
          <p:cNvSpPr txBox="1"/>
          <p:nvPr/>
        </p:nvSpPr>
        <p:spPr>
          <a:xfrm>
            <a:off x="228600" y="1676400"/>
            <a:ext cx="2990850" cy="584775"/>
          </a:xfrm>
          <a:prstGeom prst="rect">
            <a:avLst/>
          </a:prstGeom>
          <a:solidFill>
            <a:schemeClr val="accent1"/>
          </a:solidFill>
          <a:ln>
            <a:solidFill>
              <a:schemeClr val="accent1"/>
            </a:solidFill>
          </a:ln>
        </p:spPr>
        <p:txBody>
          <a:bodyPr wrap="square" rtlCol="0">
            <a:spAutoFit/>
          </a:bodyPr>
          <a:lstStyle/>
          <a:p>
            <a:pPr algn="ctr"/>
            <a:r>
              <a:rPr lang="en-US" sz="1600" b="1" dirty="0" smtClean="0">
                <a:solidFill>
                  <a:schemeClr val="bg1"/>
                </a:solidFill>
                <a:latin typeface="Calibri" pitchFamily="34" charset="0"/>
                <a:cs typeface="Meta Offc Pro"/>
              </a:rPr>
              <a:t>Changes in Medicaid </a:t>
            </a:r>
          </a:p>
          <a:p>
            <a:pPr algn="ctr"/>
            <a:r>
              <a:rPr lang="en-US" sz="1600" b="1" dirty="0" smtClean="0">
                <a:solidFill>
                  <a:schemeClr val="bg1"/>
                </a:solidFill>
                <a:latin typeface="Calibri" pitchFamily="34" charset="0"/>
                <a:cs typeface="Meta Offc Pro"/>
              </a:rPr>
              <a:t>under the ACA</a:t>
            </a:r>
          </a:p>
        </p:txBody>
      </p:sp>
      <p:sp>
        <p:nvSpPr>
          <p:cNvPr id="25" name="TextBox 24"/>
          <p:cNvSpPr txBox="1"/>
          <p:nvPr/>
        </p:nvSpPr>
        <p:spPr>
          <a:xfrm>
            <a:off x="3705225" y="1701225"/>
            <a:ext cx="3000375" cy="584775"/>
          </a:xfrm>
          <a:prstGeom prst="rect">
            <a:avLst/>
          </a:prstGeom>
          <a:solidFill>
            <a:schemeClr val="tx2"/>
          </a:solidFill>
          <a:ln>
            <a:solidFill>
              <a:schemeClr val="accent1"/>
            </a:solidFill>
          </a:ln>
        </p:spPr>
        <p:txBody>
          <a:bodyPr wrap="square" rtlCol="0">
            <a:spAutoFit/>
          </a:bodyPr>
          <a:lstStyle/>
          <a:p>
            <a:pPr algn="ctr"/>
            <a:r>
              <a:rPr lang="en-US" sz="1600" b="1" dirty="0" smtClean="0">
                <a:latin typeface="Calibri" pitchFamily="34" charset="0"/>
                <a:cs typeface="Meta Offc Pro"/>
              </a:rPr>
              <a:t>Expected Impacts on Medicaid Enrollment</a:t>
            </a:r>
          </a:p>
        </p:txBody>
      </p:sp>
      <p:sp>
        <p:nvSpPr>
          <p:cNvPr id="26" name="Up Arrow 25"/>
          <p:cNvSpPr/>
          <p:nvPr/>
        </p:nvSpPr>
        <p:spPr>
          <a:xfrm>
            <a:off x="3876675" y="2743200"/>
            <a:ext cx="304800" cy="381000"/>
          </a:xfrm>
          <a:prstGeom prst="up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3886200" y="3657600"/>
            <a:ext cx="304800" cy="381000"/>
          </a:xfrm>
          <a:prstGeom prst="up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a:off x="3886200" y="4572000"/>
            <a:ext cx="304800" cy="381000"/>
          </a:xfrm>
          <a:prstGeom prst="up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7239000" y="2895600"/>
            <a:ext cx="1800225" cy="1695450"/>
            <a:chOff x="7239000" y="3067050"/>
            <a:chExt cx="1800225" cy="1695450"/>
          </a:xfrm>
        </p:grpSpPr>
        <p:sp>
          <p:nvSpPr>
            <p:cNvPr id="29" name="Rectangle 28"/>
            <p:cNvSpPr/>
            <p:nvPr/>
          </p:nvSpPr>
          <p:spPr>
            <a:xfrm>
              <a:off x="7239000" y="3067050"/>
              <a:ext cx="1676400" cy="169545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15200" y="3200400"/>
              <a:ext cx="1724025" cy="584775"/>
            </a:xfrm>
            <a:prstGeom prst="rect">
              <a:avLst/>
            </a:prstGeom>
            <a:noFill/>
            <a:ln>
              <a:noFill/>
            </a:ln>
          </p:spPr>
          <p:txBody>
            <a:bodyPr wrap="square" rtlCol="0">
              <a:spAutoFit/>
            </a:bodyPr>
            <a:lstStyle/>
            <a:p>
              <a:pPr algn="ctr"/>
              <a:r>
                <a:rPr lang="en-US" sz="1600" b="1" dirty="0" smtClean="0">
                  <a:solidFill>
                    <a:schemeClr val="bg1"/>
                  </a:solidFill>
                  <a:latin typeface="Calibri" pitchFamily="34" charset="0"/>
                  <a:cs typeface="Meta Offc Pro"/>
                </a:rPr>
                <a:t>Medicaid Coverage</a:t>
              </a:r>
            </a:p>
          </p:txBody>
        </p:sp>
        <p:sp>
          <p:nvSpPr>
            <p:cNvPr id="4" name="Up Arrow 3"/>
            <p:cNvSpPr/>
            <p:nvPr/>
          </p:nvSpPr>
          <p:spPr>
            <a:xfrm>
              <a:off x="7381875" y="3286125"/>
              <a:ext cx="304800" cy="381000"/>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39012" y="4038600"/>
              <a:ext cx="1676400" cy="338554"/>
            </a:xfrm>
            <a:prstGeom prst="rect">
              <a:avLst/>
            </a:prstGeom>
            <a:noFill/>
            <a:ln>
              <a:noFill/>
            </a:ln>
          </p:spPr>
          <p:txBody>
            <a:bodyPr wrap="square" rtlCol="0">
              <a:spAutoFit/>
            </a:bodyPr>
            <a:lstStyle/>
            <a:p>
              <a:pPr algn="ctr"/>
              <a:r>
                <a:rPr lang="en-US" sz="1600" b="1" dirty="0" smtClean="0">
                  <a:solidFill>
                    <a:schemeClr val="bg1"/>
                  </a:solidFill>
                  <a:latin typeface="Calibri" pitchFamily="34" charset="0"/>
                  <a:cs typeface="Meta Offc Pro"/>
                </a:rPr>
                <a:t>Uninsured</a:t>
              </a:r>
            </a:p>
          </p:txBody>
        </p:sp>
        <p:sp>
          <p:nvSpPr>
            <p:cNvPr id="31" name="Up Arrow 30"/>
            <p:cNvSpPr/>
            <p:nvPr/>
          </p:nvSpPr>
          <p:spPr>
            <a:xfrm rot="10800000">
              <a:off x="7381876" y="4038600"/>
              <a:ext cx="304800" cy="381000"/>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8263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US" sz="1800" b="1" dirty="0" smtClean="0"/>
              <a:t>States continuing to implement new eligibility and enrollment processes and coordinate enrollment in Medicaid with the Marketplaces. </a:t>
            </a:r>
          </a:p>
          <a:p>
            <a:pPr>
              <a:spcAft>
                <a:spcPts val="0"/>
              </a:spcAft>
            </a:pPr>
            <a:r>
              <a:rPr lang="en-US" sz="1800" b="1" dirty="0" smtClean="0"/>
              <a:t>CMS has begun reporting new timely eligibility and enrollment data.</a:t>
            </a:r>
          </a:p>
          <a:p>
            <a:pPr lvl="1">
              <a:spcAft>
                <a:spcPts val="0"/>
              </a:spcAft>
            </a:pPr>
            <a:r>
              <a:rPr lang="en-US" sz="1400" dirty="0" smtClean="0"/>
              <a:t>Data are new and subject to gaps and limitations.</a:t>
            </a:r>
          </a:p>
          <a:p>
            <a:pPr lvl="1">
              <a:spcAft>
                <a:spcPts val="600"/>
              </a:spcAft>
            </a:pPr>
            <a:r>
              <a:rPr lang="en-US" sz="1400" dirty="0" smtClean="0"/>
              <a:t>Quality and completeness will improve over time.</a:t>
            </a:r>
          </a:p>
          <a:p>
            <a:pPr>
              <a:spcAft>
                <a:spcPts val="0"/>
              </a:spcAft>
            </a:pPr>
            <a:r>
              <a:rPr lang="en-US" sz="1800" b="1" dirty="0" smtClean="0"/>
              <a:t>Early data show a jump in Medicaid and CHIP eligibility determinations since open enrollment for the Marketplaces began in October 2013.</a:t>
            </a:r>
          </a:p>
          <a:p>
            <a:pPr lvl="1">
              <a:spcAft>
                <a:spcPts val="0"/>
              </a:spcAft>
            </a:pPr>
            <a:r>
              <a:rPr lang="en-US" sz="1400" dirty="0" smtClean="0"/>
              <a:t>Between October-December 2013, state Medicaid and CHIP agencies and state-based Marketplaces made over 6.3 million Medicaid and CHIP determinations.</a:t>
            </a:r>
          </a:p>
          <a:p>
            <a:pPr lvl="1">
              <a:spcAft>
                <a:spcPts val="600"/>
              </a:spcAft>
            </a:pPr>
            <a:r>
              <a:rPr lang="en-US" sz="1400" dirty="0" smtClean="0"/>
              <a:t>As of February 1, 2014, 3.2 million individuals determined or assessed eligible for Medicaid or CHIP by the Marketplaces (1.2 million by FFM in 36 states; 2 million by SBMs in 15 states).</a:t>
            </a:r>
          </a:p>
          <a:p>
            <a:pPr>
              <a:spcAft>
                <a:spcPts val="600"/>
              </a:spcAft>
            </a:pPr>
            <a:r>
              <a:rPr lang="en-US" sz="1800" b="1" dirty="0" smtClean="0"/>
              <a:t>Some states have efficiently enrolled large numbers of eligible people through facilitated enrollment options and transitions from early expansion programs.</a:t>
            </a:r>
          </a:p>
          <a:p>
            <a:pPr>
              <a:spcAft>
                <a:spcPts val="600"/>
              </a:spcAft>
            </a:pPr>
            <a:r>
              <a:rPr lang="en-US" sz="1800" b="1" dirty="0" smtClean="0"/>
              <a:t>In the long run, key measures of impact will be changes in number of uninsured and the experiences of individuals who gain coverage. </a:t>
            </a:r>
          </a:p>
        </p:txBody>
      </p:sp>
      <p:sp>
        <p:nvSpPr>
          <p:cNvPr id="4" name="Title 3"/>
          <p:cNvSpPr>
            <a:spLocks noGrp="1"/>
          </p:cNvSpPr>
          <p:nvPr>
            <p:ph type="title"/>
          </p:nvPr>
        </p:nvSpPr>
        <p:spPr/>
        <p:txBody>
          <a:bodyPr/>
          <a:lstStyle/>
          <a:p>
            <a:r>
              <a:rPr lang="en-US" dirty="0" smtClean="0"/>
              <a:t>Experiences to Date</a:t>
            </a:r>
            <a:endParaRPr lang="en-US" dirty="0"/>
          </a:p>
        </p:txBody>
      </p:sp>
    </p:spTree>
    <p:extLst>
      <p:ext uri="{BB962C8B-B14F-4D97-AF65-F5344CB8AC3E}">
        <p14:creationId xmlns:p14="http://schemas.microsoft.com/office/powerpoint/2010/main" val="351341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Jessica Stephens</a:t>
            </a:r>
            <a:endParaRPr lang="en-US" dirty="0"/>
          </a:p>
        </p:txBody>
      </p:sp>
      <p:sp>
        <p:nvSpPr>
          <p:cNvPr id="5" name="Content Placeholder 4"/>
          <p:cNvSpPr>
            <a:spLocks noGrp="1"/>
          </p:cNvSpPr>
          <p:nvPr>
            <p:ph idx="12"/>
          </p:nvPr>
        </p:nvSpPr>
        <p:spPr/>
        <p:txBody>
          <a:bodyPr/>
          <a:lstStyle/>
          <a:p>
            <a:pPr marL="0" indent="0">
              <a:buNone/>
            </a:pPr>
            <a:r>
              <a:rPr lang="en-US" sz="3000" dirty="0" smtClean="0"/>
              <a:t>Senior Policy Analyst, Disparities Policy Project and Kaiser Commission on Medicaid and the Uninsured</a:t>
            </a:r>
          </a:p>
          <a:p>
            <a:pPr marL="0" indent="0">
              <a:buNone/>
            </a:pPr>
            <a:endParaRPr lang="en-US" sz="3000" dirty="0"/>
          </a:p>
          <a:p>
            <a:pPr marL="0" indent="0">
              <a:buNone/>
            </a:pPr>
            <a:r>
              <a:rPr lang="en-US" sz="3000" dirty="0" smtClean="0"/>
              <a:t>Kaiser Family Foundation</a:t>
            </a:r>
            <a:endParaRPr lang="en-US" sz="3000" dirty="0"/>
          </a:p>
        </p:txBody>
      </p:sp>
      <p:pic>
        <p:nvPicPr>
          <p:cNvPr id="6" name="Picture 3" descr="L:\COMMUNICATIONS\Online Communications\Kff.org Webcasts &amp; Multimedia\Webinars\2.25.14 NABJ Webinar\stephens_337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278" y="1295400"/>
            <a:ext cx="3757482" cy="249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9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Placeholder 142"/>
          <p:cNvSpPr>
            <a:spLocks noGrp="1"/>
          </p:cNvSpPr>
          <p:nvPr>
            <p:ph type="body" sz="quarter" idx="11"/>
          </p:nvPr>
        </p:nvSpPr>
        <p:spPr>
          <a:xfrm>
            <a:off x="100327" y="6324600"/>
            <a:ext cx="8321040" cy="548640"/>
          </a:xfrm>
        </p:spPr>
        <p:txBody>
          <a:bodyPr/>
          <a:lstStyle/>
          <a:p>
            <a:r>
              <a:rPr lang="en-US" sz="1100" dirty="0" smtClean="0"/>
              <a:t>NOTES</a:t>
            </a:r>
            <a:r>
              <a:rPr lang="en-US" sz="1100" dirty="0"/>
              <a:t>: </a:t>
            </a:r>
            <a:r>
              <a:rPr lang="en-US" sz="1100" dirty="0" smtClean="0"/>
              <a:t>Data are as </a:t>
            </a:r>
            <a:r>
              <a:rPr lang="en-US" sz="1100" dirty="0"/>
              <a:t>of January 28, </a:t>
            </a:r>
            <a:r>
              <a:rPr lang="en-US" sz="1100" dirty="0" smtClean="0"/>
              <a:t>2014. *AR and IA have approved waivers for Medicaid expansion; MI has an approved waiver for expansion and plans to implement in Apr. 2014; IN and PA have pending waivers for alternative Medicaid expansions; WI amended its Medicaid state plan and existing waiver to cover adults up to 100% FPL, but did not adopt the expansion. </a:t>
            </a:r>
            <a:endParaRPr lang="en-US" sz="1100" dirty="0"/>
          </a:p>
          <a:p>
            <a:r>
              <a:rPr lang="en-US" sz="1100" dirty="0"/>
              <a:t>SOURCES: </a:t>
            </a:r>
            <a:r>
              <a:rPr lang="en-US" sz="1100" dirty="0" smtClean="0"/>
              <a:t>States implementing in </a:t>
            </a:r>
            <a:r>
              <a:rPr lang="en-US" sz="1100" dirty="0"/>
              <a:t>2014 and </a:t>
            </a:r>
            <a:r>
              <a:rPr lang="en-US" sz="1100" dirty="0" smtClean="0"/>
              <a:t>not </a:t>
            </a:r>
            <a:r>
              <a:rPr lang="en-US" sz="1100" dirty="0"/>
              <a:t>moving forward at this time are based on data </a:t>
            </a:r>
            <a:r>
              <a:rPr lang="en-US" sz="1100" dirty="0" smtClean="0"/>
              <a:t>from CMS </a:t>
            </a:r>
            <a:r>
              <a:rPr lang="en-US" sz="1100" dirty="0" smtClean="0">
                <a:hlinkClick r:id="rId3"/>
              </a:rPr>
              <a:t>here</a:t>
            </a:r>
            <a:r>
              <a:rPr lang="en-US" sz="1100" dirty="0" smtClean="0"/>
              <a:t> States </a:t>
            </a:r>
            <a:r>
              <a:rPr lang="en-US" sz="1100" dirty="0"/>
              <a:t>noted as “Open Debate” are based on KCMU analysis of State of the State Addresses, recent public statements made by the Governor, issuance of waiver proposals or passage of a Medicaid expansion bill in at least one chamber of the legislature. </a:t>
            </a:r>
          </a:p>
        </p:txBody>
      </p:sp>
      <p:sp>
        <p:nvSpPr>
          <p:cNvPr id="3" name="Title 2"/>
          <p:cNvSpPr>
            <a:spLocks noGrp="1"/>
          </p:cNvSpPr>
          <p:nvPr>
            <p:ph type="title"/>
          </p:nvPr>
        </p:nvSpPr>
        <p:spPr>
          <a:xfrm>
            <a:off x="15873" y="152400"/>
            <a:ext cx="9144000" cy="914400"/>
          </a:xfrm>
        </p:spPr>
        <p:txBody>
          <a:bodyPr/>
          <a:lstStyle/>
          <a:p>
            <a:r>
              <a:rPr lang="en-US" dirty="0" smtClean="0"/>
              <a:t>However, </a:t>
            </a:r>
            <a:r>
              <a:rPr lang="en-US" dirty="0"/>
              <a:t>not all states are moving forward with the Medicaid expansion.</a:t>
            </a:r>
            <a:endParaRPr lang="en-US" dirty="0">
              <a:latin typeface="+mj-lt"/>
            </a:endParaRPr>
          </a:p>
        </p:txBody>
      </p:sp>
      <p:grpSp>
        <p:nvGrpSpPr>
          <p:cNvPr id="4" name="Group 3"/>
          <p:cNvGrpSpPr/>
          <p:nvPr/>
        </p:nvGrpSpPr>
        <p:grpSpPr>
          <a:xfrm>
            <a:off x="395288" y="1366837"/>
            <a:ext cx="7986712" cy="4195763"/>
            <a:chOff x="749301" y="973956"/>
            <a:chExt cx="7986712" cy="4195763"/>
          </a:xfrm>
        </p:grpSpPr>
        <p:sp>
          <p:nvSpPr>
            <p:cNvPr id="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accent4"/>
              </a:solidFill>
              <a:ln w="19050">
                <a:solidFill>
                  <a:schemeClr val="tx1"/>
                </a:solidFill>
                <a:prstDash val="solid"/>
                <a:round/>
                <a:headEnd/>
                <a:tailEnd/>
              </a:ln>
            </p:spPr>
            <p:txBody>
              <a:bodyPr/>
              <a:lstStyle/>
              <a:p>
                <a:endParaRPr lang="en-US" sz="1200" b="1">
                  <a:latin typeface="+mj-lt"/>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grpSp>
        <p:sp>
          <p:nvSpPr>
            <p:cNvPr id="1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1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4"/>
            </a:solidFill>
            <a:ln w="19050">
              <a:solidFill>
                <a:schemeClr val="tx1"/>
              </a:solidFill>
              <a:prstDash val="solid"/>
              <a:round/>
              <a:headEnd/>
              <a:tailEnd/>
            </a:ln>
          </p:spPr>
          <p:txBody>
            <a:bodyPr/>
            <a:lstStyle/>
            <a:p>
              <a:endParaRPr lang="en-US" sz="1200" b="1">
                <a:latin typeface="+mj-lt"/>
              </a:endParaRPr>
            </a:p>
          </p:txBody>
        </p:sp>
        <p:sp>
          <p:nvSpPr>
            <p:cNvPr id="1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endParaRPr lang="en-US" sz="1100" b="1">
                <a:latin typeface="+mj-lt"/>
                <a:cs typeface="Calibri" pitchFamily="34" charset="0"/>
              </a:endParaRPr>
            </a:p>
          </p:txBody>
        </p:sp>
        <p:sp>
          <p:nvSpPr>
            <p:cNvPr id="1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4"/>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1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1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2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2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2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grpSp>
        <p:sp>
          <p:nvSpPr>
            <p:cNvPr id="2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2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2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4"/>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2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2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2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3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accent4"/>
            </a:solidFill>
            <a:ln w="19050">
              <a:solidFill>
                <a:schemeClr val="tx1"/>
              </a:solidFill>
              <a:prstDash val="solid"/>
              <a:round/>
              <a:headEnd/>
              <a:tailEnd/>
            </a:ln>
          </p:spPr>
          <p:txBody>
            <a:bodyPr/>
            <a:lstStyle/>
            <a:p>
              <a:pPr>
                <a:defRPr/>
              </a:pPr>
              <a:endParaRPr lang="en-US" sz="1200" b="1">
                <a:latin typeface="+mj-lt"/>
              </a:endParaRPr>
            </a:p>
          </p:txBody>
        </p:sp>
        <p:sp>
          <p:nvSpPr>
            <p:cNvPr id="3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3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3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sp>
          <p:nvSpPr>
            <p:cNvPr id="3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tx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3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3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4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4"/>
            </a:solidFill>
            <a:ln w="19050">
              <a:solidFill>
                <a:schemeClr val="tx1"/>
              </a:solidFill>
              <a:prstDash val="solid"/>
              <a:round/>
              <a:headEnd/>
              <a:tailEnd/>
            </a:ln>
          </p:spPr>
          <p:txBody>
            <a:bodyPr/>
            <a:lstStyle/>
            <a:p>
              <a:endParaRPr lang="en-US" sz="1200" b="1">
                <a:latin typeface="+mj-lt"/>
              </a:endParaRPr>
            </a:p>
          </p:txBody>
        </p:sp>
        <p:sp>
          <p:nvSpPr>
            <p:cNvPr id="4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4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latin typeface="+mj-lt"/>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sp>
          <p:nvSpPr>
            <p:cNvPr id="4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4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4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5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3" name="Shape - Alaska"/>
            <p:cNvSpPr>
              <a:spLocks noChangeAspect="1"/>
            </p:cNvSpPr>
            <p:nvPr/>
          </p:nvSpPr>
          <p:spPr bwMode="auto">
            <a:xfrm>
              <a:off x="749301" y="3593331"/>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tx2"/>
            </a:solidFill>
            <a:ln w="19050">
              <a:solidFill>
                <a:schemeClr val="tx1"/>
              </a:solidFill>
              <a:prstDash val="solid"/>
              <a:round/>
              <a:headEnd/>
              <a:tailEnd/>
            </a:ln>
          </p:spPr>
          <p:txBody>
            <a:bodyPr/>
            <a:lstStyle/>
            <a:p>
              <a:endParaRPr lang="en-US" b="1">
                <a:latin typeface="+mj-lt"/>
              </a:endParaRPr>
            </a:p>
          </p:txBody>
        </p:sp>
        <p:sp>
          <p:nvSpPr>
            <p:cNvPr id="5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5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a:latin typeface="+mj-lt"/>
                <a:cs typeface="+mn-cs"/>
              </a:endParaRPr>
            </a:p>
          </p:txBody>
        </p:sp>
        <p:sp>
          <p:nvSpPr>
            <p:cNvPr id="56"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WY</a:t>
              </a:r>
              <a:endParaRPr lang="en-US" sz="1200" b="1" dirty="0">
                <a:latin typeface="+mj-lt"/>
                <a:cs typeface="Times New Roman" charset="0"/>
              </a:endParaRPr>
            </a:p>
          </p:txBody>
        </p:sp>
        <p:sp>
          <p:nvSpPr>
            <p:cNvPr id="57"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WI*</a:t>
              </a:r>
              <a:endParaRPr lang="en-US" sz="1200" b="1" dirty="0">
                <a:latin typeface="+mj-lt"/>
                <a:cs typeface="Times New Roman" charset="0"/>
              </a:endParaRPr>
            </a:p>
          </p:txBody>
        </p:sp>
        <p:sp>
          <p:nvSpPr>
            <p:cNvPr id="58"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chemeClr val="bg1"/>
                  </a:solidFill>
                  <a:latin typeface="+mj-lt"/>
                  <a:cs typeface="Times New Roman" charset="0"/>
                </a:rPr>
                <a:t>WV</a:t>
              </a:r>
              <a:endParaRPr lang="en-US" sz="1200" b="1" dirty="0">
                <a:solidFill>
                  <a:schemeClr val="bg1"/>
                </a:solidFill>
                <a:latin typeface="+mj-lt"/>
                <a:cs typeface="Times New Roman" charset="0"/>
              </a:endParaRPr>
            </a:p>
          </p:txBody>
        </p:sp>
        <p:sp>
          <p:nvSpPr>
            <p:cNvPr id="59"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chemeClr val="bg1"/>
                  </a:solidFill>
                  <a:latin typeface="+mj-lt"/>
                  <a:cs typeface="Times New Roman" charset="0"/>
                </a:rPr>
                <a:t>WA</a:t>
              </a:r>
              <a:endParaRPr lang="en-US" sz="1200" b="1" dirty="0">
                <a:solidFill>
                  <a:schemeClr val="bg1"/>
                </a:solidFill>
                <a:latin typeface="+mj-lt"/>
                <a:cs typeface="Times New Roman" charset="0"/>
              </a:endParaRPr>
            </a:p>
          </p:txBody>
        </p:sp>
        <p:sp>
          <p:nvSpPr>
            <p:cNvPr id="60"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VA</a:t>
              </a:r>
              <a:endParaRPr lang="en-US" sz="1200" b="1" dirty="0">
                <a:latin typeface="+mj-lt"/>
                <a:cs typeface="Times New Roman" charset="0"/>
              </a:endParaRPr>
            </a:p>
          </p:txBody>
        </p:sp>
        <p:sp>
          <p:nvSpPr>
            <p:cNvPr id="61"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VT</a:t>
              </a:r>
              <a:endParaRPr lang="en-US" sz="1200" b="1" dirty="0">
                <a:latin typeface="+mj-lt"/>
                <a:cs typeface="Times New Roman" charset="0"/>
              </a:endParaRPr>
            </a:p>
          </p:txBody>
        </p:sp>
        <p:sp>
          <p:nvSpPr>
            <p:cNvPr id="62"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UT</a:t>
              </a:r>
              <a:endParaRPr lang="en-US" sz="1200" b="1" dirty="0">
                <a:latin typeface="+mj-lt"/>
                <a:cs typeface="Times New Roman" charset="0"/>
              </a:endParaRPr>
            </a:p>
          </p:txBody>
        </p:sp>
        <p:sp>
          <p:nvSpPr>
            <p:cNvPr id="63"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TX</a:t>
              </a:r>
              <a:endParaRPr lang="en-US" sz="1200" b="1" dirty="0">
                <a:latin typeface="+mj-lt"/>
                <a:cs typeface="Times New Roman" charset="0"/>
              </a:endParaRPr>
            </a:p>
          </p:txBody>
        </p:sp>
        <p:sp>
          <p:nvSpPr>
            <p:cNvPr id="64"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TN</a:t>
              </a:r>
              <a:endParaRPr lang="en-US" sz="1200" b="1" dirty="0">
                <a:latin typeface="+mj-lt"/>
                <a:cs typeface="Times New Roman" charset="0"/>
              </a:endParaRPr>
            </a:p>
          </p:txBody>
        </p:sp>
        <p:sp>
          <p:nvSpPr>
            <p:cNvPr id="65"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SD</a:t>
              </a:r>
              <a:endParaRPr lang="en-US" sz="1200" b="1" dirty="0">
                <a:latin typeface="+mj-lt"/>
                <a:cs typeface="Times New Roman" charset="0"/>
              </a:endParaRPr>
            </a:p>
          </p:txBody>
        </p:sp>
        <p:sp>
          <p:nvSpPr>
            <p:cNvPr id="66"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SC</a:t>
              </a:r>
              <a:endParaRPr lang="en-US" sz="1200" b="1" dirty="0">
                <a:latin typeface="+mj-lt"/>
                <a:cs typeface="Times New Roman" charset="0"/>
              </a:endParaRPr>
            </a:p>
          </p:txBody>
        </p:sp>
        <p:sp>
          <p:nvSpPr>
            <p:cNvPr id="67"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smtClean="0">
                  <a:latin typeface="+mj-lt"/>
                  <a:cs typeface="Times New Roman" charset="0"/>
                </a:rPr>
                <a:t>RI</a:t>
              </a:r>
              <a:endParaRPr lang="en-US" sz="1200" b="1" dirty="0">
                <a:latin typeface="+mj-lt"/>
                <a:cs typeface="Times New Roman" charset="0"/>
              </a:endParaRPr>
            </a:p>
          </p:txBody>
        </p:sp>
        <p:sp>
          <p:nvSpPr>
            <p:cNvPr id="68"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PA*</a:t>
              </a:r>
              <a:endParaRPr lang="en-US" sz="1200" b="1" baseline="30000" dirty="0">
                <a:latin typeface="+mj-lt"/>
                <a:cs typeface="Times New Roman" charset="0"/>
              </a:endParaRPr>
            </a:p>
          </p:txBody>
        </p:sp>
        <p:sp>
          <p:nvSpPr>
            <p:cNvPr id="69"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OR</a:t>
              </a:r>
              <a:endParaRPr lang="en-US" sz="1200" b="1" dirty="0">
                <a:solidFill>
                  <a:schemeClr val="bg1"/>
                </a:solidFill>
                <a:latin typeface="+mj-lt"/>
                <a:cs typeface="Times New Roman" charset="0"/>
              </a:endParaRPr>
            </a:p>
          </p:txBody>
        </p:sp>
        <p:sp>
          <p:nvSpPr>
            <p:cNvPr id="70"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OK</a:t>
              </a:r>
              <a:endParaRPr lang="en-US" sz="1200" b="1" dirty="0">
                <a:latin typeface="+mj-lt"/>
                <a:cs typeface="Times New Roman" charset="0"/>
              </a:endParaRPr>
            </a:p>
          </p:txBody>
        </p:sp>
        <p:sp>
          <p:nvSpPr>
            <p:cNvPr id="71"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OH</a:t>
              </a:r>
              <a:endParaRPr lang="en-US" sz="1200" b="1" baseline="30000" dirty="0">
                <a:solidFill>
                  <a:schemeClr val="bg1"/>
                </a:solidFill>
                <a:latin typeface="+mj-lt"/>
                <a:cs typeface="Times New Roman" charset="0"/>
              </a:endParaRPr>
            </a:p>
          </p:txBody>
        </p:sp>
        <p:sp>
          <p:nvSpPr>
            <p:cNvPr id="72"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ND</a:t>
              </a:r>
              <a:endParaRPr lang="en-US" sz="1200" b="1" dirty="0">
                <a:solidFill>
                  <a:schemeClr val="bg1"/>
                </a:solidFill>
                <a:latin typeface="+mj-lt"/>
                <a:cs typeface="Times New Roman" charset="0"/>
              </a:endParaRPr>
            </a:p>
          </p:txBody>
        </p:sp>
        <p:sp>
          <p:nvSpPr>
            <p:cNvPr id="73"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NC</a:t>
              </a:r>
              <a:endParaRPr lang="en-US" sz="1200" b="1" dirty="0">
                <a:latin typeface="+mj-lt"/>
                <a:cs typeface="Times New Roman" charset="0"/>
              </a:endParaRPr>
            </a:p>
          </p:txBody>
        </p:sp>
        <p:sp>
          <p:nvSpPr>
            <p:cNvPr id="74"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NY</a:t>
              </a:r>
              <a:endParaRPr lang="en-US" sz="1200" b="1" dirty="0">
                <a:solidFill>
                  <a:schemeClr val="bg1"/>
                </a:solidFill>
                <a:latin typeface="+mj-lt"/>
                <a:cs typeface="Times New Roman" charset="0"/>
              </a:endParaRPr>
            </a:p>
          </p:txBody>
        </p:sp>
        <p:sp>
          <p:nvSpPr>
            <p:cNvPr id="75"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NM</a:t>
              </a:r>
              <a:endParaRPr lang="en-US" sz="1200" b="1" dirty="0">
                <a:solidFill>
                  <a:schemeClr val="bg1"/>
                </a:solidFill>
                <a:latin typeface="+mj-lt"/>
                <a:cs typeface="Times New Roman" charset="0"/>
              </a:endParaRPr>
            </a:p>
          </p:txBody>
        </p:sp>
        <p:sp>
          <p:nvSpPr>
            <p:cNvPr id="76"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NJ</a:t>
              </a:r>
              <a:endParaRPr lang="en-US" sz="1200" b="1" dirty="0">
                <a:latin typeface="+mj-lt"/>
                <a:cs typeface="Times New Roman" charset="0"/>
              </a:endParaRPr>
            </a:p>
          </p:txBody>
        </p:sp>
        <p:sp>
          <p:nvSpPr>
            <p:cNvPr id="77"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NH</a:t>
              </a:r>
              <a:endParaRPr lang="en-US" sz="1200" b="1" baseline="30000" dirty="0">
                <a:latin typeface="+mj-lt"/>
                <a:cs typeface="Times New Roman" charset="0"/>
              </a:endParaRPr>
            </a:p>
          </p:txBody>
        </p:sp>
        <p:sp>
          <p:nvSpPr>
            <p:cNvPr id="78"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chemeClr val="bg1"/>
                  </a:solidFill>
                  <a:latin typeface="+mj-lt"/>
                  <a:cs typeface="Times New Roman" charset="0"/>
                </a:rPr>
                <a:t>NV</a:t>
              </a:r>
              <a:endParaRPr lang="en-US" sz="1200" b="1" dirty="0">
                <a:solidFill>
                  <a:schemeClr val="bg1"/>
                </a:solidFill>
                <a:latin typeface="+mj-lt"/>
                <a:cs typeface="Times New Roman" charset="0"/>
              </a:endParaRPr>
            </a:p>
          </p:txBody>
        </p:sp>
        <p:sp>
          <p:nvSpPr>
            <p:cNvPr id="79"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NE</a:t>
              </a:r>
              <a:endParaRPr lang="en-US" sz="1200" b="1" dirty="0">
                <a:latin typeface="+mj-lt"/>
                <a:cs typeface="Times New Roman" charset="0"/>
              </a:endParaRPr>
            </a:p>
          </p:txBody>
        </p:sp>
        <p:sp>
          <p:nvSpPr>
            <p:cNvPr id="80" name="Text - Montana"/>
            <p:cNvSpPr txBox="1">
              <a:spLocks noChangeArrowheads="1"/>
            </p:cNvSpPr>
            <p:nvPr/>
          </p:nvSpPr>
          <p:spPr bwMode="auto">
            <a:xfrm>
              <a:off x="2763837" y="13581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MT</a:t>
              </a:r>
              <a:endParaRPr lang="en-US" sz="1200" b="1" dirty="0">
                <a:latin typeface="+mj-lt"/>
                <a:cs typeface="Times New Roman" charset="0"/>
              </a:endParaRPr>
            </a:p>
          </p:txBody>
        </p:sp>
        <p:sp>
          <p:nvSpPr>
            <p:cNvPr id="81"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MO</a:t>
              </a:r>
              <a:endParaRPr lang="en-US" sz="1200" b="1" dirty="0">
                <a:latin typeface="+mj-lt"/>
                <a:cs typeface="Times New Roman" charset="0"/>
              </a:endParaRPr>
            </a:p>
          </p:txBody>
        </p:sp>
        <p:sp>
          <p:nvSpPr>
            <p:cNvPr id="82"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MS</a:t>
              </a:r>
              <a:endParaRPr lang="en-US" sz="1200" b="1" dirty="0">
                <a:latin typeface="+mj-lt"/>
                <a:cs typeface="Times New Roman" charset="0"/>
              </a:endParaRPr>
            </a:p>
          </p:txBody>
        </p:sp>
        <p:sp>
          <p:nvSpPr>
            <p:cNvPr id="83"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MN</a:t>
              </a:r>
              <a:endParaRPr lang="en-US" sz="1200" b="1" dirty="0">
                <a:solidFill>
                  <a:schemeClr val="bg1"/>
                </a:solidFill>
                <a:latin typeface="+mj-lt"/>
                <a:cs typeface="Times New Roman" charset="0"/>
              </a:endParaRPr>
            </a:p>
          </p:txBody>
        </p:sp>
        <p:sp>
          <p:nvSpPr>
            <p:cNvPr id="84"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MI*</a:t>
              </a:r>
              <a:endParaRPr lang="en-US" sz="1200" b="1" dirty="0">
                <a:solidFill>
                  <a:schemeClr val="bg1"/>
                </a:solidFill>
                <a:latin typeface="+mj-lt"/>
                <a:cs typeface="Times New Roman" charset="0"/>
              </a:endParaRPr>
            </a:p>
          </p:txBody>
        </p:sp>
        <p:sp>
          <p:nvSpPr>
            <p:cNvPr id="85"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MA</a:t>
              </a:r>
              <a:endParaRPr lang="en-US" sz="1200" b="1" dirty="0">
                <a:latin typeface="+mj-lt"/>
                <a:cs typeface="Times New Roman" charset="0"/>
              </a:endParaRPr>
            </a:p>
          </p:txBody>
        </p:sp>
        <p:sp>
          <p:nvSpPr>
            <p:cNvPr id="86"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MD</a:t>
              </a:r>
              <a:endParaRPr lang="en-US" sz="1200" b="1" dirty="0">
                <a:latin typeface="+mj-lt"/>
                <a:cs typeface="Times New Roman" charset="0"/>
              </a:endParaRPr>
            </a:p>
          </p:txBody>
        </p:sp>
        <p:sp>
          <p:nvSpPr>
            <p:cNvPr id="87" name="Text - Maine"/>
            <p:cNvSpPr txBox="1">
              <a:spLocks noChangeArrowheads="1"/>
            </p:cNvSpPr>
            <p:nvPr/>
          </p:nvSpPr>
          <p:spPr bwMode="auto">
            <a:xfrm>
              <a:off x="7170737" y="1024756"/>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ME</a:t>
              </a:r>
              <a:endParaRPr lang="en-US" sz="1200" b="1" dirty="0">
                <a:latin typeface="+mj-lt"/>
                <a:cs typeface="Times New Roman" charset="0"/>
              </a:endParaRPr>
            </a:p>
          </p:txBody>
        </p:sp>
        <p:sp>
          <p:nvSpPr>
            <p:cNvPr id="88"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LA</a:t>
              </a:r>
              <a:endParaRPr lang="en-US" sz="1200" b="1" dirty="0">
                <a:latin typeface="+mj-lt"/>
                <a:cs typeface="Times New Roman" charset="0"/>
              </a:endParaRPr>
            </a:p>
          </p:txBody>
        </p:sp>
        <p:sp>
          <p:nvSpPr>
            <p:cNvPr id="89"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KY</a:t>
              </a:r>
              <a:endParaRPr lang="en-US" sz="1200" b="1" dirty="0">
                <a:solidFill>
                  <a:schemeClr val="bg1"/>
                </a:solidFill>
                <a:latin typeface="+mj-lt"/>
                <a:cs typeface="Times New Roman" charset="0"/>
              </a:endParaRPr>
            </a:p>
          </p:txBody>
        </p:sp>
        <p:sp>
          <p:nvSpPr>
            <p:cNvPr id="90"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KS</a:t>
              </a:r>
              <a:endParaRPr lang="en-US" sz="1200" b="1" dirty="0">
                <a:latin typeface="+mj-lt"/>
                <a:cs typeface="Times New Roman" charset="0"/>
              </a:endParaRPr>
            </a:p>
          </p:txBody>
        </p:sp>
        <p:sp>
          <p:nvSpPr>
            <p:cNvPr id="91"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IA*</a:t>
              </a:r>
              <a:endParaRPr lang="en-US" sz="1200" b="1" dirty="0">
                <a:solidFill>
                  <a:schemeClr val="bg1"/>
                </a:solidFill>
                <a:latin typeface="+mj-lt"/>
                <a:cs typeface="Times New Roman" charset="0"/>
              </a:endParaRPr>
            </a:p>
          </p:txBody>
        </p:sp>
        <p:sp>
          <p:nvSpPr>
            <p:cNvPr id="92"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IN*</a:t>
              </a:r>
              <a:endParaRPr lang="en-US" sz="1200" b="1" dirty="0">
                <a:latin typeface="+mj-lt"/>
                <a:cs typeface="Times New Roman" charset="0"/>
              </a:endParaRPr>
            </a:p>
          </p:txBody>
        </p:sp>
        <p:sp>
          <p:nvSpPr>
            <p:cNvPr id="93"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IL</a:t>
              </a:r>
              <a:endParaRPr lang="en-US" sz="1200" b="1" dirty="0">
                <a:solidFill>
                  <a:schemeClr val="bg1"/>
                </a:solidFill>
                <a:latin typeface="+mj-lt"/>
                <a:cs typeface="Times New Roman" charset="0"/>
              </a:endParaRPr>
            </a:p>
          </p:txBody>
        </p:sp>
        <p:sp>
          <p:nvSpPr>
            <p:cNvPr id="94"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ID</a:t>
              </a:r>
              <a:endParaRPr lang="en-US" sz="1200" b="1" dirty="0">
                <a:latin typeface="+mj-lt"/>
                <a:cs typeface="Times New Roman" charset="0"/>
              </a:endParaRPr>
            </a:p>
          </p:txBody>
        </p:sp>
        <p:sp>
          <p:nvSpPr>
            <p:cNvPr id="95"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HI</a:t>
              </a:r>
              <a:endParaRPr lang="en-US" sz="1200" b="1" dirty="0">
                <a:latin typeface="+mj-lt"/>
                <a:cs typeface="Times New Roman" charset="0"/>
              </a:endParaRPr>
            </a:p>
          </p:txBody>
        </p:sp>
        <p:sp>
          <p:nvSpPr>
            <p:cNvPr id="96"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GA</a:t>
              </a:r>
              <a:endParaRPr lang="en-US" sz="1200" b="1" dirty="0">
                <a:latin typeface="+mj-lt"/>
                <a:cs typeface="Times New Roman" charset="0"/>
              </a:endParaRPr>
            </a:p>
          </p:txBody>
        </p:sp>
        <p:sp>
          <p:nvSpPr>
            <p:cNvPr id="97"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FL</a:t>
              </a:r>
              <a:endParaRPr lang="en-US" sz="1200" b="1" dirty="0">
                <a:latin typeface="+mj-lt"/>
                <a:cs typeface="Times New Roman" charset="0"/>
              </a:endParaRPr>
            </a:p>
          </p:txBody>
        </p:sp>
        <p:sp>
          <p:nvSpPr>
            <p:cNvPr id="98"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smtClean="0">
                  <a:latin typeface="+mj-lt"/>
                  <a:cs typeface="Times New Roman" charset="0"/>
                </a:rPr>
                <a:t>  DC  </a:t>
              </a:r>
              <a:endParaRPr lang="en-US" sz="1200" b="1" dirty="0">
                <a:latin typeface="+mj-lt"/>
                <a:cs typeface="Times New Roman" charset="0"/>
              </a:endParaRPr>
            </a:p>
          </p:txBody>
        </p:sp>
        <p:sp>
          <p:nvSpPr>
            <p:cNvPr id="99"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DE</a:t>
              </a:r>
              <a:endParaRPr lang="en-US" sz="1200" b="1" dirty="0">
                <a:latin typeface="+mj-lt"/>
                <a:cs typeface="Times New Roman" charset="0"/>
              </a:endParaRPr>
            </a:p>
          </p:txBody>
        </p:sp>
        <p:sp>
          <p:nvSpPr>
            <p:cNvPr id="100"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CT</a:t>
              </a:r>
              <a:endParaRPr lang="en-US" sz="1200" b="1" dirty="0">
                <a:latin typeface="+mj-lt"/>
                <a:cs typeface="Times New Roman" charset="0"/>
              </a:endParaRPr>
            </a:p>
          </p:txBody>
        </p:sp>
        <p:sp>
          <p:nvSpPr>
            <p:cNvPr id="101"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CO</a:t>
              </a:r>
              <a:endParaRPr lang="en-US" sz="1200" b="1" dirty="0">
                <a:solidFill>
                  <a:schemeClr val="bg1"/>
                </a:solidFill>
                <a:latin typeface="+mj-lt"/>
                <a:cs typeface="Times New Roman" charset="0"/>
              </a:endParaRPr>
            </a:p>
          </p:txBody>
        </p:sp>
        <p:sp>
          <p:nvSpPr>
            <p:cNvPr id="102"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CA</a:t>
              </a:r>
              <a:endParaRPr lang="en-US" sz="1200" b="1" dirty="0">
                <a:solidFill>
                  <a:schemeClr val="bg1"/>
                </a:solidFill>
                <a:latin typeface="+mj-lt"/>
                <a:cs typeface="Times New Roman" charset="0"/>
              </a:endParaRPr>
            </a:p>
          </p:txBody>
        </p:sp>
        <p:sp>
          <p:nvSpPr>
            <p:cNvPr id="103"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AR*</a:t>
              </a:r>
              <a:endParaRPr lang="en-US" sz="1200" b="1" baseline="30000" dirty="0">
                <a:solidFill>
                  <a:schemeClr val="bg1"/>
                </a:solidFill>
                <a:latin typeface="+mj-lt"/>
                <a:cs typeface="Times New Roman" charset="0"/>
              </a:endParaRPr>
            </a:p>
          </p:txBody>
        </p:sp>
        <p:sp>
          <p:nvSpPr>
            <p:cNvPr id="104" name="Text - Arizona"/>
            <p:cNvSpPr txBox="1">
              <a:spLocks noChangeArrowheads="1"/>
            </p:cNvSpPr>
            <p:nvPr/>
          </p:nvSpPr>
          <p:spPr bwMode="auto">
            <a:xfrm>
              <a:off x="1946273" y="3290595"/>
              <a:ext cx="1219200" cy="343031"/>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smtClean="0">
                  <a:solidFill>
                    <a:schemeClr val="bg1"/>
                  </a:solidFill>
                  <a:latin typeface="+mj-lt"/>
                  <a:cs typeface="Times New Roman" charset="0"/>
                </a:rPr>
                <a:t>AZ</a:t>
              </a:r>
            </a:p>
          </p:txBody>
        </p:sp>
        <p:sp>
          <p:nvSpPr>
            <p:cNvPr id="105" name="Text - Alaska"/>
            <p:cNvSpPr txBox="1">
              <a:spLocks noChangeArrowheads="1"/>
            </p:cNvSpPr>
            <p:nvPr/>
          </p:nvSpPr>
          <p:spPr bwMode="auto">
            <a:xfrm>
              <a:off x="917576" y="3834632"/>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AK</a:t>
              </a:r>
              <a:endParaRPr lang="en-US" sz="1200" b="1" dirty="0">
                <a:latin typeface="+mj-lt"/>
                <a:cs typeface="Times New Roman" charset="0"/>
              </a:endParaRPr>
            </a:p>
          </p:txBody>
        </p:sp>
        <p:sp>
          <p:nvSpPr>
            <p:cNvPr id="106"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AL</a:t>
              </a:r>
              <a:endParaRPr lang="en-US" sz="1200" b="1" dirty="0">
                <a:latin typeface="+mj-lt"/>
                <a:cs typeface="Times New Roman" charset="0"/>
              </a:endParaRPr>
            </a:p>
          </p:txBody>
        </p:sp>
        <p:sp>
          <p:nvSpPr>
            <p:cNvPr id="10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latin typeface="+mj-lt"/>
              </a:endParaRPr>
            </a:p>
          </p:txBody>
        </p:sp>
        <p:sp>
          <p:nvSpPr>
            <p:cNvPr id="10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latin typeface="+mj-lt"/>
              </a:endParaRPr>
            </a:p>
          </p:txBody>
        </p:sp>
        <p:sp>
          <p:nvSpPr>
            <p:cNvPr id="10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latin typeface="+mj-lt"/>
              </a:endParaRPr>
            </a:p>
          </p:txBody>
        </p:sp>
        <p:sp>
          <p:nvSpPr>
            <p:cNvPr id="11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latin typeface="+mj-lt"/>
              </a:endParaRPr>
            </a:p>
          </p:txBody>
        </p:sp>
        <p:sp>
          <p:nvSpPr>
            <p:cNvPr id="11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a:latin typeface="+mj-lt"/>
              </a:endParaRPr>
            </a:p>
          </p:txBody>
        </p:sp>
        <p:sp>
          <p:nvSpPr>
            <p:cNvPr id="11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latin typeface="+mj-lt"/>
              </a:endParaRPr>
            </a:p>
          </p:txBody>
        </p:sp>
        <p:sp>
          <p:nvSpPr>
            <p:cNvPr id="11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latin typeface="+mj-lt"/>
              </a:endParaRPr>
            </a:p>
          </p:txBody>
        </p:sp>
      </p:grpSp>
      <p:sp>
        <p:nvSpPr>
          <p:cNvPr id="132" name="Rectangle 131"/>
          <p:cNvSpPr>
            <a:spLocks noChangeArrowheads="1"/>
          </p:cNvSpPr>
          <p:nvPr/>
        </p:nvSpPr>
        <p:spPr bwMode="auto">
          <a:xfrm>
            <a:off x="4315950" y="5159375"/>
            <a:ext cx="152400" cy="152400"/>
          </a:xfrm>
          <a:prstGeom prst="rect">
            <a:avLst/>
          </a:prstGeom>
          <a:solidFill>
            <a:schemeClr val="accent2"/>
          </a:solidFill>
          <a:ln w="19050">
            <a:solidFill>
              <a:srgbClr val="000000"/>
            </a:solidFill>
            <a:miter lim="800000"/>
            <a:headEnd/>
            <a:tailEnd/>
          </a:ln>
          <a:effectLst/>
        </p:spPr>
        <p:txBody>
          <a:bodyPr wrap="none" anchor="ctr"/>
          <a:lstStyle/>
          <a:p>
            <a:endParaRPr lang="en-US" sz="1100" b="1" dirty="0">
              <a:solidFill>
                <a:srgbClr val="000000"/>
              </a:solidFill>
              <a:latin typeface="+mj-lt"/>
              <a:cs typeface="Calibri" pitchFamily="34" charset="0"/>
            </a:endParaRPr>
          </a:p>
        </p:txBody>
      </p:sp>
      <p:sp>
        <p:nvSpPr>
          <p:cNvPr id="135" name="Rectangle 134"/>
          <p:cNvSpPr>
            <a:spLocks noChangeArrowheads="1"/>
          </p:cNvSpPr>
          <p:nvPr/>
        </p:nvSpPr>
        <p:spPr bwMode="auto">
          <a:xfrm>
            <a:off x="4321351" y="5631964"/>
            <a:ext cx="152400" cy="152400"/>
          </a:xfrm>
          <a:prstGeom prst="rect">
            <a:avLst/>
          </a:prstGeom>
          <a:solidFill>
            <a:schemeClr val="tx2"/>
          </a:solidFill>
          <a:ln w="19050">
            <a:solidFill>
              <a:schemeClr val="tx1"/>
            </a:solidFill>
            <a:miter lim="800000"/>
            <a:headEnd/>
            <a:tailEnd/>
          </a:ln>
          <a:effectLst/>
        </p:spPr>
        <p:txBody>
          <a:bodyPr wrap="none" anchor="ctr"/>
          <a:lstStyle/>
          <a:p>
            <a:endParaRPr lang="en-US" b="1" dirty="0">
              <a:solidFill>
                <a:srgbClr val="000000"/>
              </a:solidFill>
              <a:latin typeface="+mj-lt"/>
              <a:cs typeface="Calibri" pitchFamily="34" charset="0"/>
            </a:endParaRPr>
          </a:p>
        </p:txBody>
      </p:sp>
      <p:sp>
        <p:nvSpPr>
          <p:cNvPr id="136" name="Text Box 135"/>
          <p:cNvSpPr txBox="1">
            <a:spLocks noChangeArrowheads="1"/>
          </p:cNvSpPr>
          <p:nvPr/>
        </p:nvSpPr>
        <p:spPr bwMode="auto">
          <a:xfrm>
            <a:off x="4525404" y="5105400"/>
            <a:ext cx="4161396" cy="292388"/>
          </a:xfrm>
          <a:prstGeom prst="rect">
            <a:avLst/>
          </a:prstGeom>
          <a:noFill/>
          <a:ln w="9525">
            <a:noFill/>
            <a:miter lim="800000"/>
            <a:headEnd/>
            <a:tailEnd/>
          </a:ln>
          <a:effectLst/>
        </p:spPr>
        <p:txBody>
          <a:bodyPr wrap="none">
            <a:spAutoFit/>
          </a:bodyPr>
          <a:lstStyle/>
          <a:p>
            <a:r>
              <a:rPr lang="en-US" sz="1300" b="1" dirty="0" smtClean="0">
                <a:solidFill>
                  <a:srgbClr val="000000"/>
                </a:solidFill>
                <a:latin typeface="+mj-lt"/>
                <a:cs typeface="Calibri" pitchFamily="34" charset="0"/>
              </a:rPr>
              <a:t>Implementing Expansion in 2014 (26 States including DC)</a:t>
            </a:r>
            <a:endParaRPr lang="en-US" sz="1300" b="1" dirty="0">
              <a:solidFill>
                <a:srgbClr val="000000"/>
              </a:solidFill>
              <a:latin typeface="+mj-lt"/>
              <a:cs typeface="Calibri" pitchFamily="34" charset="0"/>
            </a:endParaRPr>
          </a:p>
        </p:txBody>
      </p:sp>
      <p:sp>
        <p:nvSpPr>
          <p:cNvPr id="137" name="Text Box 136"/>
          <p:cNvSpPr txBox="1">
            <a:spLocks noChangeArrowheads="1"/>
          </p:cNvSpPr>
          <p:nvPr/>
        </p:nvSpPr>
        <p:spPr bwMode="auto">
          <a:xfrm>
            <a:off x="4530805" y="5334000"/>
            <a:ext cx="1780487" cy="292388"/>
          </a:xfrm>
          <a:prstGeom prst="rect">
            <a:avLst/>
          </a:prstGeom>
          <a:noFill/>
          <a:ln w="9525">
            <a:noFill/>
            <a:miter lim="800000"/>
            <a:headEnd/>
            <a:tailEnd/>
          </a:ln>
          <a:effectLst/>
        </p:spPr>
        <p:txBody>
          <a:bodyPr wrap="none">
            <a:spAutoFit/>
          </a:bodyPr>
          <a:lstStyle/>
          <a:p>
            <a:r>
              <a:rPr lang="en-US" sz="1300" b="1" dirty="0" smtClean="0">
                <a:solidFill>
                  <a:srgbClr val="000000"/>
                </a:solidFill>
                <a:latin typeface="+mj-lt"/>
                <a:cs typeface="Calibri" pitchFamily="34" charset="0"/>
              </a:rPr>
              <a:t>Open Debate (6 States)</a:t>
            </a:r>
            <a:endParaRPr lang="en-US" sz="1300" b="1" dirty="0">
              <a:solidFill>
                <a:srgbClr val="000000"/>
              </a:solidFill>
              <a:latin typeface="+mj-lt"/>
              <a:cs typeface="Calibri" pitchFamily="34" charset="0"/>
            </a:endParaRPr>
          </a:p>
        </p:txBody>
      </p:sp>
      <p:sp>
        <p:nvSpPr>
          <p:cNvPr id="138" name="Rectangle 137"/>
          <p:cNvSpPr>
            <a:spLocks noChangeArrowheads="1"/>
          </p:cNvSpPr>
          <p:nvPr/>
        </p:nvSpPr>
        <p:spPr bwMode="auto">
          <a:xfrm>
            <a:off x="4321351" y="5410200"/>
            <a:ext cx="152400" cy="152400"/>
          </a:xfrm>
          <a:prstGeom prst="rect">
            <a:avLst/>
          </a:prstGeom>
          <a:solidFill>
            <a:schemeClr val="accent4"/>
          </a:solidFill>
          <a:ln w="19050">
            <a:solidFill>
              <a:srgbClr val="000000"/>
            </a:solidFill>
            <a:miter lim="800000"/>
            <a:headEnd/>
            <a:tailEnd/>
          </a:ln>
          <a:effectLst/>
        </p:spPr>
        <p:txBody>
          <a:bodyPr wrap="none" anchor="ctr"/>
          <a:lstStyle/>
          <a:p>
            <a:endParaRPr lang="en-US" sz="1100" b="1" dirty="0">
              <a:solidFill>
                <a:srgbClr val="000000"/>
              </a:solidFill>
              <a:latin typeface="+mj-lt"/>
              <a:cs typeface="Calibri" pitchFamily="34" charset="0"/>
            </a:endParaRPr>
          </a:p>
        </p:txBody>
      </p:sp>
      <p:sp>
        <p:nvSpPr>
          <p:cNvPr id="139" name="Text Box 135"/>
          <p:cNvSpPr txBox="1">
            <a:spLocks noChangeArrowheads="1"/>
          </p:cNvSpPr>
          <p:nvPr/>
        </p:nvSpPr>
        <p:spPr bwMode="auto">
          <a:xfrm>
            <a:off x="4530805" y="5575012"/>
            <a:ext cx="3239028" cy="292388"/>
          </a:xfrm>
          <a:prstGeom prst="rect">
            <a:avLst/>
          </a:prstGeom>
          <a:noFill/>
          <a:ln w="9525">
            <a:noFill/>
            <a:miter lim="800000"/>
            <a:headEnd/>
            <a:tailEnd/>
          </a:ln>
          <a:effectLst/>
        </p:spPr>
        <p:txBody>
          <a:bodyPr wrap="none">
            <a:spAutoFit/>
          </a:bodyPr>
          <a:lstStyle/>
          <a:p>
            <a:r>
              <a:rPr lang="en-US" sz="1300" b="1" dirty="0" smtClean="0">
                <a:solidFill>
                  <a:srgbClr val="000000"/>
                </a:solidFill>
                <a:latin typeface="+mj-lt"/>
                <a:cs typeface="Calibri" pitchFamily="34" charset="0"/>
              </a:rPr>
              <a:t>Not Moving Forward at this Time (19 States)</a:t>
            </a:r>
            <a:endParaRPr lang="en-US" sz="1300" b="1" dirty="0">
              <a:solidFill>
                <a:srgbClr val="000000"/>
              </a:solidFill>
              <a:latin typeface="+mj-lt"/>
              <a:cs typeface="Calibri" pitchFamily="34" charset="0"/>
            </a:endParaRPr>
          </a:p>
        </p:txBody>
      </p:sp>
    </p:spTree>
    <p:extLst>
      <p:ext uri="{BB962C8B-B14F-4D97-AF65-F5344CB8AC3E}">
        <p14:creationId xmlns:p14="http://schemas.microsoft.com/office/powerpoint/2010/main" val="139979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17448717"/>
              </p:ext>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p:txBody>
          <a:bodyPr/>
          <a:lstStyle/>
          <a:p>
            <a:r>
              <a:rPr lang="en-US" dirty="0" smtClean="0"/>
              <a:t>NOTE: Includes the five percentage point of income disregard.</a:t>
            </a:r>
          </a:p>
          <a:p>
            <a:r>
              <a:rPr lang="en-US" dirty="0" smtClean="0"/>
              <a:t>SOURCE: Based on data from the Centers for Medicare and Medicaid Services, available at: </a:t>
            </a:r>
            <a:r>
              <a:rPr lang="en-US" dirty="0" smtClean="0">
                <a:hlinkClick r:id="rId4"/>
              </a:rPr>
              <a:t>http://medicaid.gov/AffordableCareAct/Medicaid-Moving-Forward-2014/Medicaid-and-CHIP-Eligibility-Levels/medicaid-chip-eligibility-levels.html</a:t>
            </a:r>
            <a:r>
              <a:rPr lang="en-US" dirty="0" smtClean="0"/>
              <a:t> as of November 15, 2013.</a:t>
            </a:r>
            <a:endParaRPr lang="en-US" dirty="0"/>
          </a:p>
        </p:txBody>
      </p:sp>
      <p:sp>
        <p:nvSpPr>
          <p:cNvPr id="4" name="Title 3"/>
          <p:cNvSpPr>
            <a:spLocks noGrp="1"/>
          </p:cNvSpPr>
          <p:nvPr>
            <p:ph type="title"/>
          </p:nvPr>
        </p:nvSpPr>
        <p:spPr/>
        <p:txBody>
          <a:bodyPr/>
          <a:lstStyle/>
          <a:p>
            <a:r>
              <a:rPr lang="en-US" dirty="0" smtClean="0"/>
              <a:t>Adult eligibility will increase in states expanding Medicaid, but remain low in states that are not expanding.</a:t>
            </a:r>
            <a:endParaRPr lang="en-US" dirty="0"/>
          </a:p>
        </p:txBody>
      </p:sp>
      <p:sp>
        <p:nvSpPr>
          <p:cNvPr id="6" name="Rectangle 5"/>
          <p:cNvSpPr/>
          <p:nvPr/>
        </p:nvSpPr>
        <p:spPr>
          <a:xfrm>
            <a:off x="76200" y="5438745"/>
            <a:ext cx="1752600" cy="369332"/>
          </a:xfrm>
          <a:prstGeom prst="rect">
            <a:avLst/>
          </a:prstGeom>
        </p:spPr>
        <p:txBody>
          <a:bodyPr wrap="square">
            <a:spAutoFit/>
          </a:bodyPr>
          <a:lstStyle/>
          <a:p>
            <a:pPr algn="ctr"/>
            <a:r>
              <a:rPr lang="en-US" b="1" dirty="0" smtClean="0"/>
              <a:t>Children </a:t>
            </a:r>
            <a:endParaRPr lang="en-US" b="1" dirty="0"/>
          </a:p>
        </p:txBody>
      </p:sp>
      <p:sp>
        <p:nvSpPr>
          <p:cNvPr id="13" name="Rectangle 12"/>
          <p:cNvSpPr/>
          <p:nvPr/>
        </p:nvSpPr>
        <p:spPr>
          <a:xfrm>
            <a:off x="2133600" y="5269467"/>
            <a:ext cx="1981200" cy="646331"/>
          </a:xfrm>
          <a:prstGeom prst="rect">
            <a:avLst/>
          </a:prstGeom>
        </p:spPr>
        <p:txBody>
          <a:bodyPr wrap="square">
            <a:spAutoFit/>
          </a:bodyPr>
          <a:lstStyle/>
          <a:p>
            <a:pPr algn="ctr"/>
            <a:r>
              <a:rPr lang="en-US" b="1" dirty="0" smtClean="0"/>
              <a:t>Pregnant </a:t>
            </a:r>
          </a:p>
          <a:p>
            <a:pPr algn="ctr"/>
            <a:r>
              <a:rPr lang="en-US" b="1" dirty="0" smtClean="0"/>
              <a:t>Women</a:t>
            </a:r>
          </a:p>
        </p:txBody>
      </p:sp>
      <p:sp>
        <p:nvSpPr>
          <p:cNvPr id="27" name="Rectangle 26"/>
          <p:cNvSpPr/>
          <p:nvPr/>
        </p:nvSpPr>
        <p:spPr>
          <a:xfrm>
            <a:off x="7712074" y="4884494"/>
            <a:ext cx="1431926" cy="830997"/>
          </a:xfrm>
          <a:prstGeom prst="rect">
            <a:avLst/>
          </a:prstGeom>
        </p:spPr>
        <p:txBody>
          <a:bodyPr wrap="square">
            <a:spAutoFit/>
          </a:bodyPr>
          <a:lstStyle/>
          <a:p>
            <a:pPr algn="ctr"/>
            <a:r>
              <a:rPr lang="en-US" sz="1200" b="1" dirty="0" smtClean="0"/>
              <a:t>Not Moving Forward With Expansion </a:t>
            </a:r>
          </a:p>
          <a:p>
            <a:pPr algn="ctr"/>
            <a:r>
              <a:rPr lang="en-US" sz="1200" b="1" dirty="0" smtClean="0"/>
              <a:t>(25 States)</a:t>
            </a:r>
            <a:endParaRPr lang="en-US" sz="1200" b="1" dirty="0"/>
          </a:p>
        </p:txBody>
      </p:sp>
      <p:sp>
        <p:nvSpPr>
          <p:cNvPr id="8" name="Rectangle 7"/>
          <p:cNvSpPr/>
          <p:nvPr/>
        </p:nvSpPr>
        <p:spPr>
          <a:xfrm>
            <a:off x="4572000" y="4876800"/>
            <a:ext cx="1219200" cy="830997"/>
          </a:xfrm>
          <a:prstGeom prst="rect">
            <a:avLst/>
          </a:prstGeom>
        </p:spPr>
        <p:txBody>
          <a:bodyPr wrap="square">
            <a:spAutoFit/>
          </a:bodyPr>
          <a:lstStyle/>
          <a:p>
            <a:pPr algn="ctr"/>
            <a:r>
              <a:rPr lang="en-US" sz="1200" b="1" dirty="0" smtClean="0"/>
              <a:t>Moving </a:t>
            </a:r>
          </a:p>
          <a:p>
            <a:pPr algn="ctr"/>
            <a:r>
              <a:rPr lang="en-US" sz="1200" b="1" dirty="0" smtClean="0"/>
              <a:t>Forward With Expansion</a:t>
            </a:r>
          </a:p>
          <a:p>
            <a:pPr algn="ctr"/>
            <a:r>
              <a:rPr lang="en-US" sz="1200" b="1" dirty="0" smtClean="0"/>
              <a:t>(26 states) </a:t>
            </a:r>
          </a:p>
        </p:txBody>
      </p:sp>
      <p:sp>
        <p:nvSpPr>
          <p:cNvPr id="10" name="Rectangle 9"/>
          <p:cNvSpPr/>
          <p:nvPr/>
        </p:nvSpPr>
        <p:spPr>
          <a:xfrm>
            <a:off x="4953000" y="5715000"/>
            <a:ext cx="1447800" cy="369332"/>
          </a:xfrm>
          <a:prstGeom prst="rect">
            <a:avLst/>
          </a:prstGeom>
        </p:spPr>
        <p:txBody>
          <a:bodyPr wrap="square">
            <a:spAutoFit/>
          </a:bodyPr>
          <a:lstStyle/>
          <a:p>
            <a:pPr algn="ctr"/>
            <a:r>
              <a:rPr lang="en-US" b="1" dirty="0" smtClean="0"/>
              <a:t>Parents</a:t>
            </a:r>
            <a:endParaRPr lang="en-US" b="1" dirty="0"/>
          </a:p>
        </p:txBody>
      </p:sp>
      <p:sp>
        <p:nvSpPr>
          <p:cNvPr id="11" name="Rectangle 10"/>
          <p:cNvSpPr/>
          <p:nvPr/>
        </p:nvSpPr>
        <p:spPr>
          <a:xfrm>
            <a:off x="5562600" y="4884494"/>
            <a:ext cx="1219200" cy="830997"/>
          </a:xfrm>
          <a:prstGeom prst="rect">
            <a:avLst/>
          </a:prstGeom>
        </p:spPr>
        <p:txBody>
          <a:bodyPr wrap="square">
            <a:spAutoFit/>
          </a:bodyPr>
          <a:lstStyle/>
          <a:p>
            <a:pPr algn="ctr"/>
            <a:r>
              <a:rPr lang="en-US" sz="1200" b="1" dirty="0" smtClean="0"/>
              <a:t>Not Moving Forward  With Expansion</a:t>
            </a:r>
          </a:p>
          <a:p>
            <a:pPr algn="ctr"/>
            <a:r>
              <a:rPr lang="en-US" sz="1200" b="1" dirty="0" smtClean="0"/>
              <a:t>(25 states)</a:t>
            </a:r>
            <a:endParaRPr lang="en-US" sz="1200" b="1" dirty="0"/>
          </a:p>
        </p:txBody>
      </p:sp>
      <p:sp>
        <p:nvSpPr>
          <p:cNvPr id="12" name="Rectangle 11"/>
          <p:cNvSpPr/>
          <p:nvPr/>
        </p:nvSpPr>
        <p:spPr>
          <a:xfrm>
            <a:off x="7010400" y="5715000"/>
            <a:ext cx="1752600" cy="369332"/>
          </a:xfrm>
          <a:prstGeom prst="rect">
            <a:avLst/>
          </a:prstGeom>
        </p:spPr>
        <p:txBody>
          <a:bodyPr wrap="square">
            <a:spAutoFit/>
          </a:bodyPr>
          <a:lstStyle/>
          <a:p>
            <a:pPr algn="ctr"/>
            <a:r>
              <a:rPr lang="en-US" b="1" dirty="0" smtClean="0"/>
              <a:t>Childless Adults</a:t>
            </a:r>
            <a:endParaRPr lang="en-US" b="1" dirty="0"/>
          </a:p>
        </p:txBody>
      </p:sp>
      <p:cxnSp>
        <p:nvCxnSpPr>
          <p:cNvPr id="19" name="Straight Connector 18"/>
          <p:cNvCxnSpPr/>
          <p:nvPr/>
        </p:nvCxnSpPr>
        <p:spPr>
          <a:xfrm>
            <a:off x="4648200" y="5715000"/>
            <a:ext cx="201168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4200" y="5715000"/>
            <a:ext cx="201168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781800" y="4876800"/>
            <a:ext cx="1219200" cy="830997"/>
          </a:xfrm>
          <a:prstGeom prst="rect">
            <a:avLst/>
          </a:prstGeom>
        </p:spPr>
        <p:txBody>
          <a:bodyPr wrap="square">
            <a:spAutoFit/>
          </a:bodyPr>
          <a:lstStyle/>
          <a:p>
            <a:pPr algn="ctr"/>
            <a:r>
              <a:rPr lang="en-US" sz="1200" b="1" dirty="0" smtClean="0"/>
              <a:t>Moving </a:t>
            </a:r>
          </a:p>
          <a:p>
            <a:pPr algn="ctr"/>
            <a:r>
              <a:rPr lang="en-US" sz="1200" b="1" dirty="0" smtClean="0"/>
              <a:t>Forward </a:t>
            </a:r>
          </a:p>
          <a:p>
            <a:pPr algn="ctr"/>
            <a:r>
              <a:rPr lang="en-US" sz="1200" b="1" dirty="0" smtClean="0"/>
              <a:t>With Expansion</a:t>
            </a:r>
          </a:p>
          <a:p>
            <a:pPr algn="ctr"/>
            <a:r>
              <a:rPr lang="en-US" sz="1200" b="1" dirty="0" smtClean="0"/>
              <a:t>(26 States) </a:t>
            </a:r>
          </a:p>
        </p:txBody>
      </p:sp>
      <p:sp>
        <p:nvSpPr>
          <p:cNvPr id="15" name="Title 3"/>
          <p:cNvSpPr txBox="1">
            <a:spLocks/>
          </p:cNvSpPr>
          <p:nvPr/>
        </p:nvSpPr>
        <p:spPr bwMode="auto">
          <a:xfrm>
            <a:off x="243840" y="121920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en-US" sz="2800" b="1" i="0">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1600" kern="0" dirty="0" smtClean="0">
                <a:solidFill>
                  <a:schemeClr val="tx1"/>
                </a:solidFill>
              </a:rPr>
              <a:t>Median Medicaid/CHIP Eligibility Thresholds as a Percent of the Federal Poverty Level, January 2014</a:t>
            </a:r>
            <a:endParaRPr lang="en-US" sz="1600" kern="0" dirty="0">
              <a:solidFill>
                <a:schemeClr val="tx1"/>
              </a:solidFill>
            </a:endParaRPr>
          </a:p>
        </p:txBody>
      </p:sp>
    </p:spTree>
    <p:extLst>
      <p:ext uri="{BB962C8B-B14F-4D97-AF65-F5344CB8AC3E}">
        <p14:creationId xmlns:p14="http://schemas.microsoft.com/office/powerpoint/2010/main" val="470644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3" t="-10781" r="1140" b="28098"/>
          <a:stretch/>
        </p:blipFill>
        <p:spPr>
          <a:xfrm>
            <a:off x="-114195" y="609601"/>
            <a:ext cx="9100353" cy="5098143"/>
          </a:xfrm>
        </p:spPr>
      </p:pic>
      <p:sp>
        <p:nvSpPr>
          <p:cNvPr id="5" name="Text Placeholder 4"/>
          <p:cNvSpPr>
            <a:spLocks noGrp="1"/>
          </p:cNvSpPr>
          <p:nvPr>
            <p:ph type="body" sz="quarter" idx="11"/>
          </p:nvPr>
        </p:nvSpPr>
        <p:spPr/>
        <p:txBody>
          <a:bodyPr/>
          <a:lstStyle/>
          <a:p>
            <a:r>
              <a:rPr lang="en-US" sz="1200" dirty="0" smtClean="0"/>
              <a:t>NOTE: Applies  to states that do not expand Medicaid.  In most states not moving forward with the expansion, adults without children are ineligible for Medicaid. Based on state Medicaid expansion decisions as of 2014.</a:t>
            </a:r>
            <a:endParaRPr lang="en-US" sz="1200" dirty="0"/>
          </a:p>
        </p:txBody>
      </p:sp>
      <p:sp>
        <p:nvSpPr>
          <p:cNvPr id="3" name="Title 2"/>
          <p:cNvSpPr>
            <a:spLocks noGrp="1"/>
          </p:cNvSpPr>
          <p:nvPr>
            <p:ph type="title"/>
          </p:nvPr>
        </p:nvSpPr>
        <p:spPr/>
        <p:txBody>
          <a:bodyPr/>
          <a:lstStyle/>
          <a:p>
            <a:r>
              <a:rPr lang="en-US" sz="2650" dirty="0" smtClean="0"/>
              <a:t>Millions of poor adults will be left without a coverage option in states that do not expand Medicaid under the ACA.</a:t>
            </a:r>
            <a:endParaRPr lang="en-US" sz="2650" dirty="0"/>
          </a:p>
        </p:txBody>
      </p:sp>
      <p:sp>
        <p:nvSpPr>
          <p:cNvPr id="2" name="Rectangle 1"/>
          <p:cNvSpPr/>
          <p:nvPr/>
        </p:nvSpPr>
        <p:spPr>
          <a:xfrm>
            <a:off x="4572001" y="3429000"/>
            <a:ext cx="457200" cy="791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81801" y="3581400"/>
            <a:ext cx="266700" cy="61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315200" y="3657600"/>
            <a:ext cx="228600" cy="638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57401" y="3581401"/>
            <a:ext cx="215105" cy="638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915151" y="3977030"/>
            <a:ext cx="179069" cy="31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24000" y="4953000"/>
            <a:ext cx="2895600" cy="830997"/>
          </a:xfrm>
          <a:prstGeom prst="rect">
            <a:avLst/>
          </a:prstGeom>
          <a:solidFill>
            <a:schemeClr val="bg1"/>
          </a:solidFill>
        </p:spPr>
        <p:txBody>
          <a:bodyPr wrap="square" rtlCol="0">
            <a:spAutoFit/>
          </a:bodyPr>
          <a:lstStyle/>
          <a:p>
            <a:pPr algn="ctr"/>
            <a:r>
              <a:rPr lang="en-US" sz="1600" b="1" dirty="0" smtClean="0">
                <a:solidFill>
                  <a:schemeClr val="tx1">
                    <a:lumMod val="65000"/>
                    <a:lumOff val="35000"/>
                  </a:schemeClr>
                </a:solidFill>
                <a:latin typeface="Candara" pitchFamily="34" charset="0"/>
                <a:cs typeface="Arial" pitchFamily="34" charset="0"/>
              </a:rPr>
              <a:t>47% FPL </a:t>
            </a:r>
          </a:p>
          <a:p>
            <a:pPr algn="ctr"/>
            <a:r>
              <a:rPr lang="en-US" sz="1600" b="1" dirty="0" smtClean="0">
                <a:solidFill>
                  <a:schemeClr val="tx1">
                    <a:lumMod val="65000"/>
                    <a:lumOff val="35000"/>
                  </a:schemeClr>
                </a:solidFill>
                <a:latin typeface="Candara" pitchFamily="34" charset="0"/>
                <a:cs typeface="Arial" pitchFamily="34" charset="0"/>
              </a:rPr>
              <a:t>Parents</a:t>
            </a:r>
          </a:p>
          <a:p>
            <a:pPr algn="ctr"/>
            <a:endParaRPr lang="en-US" sz="1600" b="1" dirty="0" smtClean="0">
              <a:solidFill>
                <a:schemeClr val="tx1">
                  <a:lumMod val="65000"/>
                  <a:lumOff val="35000"/>
                </a:schemeClr>
              </a:solidFill>
              <a:latin typeface="Candara" pitchFamily="34" charset="0"/>
              <a:cs typeface="Arial" pitchFamily="34" charset="0"/>
            </a:endParaRPr>
          </a:p>
        </p:txBody>
      </p:sp>
      <p:sp>
        <p:nvSpPr>
          <p:cNvPr id="13" name="TextBox 12"/>
          <p:cNvSpPr txBox="1"/>
          <p:nvPr/>
        </p:nvSpPr>
        <p:spPr>
          <a:xfrm>
            <a:off x="838200" y="5638800"/>
            <a:ext cx="2590800" cy="584775"/>
          </a:xfrm>
          <a:prstGeom prst="rect">
            <a:avLst/>
          </a:prstGeom>
          <a:solidFill>
            <a:schemeClr val="bg1"/>
          </a:solidFill>
        </p:spPr>
        <p:txBody>
          <a:bodyPr wrap="square" rtlCol="0">
            <a:spAutoFit/>
          </a:bodyPr>
          <a:lstStyle/>
          <a:p>
            <a:pPr algn="ctr"/>
            <a:r>
              <a:rPr lang="en-US" sz="1600" b="1" dirty="0" smtClean="0">
                <a:solidFill>
                  <a:schemeClr val="tx1">
                    <a:lumMod val="65000"/>
                    <a:lumOff val="35000"/>
                  </a:schemeClr>
                </a:solidFill>
                <a:latin typeface="Candara" pitchFamily="34" charset="0"/>
                <a:cs typeface="Arial" pitchFamily="34" charset="0"/>
              </a:rPr>
              <a:t>Median Medicaid Eligibility Limits as of Jan. 2014</a:t>
            </a:r>
          </a:p>
        </p:txBody>
      </p:sp>
      <p:sp>
        <p:nvSpPr>
          <p:cNvPr id="14" name="TextBox 13"/>
          <p:cNvSpPr txBox="1"/>
          <p:nvPr/>
        </p:nvSpPr>
        <p:spPr>
          <a:xfrm>
            <a:off x="0" y="4967779"/>
            <a:ext cx="1813288" cy="584775"/>
          </a:xfrm>
          <a:prstGeom prst="rect">
            <a:avLst/>
          </a:prstGeom>
          <a:solidFill>
            <a:schemeClr val="bg1"/>
          </a:solidFill>
        </p:spPr>
        <p:txBody>
          <a:bodyPr wrap="square" rtlCol="0">
            <a:spAutoFit/>
          </a:bodyPr>
          <a:lstStyle/>
          <a:p>
            <a:pPr algn="ctr"/>
            <a:r>
              <a:rPr lang="en-US" sz="1600" b="1" dirty="0">
                <a:solidFill>
                  <a:schemeClr val="tx1">
                    <a:lumMod val="65000"/>
                    <a:lumOff val="35000"/>
                  </a:schemeClr>
                </a:solidFill>
                <a:latin typeface="Candara" pitchFamily="34" charset="0"/>
                <a:cs typeface="Arial" pitchFamily="34" charset="0"/>
              </a:rPr>
              <a:t>0</a:t>
            </a:r>
            <a:r>
              <a:rPr lang="en-US" sz="1600" b="1" dirty="0" smtClean="0">
                <a:solidFill>
                  <a:schemeClr val="tx1">
                    <a:lumMod val="65000"/>
                    <a:lumOff val="35000"/>
                  </a:schemeClr>
                </a:solidFill>
                <a:latin typeface="Candara" pitchFamily="34" charset="0"/>
                <a:cs typeface="Arial" pitchFamily="34" charset="0"/>
              </a:rPr>
              <a:t>% FPL</a:t>
            </a:r>
          </a:p>
          <a:p>
            <a:pPr algn="ctr"/>
            <a:r>
              <a:rPr lang="en-US" sz="1600" b="1" dirty="0" smtClean="0">
                <a:solidFill>
                  <a:schemeClr val="tx1">
                    <a:lumMod val="65000"/>
                    <a:lumOff val="35000"/>
                  </a:schemeClr>
                </a:solidFill>
                <a:latin typeface="Candara" pitchFamily="34" charset="0"/>
                <a:cs typeface="Arial" pitchFamily="34" charset="0"/>
              </a:rPr>
              <a:t>Childless Adults</a:t>
            </a:r>
            <a:endParaRPr lang="en-US" sz="1600" b="1" dirty="0">
              <a:solidFill>
                <a:schemeClr val="tx1">
                  <a:lumMod val="65000"/>
                  <a:lumOff val="35000"/>
                </a:schemeClr>
              </a:solidFill>
              <a:latin typeface="Candara" pitchFamily="34" charset="0"/>
              <a:cs typeface="Arial" pitchFamily="34" charset="0"/>
            </a:endParaRPr>
          </a:p>
        </p:txBody>
      </p:sp>
      <p:cxnSp>
        <p:nvCxnSpPr>
          <p:cNvPr id="16" name="Straight Connector 15"/>
          <p:cNvCxnSpPr/>
          <p:nvPr/>
        </p:nvCxnSpPr>
        <p:spPr>
          <a:xfrm>
            <a:off x="609600" y="5638800"/>
            <a:ext cx="2895600" cy="0"/>
          </a:xfrm>
          <a:prstGeom prst="line">
            <a:avLst/>
          </a:prstGeom>
          <a:ln w="127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2133600"/>
            <a:ext cx="1828800" cy="276999"/>
          </a:xfrm>
          <a:prstGeom prst="rect">
            <a:avLst/>
          </a:prstGeom>
          <a:noFill/>
        </p:spPr>
        <p:txBody>
          <a:bodyPr wrap="square" rtlCol="0">
            <a:spAutoFit/>
          </a:bodyPr>
          <a:lstStyle/>
          <a:p>
            <a:pPr algn="ctr"/>
            <a:r>
              <a:rPr lang="en-US" sz="1200" dirty="0" smtClean="0">
                <a:solidFill>
                  <a:schemeClr val="tx1">
                    <a:lumMod val="65000"/>
                    <a:lumOff val="35000"/>
                  </a:schemeClr>
                </a:solidFill>
                <a:latin typeface="Arial Rounded MT Bold" panose="020F0704030504030204" pitchFamily="34" charset="0"/>
                <a:cs typeface="Meta Offc Pro"/>
              </a:rPr>
              <a:t>4.8 Million Adults</a:t>
            </a:r>
          </a:p>
        </p:txBody>
      </p:sp>
      <p:sp>
        <p:nvSpPr>
          <p:cNvPr id="17" name="Oval 16"/>
          <p:cNvSpPr/>
          <p:nvPr/>
        </p:nvSpPr>
        <p:spPr>
          <a:xfrm>
            <a:off x="4526282" y="3581400"/>
            <a:ext cx="45719" cy="3956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25641" y="3782059"/>
            <a:ext cx="45719" cy="3956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37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p:cNvGraphicFramePr>
            <a:graphicFrameLocks noGrp="1"/>
          </p:cNvGraphicFramePr>
          <p:nvPr>
            <p:ph idx="1"/>
            <p:extLst>
              <p:ext uri="{D42A27DB-BD31-4B8C-83A1-F6EECF244321}">
                <p14:modId xmlns:p14="http://schemas.microsoft.com/office/powerpoint/2010/main" val="2521273702"/>
              </p:ext>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Placeholder 20"/>
          <p:cNvSpPr>
            <a:spLocks noGrp="1"/>
          </p:cNvSpPr>
          <p:nvPr>
            <p:ph type="body" sz="quarter" idx="11"/>
          </p:nvPr>
        </p:nvSpPr>
        <p:spPr/>
        <p:txBody>
          <a:bodyPr/>
          <a:lstStyle/>
          <a:p>
            <a:r>
              <a:rPr lang="en-US" dirty="0" smtClean="0"/>
              <a:t>NOTES: Excludes legal immigrants who have been in the country for five years or less and undocumented immigrants. The poverty level is $19,530 for a family of three and $11,490 for an individual in 2013.</a:t>
            </a:r>
          </a:p>
          <a:p>
            <a:r>
              <a:rPr lang="en-US" dirty="0" smtClean="0"/>
              <a:t>SOURCE: Kaiser Family Foundation analysis based on 2014 Medicaid eligibility levels and 2012-2013 Current Population Survey. </a:t>
            </a:r>
            <a:endParaRPr lang="en-US" dirty="0"/>
          </a:p>
        </p:txBody>
      </p:sp>
      <p:sp>
        <p:nvSpPr>
          <p:cNvPr id="20" name="Title 19"/>
          <p:cNvSpPr>
            <a:spLocks noGrp="1"/>
          </p:cNvSpPr>
          <p:nvPr>
            <p:ph type="title"/>
          </p:nvPr>
        </p:nvSpPr>
        <p:spPr/>
        <p:txBody>
          <a:bodyPr/>
          <a:lstStyle/>
          <a:p>
            <a:r>
              <a:rPr lang="en-US" sz="2600" dirty="0" smtClean="0"/>
              <a:t>The impact of the coverage gap varies widely by race/ethnicity.</a:t>
            </a:r>
            <a:endParaRPr lang="en-US" sz="2600" dirty="0"/>
          </a:p>
        </p:txBody>
      </p:sp>
      <p:sp>
        <p:nvSpPr>
          <p:cNvPr id="17" name="Title 19"/>
          <p:cNvSpPr txBox="1">
            <a:spLocks/>
          </p:cNvSpPr>
          <p:nvPr/>
        </p:nvSpPr>
        <p:spPr bwMode="auto">
          <a:xfrm>
            <a:off x="0" y="1431472"/>
            <a:ext cx="9144000" cy="321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1800" dirty="0" smtClean="0"/>
              <a:t>Share of Nonelderly Uninsured Adults </a:t>
            </a:r>
            <a:r>
              <a:rPr lang="en-US" sz="1800" i="1" u="sng" dirty="0" smtClean="0"/>
              <a:t>&lt;</a:t>
            </a:r>
            <a:r>
              <a:rPr lang="en-US" sz="1800" dirty="0" smtClean="0"/>
              <a:t>138% FPL in the Coverage Gap by Race/Ethnicity:</a:t>
            </a:r>
            <a:endParaRPr lang="en-US" sz="1800" dirty="0"/>
          </a:p>
        </p:txBody>
      </p:sp>
      <p:sp>
        <p:nvSpPr>
          <p:cNvPr id="2" name="TextBox 1"/>
          <p:cNvSpPr txBox="1"/>
          <p:nvPr/>
        </p:nvSpPr>
        <p:spPr>
          <a:xfrm>
            <a:off x="188496" y="5715000"/>
            <a:ext cx="1295400" cy="338554"/>
          </a:xfrm>
          <a:prstGeom prst="rect">
            <a:avLst/>
          </a:prstGeom>
          <a:noFill/>
        </p:spPr>
        <p:txBody>
          <a:bodyPr wrap="square" rtlCol="0">
            <a:spAutoFit/>
          </a:bodyPr>
          <a:lstStyle/>
          <a:p>
            <a:pPr algn="ctr"/>
            <a:r>
              <a:rPr lang="en-US" sz="1600" b="1" dirty="0" smtClean="0">
                <a:latin typeface="Calibri" pitchFamily="34" charset="0"/>
                <a:cs typeface="Meta Offc Pro"/>
              </a:rPr>
              <a:t>4.8 M</a:t>
            </a:r>
          </a:p>
        </p:txBody>
      </p:sp>
      <p:sp>
        <p:nvSpPr>
          <p:cNvPr id="7" name="TextBox 6"/>
          <p:cNvSpPr txBox="1"/>
          <p:nvPr/>
        </p:nvSpPr>
        <p:spPr>
          <a:xfrm>
            <a:off x="4572000" y="5715000"/>
            <a:ext cx="1295400" cy="338554"/>
          </a:xfrm>
          <a:prstGeom prst="rect">
            <a:avLst/>
          </a:prstGeom>
          <a:noFill/>
        </p:spPr>
        <p:txBody>
          <a:bodyPr wrap="square" rtlCol="0">
            <a:spAutoFit/>
          </a:bodyPr>
          <a:lstStyle/>
          <a:p>
            <a:pPr algn="ctr"/>
            <a:r>
              <a:rPr lang="en-US" sz="1600" b="1" dirty="0" smtClean="0">
                <a:latin typeface="Calibri" pitchFamily="34" charset="0"/>
                <a:cs typeface="Meta Offc Pro"/>
              </a:rPr>
              <a:t>1.0 M</a:t>
            </a:r>
          </a:p>
        </p:txBody>
      </p:sp>
      <p:sp>
        <p:nvSpPr>
          <p:cNvPr id="8" name="TextBox 7"/>
          <p:cNvSpPr txBox="1"/>
          <p:nvPr/>
        </p:nvSpPr>
        <p:spPr>
          <a:xfrm>
            <a:off x="3124200" y="5715000"/>
            <a:ext cx="1295400" cy="338554"/>
          </a:xfrm>
          <a:prstGeom prst="rect">
            <a:avLst/>
          </a:prstGeom>
          <a:noFill/>
        </p:spPr>
        <p:txBody>
          <a:bodyPr wrap="square" rtlCol="0">
            <a:spAutoFit/>
          </a:bodyPr>
          <a:lstStyle/>
          <a:p>
            <a:pPr algn="ctr"/>
            <a:r>
              <a:rPr lang="en-US" sz="1600" b="1" dirty="0" smtClean="0">
                <a:latin typeface="Calibri" pitchFamily="34" charset="0"/>
                <a:cs typeface="Meta Offc Pro"/>
              </a:rPr>
              <a:t>1.3 M</a:t>
            </a:r>
          </a:p>
        </p:txBody>
      </p:sp>
      <p:sp>
        <p:nvSpPr>
          <p:cNvPr id="9" name="TextBox 8"/>
          <p:cNvSpPr txBox="1"/>
          <p:nvPr/>
        </p:nvSpPr>
        <p:spPr>
          <a:xfrm>
            <a:off x="1600200" y="5715000"/>
            <a:ext cx="1295400" cy="338554"/>
          </a:xfrm>
          <a:prstGeom prst="rect">
            <a:avLst/>
          </a:prstGeom>
          <a:noFill/>
        </p:spPr>
        <p:txBody>
          <a:bodyPr wrap="square" rtlCol="0">
            <a:spAutoFit/>
          </a:bodyPr>
          <a:lstStyle/>
          <a:p>
            <a:pPr algn="ctr"/>
            <a:r>
              <a:rPr lang="en-US" sz="1600" b="1" dirty="0" smtClean="0">
                <a:latin typeface="Calibri" pitchFamily="34" charset="0"/>
                <a:cs typeface="Meta Offc Pro"/>
              </a:rPr>
              <a:t>2.2 M</a:t>
            </a:r>
          </a:p>
        </p:txBody>
      </p:sp>
      <p:sp>
        <p:nvSpPr>
          <p:cNvPr id="11" name="TextBox 10"/>
          <p:cNvSpPr txBox="1"/>
          <p:nvPr/>
        </p:nvSpPr>
        <p:spPr>
          <a:xfrm>
            <a:off x="7543800" y="5715000"/>
            <a:ext cx="1295400" cy="338554"/>
          </a:xfrm>
          <a:prstGeom prst="rect">
            <a:avLst/>
          </a:prstGeom>
          <a:noFill/>
        </p:spPr>
        <p:txBody>
          <a:bodyPr wrap="square" rtlCol="0">
            <a:spAutoFit/>
          </a:bodyPr>
          <a:lstStyle/>
          <a:p>
            <a:pPr algn="ctr"/>
            <a:r>
              <a:rPr lang="en-US" sz="1600" b="1" dirty="0" smtClean="0">
                <a:latin typeface="Calibri" pitchFamily="34" charset="0"/>
                <a:cs typeface="Meta Offc Pro"/>
              </a:rPr>
              <a:t>2.6 M</a:t>
            </a:r>
          </a:p>
        </p:txBody>
      </p:sp>
      <p:cxnSp>
        <p:nvCxnSpPr>
          <p:cNvPr id="4" name="Straight Connector 3"/>
          <p:cNvCxnSpPr/>
          <p:nvPr/>
        </p:nvCxnSpPr>
        <p:spPr>
          <a:xfrm flipV="1">
            <a:off x="1572128" y="2514600"/>
            <a:ext cx="0" cy="320040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467600" y="2514600"/>
            <a:ext cx="0" cy="327660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5715000"/>
            <a:ext cx="1295400" cy="338554"/>
          </a:xfrm>
          <a:prstGeom prst="rect">
            <a:avLst/>
          </a:prstGeom>
          <a:noFill/>
        </p:spPr>
        <p:txBody>
          <a:bodyPr wrap="square" rtlCol="0">
            <a:spAutoFit/>
          </a:bodyPr>
          <a:lstStyle/>
          <a:p>
            <a:pPr algn="ctr"/>
            <a:r>
              <a:rPr lang="en-US" sz="1600" b="1" dirty="0" smtClean="0">
                <a:latin typeface="Calibri" pitchFamily="34" charset="0"/>
                <a:cs typeface="Meta Offc Pro"/>
              </a:rPr>
              <a:t>0.3 M</a:t>
            </a:r>
          </a:p>
        </p:txBody>
      </p:sp>
    </p:spTree>
    <p:extLst>
      <p:ext uri="{BB962C8B-B14F-4D97-AF65-F5344CB8AC3E}">
        <p14:creationId xmlns:p14="http://schemas.microsoft.com/office/powerpoint/2010/main" val="230419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3350" y="2924146"/>
            <a:ext cx="2209800" cy="1209737"/>
          </a:xfrm>
        </p:spPr>
        <p:txBody>
          <a:bodyPr/>
          <a:lstStyle/>
          <a:p>
            <a:pPr marL="0" indent="0">
              <a:buNone/>
            </a:pPr>
            <a:r>
              <a:rPr lang="en-US" sz="2200" b="1" dirty="0" smtClean="0"/>
              <a:t>Jennifer Tolbert</a:t>
            </a:r>
          </a:p>
          <a:p>
            <a:pPr marL="0" indent="0">
              <a:buNone/>
            </a:pPr>
            <a:r>
              <a:rPr lang="en-US" dirty="0"/>
              <a:t>Director of State Health Reform</a:t>
            </a:r>
          </a:p>
          <a:p>
            <a:pPr marL="0" indent="0">
              <a:buNone/>
            </a:pPr>
            <a:endParaRPr lang="en-US" dirty="0" smtClean="0"/>
          </a:p>
          <a:p>
            <a:pPr marL="0" indent="0">
              <a:buNone/>
            </a:pPr>
            <a:endParaRPr lang="en-US" sz="1800" dirty="0"/>
          </a:p>
        </p:txBody>
      </p:sp>
      <p:sp>
        <p:nvSpPr>
          <p:cNvPr id="6" name="Title 5"/>
          <p:cNvSpPr>
            <a:spLocks noGrp="1"/>
          </p:cNvSpPr>
          <p:nvPr>
            <p:ph type="title"/>
          </p:nvPr>
        </p:nvSpPr>
        <p:spPr/>
        <p:txBody>
          <a:bodyPr/>
          <a:lstStyle/>
          <a:p>
            <a:r>
              <a:rPr lang="en-US" dirty="0" smtClean="0"/>
              <a:t>Today’s Speakers from the Kaiser Family Foundation</a:t>
            </a:r>
            <a:endParaRPr lang="en-US" dirty="0"/>
          </a:p>
        </p:txBody>
      </p:sp>
      <p:sp>
        <p:nvSpPr>
          <p:cNvPr id="9" name="Content Placeholder 8"/>
          <p:cNvSpPr>
            <a:spLocks noGrp="1"/>
          </p:cNvSpPr>
          <p:nvPr>
            <p:ph idx="12"/>
          </p:nvPr>
        </p:nvSpPr>
        <p:spPr>
          <a:xfrm>
            <a:off x="6686550" y="4919838"/>
            <a:ext cx="2133600" cy="1373508"/>
          </a:xfrm>
        </p:spPr>
        <p:txBody>
          <a:bodyPr/>
          <a:lstStyle/>
          <a:p>
            <a:pPr marL="0" indent="0">
              <a:buNone/>
            </a:pPr>
            <a:r>
              <a:rPr lang="en-US" sz="2200" b="1" dirty="0" smtClean="0"/>
              <a:t>Penny Duckham</a:t>
            </a:r>
          </a:p>
          <a:p>
            <a:pPr marL="0" indent="0">
              <a:buNone/>
            </a:pPr>
            <a:r>
              <a:rPr lang="en-US" dirty="0" smtClean="0"/>
              <a:t>Executive Director, Media Fellowships Program</a:t>
            </a:r>
          </a:p>
          <a:p>
            <a:pPr marL="0" indent="0">
              <a:buNone/>
            </a:pPr>
            <a:endParaRPr lang="en-US" sz="2200" dirty="0"/>
          </a:p>
        </p:txBody>
      </p:sp>
      <p:sp>
        <p:nvSpPr>
          <p:cNvPr id="11" name="Content Placeholder 6"/>
          <p:cNvSpPr txBox="1">
            <a:spLocks/>
          </p:cNvSpPr>
          <p:nvPr/>
        </p:nvSpPr>
        <p:spPr>
          <a:xfrm>
            <a:off x="2371725" y="5597104"/>
            <a:ext cx="2942616" cy="1134336"/>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2200" b="1" dirty="0"/>
              <a:t>Jessica Stephens</a:t>
            </a:r>
          </a:p>
          <a:p>
            <a:pPr marL="0" indent="0">
              <a:buNone/>
            </a:pPr>
            <a:r>
              <a:rPr lang="en-US" dirty="0" smtClean="0"/>
              <a:t>Senior Policy </a:t>
            </a:r>
            <a:r>
              <a:rPr lang="en-US" dirty="0"/>
              <a:t>Analyst, Disparities Policy Project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217642"/>
            <a:ext cx="1292724" cy="1723630"/>
          </a:xfrm>
          <a:prstGeom prst="rect">
            <a:avLst/>
          </a:prstGeom>
        </p:spPr>
      </p:pic>
      <p:pic>
        <p:nvPicPr>
          <p:cNvPr id="2" name="Picture 2" descr="L:\COMMUNICATIONS\Online Communications\Kff.org Webcasts &amp; Multimedia\Webinars\2.25.14 NABJ Webinar\samant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819" y="990600"/>
            <a:ext cx="1468086" cy="23413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L:\COMMUNICATIONS\Online Communications\Kff.org Webcasts &amp; Multimedia\Webinars\2.25.14 NABJ Webinar\stephens_33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13182"/>
            <a:ext cx="2684274" cy="17839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990600"/>
            <a:ext cx="2501528" cy="1933546"/>
          </a:xfrm>
          <a:prstGeom prst="rect">
            <a:avLst/>
          </a:prstGeom>
        </p:spPr>
      </p:pic>
      <p:sp>
        <p:nvSpPr>
          <p:cNvPr id="14" name="Content Placeholder 6"/>
          <p:cNvSpPr txBox="1">
            <a:spLocks/>
          </p:cNvSpPr>
          <p:nvPr/>
        </p:nvSpPr>
        <p:spPr>
          <a:xfrm>
            <a:off x="5971905" y="1066800"/>
            <a:ext cx="2209800" cy="1457418"/>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2200" b="1" dirty="0" smtClean="0"/>
              <a:t>Samantha Artiga</a:t>
            </a:r>
          </a:p>
          <a:p>
            <a:pPr marL="0" indent="0">
              <a:buNone/>
            </a:pPr>
            <a:r>
              <a:rPr lang="en-US" dirty="0" smtClean="0"/>
              <a:t>Director, Disparities Policy Project</a:t>
            </a:r>
          </a:p>
        </p:txBody>
      </p:sp>
    </p:spTree>
    <p:extLst>
      <p:ext uri="{BB962C8B-B14F-4D97-AF65-F5344CB8AC3E}">
        <p14:creationId xmlns:p14="http://schemas.microsoft.com/office/powerpoint/2010/main" val="2788249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1"/>
            <p:extLst>
              <p:ext uri="{D42A27DB-BD31-4B8C-83A1-F6EECF244321}">
                <p14:modId xmlns:p14="http://schemas.microsoft.com/office/powerpoint/2010/main" val="2679391147"/>
              </p:ext>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1"/>
          </p:nvPr>
        </p:nvSpPr>
        <p:spPr/>
        <p:txBody>
          <a:bodyPr/>
          <a:lstStyle/>
          <a:p>
            <a:r>
              <a:rPr lang="en-US" smtClean="0"/>
              <a:t>SOURCE: KCMU/ Urban Institute analysis of 2012 ASEC Supplement to the CPS.</a:t>
            </a:r>
            <a:endParaRPr lang="en-US" dirty="0"/>
          </a:p>
        </p:txBody>
      </p:sp>
      <p:sp>
        <p:nvSpPr>
          <p:cNvPr id="3" name="Title 2"/>
          <p:cNvSpPr>
            <a:spLocks noGrp="1"/>
          </p:cNvSpPr>
          <p:nvPr>
            <p:ph type="title"/>
          </p:nvPr>
        </p:nvSpPr>
        <p:spPr/>
        <p:txBody>
          <a:bodyPr/>
          <a:lstStyle/>
          <a:p>
            <a:r>
              <a:rPr lang="en-US" dirty="0" smtClean="0"/>
              <a:t>Continued coverage gaps will likely lead to widening racial and ethnic disparities in health coverage. </a:t>
            </a:r>
            <a:endParaRPr lang="en-US" dirty="0"/>
          </a:p>
        </p:txBody>
      </p:sp>
      <p:sp>
        <p:nvSpPr>
          <p:cNvPr id="7" name="TextBox 6"/>
          <p:cNvSpPr txBox="1"/>
          <p:nvPr/>
        </p:nvSpPr>
        <p:spPr>
          <a:xfrm>
            <a:off x="381000" y="5986046"/>
            <a:ext cx="1066800" cy="338554"/>
          </a:xfrm>
          <a:prstGeom prst="rect">
            <a:avLst/>
          </a:prstGeom>
          <a:noFill/>
        </p:spPr>
        <p:txBody>
          <a:bodyPr wrap="square" rtlCol="0">
            <a:spAutoFit/>
          </a:bodyPr>
          <a:lstStyle/>
          <a:p>
            <a:pPr algn="ctr"/>
            <a:r>
              <a:rPr lang="en-US" sz="1600" b="1" dirty="0" smtClean="0">
                <a:latin typeface="+mj-lt"/>
              </a:rPr>
              <a:t>161.6 M</a:t>
            </a:r>
          </a:p>
        </p:txBody>
      </p:sp>
      <p:sp>
        <p:nvSpPr>
          <p:cNvPr id="8" name="TextBox 7"/>
          <p:cNvSpPr txBox="1"/>
          <p:nvPr/>
        </p:nvSpPr>
        <p:spPr>
          <a:xfrm>
            <a:off x="1676400" y="5986046"/>
            <a:ext cx="1066800" cy="338554"/>
          </a:xfrm>
          <a:prstGeom prst="rect">
            <a:avLst/>
          </a:prstGeom>
          <a:noFill/>
        </p:spPr>
        <p:txBody>
          <a:bodyPr wrap="square" rtlCol="0">
            <a:spAutoFit/>
          </a:bodyPr>
          <a:lstStyle/>
          <a:p>
            <a:pPr algn="ctr"/>
            <a:r>
              <a:rPr lang="en-US" sz="1600" b="1" dirty="0" smtClean="0">
                <a:latin typeface="+mj-lt"/>
              </a:rPr>
              <a:t>14.7 M</a:t>
            </a:r>
          </a:p>
        </p:txBody>
      </p:sp>
      <p:sp>
        <p:nvSpPr>
          <p:cNvPr id="9" name="TextBox 8"/>
          <p:cNvSpPr txBox="1"/>
          <p:nvPr/>
        </p:nvSpPr>
        <p:spPr>
          <a:xfrm>
            <a:off x="4214150" y="5986045"/>
            <a:ext cx="1066800" cy="338554"/>
          </a:xfrm>
          <a:prstGeom prst="rect">
            <a:avLst/>
          </a:prstGeom>
          <a:noFill/>
        </p:spPr>
        <p:txBody>
          <a:bodyPr wrap="square" rtlCol="0">
            <a:spAutoFit/>
          </a:bodyPr>
          <a:lstStyle/>
          <a:p>
            <a:pPr algn="ctr"/>
            <a:r>
              <a:rPr lang="en-US" sz="1600" b="1" dirty="0" smtClean="0">
                <a:latin typeface="+mj-lt"/>
              </a:rPr>
              <a:t>1.9 M</a:t>
            </a:r>
          </a:p>
        </p:txBody>
      </p:sp>
      <p:sp>
        <p:nvSpPr>
          <p:cNvPr id="10" name="TextBox 9"/>
          <p:cNvSpPr txBox="1"/>
          <p:nvPr/>
        </p:nvSpPr>
        <p:spPr>
          <a:xfrm>
            <a:off x="2971800" y="5986045"/>
            <a:ext cx="1066800" cy="338554"/>
          </a:xfrm>
          <a:prstGeom prst="rect">
            <a:avLst/>
          </a:prstGeom>
          <a:noFill/>
        </p:spPr>
        <p:txBody>
          <a:bodyPr wrap="square" rtlCol="0">
            <a:spAutoFit/>
          </a:bodyPr>
          <a:lstStyle/>
          <a:p>
            <a:pPr algn="ctr"/>
            <a:r>
              <a:rPr lang="en-US" sz="1600" b="1" dirty="0" smtClean="0">
                <a:latin typeface="+mj-lt"/>
              </a:rPr>
              <a:t>33.5 M</a:t>
            </a:r>
          </a:p>
        </p:txBody>
      </p:sp>
      <p:sp>
        <p:nvSpPr>
          <p:cNvPr id="11" name="TextBox 10"/>
          <p:cNvSpPr txBox="1"/>
          <p:nvPr/>
        </p:nvSpPr>
        <p:spPr>
          <a:xfrm>
            <a:off x="5486400" y="5986045"/>
            <a:ext cx="1066800" cy="338554"/>
          </a:xfrm>
          <a:prstGeom prst="rect">
            <a:avLst/>
          </a:prstGeom>
          <a:noFill/>
        </p:spPr>
        <p:txBody>
          <a:bodyPr wrap="square" rtlCol="0">
            <a:spAutoFit/>
          </a:bodyPr>
          <a:lstStyle/>
          <a:p>
            <a:pPr algn="ctr"/>
            <a:r>
              <a:rPr lang="en-US" sz="1600" b="1" dirty="0" smtClean="0">
                <a:latin typeface="+mj-lt"/>
              </a:rPr>
              <a:t>49.2 M</a:t>
            </a:r>
          </a:p>
        </p:txBody>
      </p:sp>
    </p:spTree>
    <p:extLst>
      <p:ext uri="{BB962C8B-B14F-4D97-AF65-F5344CB8AC3E}">
        <p14:creationId xmlns:p14="http://schemas.microsoft.com/office/powerpoint/2010/main" val="370228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4000" dirty="0" smtClean="0"/>
              <a:t>The presenters’ slides conclude here.</a:t>
            </a:r>
            <a:br>
              <a:rPr lang="en-US" sz="4000" dirty="0" smtClean="0"/>
            </a:br>
            <a:r>
              <a:rPr lang="en-US" sz="4000" dirty="0" smtClean="0"/>
              <a:t/>
            </a:r>
            <a:br>
              <a:rPr lang="en-US" sz="4000" dirty="0" smtClean="0"/>
            </a:br>
            <a:r>
              <a:rPr lang="en-US" sz="4000" dirty="0"/>
              <a:t/>
            </a:r>
            <a:br>
              <a:rPr lang="en-US" sz="4000" dirty="0"/>
            </a:br>
            <a:r>
              <a:rPr lang="en-US" sz="4000" dirty="0" err="1" smtClean="0"/>
              <a:t>The</a:t>
            </a:r>
            <a:r>
              <a:rPr lang="en-US" sz="4000" dirty="0" smtClean="0"/>
              <a:t> following slides feature additional resources that may be of interest to people interested in this health policy topic.</a:t>
            </a:r>
            <a:endParaRPr lang="en-US" sz="4000" dirty="0"/>
          </a:p>
        </p:txBody>
      </p:sp>
    </p:spTree>
    <p:extLst>
      <p:ext uri="{BB962C8B-B14F-4D97-AF65-F5344CB8AC3E}">
        <p14:creationId xmlns:p14="http://schemas.microsoft.com/office/powerpoint/2010/main" val="283770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r>
              <a:rPr lang="en-US" sz="3000" dirty="0" smtClean="0">
                <a:solidFill>
                  <a:schemeClr val="tx1"/>
                </a:solidFill>
              </a:rPr>
              <a:t>Find more resources at </a:t>
            </a:r>
            <a:r>
              <a:rPr lang="en-US" sz="3000" dirty="0" smtClean="0">
                <a:solidFill>
                  <a:srgbClr val="00B0F0"/>
                </a:solidFill>
              </a:rPr>
              <a:t>kff.org/disparities-policy</a:t>
            </a:r>
            <a:endParaRPr lang="en-US" sz="3000" dirty="0">
              <a:solidFill>
                <a:srgbClr val="00B0F0"/>
              </a:solidFill>
            </a:endParaRPr>
          </a:p>
        </p:txBody>
      </p:sp>
      <p:pic>
        <p:nvPicPr>
          <p:cNvPr id="6" name="Picture 2" descr="L:\COMMUNICATIONS\Online Communications\Kff.org Webcasts &amp; Multimedia\Webinars\2.25.14 NABJ Webinar\topic 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04" y="575690"/>
            <a:ext cx="6903996" cy="628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093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pPr lvl="0"/>
            <a:r>
              <a:rPr lang="en-US" sz="2800" b="1" dirty="0" smtClean="0">
                <a:solidFill>
                  <a:srgbClr val="0070C0"/>
                </a:solidFill>
              </a:rPr>
              <a:t>www.kff.org/statedata/</a:t>
            </a:r>
            <a:endParaRPr lang="en-US" sz="2800" b="1" dirty="0">
              <a:solidFill>
                <a:srgbClr val="0070C0"/>
              </a:solidFill>
            </a:endParaRPr>
          </a:p>
          <a:p>
            <a:endParaRPr lang="en-US" dirty="0"/>
          </a:p>
        </p:txBody>
      </p:sp>
      <p:sp>
        <p:nvSpPr>
          <p:cNvPr id="6" name="Title 5"/>
          <p:cNvSpPr>
            <a:spLocks noGrp="1"/>
          </p:cNvSpPr>
          <p:nvPr>
            <p:ph type="title"/>
          </p:nvPr>
        </p:nvSpPr>
        <p:spPr/>
        <p:txBody>
          <a:bodyPr/>
          <a:lstStyle/>
          <a:p>
            <a:r>
              <a:rPr lang="en-US" dirty="0" smtClean="0">
                <a:solidFill>
                  <a:schemeClr val="tx1"/>
                </a:solidFill>
              </a:rPr>
              <a:t>State-by-State Data on Minority Health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44" y="990600"/>
            <a:ext cx="844315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107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33" y="609600"/>
            <a:ext cx="9007567" cy="56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1"/>
          </p:nvPr>
        </p:nvSpPr>
        <p:spPr/>
        <p:txBody>
          <a:bodyPr/>
          <a:lstStyle/>
          <a:p>
            <a:r>
              <a:rPr lang="en-US" sz="1800" b="1" dirty="0">
                <a:solidFill>
                  <a:schemeClr val="accent4">
                    <a:lumMod val="75000"/>
                  </a:schemeClr>
                </a:solidFill>
              </a:rPr>
              <a:t>http://greaterthan.org/campaign/obamacare/</a:t>
            </a:r>
          </a:p>
        </p:txBody>
      </p:sp>
      <p:sp>
        <p:nvSpPr>
          <p:cNvPr id="5" name="Title 4"/>
          <p:cNvSpPr>
            <a:spLocks noGrp="1"/>
          </p:cNvSpPr>
          <p:nvPr>
            <p:ph type="title"/>
          </p:nvPr>
        </p:nvSpPr>
        <p:spPr>
          <a:xfrm>
            <a:off x="91441" y="152400"/>
            <a:ext cx="8961120" cy="914400"/>
          </a:xfrm>
        </p:spPr>
        <p:txBody>
          <a:bodyPr/>
          <a:lstStyle/>
          <a:p>
            <a:r>
              <a:rPr lang="en-US" dirty="0" err="1" smtClean="0"/>
              <a:t>Obamacare</a:t>
            </a:r>
            <a:r>
              <a:rPr lang="en-US" dirty="0" smtClean="0"/>
              <a:t> &amp; You: Resources For People with HIV</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8994806"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009" r="22508" b="11229"/>
          <a:stretch/>
        </p:blipFill>
        <p:spPr bwMode="auto">
          <a:xfrm>
            <a:off x="14554" y="609600"/>
            <a:ext cx="4415320" cy="112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flipV="1">
            <a:off x="4419600" y="1002986"/>
            <a:ext cx="4724400" cy="140014"/>
          </a:xfrm>
          <a:prstGeom prst="line">
            <a:avLst/>
          </a:prstGeom>
          <a:ln w="762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267200" y="990600"/>
            <a:ext cx="4876800" cy="152400"/>
          </a:xfrm>
          <a:prstGeom prst="line">
            <a:avLst/>
          </a:prstGeom>
          <a:ln w="762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14800" y="914400"/>
            <a:ext cx="5029200" cy="203828"/>
          </a:xfrm>
          <a:prstGeom prst="line">
            <a:avLst/>
          </a:prstGeom>
          <a:ln w="762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14800" y="939172"/>
            <a:ext cx="5029200" cy="203828"/>
          </a:xfrm>
          <a:prstGeom prst="line">
            <a:avLst/>
          </a:prstGeom>
          <a:ln w="762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114800" y="838200"/>
            <a:ext cx="5029200" cy="203828"/>
          </a:xfrm>
          <a:prstGeom prst="line">
            <a:avLst/>
          </a:prstGeom>
          <a:ln w="31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285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57800" y="685800"/>
            <a:ext cx="3886200" cy="52959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4800600"/>
            <a:ext cx="3810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GREATER THAN AIDS: EMPOWERED</a:t>
            </a:r>
            <a:endParaRPr lang="en-US" dirty="0"/>
          </a:p>
        </p:txBody>
      </p:sp>
      <p:sp>
        <p:nvSpPr>
          <p:cNvPr id="6" name="Text Placeholder 6"/>
          <p:cNvSpPr>
            <a:spLocks noGrp="1"/>
          </p:cNvSpPr>
          <p:nvPr>
            <p:ph type="body" sz="quarter" idx="11"/>
          </p:nvPr>
        </p:nvSpPr>
        <p:spPr/>
        <p:txBody>
          <a:bodyPr/>
          <a:lstStyle/>
          <a:p>
            <a:r>
              <a:rPr lang="en-US" sz="1800" b="1" dirty="0" smtClean="0">
                <a:solidFill>
                  <a:schemeClr val="accent4">
                    <a:lumMod val="75000"/>
                  </a:schemeClr>
                </a:solidFill>
              </a:rPr>
              <a:t>http://greaterthan.org/empowered/</a:t>
            </a:r>
            <a:endParaRPr lang="en-US" sz="1800" b="1" dirty="0">
              <a:solidFill>
                <a:schemeClr val="accent4">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79" y="673813"/>
            <a:ext cx="5098822" cy="5372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0" y="1219200"/>
            <a:ext cx="3810000" cy="2339102"/>
          </a:xfrm>
          <a:prstGeom prst="rect">
            <a:avLst/>
          </a:prstGeom>
          <a:noFill/>
        </p:spPr>
        <p:txBody>
          <a:bodyPr wrap="square" rtlCol="0">
            <a:spAutoFit/>
          </a:bodyPr>
          <a:lstStyle/>
          <a:p>
            <a:r>
              <a:rPr lang="en-US" sz="2800" b="1" dirty="0" smtClean="0">
                <a:solidFill>
                  <a:schemeClr val="bg1"/>
                </a:solidFill>
                <a:latin typeface="Meta Offc Pro"/>
                <a:cs typeface="Meta Offc Pro"/>
              </a:rPr>
              <a:t>ALICIA KEYS </a:t>
            </a:r>
            <a:br>
              <a:rPr lang="en-US" sz="2800" b="1" dirty="0" smtClean="0">
                <a:solidFill>
                  <a:schemeClr val="bg1"/>
                </a:solidFill>
                <a:latin typeface="Meta Offc Pro"/>
                <a:cs typeface="Meta Offc Pro"/>
              </a:rPr>
            </a:br>
            <a:r>
              <a:rPr lang="en-US" sz="2800" b="1" dirty="0" smtClean="0">
                <a:solidFill>
                  <a:schemeClr val="bg1"/>
                </a:solidFill>
                <a:latin typeface="Meta Offc Pro"/>
                <a:cs typeface="Meta Offc Pro"/>
              </a:rPr>
              <a:t>IN CONVERSATION</a:t>
            </a:r>
          </a:p>
          <a:p>
            <a:r>
              <a:rPr lang="en-US" sz="3000" b="1" dirty="0" smtClean="0">
                <a:solidFill>
                  <a:srgbClr val="8A2D8E"/>
                </a:solidFill>
                <a:latin typeface="Meta Offc Pro"/>
                <a:cs typeface="Meta Offc Pro"/>
              </a:rPr>
              <a:t>WITH FIVE INSPIRING WOMEN LIVING WITH HIV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029200"/>
            <a:ext cx="18859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002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355" y="1447800"/>
            <a:ext cx="8961120" cy="4267200"/>
          </a:xfrm>
        </p:spPr>
        <p:txBody>
          <a:bodyPr/>
          <a:lstStyle/>
          <a:p>
            <a:r>
              <a:rPr lang="en-US" sz="2800" dirty="0" smtClean="0"/>
              <a:t>The </a:t>
            </a:r>
            <a:r>
              <a:rPr lang="en-US" sz="2800" dirty="0"/>
              <a:t>Coverage Gap: Uninsured </a:t>
            </a:r>
            <a:r>
              <a:rPr lang="en-US" sz="2800" dirty="0" smtClean="0"/>
              <a:t>Poor Adults in States that Do Not Expand Medicaid</a:t>
            </a:r>
          </a:p>
          <a:p>
            <a:endParaRPr lang="en-US" sz="2800" dirty="0" smtClean="0"/>
          </a:p>
          <a:p>
            <a:r>
              <a:rPr lang="en-US" sz="2800" dirty="0" smtClean="0"/>
              <a:t>The </a:t>
            </a:r>
            <a:r>
              <a:rPr lang="en-US" sz="2800" dirty="0"/>
              <a:t>Impact of the Coverage Gap in States </a:t>
            </a:r>
            <a:r>
              <a:rPr lang="en-US" sz="2800" dirty="0" smtClean="0"/>
              <a:t>Not </a:t>
            </a:r>
            <a:r>
              <a:rPr lang="en-US" sz="2800" dirty="0"/>
              <a:t>Expanding </a:t>
            </a:r>
            <a:r>
              <a:rPr lang="en-US" sz="2800" dirty="0" smtClean="0"/>
              <a:t>Medicaid by </a:t>
            </a:r>
            <a:r>
              <a:rPr lang="en-US" sz="2800" dirty="0"/>
              <a:t>Race and </a:t>
            </a:r>
            <a:r>
              <a:rPr lang="en-US" sz="2800" dirty="0" smtClean="0"/>
              <a:t>Ethnicity</a:t>
            </a:r>
          </a:p>
          <a:p>
            <a:endParaRPr lang="en-US" sz="2800" dirty="0" smtClean="0"/>
          </a:p>
          <a:p>
            <a:r>
              <a:rPr lang="en-US" sz="2800" dirty="0" smtClean="0"/>
              <a:t>Health </a:t>
            </a:r>
            <a:r>
              <a:rPr lang="en-US" sz="2800" dirty="0"/>
              <a:t>Coverage for the Black Populations Today and Under the ACA</a:t>
            </a:r>
            <a:endParaRPr lang="en-US" sz="2800" dirty="0" smtClean="0"/>
          </a:p>
          <a:p>
            <a:endParaRPr lang="en-US" dirty="0" smtClean="0"/>
          </a:p>
        </p:txBody>
      </p:sp>
      <p:sp>
        <p:nvSpPr>
          <p:cNvPr id="8" name="Text Placeholder 7"/>
          <p:cNvSpPr>
            <a:spLocks noGrp="1"/>
          </p:cNvSpPr>
          <p:nvPr>
            <p:ph type="body" sz="quarter" idx="11"/>
          </p:nvPr>
        </p:nvSpPr>
        <p:spPr/>
        <p:txBody>
          <a:bodyPr/>
          <a:lstStyle/>
          <a:p>
            <a:r>
              <a:rPr lang="en-US" sz="2800" b="1" dirty="0" smtClean="0">
                <a:solidFill>
                  <a:schemeClr val="accent4">
                    <a:lumMod val="75000"/>
                  </a:schemeClr>
                </a:solidFill>
              </a:rPr>
              <a:t>kff.org/disparities-policy</a:t>
            </a:r>
            <a:r>
              <a:rPr lang="en-US" sz="2800" b="1" dirty="0">
                <a:solidFill>
                  <a:schemeClr val="accent4">
                    <a:lumMod val="75000"/>
                  </a:schemeClr>
                </a:solidFill>
              </a:rPr>
              <a:t>/</a:t>
            </a:r>
          </a:p>
        </p:txBody>
      </p:sp>
      <p:sp>
        <p:nvSpPr>
          <p:cNvPr id="6" name="Title 5"/>
          <p:cNvSpPr>
            <a:spLocks noGrp="1"/>
          </p:cNvSpPr>
          <p:nvPr>
            <p:ph type="title"/>
          </p:nvPr>
        </p:nvSpPr>
        <p:spPr/>
        <p:txBody>
          <a:bodyPr/>
          <a:lstStyle/>
          <a:p>
            <a:r>
              <a:rPr lang="en-US" dirty="0" smtClean="0"/>
              <a:t>KFF Resources on Health Coverage Among Black Americans</a:t>
            </a:r>
            <a:endParaRPr lang="en-US" dirty="0"/>
          </a:p>
        </p:txBody>
      </p:sp>
    </p:spTree>
    <p:extLst>
      <p:ext uri="{BB962C8B-B14F-4D97-AF65-F5344CB8AC3E}">
        <p14:creationId xmlns:p14="http://schemas.microsoft.com/office/powerpoint/2010/main" val="2315039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1097280"/>
            <a:ext cx="8900160" cy="5029200"/>
          </a:xfrm>
        </p:spPr>
        <p:txBody>
          <a:bodyPr/>
          <a:lstStyle/>
          <a:p>
            <a:r>
              <a:rPr lang="en-US" sz="2500" dirty="0"/>
              <a:t>Health Reform: Implications for Women’s Access to Coverage and </a:t>
            </a:r>
            <a:r>
              <a:rPr lang="en-US" sz="2500" dirty="0" smtClean="0"/>
              <a:t>Care</a:t>
            </a:r>
          </a:p>
          <a:p>
            <a:endParaRPr lang="en-US" sz="1500" dirty="0"/>
          </a:p>
          <a:p>
            <a:r>
              <a:rPr lang="en-US" sz="2500" dirty="0" smtClean="0"/>
              <a:t>Fact Sheet: Women’s Health Insurance Coverage</a:t>
            </a:r>
          </a:p>
          <a:p>
            <a:endParaRPr lang="en-US" sz="1500" dirty="0" smtClean="0"/>
          </a:p>
          <a:p>
            <a:r>
              <a:rPr lang="en-US" sz="2500" dirty="0" smtClean="0"/>
              <a:t>Health Insurance Coverage of Women, State Estimates</a:t>
            </a:r>
            <a:endParaRPr lang="en-US" sz="2500" dirty="0"/>
          </a:p>
          <a:p>
            <a:endParaRPr lang="en-US" sz="1500" dirty="0" smtClean="0"/>
          </a:p>
          <a:p>
            <a:r>
              <a:rPr lang="en-US" sz="2500" dirty="0" smtClean="0"/>
              <a:t>Medicaid’s </a:t>
            </a:r>
            <a:r>
              <a:rPr lang="en-US" sz="2500" dirty="0"/>
              <a:t>Role for Women Across the Lifespan: Current Issues and the Impact of the Affordable Care </a:t>
            </a:r>
            <a:r>
              <a:rPr lang="en-US" sz="2500" dirty="0" smtClean="0"/>
              <a:t>Act</a:t>
            </a:r>
          </a:p>
          <a:p>
            <a:pPr lvl="0"/>
            <a:endParaRPr lang="en-US" sz="1500" dirty="0" smtClean="0">
              <a:solidFill>
                <a:srgbClr val="FF0000"/>
              </a:solidFill>
            </a:endParaRPr>
          </a:p>
          <a:p>
            <a:pPr lvl="0"/>
            <a:r>
              <a:rPr lang="en-US" sz="2500" dirty="0" smtClean="0"/>
              <a:t>Preventive </a:t>
            </a:r>
            <a:r>
              <a:rPr lang="en-US" sz="2500" dirty="0"/>
              <a:t>Services Covered by Private Health Plans under </a:t>
            </a:r>
            <a:r>
              <a:rPr lang="en-US" sz="2500" dirty="0" smtClean="0"/>
              <a:t>the </a:t>
            </a:r>
            <a:r>
              <a:rPr lang="en-US" sz="2500" dirty="0"/>
              <a:t>Affordable Care Act</a:t>
            </a:r>
          </a:p>
          <a:p>
            <a:endParaRPr lang="en-US" sz="2500" dirty="0">
              <a:solidFill>
                <a:srgbClr val="FF0000"/>
              </a:solidFill>
            </a:endParaRPr>
          </a:p>
          <a:p>
            <a:endParaRPr lang="en-US" dirty="0"/>
          </a:p>
        </p:txBody>
      </p:sp>
      <p:sp>
        <p:nvSpPr>
          <p:cNvPr id="3" name="Text Placeholder 2"/>
          <p:cNvSpPr>
            <a:spLocks noGrp="1"/>
          </p:cNvSpPr>
          <p:nvPr>
            <p:ph type="body" sz="quarter" idx="11"/>
          </p:nvPr>
        </p:nvSpPr>
        <p:spPr/>
        <p:txBody>
          <a:bodyPr/>
          <a:lstStyle/>
          <a:p>
            <a:pPr lvl="0"/>
            <a:r>
              <a:rPr lang="en-US" sz="2800" b="1" dirty="0">
                <a:solidFill>
                  <a:srgbClr val="0070C0"/>
                </a:solidFill>
              </a:rPr>
              <a:t>Search for </a:t>
            </a:r>
            <a:r>
              <a:rPr lang="en-US" sz="2800" b="1" dirty="0" smtClean="0">
                <a:solidFill>
                  <a:srgbClr val="0070C0"/>
                </a:solidFill>
              </a:rPr>
              <a:t>“women’s health” </a:t>
            </a:r>
            <a:r>
              <a:rPr lang="en-US" sz="2800" b="1" dirty="0">
                <a:solidFill>
                  <a:srgbClr val="0070C0"/>
                </a:solidFill>
              </a:rPr>
              <a:t>on </a:t>
            </a:r>
            <a:r>
              <a:rPr lang="en-US" sz="2800" b="1" dirty="0" err="1">
                <a:solidFill>
                  <a:srgbClr val="0070C0"/>
                </a:solidFill>
              </a:rPr>
              <a:t>kff.org</a:t>
            </a:r>
            <a:endParaRPr lang="en-US" sz="2800" b="1" dirty="0">
              <a:solidFill>
                <a:srgbClr val="0070C0"/>
              </a:solidFill>
            </a:endParaRPr>
          </a:p>
          <a:p>
            <a:endParaRPr lang="en-US" dirty="0"/>
          </a:p>
        </p:txBody>
      </p:sp>
      <p:sp>
        <p:nvSpPr>
          <p:cNvPr id="6" name="Title 5"/>
          <p:cNvSpPr txBox="1">
            <a:spLocks/>
          </p:cNvSpPr>
          <p:nvPr/>
        </p:nvSpPr>
        <p:spPr bwMode="auto">
          <a:xfrm>
            <a:off x="243840" y="2438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b="0" dirty="0" smtClean="0">
                <a:solidFill>
                  <a:schemeClr val="tx1"/>
                </a:solidFill>
              </a:rPr>
              <a:t>KFF Resources on </a:t>
            </a:r>
            <a:r>
              <a:rPr lang="en-US" dirty="0" smtClean="0">
                <a:solidFill>
                  <a:schemeClr val="tx1"/>
                </a:solidFill>
              </a:rPr>
              <a:t>Insurance Coverage for Women</a:t>
            </a:r>
            <a:endParaRPr lang="en-US" dirty="0"/>
          </a:p>
        </p:txBody>
      </p:sp>
    </p:spTree>
    <p:extLst>
      <p:ext uri="{BB962C8B-B14F-4D97-AF65-F5344CB8AC3E}">
        <p14:creationId xmlns:p14="http://schemas.microsoft.com/office/powerpoint/2010/main" val="2298464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1097280"/>
            <a:ext cx="8900160" cy="5029200"/>
          </a:xfrm>
        </p:spPr>
        <p:txBody>
          <a:bodyPr/>
          <a:lstStyle/>
          <a:p>
            <a:r>
              <a:rPr lang="en-US" sz="2500" dirty="0"/>
              <a:t>A Guide to the Supreme Court’s Review of the Contraceptive Coverage Requirement </a:t>
            </a:r>
          </a:p>
          <a:p>
            <a:endParaRPr lang="en-US" sz="2500" dirty="0" smtClean="0"/>
          </a:p>
          <a:p>
            <a:r>
              <a:rPr lang="en-US" sz="2500" dirty="0"/>
              <a:t>Coverage for Abortion Services and the ACA</a:t>
            </a:r>
          </a:p>
          <a:p>
            <a:endParaRPr lang="en-US" sz="2500" dirty="0" smtClean="0"/>
          </a:p>
          <a:p>
            <a:r>
              <a:rPr lang="en-US" sz="2500" dirty="0" smtClean="0"/>
              <a:t>Fact Sheet: Emergency Contraception</a:t>
            </a:r>
          </a:p>
          <a:p>
            <a:endParaRPr lang="en-US" sz="2500" dirty="0"/>
          </a:p>
          <a:p>
            <a:r>
              <a:rPr lang="en-US" sz="2500" dirty="0" smtClean="0"/>
              <a:t>State Health Facts: Abortion Statistics and Policies</a:t>
            </a:r>
            <a:endParaRPr lang="en-US" sz="2500" dirty="0"/>
          </a:p>
        </p:txBody>
      </p:sp>
      <p:sp>
        <p:nvSpPr>
          <p:cNvPr id="4" name="Title 3"/>
          <p:cNvSpPr>
            <a:spLocks noGrp="1"/>
          </p:cNvSpPr>
          <p:nvPr>
            <p:ph type="title"/>
          </p:nvPr>
        </p:nvSpPr>
        <p:spPr/>
        <p:txBody>
          <a:bodyPr/>
          <a:lstStyle/>
          <a:p>
            <a:r>
              <a:rPr lang="en-US" b="0" dirty="0" smtClean="0"/>
              <a:t>KFF Resources on </a:t>
            </a:r>
            <a:r>
              <a:rPr lang="en-US" dirty="0" smtClean="0"/>
              <a:t>Contraception and Abortion </a:t>
            </a:r>
            <a:endParaRPr lang="en-US" dirty="0"/>
          </a:p>
        </p:txBody>
      </p:sp>
      <p:sp>
        <p:nvSpPr>
          <p:cNvPr id="7" name="Text Placeholder 2"/>
          <p:cNvSpPr>
            <a:spLocks noGrp="1"/>
          </p:cNvSpPr>
          <p:nvPr>
            <p:ph type="body" sz="quarter" idx="11"/>
          </p:nvPr>
        </p:nvSpPr>
        <p:spPr>
          <a:xfrm>
            <a:off x="91440" y="6217920"/>
            <a:ext cx="8321040" cy="548640"/>
          </a:xfrm>
        </p:spPr>
        <p:txBody>
          <a:bodyPr/>
          <a:lstStyle/>
          <a:p>
            <a:pPr lvl="0"/>
            <a:r>
              <a:rPr lang="en-US" sz="2800" b="1" dirty="0">
                <a:solidFill>
                  <a:srgbClr val="0070C0"/>
                </a:solidFill>
              </a:rPr>
              <a:t>Search for </a:t>
            </a:r>
            <a:r>
              <a:rPr lang="en-US" sz="2800" b="1" dirty="0" smtClean="0">
                <a:solidFill>
                  <a:srgbClr val="0070C0"/>
                </a:solidFill>
              </a:rPr>
              <a:t>“contraceptive” or “abortion” on </a:t>
            </a:r>
            <a:r>
              <a:rPr lang="en-US" sz="2800" b="1" dirty="0" err="1">
                <a:solidFill>
                  <a:srgbClr val="0070C0"/>
                </a:solidFill>
              </a:rPr>
              <a:t>kff.org</a:t>
            </a:r>
            <a:endParaRPr lang="en-US" sz="2800" b="1" dirty="0">
              <a:solidFill>
                <a:srgbClr val="0070C0"/>
              </a:solidFill>
            </a:endParaRPr>
          </a:p>
          <a:p>
            <a:endParaRPr lang="en-US" dirty="0"/>
          </a:p>
        </p:txBody>
      </p:sp>
    </p:spTree>
    <p:extLst>
      <p:ext uri="{BB962C8B-B14F-4D97-AF65-F5344CB8AC3E}">
        <p14:creationId xmlns:p14="http://schemas.microsoft.com/office/powerpoint/2010/main" val="451560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1" y="838200"/>
            <a:ext cx="8961120" cy="5029200"/>
          </a:xfrm>
        </p:spPr>
        <p:txBody>
          <a:bodyPr/>
          <a:lstStyle/>
          <a:p>
            <a:pPr marL="0" indent="0" algn="ctr">
              <a:buNone/>
            </a:pPr>
            <a:r>
              <a:rPr lang="en-US" dirty="0" smtClean="0"/>
              <a:t>Search Q&amp;A by adding a search term or clicking on a section heading</a:t>
            </a:r>
            <a:endParaRPr lang="en-US" dirty="0"/>
          </a:p>
        </p:txBody>
      </p:sp>
      <p:sp>
        <p:nvSpPr>
          <p:cNvPr id="7" name="Text Placeholder 6"/>
          <p:cNvSpPr>
            <a:spLocks noGrp="1"/>
          </p:cNvSpPr>
          <p:nvPr>
            <p:ph type="body" sz="quarter" idx="11"/>
          </p:nvPr>
        </p:nvSpPr>
        <p:spPr/>
        <p:txBody>
          <a:bodyPr/>
          <a:lstStyle/>
          <a:p>
            <a:r>
              <a:rPr lang="en-US" sz="1800" b="1" dirty="0" smtClean="0">
                <a:solidFill>
                  <a:schemeClr val="accent4">
                    <a:lumMod val="75000"/>
                  </a:schemeClr>
                </a:solidFill>
              </a:rPr>
              <a:t>kff.org/health-reform/</a:t>
            </a:r>
            <a:r>
              <a:rPr lang="en-US" sz="1800" b="1" dirty="0" err="1" smtClean="0">
                <a:solidFill>
                  <a:schemeClr val="accent4">
                    <a:lumMod val="75000"/>
                  </a:schemeClr>
                </a:solidFill>
              </a:rPr>
              <a:t>faq</a:t>
            </a:r>
            <a:r>
              <a:rPr lang="en-US" sz="1800" b="1" dirty="0" smtClean="0">
                <a:solidFill>
                  <a:schemeClr val="accent4">
                    <a:lumMod val="75000"/>
                  </a:schemeClr>
                </a:solidFill>
              </a:rPr>
              <a:t>/health-reform-frequently-asked-questions</a:t>
            </a:r>
            <a:r>
              <a:rPr lang="en-US" sz="1800" b="1" dirty="0">
                <a:solidFill>
                  <a:schemeClr val="accent4">
                    <a:lumMod val="75000"/>
                  </a:schemeClr>
                </a:solidFill>
              </a:rPr>
              <a:t>/</a:t>
            </a:r>
          </a:p>
        </p:txBody>
      </p:sp>
      <p:sp>
        <p:nvSpPr>
          <p:cNvPr id="5" name="Title 4"/>
          <p:cNvSpPr>
            <a:spLocks noGrp="1"/>
          </p:cNvSpPr>
          <p:nvPr>
            <p:ph type="title"/>
          </p:nvPr>
        </p:nvSpPr>
        <p:spPr>
          <a:xfrm>
            <a:off x="91441" y="152400"/>
            <a:ext cx="8961120" cy="914400"/>
          </a:xfrm>
        </p:spPr>
        <p:txBody>
          <a:bodyPr/>
          <a:lstStyle/>
          <a:p>
            <a:r>
              <a:rPr lang="en-US" dirty="0" smtClean="0"/>
              <a:t>Frequently Asked Questions (FAQs) on Health Reform</a:t>
            </a:r>
            <a:endParaRPr lang="en-US" dirty="0"/>
          </a:p>
        </p:txBody>
      </p:sp>
      <p:pic>
        <p:nvPicPr>
          <p:cNvPr id="4" name="Picture 2" descr="L:\COMMUNICATIONS\Online Communications\Kff.org Webcasts &amp; Multimedia\Webinars\2.25.14 NABJ Webinar\F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60" y="1373560"/>
            <a:ext cx="8119640" cy="472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67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endParaRPr lang="en-US"/>
          </a:p>
        </p:txBody>
      </p:sp>
      <p:sp>
        <p:nvSpPr>
          <p:cNvPr id="7" name="Title 6"/>
          <p:cNvSpPr>
            <a:spLocks noGrp="1"/>
          </p:cNvSpPr>
          <p:nvPr>
            <p:ph type="title"/>
          </p:nvPr>
        </p:nvSpPr>
        <p:spPr/>
        <p:txBody>
          <a:bodyPr/>
          <a:lstStyle/>
          <a:p>
            <a:r>
              <a:rPr lang="en-US" dirty="0" smtClean="0"/>
              <a:t>Jennifer Tolbert</a:t>
            </a:r>
            <a:endParaRPr lang="en-US" dirty="0"/>
          </a:p>
        </p:txBody>
      </p:sp>
      <p:sp>
        <p:nvSpPr>
          <p:cNvPr id="10" name="Content Placeholder 9"/>
          <p:cNvSpPr>
            <a:spLocks noGrp="1"/>
          </p:cNvSpPr>
          <p:nvPr>
            <p:ph idx="12"/>
          </p:nvPr>
        </p:nvSpPr>
        <p:spPr/>
        <p:txBody>
          <a:bodyPr/>
          <a:lstStyle/>
          <a:p>
            <a:pPr marL="0" indent="0">
              <a:buNone/>
            </a:pPr>
            <a:endParaRPr lang="en-US" sz="3000" dirty="0" smtClean="0"/>
          </a:p>
          <a:p>
            <a:pPr marL="0" indent="0">
              <a:buNone/>
            </a:pPr>
            <a:endParaRPr lang="en-US" sz="3000" dirty="0"/>
          </a:p>
          <a:p>
            <a:pPr marL="0" indent="0">
              <a:buNone/>
            </a:pPr>
            <a:r>
              <a:rPr lang="en-US" sz="3000" dirty="0" smtClean="0"/>
              <a:t>Director of State Health Reform </a:t>
            </a:r>
          </a:p>
          <a:p>
            <a:pPr marL="0" indent="0">
              <a:buNone/>
            </a:pPr>
            <a:endParaRPr lang="en-US" sz="3000" dirty="0"/>
          </a:p>
          <a:p>
            <a:pPr marL="0" indent="0">
              <a:buNone/>
            </a:pPr>
            <a:r>
              <a:rPr lang="en-US" sz="3000" dirty="0" smtClean="0"/>
              <a:t>Kaiser Family Foundation</a:t>
            </a:r>
          </a:p>
          <a:p>
            <a:pPr marL="0" indent="0">
              <a:buNone/>
            </a:pPr>
            <a:endParaRPr lang="en-US" sz="3000"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232" y="1524000"/>
            <a:ext cx="3429574" cy="2651124"/>
          </a:xfrm>
          <a:prstGeom prst="rect">
            <a:avLst/>
          </a:prstGeom>
        </p:spPr>
      </p:pic>
    </p:spTree>
    <p:extLst>
      <p:ext uri="{BB962C8B-B14F-4D97-AF65-F5344CB8AC3E}">
        <p14:creationId xmlns:p14="http://schemas.microsoft.com/office/powerpoint/2010/main" val="335618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838200"/>
            <a:ext cx="8961120" cy="5288280"/>
          </a:xfrm>
        </p:spPr>
        <p:txBody>
          <a:bodyPr/>
          <a:lstStyle/>
          <a:p>
            <a:pPr lvl="0"/>
            <a:r>
              <a:rPr lang="en-US" sz="3000" dirty="0" smtClean="0">
                <a:solidFill>
                  <a:srgbClr val="000000"/>
                </a:solidFill>
              </a:rPr>
              <a:t>(NEW) Marketplace </a:t>
            </a:r>
            <a:r>
              <a:rPr lang="en-US" sz="3000" dirty="0">
                <a:solidFill>
                  <a:srgbClr val="000000"/>
                </a:solidFill>
              </a:rPr>
              <a:t>Enrollment as a Share of the </a:t>
            </a:r>
            <a:r>
              <a:rPr lang="en-US" sz="3000" dirty="0" smtClean="0">
                <a:solidFill>
                  <a:srgbClr val="000000"/>
                </a:solidFill>
              </a:rPr>
              <a:t>Potential Marketplace Population</a:t>
            </a:r>
          </a:p>
          <a:p>
            <a:pPr lvl="0"/>
            <a:endParaRPr lang="en-US" sz="3000" dirty="0">
              <a:solidFill>
                <a:srgbClr val="000000"/>
              </a:solidFill>
            </a:endParaRPr>
          </a:p>
          <a:p>
            <a:pPr lvl="0"/>
            <a:r>
              <a:rPr lang="en-US" sz="3000" dirty="0" smtClean="0">
                <a:solidFill>
                  <a:srgbClr val="000000"/>
                </a:solidFill>
              </a:rPr>
              <a:t>State Marketplace Statistics</a:t>
            </a:r>
            <a:endParaRPr lang="en-US" sz="3000" dirty="0">
              <a:solidFill>
                <a:srgbClr val="000000"/>
              </a:solidFill>
            </a:endParaRPr>
          </a:p>
          <a:p>
            <a:pPr lvl="0"/>
            <a:endParaRPr lang="en-US" sz="3000" dirty="0">
              <a:solidFill>
                <a:srgbClr val="000000"/>
              </a:solidFill>
            </a:endParaRPr>
          </a:p>
          <a:p>
            <a:pPr lvl="0"/>
            <a:r>
              <a:rPr lang="en-US" sz="3000" dirty="0">
                <a:solidFill>
                  <a:srgbClr val="000000"/>
                </a:solidFill>
              </a:rPr>
              <a:t>Explaining Health Care Reform: Questions About Health Insurance Exchanges</a:t>
            </a:r>
          </a:p>
          <a:p>
            <a:pPr lvl="0"/>
            <a:endParaRPr lang="en-US" sz="3000" dirty="0">
              <a:solidFill>
                <a:srgbClr val="000000"/>
              </a:solidFill>
            </a:endParaRPr>
          </a:p>
          <a:p>
            <a:pPr lvl="0"/>
            <a:r>
              <a:rPr lang="en-US" sz="3000" dirty="0">
                <a:solidFill>
                  <a:srgbClr val="000000"/>
                </a:solidFill>
              </a:rPr>
              <a:t>State </a:t>
            </a:r>
            <a:r>
              <a:rPr lang="en-US" sz="3000" dirty="0" smtClean="0">
                <a:solidFill>
                  <a:srgbClr val="000000"/>
                </a:solidFill>
              </a:rPr>
              <a:t>Decisions For Creating Health </a:t>
            </a:r>
            <a:r>
              <a:rPr lang="en-US" sz="3000" dirty="0">
                <a:solidFill>
                  <a:srgbClr val="000000"/>
                </a:solidFill>
              </a:rPr>
              <a:t>Insurance </a:t>
            </a:r>
            <a:r>
              <a:rPr lang="en-US" sz="3000" dirty="0" smtClean="0">
                <a:solidFill>
                  <a:srgbClr val="000000"/>
                </a:solidFill>
              </a:rPr>
              <a:t>Exchanges</a:t>
            </a:r>
            <a:endParaRPr lang="en-US" sz="3000" dirty="0">
              <a:solidFill>
                <a:srgbClr val="000000"/>
              </a:solidFill>
            </a:endParaRPr>
          </a:p>
          <a:p>
            <a:endParaRPr lang="en-US" dirty="0"/>
          </a:p>
        </p:txBody>
      </p:sp>
      <p:sp>
        <p:nvSpPr>
          <p:cNvPr id="8" name="Text Placeholder 7"/>
          <p:cNvSpPr>
            <a:spLocks noGrp="1"/>
          </p:cNvSpPr>
          <p:nvPr>
            <p:ph type="body" sz="quarter" idx="11"/>
          </p:nvPr>
        </p:nvSpPr>
        <p:spPr/>
        <p:txBody>
          <a:bodyPr/>
          <a:lstStyle/>
          <a:p>
            <a:pPr lvl="0"/>
            <a:r>
              <a:rPr lang="en-US" sz="2800" b="1" dirty="0" smtClean="0">
                <a:solidFill>
                  <a:srgbClr val="0070C0"/>
                </a:solidFill>
              </a:rPr>
              <a:t>Search for “marketplaces” on kff.org</a:t>
            </a:r>
            <a:endParaRPr lang="en-US" dirty="0"/>
          </a:p>
        </p:txBody>
      </p:sp>
      <p:sp>
        <p:nvSpPr>
          <p:cNvPr id="6" name="Title 5"/>
          <p:cNvSpPr>
            <a:spLocks noGrp="1"/>
          </p:cNvSpPr>
          <p:nvPr>
            <p:ph type="title"/>
          </p:nvPr>
        </p:nvSpPr>
        <p:spPr>
          <a:xfrm>
            <a:off x="91440" y="91440"/>
            <a:ext cx="8961120" cy="670560"/>
          </a:xfrm>
        </p:spPr>
        <p:txBody>
          <a:bodyPr/>
          <a:lstStyle/>
          <a:p>
            <a:r>
              <a:rPr lang="en-US" b="0" dirty="0" smtClean="0">
                <a:solidFill>
                  <a:schemeClr val="tx1"/>
                </a:solidFill>
              </a:rPr>
              <a:t>KFF Resources on </a:t>
            </a:r>
            <a:r>
              <a:rPr lang="en-US" dirty="0" smtClean="0">
                <a:solidFill>
                  <a:schemeClr val="tx1"/>
                </a:solidFill>
              </a:rPr>
              <a:t>Exchanges / Marketplaces</a:t>
            </a:r>
            <a:endParaRPr lang="en-US" dirty="0"/>
          </a:p>
        </p:txBody>
      </p:sp>
    </p:spTree>
    <p:extLst>
      <p:ext uri="{BB962C8B-B14F-4D97-AF65-F5344CB8AC3E}">
        <p14:creationId xmlns:p14="http://schemas.microsoft.com/office/powerpoint/2010/main" val="2797500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000" dirty="0"/>
          </a:p>
          <a:p>
            <a:r>
              <a:rPr lang="en-US" sz="2800" dirty="0"/>
              <a:t>Quantifying Tax Credits for People Now Buying Insurance on Their Own </a:t>
            </a:r>
            <a:endParaRPr lang="en-US" sz="2800" dirty="0" smtClean="0"/>
          </a:p>
          <a:p>
            <a:endParaRPr lang="en-US" sz="2800" dirty="0"/>
          </a:p>
          <a:p>
            <a:pPr marL="0" indent="0">
              <a:buNone/>
            </a:pPr>
            <a:endParaRPr lang="en-US" sz="1000" dirty="0"/>
          </a:p>
          <a:p>
            <a:r>
              <a:rPr lang="en-US" sz="2800" dirty="0"/>
              <a:t>Explaining Health Care Reform: Questions About Health Insurance </a:t>
            </a:r>
            <a:r>
              <a:rPr lang="en-US" sz="2800" dirty="0" smtClean="0"/>
              <a:t>Subsidies</a:t>
            </a:r>
          </a:p>
          <a:p>
            <a:endParaRPr lang="en-US" sz="2800" dirty="0" smtClean="0"/>
          </a:p>
          <a:p>
            <a:endParaRPr lang="en-US" sz="1000" dirty="0"/>
          </a:p>
          <a:p>
            <a:r>
              <a:rPr lang="en-US" sz="2800" dirty="0"/>
              <a:t>Why Premiums Will Change for People Who Now Have </a:t>
            </a:r>
            <a:r>
              <a:rPr lang="en-US" sz="2800" dirty="0" err="1"/>
              <a:t>Nongroup</a:t>
            </a:r>
            <a:r>
              <a:rPr lang="en-US" sz="2800" dirty="0"/>
              <a:t> Insurance</a:t>
            </a:r>
          </a:p>
          <a:p>
            <a:endParaRPr lang="en-US" dirty="0"/>
          </a:p>
        </p:txBody>
      </p:sp>
      <p:sp>
        <p:nvSpPr>
          <p:cNvPr id="3" name="Text Placeholder 2"/>
          <p:cNvSpPr>
            <a:spLocks noGrp="1"/>
          </p:cNvSpPr>
          <p:nvPr>
            <p:ph type="body" sz="quarter" idx="11"/>
          </p:nvPr>
        </p:nvSpPr>
        <p:spPr/>
        <p:txBody>
          <a:bodyPr/>
          <a:lstStyle/>
          <a:p>
            <a:r>
              <a:rPr lang="en-US" sz="2800" b="1" dirty="0" smtClean="0">
                <a:solidFill>
                  <a:schemeClr val="accent3"/>
                </a:solidFill>
              </a:rPr>
              <a:t>Search for “tax credit” on kff.org</a:t>
            </a:r>
            <a:endParaRPr lang="en-US" sz="2800" b="1" dirty="0">
              <a:solidFill>
                <a:schemeClr val="accent3"/>
              </a:solidFill>
            </a:endParaRPr>
          </a:p>
        </p:txBody>
      </p:sp>
      <p:sp>
        <p:nvSpPr>
          <p:cNvPr id="4" name="Title 3"/>
          <p:cNvSpPr>
            <a:spLocks noGrp="1"/>
          </p:cNvSpPr>
          <p:nvPr>
            <p:ph type="title"/>
          </p:nvPr>
        </p:nvSpPr>
        <p:spPr/>
        <p:txBody>
          <a:bodyPr/>
          <a:lstStyle/>
          <a:p>
            <a:r>
              <a:rPr lang="en-US" b="0" dirty="0" smtClean="0">
                <a:solidFill>
                  <a:schemeClr val="tx1"/>
                </a:solidFill>
              </a:rPr>
              <a:t>KFF Resources on </a:t>
            </a:r>
            <a:r>
              <a:rPr lang="en-US" dirty="0" smtClean="0">
                <a:solidFill>
                  <a:schemeClr val="tx1"/>
                </a:solidFill>
              </a:rPr>
              <a:t>Tax Credits &amp; Premiums</a:t>
            </a:r>
            <a:endParaRPr lang="en-US" dirty="0"/>
          </a:p>
        </p:txBody>
      </p:sp>
    </p:spTree>
    <p:extLst>
      <p:ext uri="{BB962C8B-B14F-4D97-AF65-F5344CB8AC3E}">
        <p14:creationId xmlns:p14="http://schemas.microsoft.com/office/powerpoint/2010/main" val="2356551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lvl="0" indent="0">
              <a:buNone/>
            </a:pPr>
            <a:r>
              <a:rPr lang="en-US" sz="3000" dirty="0">
                <a:solidFill>
                  <a:srgbClr val="000000"/>
                </a:solidFill>
              </a:rPr>
              <a:t>The “Health Insurance Market Reforms” series covers: </a:t>
            </a:r>
          </a:p>
          <a:p>
            <a:pPr marL="0" lvl="0" indent="0">
              <a:buNone/>
            </a:pPr>
            <a:r>
              <a:rPr lang="en-US" sz="1000" dirty="0">
                <a:solidFill>
                  <a:srgbClr val="000000"/>
                </a:solidFill>
              </a:rPr>
              <a:t/>
            </a:r>
            <a:br>
              <a:rPr lang="en-US" sz="1000" dirty="0">
                <a:solidFill>
                  <a:srgbClr val="000000"/>
                </a:solidFill>
              </a:rPr>
            </a:br>
            <a:endParaRPr lang="en-US" sz="1000" dirty="0">
              <a:solidFill>
                <a:srgbClr val="000000"/>
              </a:solidFill>
            </a:endParaRPr>
          </a:p>
          <a:p>
            <a:pPr lvl="3"/>
            <a:r>
              <a:rPr lang="en-US" sz="3000" dirty="0">
                <a:solidFill>
                  <a:srgbClr val="000000"/>
                </a:solidFill>
              </a:rPr>
              <a:t>Pre-Existing Condition Exclusions</a:t>
            </a:r>
          </a:p>
          <a:p>
            <a:pPr lvl="1"/>
            <a:endParaRPr lang="en-US" sz="1000" dirty="0">
              <a:solidFill>
                <a:srgbClr val="000000"/>
              </a:solidFill>
            </a:endParaRPr>
          </a:p>
          <a:p>
            <a:pPr lvl="3"/>
            <a:r>
              <a:rPr lang="en-US" sz="3000" dirty="0">
                <a:solidFill>
                  <a:srgbClr val="000000"/>
                </a:solidFill>
              </a:rPr>
              <a:t>Guaranteed Issue</a:t>
            </a:r>
          </a:p>
          <a:p>
            <a:pPr lvl="1"/>
            <a:endParaRPr lang="en-US" sz="1000" dirty="0">
              <a:solidFill>
                <a:srgbClr val="000000"/>
              </a:solidFill>
            </a:endParaRPr>
          </a:p>
          <a:p>
            <a:pPr lvl="3"/>
            <a:r>
              <a:rPr lang="en-US" sz="3000" dirty="0">
                <a:solidFill>
                  <a:srgbClr val="000000"/>
                </a:solidFill>
              </a:rPr>
              <a:t>Rate Restrictions</a:t>
            </a:r>
          </a:p>
          <a:p>
            <a:pPr lvl="1"/>
            <a:endParaRPr lang="en-US" sz="1000" dirty="0">
              <a:solidFill>
                <a:srgbClr val="FF0000"/>
              </a:solidFill>
            </a:endParaRPr>
          </a:p>
          <a:p>
            <a:pPr lvl="3"/>
            <a:r>
              <a:rPr lang="en-US" sz="3000" dirty="0">
                <a:solidFill>
                  <a:srgbClr val="000000"/>
                </a:solidFill>
              </a:rPr>
              <a:t>Rate Review</a:t>
            </a:r>
          </a:p>
          <a:p>
            <a:endParaRPr lang="en-US" dirty="0"/>
          </a:p>
        </p:txBody>
      </p:sp>
      <p:sp>
        <p:nvSpPr>
          <p:cNvPr id="8" name="Text Placeholder 7"/>
          <p:cNvSpPr>
            <a:spLocks noGrp="1"/>
          </p:cNvSpPr>
          <p:nvPr>
            <p:ph type="body" sz="quarter" idx="11"/>
          </p:nvPr>
        </p:nvSpPr>
        <p:spPr/>
        <p:txBody>
          <a:bodyPr/>
          <a:lstStyle/>
          <a:p>
            <a:pPr lvl="0"/>
            <a:r>
              <a:rPr lang="en-US" sz="2600" b="1" dirty="0">
                <a:solidFill>
                  <a:srgbClr val="0070C0"/>
                </a:solidFill>
              </a:rPr>
              <a:t>Search for “Health Insurance Market Reforms” at kff.org</a:t>
            </a:r>
          </a:p>
          <a:p>
            <a:endParaRPr lang="en-US" dirty="0"/>
          </a:p>
        </p:txBody>
      </p:sp>
      <p:sp>
        <p:nvSpPr>
          <p:cNvPr id="6" name="Title 5"/>
          <p:cNvSpPr>
            <a:spLocks noGrp="1"/>
          </p:cNvSpPr>
          <p:nvPr>
            <p:ph type="title"/>
          </p:nvPr>
        </p:nvSpPr>
        <p:spPr/>
        <p:txBody>
          <a:bodyPr/>
          <a:lstStyle/>
          <a:p>
            <a:r>
              <a:rPr lang="en-US" b="0" dirty="0" smtClean="0">
                <a:solidFill>
                  <a:schemeClr val="tx1"/>
                </a:solidFill>
              </a:rPr>
              <a:t>KFF Resources on </a:t>
            </a:r>
            <a:r>
              <a:rPr lang="en-US" dirty="0" smtClean="0">
                <a:solidFill>
                  <a:schemeClr val="tx1"/>
                </a:solidFill>
              </a:rPr>
              <a:t>Insurance Market Reforms</a:t>
            </a:r>
            <a:endParaRPr lang="en-US" dirty="0"/>
          </a:p>
        </p:txBody>
      </p:sp>
    </p:spTree>
    <p:extLst>
      <p:ext uri="{BB962C8B-B14F-4D97-AF65-F5344CB8AC3E}">
        <p14:creationId xmlns:p14="http://schemas.microsoft.com/office/powerpoint/2010/main" val="415033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 y="6309360"/>
            <a:ext cx="8321040" cy="548640"/>
          </a:xfrm>
        </p:spPr>
        <p:txBody>
          <a:bodyPr/>
          <a:lstStyle/>
          <a:p>
            <a:pPr lvl="0"/>
            <a:endParaRPr lang="en-US" sz="2800" b="1" dirty="0" smtClean="0">
              <a:solidFill>
                <a:srgbClr val="31A3E3">
                  <a:lumMod val="75000"/>
                </a:srgbClr>
              </a:solidFill>
            </a:endParaRPr>
          </a:p>
          <a:p>
            <a:pPr lvl="0"/>
            <a:r>
              <a:rPr lang="en-US" sz="2800" b="1" dirty="0" smtClean="0">
                <a:solidFill>
                  <a:srgbClr val="31A3E3">
                    <a:lumMod val="75000"/>
                  </a:srgbClr>
                </a:solidFill>
              </a:rPr>
              <a:t>kff.org/</a:t>
            </a:r>
            <a:r>
              <a:rPr lang="en-US" sz="2800" b="1" dirty="0" err="1" smtClean="0">
                <a:solidFill>
                  <a:srgbClr val="31A3E3">
                    <a:lumMod val="75000"/>
                  </a:srgbClr>
                </a:solidFill>
              </a:rPr>
              <a:t>aca</a:t>
            </a:r>
            <a:r>
              <a:rPr lang="en-US" sz="2800" b="1" dirty="0" smtClean="0">
                <a:solidFill>
                  <a:srgbClr val="31A3E3">
                    <a:lumMod val="75000"/>
                  </a:srgbClr>
                </a:solidFill>
              </a:rPr>
              <a:t>-consumer-resources</a:t>
            </a:r>
            <a:endParaRPr lang="en-US" sz="2800" b="1" dirty="0">
              <a:solidFill>
                <a:srgbClr val="31A3E3">
                  <a:lumMod val="75000"/>
                </a:srgbClr>
              </a:solidFill>
            </a:endParaRPr>
          </a:p>
          <a:p>
            <a:endParaRPr lang="en-US" dirty="0"/>
          </a:p>
        </p:txBody>
      </p:sp>
      <p:sp>
        <p:nvSpPr>
          <p:cNvPr id="4" name="Title 3"/>
          <p:cNvSpPr>
            <a:spLocks noGrp="1"/>
          </p:cNvSpPr>
          <p:nvPr>
            <p:ph type="title"/>
          </p:nvPr>
        </p:nvSpPr>
        <p:spPr/>
        <p:txBody>
          <a:bodyPr/>
          <a:lstStyle/>
          <a:p>
            <a:r>
              <a:rPr lang="en-US" dirty="0" smtClean="0"/>
              <a:t>KFF Resources for Consumers on the ACA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914400"/>
            <a:ext cx="515455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8114"/>
          <a:stretch/>
        </p:blipFill>
        <p:spPr bwMode="auto">
          <a:xfrm>
            <a:off x="5410200" y="876300"/>
            <a:ext cx="35244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495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1097280"/>
            <a:ext cx="4785360" cy="5029200"/>
          </a:xfrm>
        </p:spPr>
        <p:txBody>
          <a:bodyPr/>
          <a:lstStyle/>
          <a:p>
            <a:r>
              <a:rPr lang="es-ES" sz="3000" dirty="0"/>
              <a:t>"Los </a:t>
            </a:r>
            <a:r>
              <a:rPr lang="es-ES" sz="3000" dirty="0" err="1"/>
              <a:t>YouToons</a:t>
            </a:r>
            <a:r>
              <a:rPr lang="es-ES" sz="3000" dirty="0"/>
              <a:t> Se Preparan Para </a:t>
            </a:r>
            <a:r>
              <a:rPr lang="es-ES" sz="3000" dirty="0" err="1" smtClean="0"/>
              <a:t>Obamacare</a:t>
            </a:r>
            <a:r>
              <a:rPr lang="es-ES" sz="3000" dirty="0" smtClean="0"/>
              <a:t>“ (Video)</a:t>
            </a:r>
          </a:p>
          <a:p>
            <a:endParaRPr lang="es-ES" dirty="0" smtClean="0"/>
          </a:p>
          <a:p>
            <a:endParaRPr lang="es-ES" dirty="0" smtClean="0"/>
          </a:p>
          <a:p>
            <a:r>
              <a:rPr lang="es-ES" sz="3000" dirty="0" err="1" smtClean="0"/>
              <a:t>Obamacare</a:t>
            </a:r>
            <a:r>
              <a:rPr lang="es-ES" sz="3000" dirty="0" smtClean="0"/>
              <a:t> y Usted</a:t>
            </a:r>
          </a:p>
          <a:p>
            <a:pPr lvl="1"/>
            <a:r>
              <a:rPr lang="es-ES" sz="1400" dirty="0" err="1" smtClean="0"/>
              <a:t>Seven</a:t>
            </a:r>
            <a:r>
              <a:rPr lang="es-ES" sz="1400" dirty="0" smtClean="0"/>
              <a:t> </a:t>
            </a:r>
            <a:r>
              <a:rPr lang="es-ES" sz="1400" dirty="0" err="1" smtClean="0"/>
              <a:t>fact</a:t>
            </a:r>
            <a:r>
              <a:rPr lang="es-ES" sz="1400" dirty="0" smtClean="0"/>
              <a:t> </a:t>
            </a:r>
            <a:r>
              <a:rPr lang="es-ES" sz="1400" dirty="0" err="1" smtClean="0"/>
              <a:t>sheets</a:t>
            </a:r>
            <a:r>
              <a:rPr lang="es-ES" sz="1400" dirty="0" smtClean="0"/>
              <a:t> </a:t>
            </a:r>
            <a:r>
              <a:rPr lang="es-ES" sz="1400" dirty="0" err="1" smtClean="0"/>
              <a:t>on</a:t>
            </a:r>
            <a:r>
              <a:rPr lang="es-ES" sz="1400" dirty="0" smtClean="0"/>
              <a:t> </a:t>
            </a:r>
            <a:r>
              <a:rPr lang="es-ES" sz="1400" dirty="0" err="1" smtClean="0"/>
              <a:t>how</a:t>
            </a:r>
            <a:r>
              <a:rPr lang="es-ES" sz="1400" dirty="0" smtClean="0"/>
              <a:t> </a:t>
            </a:r>
            <a:r>
              <a:rPr lang="es-ES" sz="1400" dirty="0" err="1" smtClean="0"/>
              <a:t>the</a:t>
            </a:r>
            <a:r>
              <a:rPr lang="es-ES" sz="1400" dirty="0" smtClean="0"/>
              <a:t> ACA </a:t>
            </a:r>
            <a:r>
              <a:rPr lang="es-ES" sz="1400" dirty="0" err="1" smtClean="0"/>
              <a:t>affects</a:t>
            </a:r>
            <a:r>
              <a:rPr lang="es-ES" sz="1400" dirty="0" smtClean="0"/>
              <a:t> </a:t>
            </a:r>
            <a:r>
              <a:rPr lang="es-ES" sz="1400" dirty="0" err="1" smtClean="0"/>
              <a:t>people</a:t>
            </a:r>
            <a:r>
              <a:rPr lang="es-ES" sz="1400" dirty="0" smtClean="0"/>
              <a:t> </a:t>
            </a:r>
            <a:r>
              <a:rPr lang="es-ES" sz="1400" dirty="0" err="1" smtClean="0"/>
              <a:t>if</a:t>
            </a:r>
            <a:r>
              <a:rPr lang="es-ES" sz="1400" dirty="0" smtClean="0"/>
              <a:t> </a:t>
            </a:r>
            <a:r>
              <a:rPr lang="es-ES" sz="1400" dirty="0" err="1" smtClean="0"/>
              <a:t>they</a:t>
            </a:r>
            <a:r>
              <a:rPr lang="es-ES" sz="1400" dirty="0" smtClean="0"/>
              <a:t>:</a:t>
            </a:r>
          </a:p>
          <a:p>
            <a:pPr lvl="2"/>
            <a:r>
              <a:rPr lang="es-ES" sz="1200" dirty="0" err="1" smtClean="0"/>
              <a:t>Have</a:t>
            </a:r>
            <a:r>
              <a:rPr lang="es-ES" sz="1200" dirty="0" smtClean="0"/>
              <a:t> Medicare</a:t>
            </a:r>
          </a:p>
          <a:p>
            <a:pPr lvl="2"/>
            <a:r>
              <a:rPr lang="es-ES" sz="1200" dirty="0" err="1" smtClean="0"/>
              <a:t>Qualify</a:t>
            </a:r>
            <a:r>
              <a:rPr lang="es-ES" sz="1200" dirty="0" smtClean="0"/>
              <a:t> </a:t>
            </a:r>
            <a:r>
              <a:rPr lang="es-ES" sz="1200" dirty="0" err="1" smtClean="0"/>
              <a:t>for</a:t>
            </a:r>
            <a:r>
              <a:rPr lang="es-ES" sz="1200" dirty="0" smtClean="0"/>
              <a:t> </a:t>
            </a:r>
            <a:r>
              <a:rPr lang="es-ES" sz="1200" dirty="0" err="1" smtClean="0"/>
              <a:t>Medicaid</a:t>
            </a:r>
            <a:endParaRPr lang="es-ES" sz="1200" dirty="0"/>
          </a:p>
          <a:p>
            <a:pPr lvl="2"/>
            <a:r>
              <a:rPr lang="es-ES" sz="1200" dirty="0" err="1" smtClean="0"/>
              <a:t>Have</a:t>
            </a:r>
            <a:r>
              <a:rPr lang="es-ES" sz="1200" dirty="0" smtClean="0"/>
              <a:t> </a:t>
            </a:r>
            <a:r>
              <a:rPr lang="es-ES" sz="1200" dirty="0" err="1" smtClean="0"/>
              <a:t>coverage</a:t>
            </a:r>
            <a:r>
              <a:rPr lang="es-ES" sz="1200" dirty="0" smtClean="0"/>
              <a:t> </a:t>
            </a:r>
            <a:r>
              <a:rPr lang="es-ES" sz="1200" dirty="0" err="1" smtClean="0"/>
              <a:t>through</a:t>
            </a:r>
            <a:r>
              <a:rPr lang="es-ES" sz="1200" dirty="0" smtClean="0"/>
              <a:t> </a:t>
            </a:r>
            <a:r>
              <a:rPr lang="es-ES" sz="1200" dirty="0" err="1" smtClean="0"/>
              <a:t>their</a:t>
            </a:r>
            <a:r>
              <a:rPr lang="es-ES" sz="1200" dirty="0" smtClean="0"/>
              <a:t> </a:t>
            </a:r>
            <a:r>
              <a:rPr lang="es-ES" sz="1200" dirty="0" err="1" smtClean="0"/>
              <a:t>employers</a:t>
            </a:r>
            <a:endParaRPr lang="es-ES" sz="1200" dirty="0" smtClean="0"/>
          </a:p>
          <a:p>
            <a:pPr lvl="2"/>
            <a:r>
              <a:rPr lang="es-ES" sz="1200" dirty="0" smtClean="0"/>
              <a:t>Are </a:t>
            </a:r>
            <a:r>
              <a:rPr lang="es-ES" sz="1200" dirty="0" err="1" smtClean="0"/>
              <a:t>uninsured</a:t>
            </a:r>
            <a:endParaRPr lang="es-ES" sz="1200" dirty="0"/>
          </a:p>
          <a:p>
            <a:pPr lvl="2"/>
            <a:r>
              <a:rPr lang="es-ES" sz="1200" dirty="0" err="1" smtClean="0"/>
              <a:t>Have</a:t>
            </a:r>
            <a:r>
              <a:rPr lang="es-ES" sz="1200" dirty="0" smtClean="0"/>
              <a:t> pre-</a:t>
            </a:r>
            <a:r>
              <a:rPr lang="es-ES" sz="1200" dirty="0" err="1" smtClean="0"/>
              <a:t>existing</a:t>
            </a:r>
            <a:r>
              <a:rPr lang="es-ES" sz="1200" dirty="0" smtClean="0"/>
              <a:t> </a:t>
            </a:r>
            <a:r>
              <a:rPr lang="es-ES" sz="1200" dirty="0" err="1" smtClean="0"/>
              <a:t>conditions</a:t>
            </a:r>
            <a:endParaRPr lang="es-ES" sz="1200" dirty="0" smtClean="0"/>
          </a:p>
          <a:p>
            <a:pPr lvl="2"/>
            <a:r>
              <a:rPr lang="es-ES" sz="1200" dirty="0" smtClean="0"/>
              <a:t>Are a </a:t>
            </a:r>
            <a:r>
              <a:rPr lang="es-ES" sz="1200" dirty="0" err="1" smtClean="0"/>
              <a:t>woman</a:t>
            </a:r>
            <a:endParaRPr lang="es-ES" sz="1200" dirty="0" smtClean="0"/>
          </a:p>
          <a:p>
            <a:pPr lvl="2"/>
            <a:r>
              <a:rPr lang="es-ES" sz="1200" dirty="0" err="1" smtClean="0"/>
              <a:t>Buy</a:t>
            </a:r>
            <a:r>
              <a:rPr lang="es-ES" sz="1200" dirty="0" smtClean="0"/>
              <a:t> </a:t>
            </a:r>
            <a:r>
              <a:rPr lang="es-ES" sz="1200" dirty="0" err="1" smtClean="0"/>
              <a:t>coverage</a:t>
            </a:r>
            <a:r>
              <a:rPr lang="es-ES" sz="1200" dirty="0" smtClean="0"/>
              <a:t> in </a:t>
            </a:r>
            <a:r>
              <a:rPr lang="es-ES" sz="1200" dirty="0" err="1" smtClean="0"/>
              <a:t>the</a:t>
            </a:r>
            <a:r>
              <a:rPr lang="es-ES" sz="1200" dirty="0" smtClean="0"/>
              <a:t> individual </a:t>
            </a:r>
            <a:r>
              <a:rPr lang="es-ES" sz="1200" dirty="0" err="1" smtClean="0"/>
              <a:t>market</a:t>
            </a:r>
            <a:endParaRPr lang="es-ES" sz="1200" dirty="0"/>
          </a:p>
          <a:p>
            <a:pPr marL="914400" lvl="2" indent="0">
              <a:buNone/>
            </a:pPr>
            <a:endParaRPr lang="es-ES" dirty="0" smtClean="0"/>
          </a:p>
          <a:p>
            <a:r>
              <a:rPr lang="es-ES" sz="3000" dirty="0" smtClean="0"/>
              <a:t>Calculadora de subsidios</a:t>
            </a:r>
          </a:p>
          <a:p>
            <a:endParaRPr lang="en-US" sz="3000" dirty="0"/>
          </a:p>
        </p:txBody>
      </p:sp>
      <p:sp>
        <p:nvSpPr>
          <p:cNvPr id="3" name="Text Placeholder 2"/>
          <p:cNvSpPr>
            <a:spLocks noGrp="1"/>
          </p:cNvSpPr>
          <p:nvPr>
            <p:ph type="body" sz="quarter" idx="11"/>
          </p:nvPr>
        </p:nvSpPr>
        <p:spPr/>
        <p:txBody>
          <a:bodyPr/>
          <a:lstStyle/>
          <a:p>
            <a:r>
              <a:rPr lang="en-US" sz="2400" b="1" dirty="0" smtClean="0">
                <a:solidFill>
                  <a:schemeClr val="accent4">
                    <a:lumMod val="75000"/>
                  </a:schemeClr>
                </a:solidFill>
              </a:rPr>
              <a:t>kff.org/</a:t>
            </a:r>
            <a:r>
              <a:rPr lang="en-US" sz="2400" b="1" dirty="0" err="1" smtClean="0">
                <a:solidFill>
                  <a:schemeClr val="accent4">
                    <a:lumMod val="75000"/>
                  </a:schemeClr>
                </a:solidFill>
              </a:rPr>
              <a:t>cuidado</a:t>
            </a:r>
            <a:r>
              <a:rPr lang="en-US" sz="2400" b="1" dirty="0" smtClean="0">
                <a:solidFill>
                  <a:schemeClr val="accent4">
                    <a:lumMod val="75000"/>
                  </a:schemeClr>
                </a:solidFill>
              </a:rPr>
              <a:t>-de-</a:t>
            </a:r>
            <a:r>
              <a:rPr lang="en-US" sz="2400" b="1" dirty="0" err="1" smtClean="0">
                <a:solidFill>
                  <a:schemeClr val="accent4">
                    <a:lumMod val="75000"/>
                  </a:schemeClr>
                </a:solidFill>
              </a:rPr>
              <a:t>salud</a:t>
            </a:r>
            <a:r>
              <a:rPr lang="en-US" sz="2400" b="1" dirty="0" smtClean="0">
                <a:solidFill>
                  <a:schemeClr val="accent4">
                    <a:lumMod val="75000"/>
                  </a:schemeClr>
                </a:solidFill>
              </a:rPr>
              <a:t>-</a:t>
            </a:r>
            <a:r>
              <a:rPr lang="en-US" sz="2400" b="1" dirty="0" err="1" smtClean="0">
                <a:solidFill>
                  <a:schemeClr val="accent4">
                    <a:lumMod val="75000"/>
                  </a:schemeClr>
                </a:solidFill>
              </a:rPr>
              <a:t>recursos</a:t>
            </a:r>
            <a:r>
              <a:rPr lang="en-US" sz="2400" b="1" dirty="0" smtClean="0">
                <a:solidFill>
                  <a:schemeClr val="accent4">
                    <a:lumMod val="75000"/>
                  </a:schemeClr>
                </a:solidFill>
              </a:rPr>
              <a:t>-</a:t>
            </a:r>
            <a:r>
              <a:rPr lang="en-US" sz="2400" b="1" dirty="0" err="1" smtClean="0">
                <a:solidFill>
                  <a:schemeClr val="accent4">
                    <a:lumMod val="75000"/>
                  </a:schemeClr>
                </a:solidFill>
              </a:rPr>
              <a:t>para</a:t>
            </a:r>
            <a:r>
              <a:rPr lang="en-US" sz="2400" b="1" dirty="0" smtClean="0">
                <a:solidFill>
                  <a:schemeClr val="accent4">
                    <a:lumMod val="75000"/>
                  </a:schemeClr>
                </a:solidFill>
              </a:rPr>
              <a:t>-los-</a:t>
            </a:r>
            <a:r>
              <a:rPr lang="en-US" sz="2400" b="1" dirty="0" err="1" smtClean="0">
                <a:solidFill>
                  <a:schemeClr val="accent4">
                    <a:lumMod val="75000"/>
                  </a:schemeClr>
                </a:solidFill>
              </a:rPr>
              <a:t>consumidores</a:t>
            </a:r>
            <a:r>
              <a:rPr lang="en-US" sz="2400" b="1" dirty="0">
                <a:solidFill>
                  <a:schemeClr val="accent4">
                    <a:lumMod val="75000"/>
                  </a:schemeClr>
                </a:solidFill>
              </a:rPr>
              <a:t>/</a:t>
            </a:r>
          </a:p>
        </p:txBody>
      </p:sp>
      <p:sp>
        <p:nvSpPr>
          <p:cNvPr id="4" name="Title 3"/>
          <p:cNvSpPr>
            <a:spLocks noGrp="1"/>
          </p:cNvSpPr>
          <p:nvPr>
            <p:ph type="title"/>
          </p:nvPr>
        </p:nvSpPr>
        <p:spPr/>
        <p:txBody>
          <a:bodyPr/>
          <a:lstStyle/>
          <a:p>
            <a:r>
              <a:rPr lang="en-US" dirty="0" smtClean="0">
                <a:solidFill>
                  <a:schemeClr val="tx1"/>
                </a:solidFill>
              </a:rPr>
              <a:t>KFF Resources in Spanish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175000"/>
            <a:ext cx="3238500" cy="2159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206" y="838200"/>
            <a:ext cx="3570194" cy="2192414"/>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400550"/>
            <a:ext cx="2800350" cy="1866900"/>
          </a:xfrm>
          <a:prstGeom prst="rect">
            <a:avLst/>
          </a:prstGeom>
        </p:spPr>
      </p:pic>
    </p:spTree>
    <p:extLst>
      <p:ext uri="{BB962C8B-B14F-4D97-AF65-F5344CB8AC3E}">
        <p14:creationId xmlns:p14="http://schemas.microsoft.com/office/powerpoint/2010/main" val="3934972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sz="2400" b="1" dirty="0" smtClean="0"/>
              <a:t>Facebook</a:t>
            </a:r>
            <a:r>
              <a:rPr lang="en-US" sz="2400" dirty="0" smtClean="0"/>
              <a:t>: 	</a:t>
            </a:r>
            <a:r>
              <a:rPr lang="en-US" sz="2400" b="1" dirty="0" smtClean="0">
                <a:solidFill>
                  <a:srgbClr val="0070C0"/>
                </a:solidFill>
              </a:rPr>
              <a:t>/</a:t>
            </a:r>
            <a:r>
              <a:rPr lang="en-US" sz="2400" b="1" dirty="0" err="1" smtClean="0">
                <a:solidFill>
                  <a:srgbClr val="0070C0"/>
                </a:solidFill>
              </a:rPr>
              <a:t>KaiserFamilyFoundation</a:t>
            </a:r>
            <a:endParaRPr lang="en-US" sz="2400" b="1" dirty="0" smtClean="0">
              <a:solidFill>
                <a:srgbClr val="0070C0"/>
              </a:solidFill>
            </a:endParaRPr>
          </a:p>
          <a:p>
            <a:endParaRPr lang="en-US" sz="2400" dirty="0" smtClean="0"/>
          </a:p>
          <a:p>
            <a:endParaRPr lang="en-US" sz="2400" dirty="0"/>
          </a:p>
          <a:p>
            <a:pPr marL="0" indent="0">
              <a:buNone/>
            </a:pPr>
            <a:r>
              <a:rPr lang="en-US" sz="2400" b="1" dirty="0" smtClean="0"/>
              <a:t>Twitter</a:t>
            </a:r>
            <a:r>
              <a:rPr lang="en-US" sz="2400" dirty="0" smtClean="0"/>
              <a:t>:	</a:t>
            </a:r>
            <a:r>
              <a:rPr lang="en-US" sz="2400" b="1" dirty="0" smtClean="0">
                <a:solidFill>
                  <a:srgbClr val="0070C0"/>
                </a:solidFill>
              </a:rPr>
              <a:t>@</a:t>
            </a:r>
            <a:r>
              <a:rPr lang="en-US" sz="2400" b="1" dirty="0" err="1" smtClean="0">
                <a:solidFill>
                  <a:srgbClr val="0070C0"/>
                </a:solidFill>
              </a:rPr>
              <a:t>KaiserFamFound</a:t>
            </a:r>
            <a:endParaRPr lang="en-US" sz="2400" b="1" dirty="0" smtClean="0">
              <a:solidFill>
                <a:srgbClr val="0070C0"/>
              </a:solidFill>
            </a:endParaRPr>
          </a:p>
          <a:p>
            <a:endParaRPr lang="en-US" sz="2400" dirty="0" smtClean="0"/>
          </a:p>
          <a:p>
            <a:endParaRPr lang="en-US" sz="2400" dirty="0"/>
          </a:p>
          <a:p>
            <a:pPr marL="0" indent="0">
              <a:buNone/>
            </a:pPr>
            <a:r>
              <a:rPr lang="en-US" sz="2400" b="1" dirty="0"/>
              <a:t>LinkedIn</a:t>
            </a:r>
            <a:r>
              <a:rPr lang="en-US" sz="2400" dirty="0" smtClean="0"/>
              <a:t>:	</a:t>
            </a:r>
            <a:r>
              <a:rPr lang="en-US" sz="2400" b="1" dirty="0" smtClean="0">
                <a:solidFill>
                  <a:srgbClr val="0070C0"/>
                </a:solidFill>
              </a:rPr>
              <a:t>/</a:t>
            </a:r>
            <a:r>
              <a:rPr lang="en-US" sz="2400" b="1" dirty="0">
                <a:solidFill>
                  <a:srgbClr val="0070C0"/>
                </a:solidFill>
              </a:rPr>
              <a:t>company/</a:t>
            </a:r>
            <a:r>
              <a:rPr lang="en-US" sz="2400" b="1" dirty="0" err="1">
                <a:solidFill>
                  <a:srgbClr val="0070C0"/>
                </a:solidFill>
              </a:rPr>
              <a:t>kaiser</a:t>
            </a:r>
            <a:r>
              <a:rPr lang="en-US" sz="2400" b="1" dirty="0">
                <a:solidFill>
                  <a:srgbClr val="0070C0"/>
                </a:solidFill>
              </a:rPr>
              <a:t>-family-foundation</a:t>
            </a:r>
            <a:endParaRPr lang="en-US" sz="2400" b="1" dirty="0" smtClean="0">
              <a:solidFill>
                <a:srgbClr val="0070C0"/>
              </a:solidFill>
            </a:endParaRPr>
          </a:p>
          <a:p>
            <a:endParaRPr lang="en-US" sz="2400" dirty="0" smtClean="0"/>
          </a:p>
          <a:p>
            <a:endParaRPr lang="en-US" sz="2400" dirty="0"/>
          </a:p>
          <a:p>
            <a:pPr marL="0" indent="0">
              <a:buNone/>
            </a:pPr>
            <a:r>
              <a:rPr lang="en-US" sz="2400" b="1" dirty="0" smtClean="0"/>
              <a:t>Email Alerts</a:t>
            </a:r>
            <a:r>
              <a:rPr lang="en-US" sz="2400" dirty="0" smtClean="0"/>
              <a:t>:	</a:t>
            </a:r>
            <a:r>
              <a:rPr lang="en-US" sz="2400" b="1" dirty="0" smtClean="0">
                <a:solidFill>
                  <a:srgbClr val="0070C0"/>
                </a:solidFill>
              </a:rPr>
              <a:t>kff.org/email</a:t>
            </a:r>
            <a:endParaRPr lang="en-US" sz="2400" b="1" dirty="0">
              <a:solidFill>
                <a:srgbClr val="0070C0"/>
              </a:solidFill>
            </a:endParaRPr>
          </a:p>
          <a:p>
            <a:endParaRPr lang="en-US" sz="2400" dirty="0"/>
          </a:p>
        </p:txBody>
      </p:sp>
      <p:sp>
        <p:nvSpPr>
          <p:cNvPr id="4" name="Title 3"/>
          <p:cNvSpPr>
            <a:spLocks noGrp="1"/>
          </p:cNvSpPr>
          <p:nvPr>
            <p:ph type="title"/>
          </p:nvPr>
        </p:nvSpPr>
        <p:spPr/>
        <p:txBody>
          <a:bodyPr/>
          <a:lstStyle/>
          <a:p>
            <a:r>
              <a:rPr lang="en-US" dirty="0" smtClean="0"/>
              <a:t>Keep in </a:t>
            </a:r>
            <a:r>
              <a:rPr lang="en-US" dirty="0"/>
              <a:t>t</a:t>
            </a:r>
            <a:r>
              <a:rPr lang="en-US" dirty="0" smtClean="0"/>
              <a:t>ouch with KFF online!</a:t>
            </a:r>
            <a:endParaRPr lang="en-US" dirty="0"/>
          </a:p>
        </p:txBody>
      </p:sp>
    </p:spTree>
    <p:extLst>
      <p:ext uri="{BB962C8B-B14F-4D97-AF65-F5344CB8AC3E}">
        <p14:creationId xmlns:p14="http://schemas.microsoft.com/office/powerpoint/2010/main" val="107026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Promoting Health Coverage through the </a:t>
            </a:r>
            <a:r>
              <a:rPr lang="en-US" dirty="0" err="1" smtClean="0"/>
              <a:t>ACA</a:t>
            </a:r>
            <a:endParaRPr lang="en-US" dirty="0"/>
          </a:p>
        </p:txBody>
      </p:sp>
      <p:sp>
        <p:nvSpPr>
          <p:cNvPr id="4" name="Isosceles Triangle 2"/>
          <p:cNvSpPr>
            <a:spLocks noChangeArrowheads="1"/>
          </p:cNvSpPr>
          <p:nvPr/>
        </p:nvSpPr>
        <p:spPr bwMode="auto">
          <a:xfrm>
            <a:off x="2057400" y="1765002"/>
            <a:ext cx="5029200" cy="4183063"/>
          </a:xfrm>
          <a:prstGeom prst="triangle">
            <a:avLst>
              <a:gd name="adj" fmla="val 50000"/>
            </a:avLst>
          </a:prstGeom>
          <a:solidFill>
            <a:schemeClr val="accent1"/>
          </a:solidFill>
          <a:ln w="9525" algn="ctr">
            <a:solidFill>
              <a:schemeClr val="tx1"/>
            </a:solidFill>
            <a:round/>
            <a:headEnd/>
            <a:tailEnd/>
          </a:ln>
        </p:spPr>
        <p:txBody>
          <a:bodyPr wrap="none" anchor="ctr"/>
          <a:lstStyle/>
          <a:p>
            <a:pPr algn="ctr"/>
            <a:endParaRPr lang="en-US" sz="2000" b="1"/>
          </a:p>
        </p:txBody>
      </p:sp>
      <p:sp>
        <p:nvSpPr>
          <p:cNvPr id="5" name="TextBox 4"/>
          <p:cNvSpPr txBox="1"/>
          <p:nvPr/>
        </p:nvSpPr>
        <p:spPr>
          <a:xfrm>
            <a:off x="533400" y="3204865"/>
            <a:ext cx="2627195" cy="1015663"/>
          </a:xfrm>
          <a:prstGeom prst="rect">
            <a:avLst/>
          </a:prstGeom>
          <a:noFill/>
        </p:spPr>
        <p:txBody>
          <a:bodyPr wrap="square">
            <a:spAutoFit/>
          </a:bodyPr>
          <a:lstStyle/>
          <a:p>
            <a:pPr algn="ctr">
              <a:defRPr/>
            </a:pPr>
            <a:r>
              <a:rPr lang="en-US" sz="2000" b="1" dirty="0">
                <a:cs typeface="Arial" pitchFamily="34" charset="0"/>
              </a:rPr>
              <a:t>Medicaid </a:t>
            </a:r>
            <a:r>
              <a:rPr lang="en-US" sz="2000" b="1" dirty="0" smtClean="0">
                <a:cs typeface="Arial" pitchFamily="34" charset="0"/>
              </a:rPr>
              <a:t>Coverage For Low-Income Individuals </a:t>
            </a:r>
            <a:endParaRPr lang="en-US" sz="2000" b="1" dirty="0">
              <a:cs typeface="Arial" pitchFamily="34" charset="0"/>
            </a:endParaRPr>
          </a:p>
        </p:txBody>
      </p:sp>
      <p:sp>
        <p:nvSpPr>
          <p:cNvPr id="6" name="TextBox 5"/>
          <p:cNvSpPr txBox="1"/>
          <p:nvPr/>
        </p:nvSpPr>
        <p:spPr>
          <a:xfrm>
            <a:off x="2438400" y="5943600"/>
            <a:ext cx="4558352" cy="461665"/>
          </a:xfrm>
          <a:prstGeom prst="rect">
            <a:avLst/>
          </a:prstGeom>
          <a:noFill/>
        </p:spPr>
        <p:txBody>
          <a:bodyPr wrap="square">
            <a:spAutoFit/>
          </a:bodyPr>
          <a:lstStyle/>
          <a:p>
            <a:pPr algn="ctr">
              <a:defRPr/>
            </a:pPr>
            <a:r>
              <a:rPr lang="en-US" sz="2400" b="1" dirty="0" smtClean="0">
                <a:cs typeface="Arial" pitchFamily="34" charset="0"/>
              </a:rPr>
              <a:t>Employer-Sponsored </a:t>
            </a:r>
            <a:r>
              <a:rPr lang="en-US" sz="2400" b="1" dirty="0">
                <a:cs typeface="Arial" pitchFamily="34" charset="0"/>
              </a:rPr>
              <a:t>Coverage</a:t>
            </a:r>
          </a:p>
        </p:txBody>
      </p:sp>
      <p:sp>
        <p:nvSpPr>
          <p:cNvPr id="7" name="TextBox 6"/>
          <p:cNvSpPr txBox="1"/>
          <p:nvPr/>
        </p:nvSpPr>
        <p:spPr>
          <a:xfrm>
            <a:off x="5715000" y="3128665"/>
            <a:ext cx="3276600" cy="1015663"/>
          </a:xfrm>
          <a:prstGeom prst="rect">
            <a:avLst/>
          </a:prstGeom>
          <a:noFill/>
        </p:spPr>
        <p:txBody>
          <a:bodyPr wrap="square">
            <a:spAutoFit/>
          </a:bodyPr>
          <a:lstStyle/>
          <a:p>
            <a:pPr algn="ctr">
              <a:defRPr/>
            </a:pPr>
            <a:r>
              <a:rPr lang="en-US" sz="2000" b="1" dirty="0" smtClean="0">
                <a:cs typeface="Arial" pitchFamily="34" charset="0"/>
              </a:rPr>
              <a:t>Marketplaces With Subsidies for Moderate Income Individuals</a:t>
            </a:r>
            <a:endParaRPr lang="en-US" sz="2000" b="1" dirty="0">
              <a:cs typeface="Arial" pitchFamily="34" charset="0"/>
            </a:endParaRPr>
          </a:p>
        </p:txBody>
      </p:sp>
      <p:sp>
        <p:nvSpPr>
          <p:cNvPr id="8" name="TextBox 7"/>
          <p:cNvSpPr txBox="1"/>
          <p:nvPr/>
        </p:nvSpPr>
        <p:spPr>
          <a:xfrm>
            <a:off x="3429000" y="3281065"/>
            <a:ext cx="2362200" cy="830997"/>
          </a:xfrm>
          <a:prstGeom prst="rect">
            <a:avLst/>
          </a:prstGeom>
          <a:noFill/>
        </p:spPr>
        <p:txBody>
          <a:bodyPr>
            <a:spAutoFit/>
          </a:bodyPr>
          <a:lstStyle/>
          <a:p>
            <a:pPr algn="ctr">
              <a:defRPr/>
            </a:pPr>
            <a:r>
              <a:rPr lang="en-US" sz="2400" b="1" dirty="0">
                <a:solidFill>
                  <a:schemeClr val="bg1"/>
                </a:solidFill>
                <a:cs typeface="Arial" pitchFamily="34" charset="0"/>
              </a:rPr>
              <a:t>Individual</a:t>
            </a:r>
          </a:p>
          <a:p>
            <a:pPr algn="ctr">
              <a:defRPr/>
            </a:pPr>
            <a:r>
              <a:rPr lang="en-US" sz="2400" b="1" dirty="0">
                <a:solidFill>
                  <a:schemeClr val="bg1"/>
                </a:solidFill>
                <a:cs typeface="Arial" pitchFamily="34" charset="0"/>
              </a:rPr>
              <a:t>Mandate</a:t>
            </a:r>
          </a:p>
        </p:txBody>
      </p:sp>
      <p:sp>
        <p:nvSpPr>
          <p:cNvPr id="9" name="TextBox 8"/>
          <p:cNvSpPr txBox="1"/>
          <p:nvPr/>
        </p:nvSpPr>
        <p:spPr>
          <a:xfrm>
            <a:off x="3276600" y="4500265"/>
            <a:ext cx="2667000" cy="830997"/>
          </a:xfrm>
          <a:prstGeom prst="rect">
            <a:avLst/>
          </a:prstGeom>
          <a:noFill/>
        </p:spPr>
        <p:txBody>
          <a:bodyPr>
            <a:spAutoFit/>
          </a:bodyPr>
          <a:lstStyle/>
          <a:p>
            <a:pPr algn="ctr">
              <a:defRPr/>
            </a:pPr>
            <a:r>
              <a:rPr lang="en-US" sz="2400" b="1" dirty="0">
                <a:solidFill>
                  <a:schemeClr val="bg1"/>
                </a:solidFill>
                <a:cs typeface="Arial" pitchFamily="34" charset="0"/>
              </a:rPr>
              <a:t>Health Insurance Market Reforms</a:t>
            </a:r>
          </a:p>
        </p:txBody>
      </p:sp>
      <p:sp>
        <p:nvSpPr>
          <p:cNvPr id="10" name="TextBox 9"/>
          <p:cNvSpPr txBox="1"/>
          <p:nvPr/>
        </p:nvSpPr>
        <p:spPr>
          <a:xfrm>
            <a:off x="2971800" y="1295400"/>
            <a:ext cx="3142397" cy="461665"/>
          </a:xfrm>
          <a:prstGeom prst="rect">
            <a:avLst/>
          </a:prstGeom>
          <a:noFill/>
        </p:spPr>
        <p:txBody>
          <a:bodyPr wrap="square">
            <a:spAutoFit/>
          </a:bodyPr>
          <a:lstStyle/>
          <a:p>
            <a:pPr algn="ctr">
              <a:defRPr/>
            </a:pPr>
            <a:r>
              <a:rPr lang="en-US" sz="2400" b="1" dirty="0" smtClean="0">
                <a:solidFill>
                  <a:srgbClr val="000000"/>
                </a:solidFill>
                <a:cs typeface="Arial" pitchFamily="34" charset="0"/>
              </a:rPr>
              <a:t>Universal Coverage</a:t>
            </a:r>
            <a:endParaRPr lang="en-US" sz="2400" b="1" dirty="0">
              <a:solidFill>
                <a:srgbClr val="000000"/>
              </a:solidFill>
              <a:cs typeface="Arial" pitchFamily="34" charset="0"/>
            </a:endParaRPr>
          </a:p>
        </p:txBody>
      </p:sp>
    </p:spTree>
    <p:extLst>
      <p:ext uri="{BB962C8B-B14F-4D97-AF65-F5344CB8AC3E}">
        <p14:creationId xmlns:p14="http://schemas.microsoft.com/office/powerpoint/2010/main" val="414358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 name="Content Placeholder 528"/>
          <p:cNvGraphicFramePr>
            <a:graphicFrameLocks noGrp="1"/>
          </p:cNvGraphicFramePr>
          <p:nvPr>
            <p:ph idx="1"/>
            <p:extLst>
              <p:ext uri="{D42A27DB-BD31-4B8C-83A1-F6EECF244321}">
                <p14:modId xmlns:p14="http://schemas.microsoft.com/office/powerpoint/2010/main" val="2242685315"/>
              </p:ext>
            </p:extLst>
          </p:nvPr>
        </p:nvGraphicFramePr>
        <p:xfrm>
          <a:off x="389570" y="1769810"/>
          <a:ext cx="4182430" cy="39455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a:xfrm>
            <a:off x="91440" y="6248400"/>
            <a:ext cx="8321040" cy="548640"/>
          </a:xfrm>
        </p:spPr>
        <p:txBody>
          <a:bodyPr/>
          <a:lstStyle/>
          <a:p>
            <a:r>
              <a:rPr lang="en-US" sz="1100" dirty="0" smtClean="0">
                <a:latin typeface="+mj-lt"/>
              </a:rPr>
              <a:t>*Medicaid also includes other public programs: CHIP, other state programs, Medicare and military-related coverage. The federal poverty level for a family of three in 2012 was $19,090.  </a:t>
            </a:r>
            <a:br>
              <a:rPr lang="en-US" sz="1100" dirty="0" smtClean="0">
                <a:latin typeface="+mj-lt"/>
              </a:rPr>
            </a:br>
            <a:r>
              <a:rPr lang="en-US" sz="1100" dirty="0" smtClean="0">
                <a:latin typeface="+mj-lt"/>
              </a:rPr>
              <a:t>Numbers may not add to 100% due to rounding.   </a:t>
            </a:r>
          </a:p>
          <a:p>
            <a:r>
              <a:rPr lang="en-US" sz="1100" dirty="0" smtClean="0">
                <a:latin typeface="+mj-lt"/>
              </a:rPr>
              <a:t>SOURCE: KCMU/Urban Institute analysis of 2013 ASEC Supplement to the CPS.                                                                                                                                       </a:t>
            </a:r>
            <a:endParaRPr lang="en-US" sz="1100" dirty="0">
              <a:latin typeface="+mj-lt"/>
            </a:endParaRPr>
          </a:p>
        </p:txBody>
      </p:sp>
      <p:sp>
        <p:nvSpPr>
          <p:cNvPr id="4" name="Title 3"/>
          <p:cNvSpPr>
            <a:spLocks noGrp="1"/>
          </p:cNvSpPr>
          <p:nvPr>
            <p:ph type="title"/>
          </p:nvPr>
        </p:nvSpPr>
        <p:spPr>
          <a:xfrm>
            <a:off x="76200" y="152400"/>
            <a:ext cx="8961120" cy="609600"/>
          </a:xfrm>
        </p:spPr>
        <p:txBody>
          <a:bodyPr/>
          <a:lstStyle/>
          <a:p>
            <a:r>
              <a:rPr lang="en-US" dirty="0" smtClean="0">
                <a:latin typeface="+mj-lt"/>
                <a:cs typeface="Arial" pitchFamily="34" charset="0"/>
              </a:rPr>
              <a:t>Most uninsured </a:t>
            </a:r>
            <a:r>
              <a:rPr lang="en-US" dirty="0">
                <a:latin typeface="+mj-lt"/>
                <a:cs typeface="Arial" pitchFamily="34" charset="0"/>
              </a:rPr>
              <a:t>i</a:t>
            </a:r>
            <a:r>
              <a:rPr lang="en-US" dirty="0" smtClean="0">
                <a:latin typeface="+mj-lt"/>
                <a:cs typeface="Arial" pitchFamily="34" charset="0"/>
              </a:rPr>
              <a:t>ndividuals are at income </a:t>
            </a:r>
            <a:r>
              <a:rPr lang="en-US" dirty="0">
                <a:latin typeface="+mj-lt"/>
                <a:cs typeface="Arial" pitchFamily="34" charset="0"/>
              </a:rPr>
              <a:t>l</a:t>
            </a:r>
            <a:r>
              <a:rPr lang="en-US" dirty="0" smtClean="0">
                <a:latin typeface="+mj-lt"/>
                <a:cs typeface="Arial" pitchFamily="34" charset="0"/>
              </a:rPr>
              <a:t>evels that qualify for Medicaid expansion or </a:t>
            </a:r>
            <a:r>
              <a:rPr lang="en-US" dirty="0">
                <a:latin typeface="+mj-lt"/>
                <a:cs typeface="Arial" pitchFamily="34" charset="0"/>
              </a:rPr>
              <a:t>m</a:t>
            </a:r>
            <a:r>
              <a:rPr lang="en-US" dirty="0" smtClean="0">
                <a:latin typeface="+mj-lt"/>
                <a:cs typeface="Arial" pitchFamily="34" charset="0"/>
              </a:rPr>
              <a:t>arketplace subsidies.</a:t>
            </a:r>
            <a:endParaRPr lang="en-US" dirty="0">
              <a:latin typeface="+mj-lt"/>
            </a:endParaRPr>
          </a:p>
        </p:txBody>
      </p:sp>
      <p:sp>
        <p:nvSpPr>
          <p:cNvPr id="537" name="TextBox 1063"/>
          <p:cNvSpPr txBox="1"/>
          <p:nvPr/>
        </p:nvSpPr>
        <p:spPr>
          <a:xfrm>
            <a:off x="5503813" y="5715334"/>
            <a:ext cx="3063419" cy="369332"/>
          </a:xfrm>
          <a:prstGeom prst="rect">
            <a:avLst/>
          </a:prstGeom>
          <a:noFill/>
        </p:spPr>
        <p:txBody>
          <a:bodyPr wrap="square" rtlCol="0">
            <a:spAutoFit/>
          </a:bodyPr>
          <a:ls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b="1" dirty="0" smtClean="0">
                <a:latin typeface="+mj-lt"/>
              </a:rPr>
              <a:t>47.3 Million </a:t>
            </a:r>
            <a:r>
              <a:rPr lang="en-US" dirty="0" smtClean="0">
                <a:latin typeface="+mj-lt"/>
              </a:rPr>
              <a:t>Uninsured</a:t>
            </a:r>
            <a:endParaRPr lang="en-US" b="1" dirty="0" smtClean="0">
              <a:latin typeface="+mj-lt"/>
            </a:endParaRPr>
          </a:p>
        </p:txBody>
      </p:sp>
      <p:sp>
        <p:nvSpPr>
          <p:cNvPr id="538" name="TextBox 1063"/>
          <p:cNvSpPr txBox="1"/>
          <p:nvPr/>
        </p:nvSpPr>
        <p:spPr>
          <a:xfrm>
            <a:off x="651615" y="5715334"/>
            <a:ext cx="3746500" cy="369332"/>
          </a:xfrm>
          <a:prstGeom prst="rect">
            <a:avLst/>
          </a:prstGeom>
          <a:noFill/>
        </p:spPr>
        <p:txBody>
          <a:bodyPr wrap="square" rtlCol="0">
            <a:spAutoFit/>
          </a:bodyPr>
          <a:ls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b="1" dirty="0" smtClean="0">
                <a:latin typeface="+mj-lt"/>
              </a:rPr>
              <a:t>266.9 Million Nonelderly</a:t>
            </a:r>
          </a:p>
        </p:txBody>
      </p:sp>
      <p:sp>
        <p:nvSpPr>
          <p:cNvPr id="555" name="TextBox 1063"/>
          <p:cNvSpPr txBox="1"/>
          <p:nvPr/>
        </p:nvSpPr>
        <p:spPr>
          <a:xfrm>
            <a:off x="862317" y="3090035"/>
            <a:ext cx="2438400" cy="584775"/>
          </a:xfrm>
          <a:prstGeom prst="rect">
            <a:avLst/>
          </a:prstGeom>
          <a:noFill/>
        </p:spPr>
        <p:txBody>
          <a:bodyPr wrap="square" rtlCol="0">
            <a:spAutoFit/>
          </a:bodyPr>
          <a:ls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600" dirty="0" smtClean="0">
                <a:latin typeface="+mj-lt"/>
              </a:rPr>
              <a:t>Employer-Sponsored </a:t>
            </a:r>
          </a:p>
          <a:p>
            <a:pPr algn="ctr"/>
            <a:r>
              <a:rPr lang="en-US" sz="1600" dirty="0" smtClean="0">
                <a:latin typeface="+mj-lt"/>
              </a:rPr>
              <a:t>Coverage</a:t>
            </a:r>
            <a:endParaRPr lang="en-US" sz="1600" b="1" dirty="0" smtClean="0">
              <a:latin typeface="+mj-lt"/>
            </a:endParaRPr>
          </a:p>
        </p:txBody>
      </p:sp>
      <p:sp>
        <p:nvSpPr>
          <p:cNvPr id="556" name="TextBox 1063"/>
          <p:cNvSpPr txBox="1"/>
          <p:nvPr/>
        </p:nvSpPr>
        <p:spPr>
          <a:xfrm>
            <a:off x="3042460" y="3677481"/>
            <a:ext cx="1278513" cy="338554"/>
          </a:xfrm>
          <a:prstGeom prst="rect">
            <a:avLst/>
          </a:prstGeom>
          <a:noFill/>
        </p:spPr>
        <p:txBody>
          <a:bodyPr wrap="square" rtlCol="0">
            <a:spAutoFit/>
          </a:bodyPr>
          <a:ls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600" dirty="0" smtClean="0">
                <a:solidFill>
                  <a:schemeClr val="bg1"/>
                </a:solidFill>
                <a:latin typeface="+mj-lt"/>
              </a:rPr>
              <a:t>Uninsured</a:t>
            </a:r>
          </a:p>
        </p:txBody>
      </p:sp>
      <p:sp>
        <p:nvSpPr>
          <p:cNvPr id="557" name="TextBox 1063"/>
          <p:cNvSpPr txBox="1"/>
          <p:nvPr/>
        </p:nvSpPr>
        <p:spPr>
          <a:xfrm>
            <a:off x="2209800" y="4698987"/>
            <a:ext cx="1553867" cy="335476"/>
          </a:xfrm>
          <a:prstGeom prst="rect">
            <a:avLst/>
          </a:prstGeom>
          <a:noFill/>
        </p:spPr>
        <p:txBody>
          <a:bodyPr wrap="square" rtlCol="0">
            <a:spAutoFit/>
          </a:bodyPr>
          <a:ls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580" dirty="0" smtClean="0">
                <a:solidFill>
                  <a:schemeClr val="bg1"/>
                </a:solidFill>
                <a:latin typeface="+mj-lt"/>
              </a:rPr>
              <a:t>Medicaid*</a:t>
            </a:r>
          </a:p>
        </p:txBody>
      </p:sp>
      <p:sp>
        <p:nvSpPr>
          <p:cNvPr id="558" name="TextBox 1063"/>
          <p:cNvSpPr txBox="1"/>
          <p:nvPr/>
        </p:nvSpPr>
        <p:spPr>
          <a:xfrm>
            <a:off x="107937" y="5122610"/>
            <a:ext cx="1897380" cy="338554"/>
          </a:xfrm>
          <a:prstGeom prst="rect">
            <a:avLst/>
          </a:prstGeom>
          <a:noFill/>
        </p:spPr>
        <p:txBody>
          <a:bodyPr wrap="square" rtlCol="0">
            <a:spAutoFit/>
          </a:bodyPr>
          <a:ls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600" dirty="0" smtClean="0">
                <a:latin typeface="+mj-lt"/>
              </a:rPr>
              <a:t>Private Non-Group</a:t>
            </a:r>
          </a:p>
        </p:txBody>
      </p:sp>
      <p:sp>
        <p:nvSpPr>
          <p:cNvPr id="584" name="Right Brace 583"/>
          <p:cNvSpPr/>
          <p:nvPr/>
        </p:nvSpPr>
        <p:spPr>
          <a:xfrm>
            <a:off x="4498104" y="2876986"/>
            <a:ext cx="454896" cy="1799346"/>
          </a:xfrm>
          <a:prstGeom prst="rightBrace">
            <a:avLst>
              <a:gd name="adj1" fmla="val 147669"/>
              <a:gd name="adj2" fmla="val 49223"/>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546" name="Title 3"/>
          <p:cNvSpPr txBox="1">
            <a:spLocks/>
          </p:cNvSpPr>
          <p:nvPr/>
        </p:nvSpPr>
        <p:spPr bwMode="auto">
          <a:xfrm>
            <a:off x="76200" y="1562434"/>
            <a:ext cx="5304223" cy="322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600" b="1" i="0">
                <a:solidFill>
                  <a:srgbClr val="000000"/>
                </a:solidFill>
                <a:latin typeface="Meta Offc Pro"/>
                <a:ea typeface="+mj-ea"/>
                <a:cs typeface="Meta Offc Pro"/>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pPr algn="ctr"/>
            <a:r>
              <a:rPr lang="en-US" sz="1600" dirty="0" smtClean="0">
                <a:latin typeface="+mj-lt"/>
              </a:rPr>
              <a:t>Health Insurance Coverage of the Nonelderly, 2012</a:t>
            </a:r>
            <a:endParaRPr lang="en-US" sz="1600" dirty="0">
              <a:latin typeface="+mj-lt"/>
            </a:endParaRPr>
          </a:p>
        </p:txBody>
      </p:sp>
      <p:sp>
        <p:nvSpPr>
          <p:cNvPr id="833" name="Rectangle 832"/>
          <p:cNvSpPr/>
          <p:nvPr/>
        </p:nvSpPr>
        <p:spPr>
          <a:xfrm>
            <a:off x="6496424" y="1447800"/>
            <a:ext cx="1158842" cy="338554"/>
          </a:xfrm>
          <a:prstGeom prst="rect">
            <a:avLst/>
          </a:prstGeom>
        </p:spPr>
        <p:txBody>
          <a:bodyPr wrap="square">
            <a:spAutoFit/>
          </a:bodyPr>
          <a:lstStyle/>
          <a:p>
            <a:pPr algn="ctr"/>
            <a:r>
              <a:rPr lang="en-US" sz="1600" b="1" u="sng" dirty="0" smtClean="0">
                <a:latin typeface="+mj-lt"/>
              </a:rPr>
              <a:t>Income</a:t>
            </a:r>
            <a:endParaRPr lang="en-US" sz="1600" b="1" u="sng" dirty="0">
              <a:latin typeface="+mj-lt"/>
            </a:endParaRPr>
          </a:p>
        </p:txBody>
      </p:sp>
      <p:grpSp>
        <p:nvGrpSpPr>
          <p:cNvPr id="865" name="Group 864"/>
          <p:cNvGrpSpPr/>
          <p:nvPr/>
        </p:nvGrpSpPr>
        <p:grpSpPr>
          <a:xfrm>
            <a:off x="8080599" y="1858386"/>
            <a:ext cx="175654" cy="332090"/>
            <a:chOff x="3654345" y="2923878"/>
            <a:chExt cx="890975" cy="1986999"/>
          </a:xfrm>
          <a:solidFill>
            <a:schemeClr val="bg1"/>
          </a:solidFill>
        </p:grpSpPr>
        <p:sp>
          <p:nvSpPr>
            <p:cNvPr id="866" name="Oval 865"/>
            <p:cNvSpPr/>
            <p:nvPr/>
          </p:nvSpPr>
          <p:spPr>
            <a:xfrm>
              <a:off x="3939816" y="2923878"/>
              <a:ext cx="320040" cy="320040"/>
            </a:xfrm>
            <a:prstGeom prst="ellipse">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67" name="Rounded Rectangle 866"/>
            <p:cNvSpPr/>
            <p:nvPr/>
          </p:nvSpPr>
          <p:spPr>
            <a:xfrm>
              <a:off x="3899017" y="3975391"/>
              <a:ext cx="182880" cy="935486"/>
            </a:xfrm>
            <a:prstGeom prst="roundRect">
              <a:avLst>
                <a:gd name="adj" fmla="val 50000"/>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68" name="Rounded Rectangle 867"/>
            <p:cNvSpPr/>
            <p:nvPr/>
          </p:nvSpPr>
          <p:spPr>
            <a:xfrm>
              <a:off x="4118571" y="3975391"/>
              <a:ext cx="182880" cy="935486"/>
            </a:xfrm>
            <a:prstGeom prst="roundRect">
              <a:avLst>
                <a:gd name="adj" fmla="val 50000"/>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69" name="Round Same Side Corner Rectangle 868"/>
            <p:cNvSpPr/>
            <p:nvPr/>
          </p:nvSpPr>
          <p:spPr>
            <a:xfrm>
              <a:off x="3781110" y="3303696"/>
              <a:ext cx="637455" cy="256031"/>
            </a:xfrm>
            <a:prstGeom prst="round2SameRect">
              <a:avLst>
                <a:gd name="adj1" fmla="val 50000"/>
                <a:gd name="adj2" fmla="val 0"/>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nvGrpSpPr>
            <p:cNvPr id="870" name="Group 869"/>
            <p:cNvGrpSpPr/>
            <p:nvPr/>
          </p:nvGrpSpPr>
          <p:grpSpPr>
            <a:xfrm>
              <a:off x="3654345" y="3333672"/>
              <a:ext cx="890975" cy="712285"/>
              <a:chOff x="3654345" y="3350339"/>
              <a:chExt cx="890975" cy="712285"/>
            </a:xfrm>
            <a:grpFill/>
          </p:grpSpPr>
          <p:sp>
            <p:nvSpPr>
              <p:cNvPr id="872" name="Rounded Rectangle 871"/>
              <p:cNvSpPr/>
              <p:nvPr/>
            </p:nvSpPr>
            <p:spPr>
              <a:xfrm rot="17700000" flipH="1">
                <a:off x="3380498" y="3624186"/>
                <a:ext cx="712285" cy="164591"/>
              </a:xfrm>
              <a:prstGeom prst="roundRect">
                <a:avLst>
                  <a:gd name="adj" fmla="val 50000"/>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73" name="Rounded Rectangle 872"/>
              <p:cNvSpPr/>
              <p:nvPr/>
            </p:nvSpPr>
            <p:spPr>
              <a:xfrm rot="3900000">
                <a:off x="4106882" y="3624185"/>
                <a:ext cx="712284" cy="164592"/>
              </a:xfrm>
              <a:prstGeom prst="roundRect">
                <a:avLst>
                  <a:gd name="adj" fmla="val 50000"/>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sp>
          <p:nvSpPr>
            <p:cNvPr id="871" name="Rounded Rectangle 870"/>
            <p:cNvSpPr/>
            <p:nvPr/>
          </p:nvSpPr>
          <p:spPr>
            <a:xfrm>
              <a:off x="3898619" y="3339864"/>
              <a:ext cx="402435" cy="85830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sp>
        <p:nvSpPr>
          <p:cNvPr id="874" name="Rectangle 873"/>
          <p:cNvSpPr/>
          <p:nvPr/>
        </p:nvSpPr>
        <p:spPr>
          <a:xfrm>
            <a:off x="5354601" y="2188470"/>
            <a:ext cx="1274799" cy="438582"/>
          </a:xfrm>
          <a:prstGeom prst="rect">
            <a:avLst/>
          </a:prstGeom>
        </p:spPr>
        <p:txBody>
          <a:bodyPr wrap="square">
            <a:spAutoFit/>
          </a:bodyPr>
          <a:lstStyle/>
          <a:p>
            <a:pPr algn="ctr"/>
            <a:r>
              <a:rPr lang="en-US" sz="1130" b="1" dirty="0" smtClean="0">
                <a:latin typeface="+mj-lt"/>
              </a:rPr>
              <a:t>≤138% FPL </a:t>
            </a:r>
          </a:p>
          <a:p>
            <a:pPr algn="ctr"/>
            <a:r>
              <a:rPr lang="en-US" sz="1130" b="1" dirty="0" smtClean="0">
                <a:latin typeface="+mj-lt"/>
              </a:rPr>
              <a:t>(51%)</a:t>
            </a:r>
            <a:endParaRPr lang="en-US" sz="1130" b="1" dirty="0">
              <a:latin typeface="+mj-lt"/>
            </a:endParaRPr>
          </a:p>
        </p:txBody>
      </p:sp>
      <p:grpSp>
        <p:nvGrpSpPr>
          <p:cNvPr id="875" name="Group 874"/>
          <p:cNvGrpSpPr/>
          <p:nvPr/>
        </p:nvGrpSpPr>
        <p:grpSpPr>
          <a:xfrm>
            <a:off x="5907796" y="1827944"/>
            <a:ext cx="201872" cy="344223"/>
            <a:chOff x="3654352" y="2923878"/>
            <a:chExt cx="890968" cy="1986999"/>
          </a:xfrm>
          <a:solidFill>
            <a:schemeClr val="accent3"/>
          </a:solidFill>
        </p:grpSpPr>
        <p:sp>
          <p:nvSpPr>
            <p:cNvPr id="876" name="Oval 875"/>
            <p:cNvSpPr/>
            <p:nvPr/>
          </p:nvSpPr>
          <p:spPr>
            <a:xfrm>
              <a:off x="3939817" y="2923878"/>
              <a:ext cx="320039" cy="3200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sp>
          <p:nvSpPr>
            <p:cNvPr id="877" name="Rounded Rectangle 876"/>
            <p:cNvSpPr/>
            <p:nvPr/>
          </p:nvSpPr>
          <p:spPr>
            <a:xfrm>
              <a:off x="3899017"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sp>
          <p:nvSpPr>
            <p:cNvPr id="878" name="Rounded Rectangle 877"/>
            <p:cNvSpPr/>
            <p:nvPr/>
          </p:nvSpPr>
          <p:spPr>
            <a:xfrm>
              <a:off x="4118571"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sp>
          <p:nvSpPr>
            <p:cNvPr id="879" name="Rounded Rectangle 878"/>
            <p:cNvSpPr/>
            <p:nvPr/>
          </p:nvSpPr>
          <p:spPr>
            <a:xfrm>
              <a:off x="3898619" y="3475015"/>
              <a:ext cx="402434" cy="730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sp>
          <p:nvSpPr>
            <p:cNvPr id="880" name="Round Same Side Corner Rectangle 879"/>
            <p:cNvSpPr/>
            <p:nvPr/>
          </p:nvSpPr>
          <p:spPr>
            <a:xfrm>
              <a:off x="3781109" y="3303697"/>
              <a:ext cx="637454" cy="256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grpSp>
          <p:nvGrpSpPr>
            <p:cNvPr id="881" name="Group 880"/>
            <p:cNvGrpSpPr/>
            <p:nvPr/>
          </p:nvGrpSpPr>
          <p:grpSpPr>
            <a:xfrm>
              <a:off x="3654352" y="3333672"/>
              <a:ext cx="890968" cy="712284"/>
              <a:chOff x="3654352" y="3350339"/>
              <a:chExt cx="890968" cy="712284"/>
            </a:xfrm>
            <a:grpFill/>
          </p:grpSpPr>
          <p:sp>
            <p:nvSpPr>
              <p:cNvPr id="882" name="Rounded Rectangle 881"/>
              <p:cNvSpPr/>
              <p:nvPr/>
            </p:nvSpPr>
            <p:spPr>
              <a:xfrm rot="17700000" flipH="1">
                <a:off x="3380506"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sp>
            <p:nvSpPr>
              <p:cNvPr id="883" name="Rounded Rectangle 882"/>
              <p:cNvSpPr/>
              <p:nvPr/>
            </p:nvSpPr>
            <p:spPr>
              <a:xfrm rot="3900000">
                <a:off x="4106882"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400">
                  <a:latin typeface="+mj-lt"/>
                </a:endParaRPr>
              </a:p>
            </p:txBody>
          </p:sp>
        </p:grpSp>
      </p:grpSp>
      <p:grpSp>
        <p:nvGrpSpPr>
          <p:cNvPr id="884" name="Group 883"/>
          <p:cNvGrpSpPr/>
          <p:nvPr/>
        </p:nvGrpSpPr>
        <p:grpSpPr>
          <a:xfrm>
            <a:off x="7008336" y="1849228"/>
            <a:ext cx="171303" cy="360906"/>
            <a:chOff x="5287084" y="2926861"/>
            <a:chExt cx="792991" cy="1970728"/>
          </a:xfrm>
          <a:solidFill>
            <a:schemeClr val="tx2"/>
          </a:solidFill>
        </p:grpSpPr>
        <p:sp>
          <p:nvSpPr>
            <p:cNvPr id="885" name="Oval 884"/>
            <p:cNvSpPr/>
            <p:nvPr/>
          </p:nvSpPr>
          <p:spPr>
            <a:xfrm>
              <a:off x="5523559" y="2926861"/>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nvGrpSpPr>
            <p:cNvPr id="886" name="Group 885"/>
            <p:cNvGrpSpPr/>
            <p:nvPr/>
          </p:nvGrpSpPr>
          <p:grpSpPr>
            <a:xfrm>
              <a:off x="5508901" y="4114392"/>
              <a:ext cx="349356" cy="783197"/>
              <a:chOff x="5351796" y="5908768"/>
              <a:chExt cx="349356" cy="783197"/>
            </a:xfrm>
            <a:grpFill/>
          </p:grpSpPr>
          <p:sp>
            <p:nvSpPr>
              <p:cNvPr id="892" name="Rounded Rectangle 891"/>
              <p:cNvSpPr/>
              <p:nvPr/>
            </p:nvSpPr>
            <p:spPr>
              <a:xfrm>
                <a:off x="5351796"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93" name="Rounded Rectangle 892"/>
              <p:cNvSpPr/>
              <p:nvPr/>
            </p:nvSpPr>
            <p:spPr>
              <a:xfrm>
                <a:off x="5554848"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sp>
          <p:nvSpPr>
            <p:cNvPr id="887" name="Trapezoid 886"/>
            <p:cNvSpPr/>
            <p:nvPr/>
          </p:nvSpPr>
          <p:spPr>
            <a:xfrm>
              <a:off x="5340195" y="3459869"/>
              <a:ext cx="686768" cy="884395"/>
            </a:xfrm>
            <a:prstGeom prst="trapezoid">
              <a:avLst>
                <a:gd name="adj" fmla="val 253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88" name="Rounded Rectangle 887"/>
            <p:cNvSpPr/>
            <p:nvPr/>
          </p:nvSpPr>
          <p:spPr>
            <a:xfrm>
              <a:off x="5427132" y="3342174"/>
              <a:ext cx="512895" cy="2175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nvGrpSpPr>
            <p:cNvPr id="889" name="Group 888"/>
            <p:cNvGrpSpPr/>
            <p:nvPr/>
          </p:nvGrpSpPr>
          <p:grpSpPr>
            <a:xfrm>
              <a:off x="5287084" y="3357795"/>
              <a:ext cx="792991" cy="712285"/>
              <a:chOff x="5287084" y="3357795"/>
              <a:chExt cx="792991" cy="712285"/>
            </a:xfrm>
            <a:grpFill/>
          </p:grpSpPr>
          <p:sp>
            <p:nvSpPr>
              <p:cNvPr id="890" name="Rounded Rectangle 889"/>
              <p:cNvSpPr/>
              <p:nvPr/>
            </p:nvSpPr>
            <p:spPr>
              <a:xfrm rot="17700000" flipH="1">
                <a:off x="4994949"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sp>
            <p:nvSpPr>
              <p:cNvPr id="891" name="Rounded Rectangle 890"/>
              <p:cNvSpPr/>
              <p:nvPr/>
            </p:nvSpPr>
            <p:spPr>
              <a:xfrm rot="3900000">
                <a:off x="5659924"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latin typeface="+mj-lt"/>
                </a:endParaRPr>
              </a:p>
            </p:txBody>
          </p:sp>
        </p:grpSp>
      </p:grpSp>
      <p:sp>
        <p:nvSpPr>
          <p:cNvPr id="894" name="Rectangle 893"/>
          <p:cNvSpPr/>
          <p:nvPr/>
        </p:nvSpPr>
        <p:spPr>
          <a:xfrm>
            <a:off x="6541562" y="2188470"/>
            <a:ext cx="1228310" cy="438582"/>
          </a:xfrm>
          <a:prstGeom prst="rect">
            <a:avLst/>
          </a:prstGeom>
        </p:spPr>
        <p:txBody>
          <a:bodyPr wrap="square">
            <a:spAutoFit/>
          </a:bodyPr>
          <a:lstStyle/>
          <a:p>
            <a:pPr algn="ctr"/>
            <a:r>
              <a:rPr lang="en-US" sz="1130" b="1" dirty="0" smtClean="0">
                <a:latin typeface="+mj-lt"/>
              </a:rPr>
              <a:t>139-399% FPL </a:t>
            </a:r>
          </a:p>
          <a:p>
            <a:pPr algn="ctr"/>
            <a:r>
              <a:rPr lang="en-US" sz="1130" b="1" dirty="0" smtClean="0">
                <a:latin typeface="+mj-lt"/>
              </a:rPr>
              <a:t>(39%)</a:t>
            </a:r>
            <a:endParaRPr lang="en-US" sz="1130" b="1" dirty="0">
              <a:latin typeface="+mj-lt"/>
            </a:endParaRPr>
          </a:p>
        </p:txBody>
      </p:sp>
      <p:sp>
        <p:nvSpPr>
          <p:cNvPr id="895" name="Rectangle 894"/>
          <p:cNvSpPr/>
          <p:nvPr/>
        </p:nvSpPr>
        <p:spPr>
          <a:xfrm>
            <a:off x="7717586" y="2188470"/>
            <a:ext cx="969214" cy="438582"/>
          </a:xfrm>
          <a:prstGeom prst="rect">
            <a:avLst/>
          </a:prstGeom>
        </p:spPr>
        <p:txBody>
          <a:bodyPr wrap="square">
            <a:spAutoFit/>
          </a:bodyPr>
          <a:lstStyle/>
          <a:p>
            <a:pPr algn="ctr"/>
            <a:r>
              <a:rPr lang="en-US" sz="1130" b="1" dirty="0" smtClean="0">
                <a:latin typeface="+mj-lt"/>
              </a:rPr>
              <a:t>≥</a:t>
            </a:r>
            <a:r>
              <a:rPr lang="en-US" sz="1130" b="1" dirty="0">
                <a:latin typeface="+mj-lt"/>
              </a:rPr>
              <a:t>400% </a:t>
            </a:r>
            <a:r>
              <a:rPr lang="en-US" sz="1130" b="1" dirty="0" smtClean="0">
                <a:latin typeface="+mj-lt"/>
              </a:rPr>
              <a:t>FPL </a:t>
            </a:r>
          </a:p>
          <a:p>
            <a:pPr algn="ctr"/>
            <a:r>
              <a:rPr lang="en-US" sz="1130" b="1" dirty="0" smtClean="0">
                <a:latin typeface="+mj-lt"/>
              </a:rPr>
              <a:t>(10%)</a:t>
            </a:r>
            <a:endParaRPr lang="en-US" sz="1130" b="1" dirty="0">
              <a:latin typeface="+mj-lt"/>
            </a:endParaRPr>
          </a:p>
        </p:txBody>
      </p:sp>
      <p:grpSp>
        <p:nvGrpSpPr>
          <p:cNvPr id="559" name="Group 558"/>
          <p:cNvGrpSpPr/>
          <p:nvPr/>
        </p:nvGrpSpPr>
        <p:grpSpPr>
          <a:xfrm>
            <a:off x="5465068" y="2716977"/>
            <a:ext cx="3129317" cy="2827421"/>
            <a:chOff x="2691813" y="1672396"/>
            <a:chExt cx="3129317" cy="2827421"/>
          </a:xfrm>
        </p:grpSpPr>
        <p:sp>
          <p:nvSpPr>
            <p:cNvPr id="569" name="Rectangle 568"/>
            <p:cNvSpPr/>
            <p:nvPr/>
          </p:nvSpPr>
          <p:spPr>
            <a:xfrm>
              <a:off x="4028739" y="2969400"/>
              <a:ext cx="152807" cy="19510"/>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570" name="Group 569"/>
            <p:cNvGrpSpPr/>
            <p:nvPr/>
          </p:nvGrpSpPr>
          <p:grpSpPr>
            <a:xfrm>
              <a:off x="2691813" y="3390103"/>
              <a:ext cx="582545" cy="550396"/>
              <a:chOff x="3654352" y="2923878"/>
              <a:chExt cx="1782870" cy="1986999"/>
            </a:xfrm>
            <a:solidFill>
              <a:srgbClr val="0072C0"/>
            </a:solidFill>
          </p:grpSpPr>
          <p:grpSp>
            <p:nvGrpSpPr>
              <p:cNvPr id="1298" name="Group 1297"/>
              <p:cNvGrpSpPr/>
              <p:nvPr/>
            </p:nvGrpSpPr>
            <p:grpSpPr>
              <a:xfrm>
                <a:off x="3654352" y="2923878"/>
                <a:ext cx="890968" cy="1986999"/>
                <a:chOff x="3654352" y="2923878"/>
                <a:chExt cx="890968" cy="1986999"/>
              </a:xfrm>
              <a:grpFill/>
            </p:grpSpPr>
            <p:sp>
              <p:nvSpPr>
                <p:cNvPr id="1309" name="Oval 1308"/>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10" name="Rounded Rectangle 1309"/>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11" name="Rounded Rectangle 1310"/>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12" name="Rounded Rectangle 1311"/>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13" name="Round Same Side Corner Rectangle 1312"/>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314" name="Group 1313"/>
                <p:cNvGrpSpPr/>
                <p:nvPr/>
              </p:nvGrpSpPr>
              <p:grpSpPr>
                <a:xfrm>
                  <a:off x="3654352" y="3333672"/>
                  <a:ext cx="890968" cy="712284"/>
                  <a:chOff x="3654352" y="3350339"/>
                  <a:chExt cx="890968" cy="712284"/>
                </a:xfrm>
                <a:grpFill/>
              </p:grpSpPr>
              <p:sp>
                <p:nvSpPr>
                  <p:cNvPr id="1315" name="Rounded Rectangle 1314"/>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16" name="Rounded Rectangle 1315"/>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299" name="Group 1298"/>
              <p:cNvGrpSpPr/>
              <p:nvPr/>
            </p:nvGrpSpPr>
            <p:grpSpPr>
              <a:xfrm>
                <a:off x="4644231" y="2940149"/>
                <a:ext cx="792991" cy="1970728"/>
                <a:chOff x="5287084" y="2926861"/>
                <a:chExt cx="792991" cy="1970728"/>
              </a:xfrm>
              <a:grpFill/>
            </p:grpSpPr>
            <p:sp>
              <p:nvSpPr>
                <p:cNvPr id="1300" name="Oval 1299"/>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301" name="Group 1300"/>
                <p:cNvGrpSpPr/>
                <p:nvPr/>
              </p:nvGrpSpPr>
              <p:grpSpPr>
                <a:xfrm>
                  <a:off x="5508901" y="4114392"/>
                  <a:ext cx="349356" cy="783197"/>
                  <a:chOff x="5351796" y="5908768"/>
                  <a:chExt cx="349356" cy="783197"/>
                </a:xfrm>
                <a:grpFill/>
              </p:grpSpPr>
              <p:sp>
                <p:nvSpPr>
                  <p:cNvPr id="1307" name="Rounded Rectangle 1306"/>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08" name="Rounded Rectangle 1307"/>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302" name="Trapezoid 1301"/>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03" name="Rounded Rectangle 1302"/>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304" name="Group 1303"/>
                <p:cNvGrpSpPr/>
                <p:nvPr/>
              </p:nvGrpSpPr>
              <p:grpSpPr>
                <a:xfrm>
                  <a:off x="5287084" y="3357795"/>
                  <a:ext cx="792991" cy="712285"/>
                  <a:chOff x="5287084" y="3357795"/>
                  <a:chExt cx="792991" cy="712285"/>
                </a:xfrm>
                <a:grpFill/>
              </p:grpSpPr>
              <p:sp>
                <p:nvSpPr>
                  <p:cNvPr id="1305" name="Rounded Rectangle 1304"/>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306" name="Rounded Rectangle 1305"/>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1" name="Group 710"/>
            <p:cNvGrpSpPr/>
            <p:nvPr/>
          </p:nvGrpSpPr>
          <p:grpSpPr>
            <a:xfrm>
              <a:off x="3310990" y="3389542"/>
              <a:ext cx="582545" cy="550396"/>
              <a:chOff x="3654352" y="2923878"/>
              <a:chExt cx="1782870" cy="1986999"/>
            </a:xfrm>
            <a:solidFill>
              <a:srgbClr val="0072C0"/>
            </a:solidFill>
          </p:grpSpPr>
          <p:grpSp>
            <p:nvGrpSpPr>
              <p:cNvPr id="1279" name="Group 1278"/>
              <p:cNvGrpSpPr/>
              <p:nvPr/>
            </p:nvGrpSpPr>
            <p:grpSpPr>
              <a:xfrm>
                <a:off x="3654352" y="2923878"/>
                <a:ext cx="890968" cy="1986999"/>
                <a:chOff x="3654352" y="2923878"/>
                <a:chExt cx="890968" cy="1986999"/>
              </a:xfrm>
              <a:grpFill/>
            </p:grpSpPr>
            <p:sp>
              <p:nvSpPr>
                <p:cNvPr id="1290" name="Oval 1289"/>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91" name="Rounded Rectangle 1290"/>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92" name="Rounded Rectangle 1291"/>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93" name="Rounded Rectangle 1292"/>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94" name="Round Same Side Corner Rectangle 1293"/>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95" name="Group 1294"/>
                <p:cNvGrpSpPr/>
                <p:nvPr/>
              </p:nvGrpSpPr>
              <p:grpSpPr>
                <a:xfrm>
                  <a:off x="3654352" y="3333672"/>
                  <a:ext cx="890968" cy="712284"/>
                  <a:chOff x="3654352" y="3350339"/>
                  <a:chExt cx="890968" cy="712284"/>
                </a:xfrm>
                <a:grpFill/>
              </p:grpSpPr>
              <p:sp>
                <p:nvSpPr>
                  <p:cNvPr id="1296" name="Rounded Rectangle 1295"/>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97" name="Rounded Rectangle 1296"/>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280" name="Group 1279"/>
              <p:cNvGrpSpPr/>
              <p:nvPr/>
            </p:nvGrpSpPr>
            <p:grpSpPr>
              <a:xfrm>
                <a:off x="4644231" y="2940149"/>
                <a:ext cx="792991" cy="1970728"/>
                <a:chOff x="5287084" y="2926861"/>
                <a:chExt cx="792991" cy="1970728"/>
              </a:xfrm>
              <a:grpFill/>
            </p:grpSpPr>
            <p:sp>
              <p:nvSpPr>
                <p:cNvPr id="1281" name="Oval 1280"/>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82" name="Group 1281"/>
                <p:cNvGrpSpPr/>
                <p:nvPr/>
              </p:nvGrpSpPr>
              <p:grpSpPr>
                <a:xfrm>
                  <a:off x="5508901" y="4114392"/>
                  <a:ext cx="349356" cy="783197"/>
                  <a:chOff x="5351796" y="5908768"/>
                  <a:chExt cx="349356" cy="783197"/>
                </a:xfrm>
                <a:grpFill/>
              </p:grpSpPr>
              <p:sp>
                <p:nvSpPr>
                  <p:cNvPr id="1288" name="Rounded Rectangle 1287"/>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89" name="Rounded Rectangle 1288"/>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283" name="Trapezoid 1282"/>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84" name="Rounded Rectangle 1283"/>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85" name="Group 1284"/>
                <p:cNvGrpSpPr/>
                <p:nvPr/>
              </p:nvGrpSpPr>
              <p:grpSpPr>
                <a:xfrm>
                  <a:off x="5287084" y="3357795"/>
                  <a:ext cx="792991" cy="712285"/>
                  <a:chOff x="5287084" y="3357795"/>
                  <a:chExt cx="792991" cy="712285"/>
                </a:xfrm>
                <a:grpFill/>
              </p:grpSpPr>
              <p:sp>
                <p:nvSpPr>
                  <p:cNvPr id="1286" name="Rounded Rectangle 1285"/>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87" name="Rounded Rectangle 1286"/>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2" name="Group 711"/>
            <p:cNvGrpSpPr/>
            <p:nvPr/>
          </p:nvGrpSpPr>
          <p:grpSpPr>
            <a:xfrm>
              <a:off x="3940937" y="3383757"/>
              <a:ext cx="582545" cy="550396"/>
              <a:chOff x="3654352" y="2923878"/>
              <a:chExt cx="1782870" cy="1986999"/>
            </a:xfrm>
            <a:solidFill>
              <a:srgbClr val="0072C0"/>
            </a:solidFill>
          </p:grpSpPr>
          <p:grpSp>
            <p:nvGrpSpPr>
              <p:cNvPr id="1260" name="Group 1259"/>
              <p:cNvGrpSpPr/>
              <p:nvPr/>
            </p:nvGrpSpPr>
            <p:grpSpPr>
              <a:xfrm>
                <a:off x="3654352" y="2923878"/>
                <a:ext cx="890968" cy="1986999"/>
                <a:chOff x="3654352" y="2923878"/>
                <a:chExt cx="890968" cy="1986999"/>
              </a:xfrm>
              <a:grpFill/>
            </p:grpSpPr>
            <p:sp>
              <p:nvSpPr>
                <p:cNvPr id="1271" name="Oval 1270"/>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72" name="Rounded Rectangle 1271"/>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73" name="Rounded Rectangle 1272"/>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74" name="Rounded Rectangle 1273"/>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75" name="Round Same Side Corner Rectangle 1274"/>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76" name="Group 1275"/>
                <p:cNvGrpSpPr/>
                <p:nvPr/>
              </p:nvGrpSpPr>
              <p:grpSpPr>
                <a:xfrm>
                  <a:off x="3654352" y="3333672"/>
                  <a:ext cx="890968" cy="712284"/>
                  <a:chOff x="3654352" y="3350339"/>
                  <a:chExt cx="890968" cy="712284"/>
                </a:xfrm>
                <a:grpFill/>
              </p:grpSpPr>
              <p:sp>
                <p:nvSpPr>
                  <p:cNvPr id="1277" name="Rounded Rectangle 1276"/>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78" name="Rounded Rectangle 1277"/>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261" name="Group 1260"/>
              <p:cNvGrpSpPr/>
              <p:nvPr/>
            </p:nvGrpSpPr>
            <p:grpSpPr>
              <a:xfrm>
                <a:off x="4644231" y="2940149"/>
                <a:ext cx="792991" cy="1970728"/>
                <a:chOff x="5287084" y="2926861"/>
                <a:chExt cx="792991" cy="1970728"/>
              </a:xfrm>
              <a:grpFill/>
            </p:grpSpPr>
            <p:sp>
              <p:nvSpPr>
                <p:cNvPr id="1262" name="Oval 1261"/>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63" name="Group 1262"/>
                <p:cNvGrpSpPr/>
                <p:nvPr/>
              </p:nvGrpSpPr>
              <p:grpSpPr>
                <a:xfrm>
                  <a:off x="5508901" y="4114392"/>
                  <a:ext cx="349356" cy="783197"/>
                  <a:chOff x="5351796" y="5908768"/>
                  <a:chExt cx="349356" cy="783197"/>
                </a:xfrm>
                <a:grpFill/>
              </p:grpSpPr>
              <p:sp>
                <p:nvSpPr>
                  <p:cNvPr id="1269" name="Rounded Rectangle 1268"/>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70" name="Rounded Rectangle 1269"/>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264" name="Trapezoid 1263"/>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65" name="Rounded Rectangle 1264"/>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66" name="Group 1265"/>
                <p:cNvGrpSpPr/>
                <p:nvPr/>
              </p:nvGrpSpPr>
              <p:grpSpPr>
                <a:xfrm>
                  <a:off x="5287084" y="3357795"/>
                  <a:ext cx="792991" cy="712285"/>
                  <a:chOff x="5287084" y="3357795"/>
                  <a:chExt cx="792991" cy="712285"/>
                </a:xfrm>
                <a:grpFill/>
              </p:grpSpPr>
              <p:sp>
                <p:nvSpPr>
                  <p:cNvPr id="1267" name="Rounded Rectangle 1266"/>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68" name="Rounded Rectangle 1267"/>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3" name="Group 712"/>
            <p:cNvGrpSpPr/>
            <p:nvPr/>
          </p:nvGrpSpPr>
          <p:grpSpPr>
            <a:xfrm>
              <a:off x="4570703" y="3383196"/>
              <a:ext cx="582545" cy="550396"/>
              <a:chOff x="3654352" y="2923878"/>
              <a:chExt cx="1782870" cy="1986999"/>
            </a:xfrm>
            <a:solidFill>
              <a:srgbClr val="0072C0"/>
            </a:solidFill>
          </p:grpSpPr>
          <p:grpSp>
            <p:nvGrpSpPr>
              <p:cNvPr id="1241" name="Group 1240"/>
              <p:cNvGrpSpPr/>
              <p:nvPr/>
            </p:nvGrpSpPr>
            <p:grpSpPr>
              <a:xfrm>
                <a:off x="3654352" y="2923878"/>
                <a:ext cx="890968" cy="1986999"/>
                <a:chOff x="3654352" y="2923878"/>
                <a:chExt cx="890968" cy="1986999"/>
              </a:xfrm>
              <a:grpFill/>
            </p:grpSpPr>
            <p:sp>
              <p:nvSpPr>
                <p:cNvPr id="1252" name="Oval 1251"/>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53" name="Rounded Rectangle 1252"/>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54" name="Rounded Rectangle 1253"/>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55" name="Rounded Rectangle 1254"/>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56" name="Round Same Side Corner Rectangle 1255"/>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57" name="Group 1256"/>
                <p:cNvGrpSpPr/>
                <p:nvPr/>
              </p:nvGrpSpPr>
              <p:grpSpPr>
                <a:xfrm>
                  <a:off x="3654352" y="3333672"/>
                  <a:ext cx="890968" cy="712284"/>
                  <a:chOff x="3654352" y="3350339"/>
                  <a:chExt cx="890968" cy="712284"/>
                </a:xfrm>
                <a:grpFill/>
              </p:grpSpPr>
              <p:sp>
                <p:nvSpPr>
                  <p:cNvPr id="1258" name="Rounded Rectangle 1257"/>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59" name="Rounded Rectangle 1258"/>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242" name="Group 1241"/>
              <p:cNvGrpSpPr/>
              <p:nvPr/>
            </p:nvGrpSpPr>
            <p:grpSpPr>
              <a:xfrm>
                <a:off x="4644231" y="2940149"/>
                <a:ext cx="792991" cy="1970728"/>
                <a:chOff x="5287084" y="2926861"/>
                <a:chExt cx="792991" cy="1970728"/>
              </a:xfrm>
              <a:grpFill/>
            </p:grpSpPr>
            <p:sp>
              <p:nvSpPr>
                <p:cNvPr id="1243" name="Oval 1242"/>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44" name="Group 1243"/>
                <p:cNvGrpSpPr/>
                <p:nvPr/>
              </p:nvGrpSpPr>
              <p:grpSpPr>
                <a:xfrm>
                  <a:off x="5508901" y="4114392"/>
                  <a:ext cx="349356" cy="783197"/>
                  <a:chOff x="5351796" y="5908768"/>
                  <a:chExt cx="349356" cy="783197"/>
                </a:xfrm>
                <a:grpFill/>
              </p:grpSpPr>
              <p:sp>
                <p:nvSpPr>
                  <p:cNvPr id="1250" name="Rounded Rectangle 1249"/>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51" name="Rounded Rectangle 1250"/>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245" name="Trapezoid 1244"/>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46" name="Rounded Rectangle 1245"/>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47" name="Group 1246"/>
                <p:cNvGrpSpPr/>
                <p:nvPr/>
              </p:nvGrpSpPr>
              <p:grpSpPr>
                <a:xfrm>
                  <a:off x="5287084" y="3357795"/>
                  <a:ext cx="792991" cy="712285"/>
                  <a:chOff x="5287084" y="3357795"/>
                  <a:chExt cx="792991" cy="712285"/>
                </a:xfrm>
                <a:grpFill/>
              </p:grpSpPr>
              <p:sp>
                <p:nvSpPr>
                  <p:cNvPr id="1248" name="Rounded Rectangle 1247"/>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49" name="Rounded Rectangle 1248"/>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4" name="Group 713"/>
            <p:cNvGrpSpPr/>
            <p:nvPr/>
          </p:nvGrpSpPr>
          <p:grpSpPr>
            <a:xfrm>
              <a:off x="5192351" y="3383196"/>
              <a:ext cx="582544" cy="550396"/>
              <a:chOff x="3654352" y="2923878"/>
              <a:chExt cx="1782870" cy="1986999"/>
            </a:xfrm>
            <a:solidFill>
              <a:srgbClr val="0072C0"/>
            </a:solidFill>
          </p:grpSpPr>
          <p:grpSp>
            <p:nvGrpSpPr>
              <p:cNvPr id="1222" name="Group 1221"/>
              <p:cNvGrpSpPr/>
              <p:nvPr/>
            </p:nvGrpSpPr>
            <p:grpSpPr>
              <a:xfrm>
                <a:off x="3654352" y="2923878"/>
                <a:ext cx="890968" cy="1986999"/>
                <a:chOff x="3654352" y="2923878"/>
                <a:chExt cx="890968" cy="1986999"/>
              </a:xfrm>
              <a:grpFill/>
            </p:grpSpPr>
            <p:sp>
              <p:nvSpPr>
                <p:cNvPr id="1233" name="Oval 1232"/>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34" name="Rounded Rectangle 1233"/>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35" name="Rounded Rectangle 1234"/>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36" name="Rounded Rectangle 1235"/>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37" name="Round Same Side Corner Rectangle 1236"/>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38" name="Group 1237"/>
                <p:cNvGrpSpPr/>
                <p:nvPr/>
              </p:nvGrpSpPr>
              <p:grpSpPr>
                <a:xfrm>
                  <a:off x="3654352" y="3333672"/>
                  <a:ext cx="890968" cy="712284"/>
                  <a:chOff x="3654352" y="3350339"/>
                  <a:chExt cx="890968" cy="712284"/>
                </a:xfrm>
                <a:grpFill/>
              </p:grpSpPr>
              <p:sp>
                <p:nvSpPr>
                  <p:cNvPr id="1239" name="Rounded Rectangle 1238"/>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40" name="Rounded Rectangle 1239"/>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223" name="Group 1222"/>
              <p:cNvGrpSpPr/>
              <p:nvPr/>
            </p:nvGrpSpPr>
            <p:grpSpPr>
              <a:xfrm>
                <a:off x="4644231" y="2940149"/>
                <a:ext cx="792991" cy="1970728"/>
                <a:chOff x="5287084" y="2926861"/>
                <a:chExt cx="792991" cy="1970728"/>
              </a:xfrm>
              <a:grpFill/>
            </p:grpSpPr>
            <p:sp>
              <p:nvSpPr>
                <p:cNvPr id="1224" name="Oval 1223"/>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25" name="Group 1224"/>
                <p:cNvGrpSpPr/>
                <p:nvPr/>
              </p:nvGrpSpPr>
              <p:grpSpPr>
                <a:xfrm>
                  <a:off x="5508901" y="4114392"/>
                  <a:ext cx="349354" cy="783197"/>
                  <a:chOff x="5351796" y="5908768"/>
                  <a:chExt cx="349354" cy="783197"/>
                </a:xfrm>
                <a:grpFill/>
              </p:grpSpPr>
              <p:sp>
                <p:nvSpPr>
                  <p:cNvPr id="1231" name="Rounded Rectangle 1230"/>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32" name="Rounded Rectangle 1231"/>
                  <p:cNvSpPr/>
                  <p:nvPr/>
                </p:nvSpPr>
                <p:spPr>
                  <a:xfrm>
                    <a:off x="5554845" y="5908768"/>
                    <a:ext cx="146305"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226" name="Trapezoid 1225"/>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27" name="Rounded Rectangle 1226"/>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28" name="Group 1227"/>
                <p:cNvGrpSpPr/>
                <p:nvPr/>
              </p:nvGrpSpPr>
              <p:grpSpPr>
                <a:xfrm>
                  <a:off x="5287084" y="3357795"/>
                  <a:ext cx="792991" cy="712285"/>
                  <a:chOff x="5287084" y="3357795"/>
                  <a:chExt cx="792991" cy="712285"/>
                </a:xfrm>
                <a:grpFill/>
              </p:grpSpPr>
              <p:sp>
                <p:nvSpPr>
                  <p:cNvPr id="1229" name="Rounded Rectangle 1228"/>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30" name="Rounded Rectangle 1229"/>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5" name="Group 714"/>
            <p:cNvGrpSpPr/>
            <p:nvPr/>
          </p:nvGrpSpPr>
          <p:grpSpPr>
            <a:xfrm>
              <a:off x="2702250" y="3949421"/>
              <a:ext cx="582545" cy="550396"/>
              <a:chOff x="3654352" y="2923878"/>
              <a:chExt cx="1782870" cy="1986999"/>
            </a:xfrm>
            <a:solidFill>
              <a:srgbClr val="0072C0"/>
            </a:solidFill>
          </p:grpSpPr>
          <p:grpSp>
            <p:nvGrpSpPr>
              <p:cNvPr id="1203" name="Group 1202"/>
              <p:cNvGrpSpPr/>
              <p:nvPr/>
            </p:nvGrpSpPr>
            <p:grpSpPr>
              <a:xfrm>
                <a:off x="3654352" y="2923878"/>
                <a:ext cx="890968" cy="1986999"/>
                <a:chOff x="3654352" y="2923878"/>
                <a:chExt cx="890968" cy="1986999"/>
              </a:xfrm>
              <a:grpFill/>
            </p:grpSpPr>
            <p:sp>
              <p:nvSpPr>
                <p:cNvPr id="1214" name="Oval 1213"/>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15" name="Rounded Rectangle 1214"/>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16" name="Rounded Rectangle 1215"/>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17" name="Rounded Rectangle 1216"/>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18" name="Round Same Side Corner Rectangle 1217"/>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19" name="Group 1218"/>
                <p:cNvGrpSpPr/>
                <p:nvPr/>
              </p:nvGrpSpPr>
              <p:grpSpPr>
                <a:xfrm>
                  <a:off x="3654352" y="3333672"/>
                  <a:ext cx="890968" cy="712284"/>
                  <a:chOff x="3654352" y="3350339"/>
                  <a:chExt cx="890968" cy="712284"/>
                </a:xfrm>
                <a:grpFill/>
              </p:grpSpPr>
              <p:sp>
                <p:nvSpPr>
                  <p:cNvPr id="1220" name="Rounded Rectangle 1219"/>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21" name="Rounded Rectangle 1220"/>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204" name="Group 1203"/>
              <p:cNvGrpSpPr/>
              <p:nvPr/>
            </p:nvGrpSpPr>
            <p:grpSpPr>
              <a:xfrm>
                <a:off x="4644231" y="2940149"/>
                <a:ext cx="792991" cy="1970728"/>
                <a:chOff x="5287084" y="2926861"/>
                <a:chExt cx="792991" cy="1970728"/>
              </a:xfrm>
              <a:grpFill/>
            </p:grpSpPr>
            <p:sp>
              <p:nvSpPr>
                <p:cNvPr id="1205" name="Oval 1204"/>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06" name="Group 1205"/>
                <p:cNvGrpSpPr/>
                <p:nvPr/>
              </p:nvGrpSpPr>
              <p:grpSpPr>
                <a:xfrm>
                  <a:off x="5508901" y="4114392"/>
                  <a:ext cx="349356" cy="783197"/>
                  <a:chOff x="5351796" y="5908768"/>
                  <a:chExt cx="349356" cy="783197"/>
                </a:xfrm>
                <a:grpFill/>
              </p:grpSpPr>
              <p:sp>
                <p:nvSpPr>
                  <p:cNvPr id="1212" name="Rounded Rectangle 1211"/>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13" name="Rounded Rectangle 1212"/>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207" name="Trapezoid 1206"/>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08" name="Rounded Rectangle 1207"/>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09" name="Group 1208"/>
                <p:cNvGrpSpPr/>
                <p:nvPr/>
              </p:nvGrpSpPr>
              <p:grpSpPr>
                <a:xfrm>
                  <a:off x="5287084" y="3357795"/>
                  <a:ext cx="792991" cy="712285"/>
                  <a:chOff x="5287084" y="3357795"/>
                  <a:chExt cx="792991" cy="712285"/>
                </a:xfrm>
                <a:grpFill/>
              </p:grpSpPr>
              <p:sp>
                <p:nvSpPr>
                  <p:cNvPr id="1210" name="Rounded Rectangle 1209"/>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11" name="Rounded Rectangle 1210"/>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6" name="Group 715"/>
            <p:cNvGrpSpPr/>
            <p:nvPr/>
          </p:nvGrpSpPr>
          <p:grpSpPr>
            <a:xfrm>
              <a:off x="3321427" y="3948860"/>
              <a:ext cx="582545" cy="550396"/>
              <a:chOff x="3654352" y="2923878"/>
              <a:chExt cx="1782870" cy="1986999"/>
            </a:xfrm>
            <a:solidFill>
              <a:srgbClr val="0072C0"/>
            </a:solidFill>
          </p:grpSpPr>
          <p:grpSp>
            <p:nvGrpSpPr>
              <p:cNvPr id="1184" name="Group 1183"/>
              <p:cNvGrpSpPr/>
              <p:nvPr/>
            </p:nvGrpSpPr>
            <p:grpSpPr>
              <a:xfrm>
                <a:off x="3654352" y="2923878"/>
                <a:ext cx="890968" cy="1986999"/>
                <a:chOff x="3654352" y="2923878"/>
                <a:chExt cx="890968" cy="1986999"/>
              </a:xfrm>
              <a:grpFill/>
            </p:grpSpPr>
            <p:sp>
              <p:nvSpPr>
                <p:cNvPr id="1195" name="Oval 1194"/>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96" name="Rounded Rectangle 1195"/>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97" name="Rounded Rectangle 1196"/>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98" name="Rounded Rectangle 1197"/>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99" name="Round Same Side Corner Rectangle 1198"/>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200" name="Group 1199"/>
                <p:cNvGrpSpPr/>
                <p:nvPr/>
              </p:nvGrpSpPr>
              <p:grpSpPr>
                <a:xfrm>
                  <a:off x="3654352" y="3333672"/>
                  <a:ext cx="890968" cy="712284"/>
                  <a:chOff x="3654352" y="3350339"/>
                  <a:chExt cx="890968" cy="712284"/>
                </a:xfrm>
                <a:grpFill/>
              </p:grpSpPr>
              <p:sp>
                <p:nvSpPr>
                  <p:cNvPr id="1201" name="Rounded Rectangle 1200"/>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202" name="Rounded Rectangle 1201"/>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185" name="Group 1184"/>
              <p:cNvGrpSpPr/>
              <p:nvPr/>
            </p:nvGrpSpPr>
            <p:grpSpPr>
              <a:xfrm>
                <a:off x="4644231" y="2940149"/>
                <a:ext cx="792991" cy="1970728"/>
                <a:chOff x="5287084" y="2926861"/>
                <a:chExt cx="792991" cy="1970728"/>
              </a:xfrm>
              <a:grpFill/>
            </p:grpSpPr>
            <p:sp>
              <p:nvSpPr>
                <p:cNvPr id="1186" name="Oval 1185"/>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87" name="Group 1186"/>
                <p:cNvGrpSpPr/>
                <p:nvPr/>
              </p:nvGrpSpPr>
              <p:grpSpPr>
                <a:xfrm>
                  <a:off x="5508901" y="4114392"/>
                  <a:ext cx="349356" cy="783197"/>
                  <a:chOff x="5351796" y="5908768"/>
                  <a:chExt cx="349356" cy="783197"/>
                </a:xfrm>
                <a:grpFill/>
              </p:grpSpPr>
              <p:sp>
                <p:nvSpPr>
                  <p:cNvPr id="1193" name="Rounded Rectangle 1192"/>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94" name="Rounded Rectangle 1193"/>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188" name="Trapezoid 1187"/>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89" name="Rounded Rectangle 1188"/>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90" name="Group 1189"/>
                <p:cNvGrpSpPr/>
                <p:nvPr/>
              </p:nvGrpSpPr>
              <p:grpSpPr>
                <a:xfrm>
                  <a:off x="5287084" y="3357795"/>
                  <a:ext cx="792991" cy="712285"/>
                  <a:chOff x="5287084" y="3357795"/>
                  <a:chExt cx="792991" cy="712285"/>
                </a:xfrm>
                <a:grpFill/>
              </p:grpSpPr>
              <p:sp>
                <p:nvSpPr>
                  <p:cNvPr id="1191" name="Rounded Rectangle 1190"/>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92" name="Rounded Rectangle 1191"/>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7" name="Group 716"/>
            <p:cNvGrpSpPr/>
            <p:nvPr/>
          </p:nvGrpSpPr>
          <p:grpSpPr>
            <a:xfrm>
              <a:off x="3951375" y="3943075"/>
              <a:ext cx="582545" cy="550396"/>
              <a:chOff x="3654352" y="2923878"/>
              <a:chExt cx="1782870" cy="1986999"/>
            </a:xfrm>
            <a:solidFill>
              <a:srgbClr val="0072C0"/>
            </a:solidFill>
          </p:grpSpPr>
          <p:grpSp>
            <p:nvGrpSpPr>
              <p:cNvPr id="1165" name="Group 1164"/>
              <p:cNvGrpSpPr/>
              <p:nvPr/>
            </p:nvGrpSpPr>
            <p:grpSpPr>
              <a:xfrm>
                <a:off x="3654352" y="2923878"/>
                <a:ext cx="890968" cy="1986999"/>
                <a:chOff x="3654352" y="2923878"/>
                <a:chExt cx="890968" cy="1986999"/>
              </a:xfrm>
              <a:grpFill/>
            </p:grpSpPr>
            <p:sp>
              <p:nvSpPr>
                <p:cNvPr id="1176" name="Oval 1175"/>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77" name="Rounded Rectangle 1176"/>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78" name="Rounded Rectangle 1177"/>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79" name="Rounded Rectangle 1178"/>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80" name="Round Same Side Corner Rectangle 1179"/>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81" name="Group 1180"/>
                <p:cNvGrpSpPr/>
                <p:nvPr/>
              </p:nvGrpSpPr>
              <p:grpSpPr>
                <a:xfrm>
                  <a:off x="3654352" y="3333672"/>
                  <a:ext cx="890968" cy="712284"/>
                  <a:chOff x="3654352" y="3350339"/>
                  <a:chExt cx="890968" cy="712284"/>
                </a:xfrm>
                <a:grpFill/>
              </p:grpSpPr>
              <p:sp>
                <p:nvSpPr>
                  <p:cNvPr id="1182" name="Rounded Rectangle 1181"/>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83" name="Rounded Rectangle 1182"/>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166" name="Group 1165"/>
              <p:cNvGrpSpPr/>
              <p:nvPr/>
            </p:nvGrpSpPr>
            <p:grpSpPr>
              <a:xfrm>
                <a:off x="4644231" y="2940149"/>
                <a:ext cx="792991" cy="1970728"/>
                <a:chOff x="5287084" y="2926861"/>
                <a:chExt cx="792991" cy="1970728"/>
              </a:xfrm>
              <a:grpFill/>
            </p:grpSpPr>
            <p:sp>
              <p:nvSpPr>
                <p:cNvPr id="1167" name="Oval 1166"/>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68" name="Group 1167"/>
                <p:cNvGrpSpPr/>
                <p:nvPr/>
              </p:nvGrpSpPr>
              <p:grpSpPr>
                <a:xfrm>
                  <a:off x="5508901" y="4114392"/>
                  <a:ext cx="349356" cy="783197"/>
                  <a:chOff x="5351796" y="5908768"/>
                  <a:chExt cx="349356" cy="783197"/>
                </a:xfrm>
                <a:grpFill/>
              </p:grpSpPr>
              <p:sp>
                <p:nvSpPr>
                  <p:cNvPr id="1174" name="Rounded Rectangle 1173"/>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75" name="Rounded Rectangle 1174"/>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169" name="Trapezoid 1168"/>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70" name="Rounded Rectangle 1169"/>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71" name="Group 1170"/>
                <p:cNvGrpSpPr/>
                <p:nvPr/>
              </p:nvGrpSpPr>
              <p:grpSpPr>
                <a:xfrm>
                  <a:off x="5287084" y="3357795"/>
                  <a:ext cx="792991" cy="712285"/>
                  <a:chOff x="5287084" y="3357795"/>
                  <a:chExt cx="792991" cy="712285"/>
                </a:xfrm>
                <a:grpFill/>
              </p:grpSpPr>
              <p:sp>
                <p:nvSpPr>
                  <p:cNvPr id="1172" name="Rounded Rectangle 1171"/>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73" name="Rounded Rectangle 1172"/>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8" name="Group 717"/>
            <p:cNvGrpSpPr/>
            <p:nvPr/>
          </p:nvGrpSpPr>
          <p:grpSpPr>
            <a:xfrm>
              <a:off x="4581141" y="3942514"/>
              <a:ext cx="582545" cy="550396"/>
              <a:chOff x="3654352" y="2923878"/>
              <a:chExt cx="1782870" cy="1986999"/>
            </a:xfrm>
            <a:solidFill>
              <a:srgbClr val="0072C0"/>
            </a:solidFill>
          </p:grpSpPr>
          <p:grpSp>
            <p:nvGrpSpPr>
              <p:cNvPr id="1146" name="Group 1145"/>
              <p:cNvGrpSpPr/>
              <p:nvPr/>
            </p:nvGrpSpPr>
            <p:grpSpPr>
              <a:xfrm>
                <a:off x="3654352" y="2923878"/>
                <a:ext cx="890968" cy="1986999"/>
                <a:chOff x="3654352" y="2923878"/>
                <a:chExt cx="890968" cy="1986999"/>
              </a:xfrm>
              <a:grpFill/>
            </p:grpSpPr>
            <p:sp>
              <p:nvSpPr>
                <p:cNvPr id="1157" name="Oval 1156"/>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58" name="Rounded Rectangle 1157"/>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59" name="Rounded Rectangle 1158"/>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60" name="Rounded Rectangle 1159"/>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61" name="Round Same Side Corner Rectangle 1160"/>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62" name="Group 1161"/>
                <p:cNvGrpSpPr/>
                <p:nvPr/>
              </p:nvGrpSpPr>
              <p:grpSpPr>
                <a:xfrm>
                  <a:off x="3654352" y="3333672"/>
                  <a:ext cx="890968" cy="712284"/>
                  <a:chOff x="3654352" y="3350339"/>
                  <a:chExt cx="890968" cy="712284"/>
                </a:xfrm>
                <a:grpFill/>
              </p:grpSpPr>
              <p:sp>
                <p:nvSpPr>
                  <p:cNvPr id="1163" name="Rounded Rectangle 1162"/>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64" name="Rounded Rectangle 1163"/>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147" name="Group 1146"/>
              <p:cNvGrpSpPr/>
              <p:nvPr/>
            </p:nvGrpSpPr>
            <p:grpSpPr>
              <a:xfrm>
                <a:off x="4644231" y="2940149"/>
                <a:ext cx="792991" cy="1970728"/>
                <a:chOff x="5287084" y="2926861"/>
                <a:chExt cx="792991" cy="1970728"/>
              </a:xfrm>
              <a:grpFill/>
            </p:grpSpPr>
            <p:sp>
              <p:nvSpPr>
                <p:cNvPr id="1148" name="Oval 1147"/>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49" name="Group 1148"/>
                <p:cNvGrpSpPr/>
                <p:nvPr/>
              </p:nvGrpSpPr>
              <p:grpSpPr>
                <a:xfrm>
                  <a:off x="5508901" y="4114392"/>
                  <a:ext cx="349356" cy="783197"/>
                  <a:chOff x="5351796" y="5908768"/>
                  <a:chExt cx="349356" cy="783197"/>
                </a:xfrm>
                <a:grpFill/>
              </p:grpSpPr>
              <p:sp>
                <p:nvSpPr>
                  <p:cNvPr id="1155" name="Rounded Rectangle 1154"/>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56" name="Rounded Rectangle 1155"/>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150" name="Trapezoid 1149"/>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51" name="Rounded Rectangle 1150"/>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52" name="Group 1151"/>
                <p:cNvGrpSpPr/>
                <p:nvPr/>
              </p:nvGrpSpPr>
              <p:grpSpPr>
                <a:xfrm>
                  <a:off x="5287084" y="3357795"/>
                  <a:ext cx="792991" cy="712285"/>
                  <a:chOff x="5287084" y="3357795"/>
                  <a:chExt cx="792991" cy="712285"/>
                </a:xfrm>
                <a:grpFill/>
              </p:grpSpPr>
              <p:sp>
                <p:nvSpPr>
                  <p:cNvPr id="1153" name="Rounded Rectangle 1152"/>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54" name="Rounded Rectangle 1153"/>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19" name="Group 718"/>
            <p:cNvGrpSpPr/>
            <p:nvPr/>
          </p:nvGrpSpPr>
          <p:grpSpPr>
            <a:xfrm>
              <a:off x="5202789" y="3942514"/>
              <a:ext cx="582544" cy="550396"/>
              <a:chOff x="3654352" y="2923878"/>
              <a:chExt cx="1782870" cy="1986999"/>
            </a:xfrm>
            <a:solidFill>
              <a:srgbClr val="0072C0"/>
            </a:solidFill>
          </p:grpSpPr>
          <p:grpSp>
            <p:nvGrpSpPr>
              <p:cNvPr id="1127" name="Group 1126"/>
              <p:cNvGrpSpPr/>
              <p:nvPr/>
            </p:nvGrpSpPr>
            <p:grpSpPr>
              <a:xfrm>
                <a:off x="3654352" y="2923878"/>
                <a:ext cx="890968" cy="1986999"/>
                <a:chOff x="3654352" y="2923878"/>
                <a:chExt cx="890968" cy="1986999"/>
              </a:xfrm>
              <a:grpFill/>
            </p:grpSpPr>
            <p:sp>
              <p:nvSpPr>
                <p:cNvPr id="1138" name="Oval 1137"/>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39" name="Rounded Rectangle 1138"/>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40" name="Rounded Rectangle 1139"/>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41" name="Rounded Rectangle 1140"/>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42" name="Round Same Side Corner Rectangle 1141"/>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43" name="Group 1142"/>
                <p:cNvGrpSpPr/>
                <p:nvPr/>
              </p:nvGrpSpPr>
              <p:grpSpPr>
                <a:xfrm>
                  <a:off x="3654352" y="3333672"/>
                  <a:ext cx="890968" cy="712284"/>
                  <a:chOff x="3654352" y="3350339"/>
                  <a:chExt cx="890968" cy="712284"/>
                </a:xfrm>
                <a:grpFill/>
              </p:grpSpPr>
              <p:sp>
                <p:nvSpPr>
                  <p:cNvPr id="1144" name="Rounded Rectangle 1143"/>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45" name="Rounded Rectangle 1144"/>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128" name="Group 1127"/>
              <p:cNvGrpSpPr/>
              <p:nvPr/>
            </p:nvGrpSpPr>
            <p:grpSpPr>
              <a:xfrm>
                <a:off x="4644231" y="2940149"/>
                <a:ext cx="792991" cy="1970728"/>
                <a:chOff x="5287084" y="2926861"/>
                <a:chExt cx="792991" cy="1970728"/>
              </a:xfrm>
              <a:grpFill/>
            </p:grpSpPr>
            <p:sp>
              <p:nvSpPr>
                <p:cNvPr id="1129" name="Oval 1128"/>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30" name="Group 1129"/>
                <p:cNvGrpSpPr/>
                <p:nvPr/>
              </p:nvGrpSpPr>
              <p:grpSpPr>
                <a:xfrm>
                  <a:off x="5508901" y="4114392"/>
                  <a:ext cx="349354" cy="783197"/>
                  <a:chOff x="5351796" y="5908768"/>
                  <a:chExt cx="349354" cy="783197"/>
                </a:xfrm>
                <a:grpFill/>
              </p:grpSpPr>
              <p:sp>
                <p:nvSpPr>
                  <p:cNvPr id="1136" name="Rounded Rectangle 1135"/>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37" name="Rounded Rectangle 1136"/>
                  <p:cNvSpPr/>
                  <p:nvPr/>
                </p:nvSpPr>
                <p:spPr>
                  <a:xfrm>
                    <a:off x="5554845" y="5908768"/>
                    <a:ext cx="146305"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131" name="Trapezoid 1130"/>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32" name="Rounded Rectangle 1131"/>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33" name="Group 1132"/>
                <p:cNvGrpSpPr/>
                <p:nvPr/>
              </p:nvGrpSpPr>
              <p:grpSpPr>
                <a:xfrm>
                  <a:off x="5287084" y="3357795"/>
                  <a:ext cx="792991" cy="712285"/>
                  <a:chOff x="5287084" y="3357795"/>
                  <a:chExt cx="792991" cy="712285"/>
                </a:xfrm>
                <a:grpFill/>
              </p:grpSpPr>
              <p:sp>
                <p:nvSpPr>
                  <p:cNvPr id="1134" name="Rounded Rectangle 1133"/>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35" name="Rounded Rectangle 1134"/>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20" name="Group 719"/>
            <p:cNvGrpSpPr/>
            <p:nvPr/>
          </p:nvGrpSpPr>
          <p:grpSpPr>
            <a:xfrm>
              <a:off x="2706694" y="2845045"/>
              <a:ext cx="582545" cy="550396"/>
              <a:chOff x="3654352" y="2923878"/>
              <a:chExt cx="1782870" cy="1986999"/>
            </a:xfrm>
            <a:solidFill>
              <a:srgbClr val="FF8811"/>
            </a:solidFill>
          </p:grpSpPr>
          <p:grpSp>
            <p:nvGrpSpPr>
              <p:cNvPr id="1108" name="Group 1107"/>
              <p:cNvGrpSpPr/>
              <p:nvPr/>
            </p:nvGrpSpPr>
            <p:grpSpPr>
              <a:xfrm>
                <a:off x="3654352" y="2923878"/>
                <a:ext cx="890968" cy="1986999"/>
                <a:chOff x="3654352" y="2923878"/>
                <a:chExt cx="890968" cy="1986999"/>
              </a:xfrm>
              <a:grpFill/>
            </p:grpSpPr>
            <p:sp>
              <p:nvSpPr>
                <p:cNvPr id="1119" name="Oval 1118"/>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20" name="Rounded Rectangle 1119"/>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21" name="Rounded Rectangle 1120"/>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22" name="Rounded Rectangle 1121"/>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23" name="Round Same Side Corner Rectangle 1122"/>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24" name="Group 1123"/>
                <p:cNvGrpSpPr/>
                <p:nvPr/>
              </p:nvGrpSpPr>
              <p:grpSpPr>
                <a:xfrm>
                  <a:off x="3654352" y="3333672"/>
                  <a:ext cx="890968" cy="712284"/>
                  <a:chOff x="3654352" y="3350339"/>
                  <a:chExt cx="890968" cy="712284"/>
                </a:xfrm>
                <a:grpFill/>
              </p:grpSpPr>
              <p:sp>
                <p:nvSpPr>
                  <p:cNvPr id="1125" name="Rounded Rectangle 1124"/>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26" name="Rounded Rectangle 1125"/>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109" name="Group 1108"/>
              <p:cNvGrpSpPr/>
              <p:nvPr/>
            </p:nvGrpSpPr>
            <p:grpSpPr>
              <a:xfrm>
                <a:off x="4644231" y="2940149"/>
                <a:ext cx="792991" cy="1970728"/>
                <a:chOff x="5287084" y="2926861"/>
                <a:chExt cx="792991" cy="1970728"/>
              </a:xfrm>
              <a:grpFill/>
            </p:grpSpPr>
            <p:sp>
              <p:nvSpPr>
                <p:cNvPr id="1110" name="Oval 1109"/>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11" name="Group 1110"/>
                <p:cNvGrpSpPr/>
                <p:nvPr/>
              </p:nvGrpSpPr>
              <p:grpSpPr>
                <a:xfrm>
                  <a:off x="5508901" y="4114392"/>
                  <a:ext cx="349356" cy="783197"/>
                  <a:chOff x="5351796" y="5908768"/>
                  <a:chExt cx="349356" cy="783197"/>
                </a:xfrm>
                <a:grpFill/>
              </p:grpSpPr>
              <p:sp>
                <p:nvSpPr>
                  <p:cNvPr id="1117" name="Rounded Rectangle 1116"/>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18" name="Rounded Rectangle 1117"/>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112" name="Trapezoid 1111"/>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13" name="Rounded Rectangle 1112"/>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14" name="Group 1113"/>
                <p:cNvGrpSpPr/>
                <p:nvPr/>
              </p:nvGrpSpPr>
              <p:grpSpPr>
                <a:xfrm>
                  <a:off x="5287084" y="3357795"/>
                  <a:ext cx="792991" cy="712285"/>
                  <a:chOff x="5287084" y="3357795"/>
                  <a:chExt cx="792991" cy="712285"/>
                </a:xfrm>
                <a:grpFill/>
              </p:grpSpPr>
              <p:sp>
                <p:nvSpPr>
                  <p:cNvPr id="1115" name="Rounded Rectangle 1114"/>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16" name="Rounded Rectangle 1115"/>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sp>
          <p:nvSpPr>
            <p:cNvPr id="721" name="Rectangle 720"/>
            <p:cNvSpPr/>
            <p:nvPr/>
          </p:nvSpPr>
          <p:spPr>
            <a:xfrm>
              <a:off x="3101355" y="2406504"/>
              <a:ext cx="135878" cy="6503"/>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722" name="Rectangle 721"/>
            <p:cNvSpPr/>
            <p:nvPr/>
          </p:nvSpPr>
          <p:spPr>
            <a:xfrm>
              <a:off x="2785795" y="2400422"/>
              <a:ext cx="152807" cy="19510"/>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723" name="Rectangle 722"/>
            <p:cNvSpPr/>
            <p:nvPr/>
          </p:nvSpPr>
          <p:spPr>
            <a:xfrm>
              <a:off x="3075165" y="1814277"/>
              <a:ext cx="135878" cy="6503"/>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724" name="Rectangle 723"/>
            <p:cNvSpPr/>
            <p:nvPr/>
          </p:nvSpPr>
          <p:spPr>
            <a:xfrm>
              <a:off x="2759606" y="1808195"/>
              <a:ext cx="152807" cy="19510"/>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725" name="Rectangle 724"/>
            <p:cNvSpPr/>
            <p:nvPr/>
          </p:nvSpPr>
          <p:spPr>
            <a:xfrm>
              <a:off x="5272416" y="2965772"/>
              <a:ext cx="152807" cy="19510"/>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726" name="Rectangle 725"/>
            <p:cNvSpPr/>
            <p:nvPr/>
          </p:nvSpPr>
          <p:spPr>
            <a:xfrm>
              <a:off x="4062667" y="2397339"/>
              <a:ext cx="152807" cy="19510"/>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727" name="Rectangle 726"/>
            <p:cNvSpPr/>
            <p:nvPr/>
          </p:nvSpPr>
          <p:spPr>
            <a:xfrm>
              <a:off x="3412108" y="2403252"/>
              <a:ext cx="152807" cy="19510"/>
            </a:xfrm>
            <a:prstGeom prst="rect">
              <a:avLst/>
            </a:prstGeom>
            <a:solidFill>
              <a:srgbClr val="FFFFFF"/>
            </a:solidFill>
            <a:ln w="254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728" name="Group 727"/>
            <p:cNvGrpSpPr/>
            <p:nvPr/>
          </p:nvGrpSpPr>
          <p:grpSpPr>
            <a:xfrm>
              <a:off x="2719598" y="2259916"/>
              <a:ext cx="582545" cy="550396"/>
              <a:chOff x="3654352" y="2923878"/>
              <a:chExt cx="1782870" cy="1986999"/>
            </a:xfrm>
            <a:solidFill>
              <a:srgbClr val="FF8811"/>
            </a:solidFill>
          </p:grpSpPr>
          <p:grpSp>
            <p:nvGrpSpPr>
              <p:cNvPr id="1089" name="Group 1088"/>
              <p:cNvGrpSpPr/>
              <p:nvPr/>
            </p:nvGrpSpPr>
            <p:grpSpPr>
              <a:xfrm>
                <a:off x="3654352" y="2923878"/>
                <a:ext cx="890968" cy="1986999"/>
                <a:chOff x="3654352" y="2923878"/>
                <a:chExt cx="890968" cy="1986999"/>
              </a:xfrm>
              <a:grpFill/>
            </p:grpSpPr>
            <p:sp>
              <p:nvSpPr>
                <p:cNvPr id="1100" name="Oval 1099"/>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01" name="Rounded Rectangle 1100"/>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02" name="Rounded Rectangle 1101"/>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03" name="Rounded Rectangle 1102"/>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04" name="Round Same Side Corner Rectangle 1103"/>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105" name="Group 1104"/>
                <p:cNvGrpSpPr/>
                <p:nvPr/>
              </p:nvGrpSpPr>
              <p:grpSpPr>
                <a:xfrm>
                  <a:off x="3654352" y="3333672"/>
                  <a:ext cx="890968" cy="712284"/>
                  <a:chOff x="3654352" y="3350339"/>
                  <a:chExt cx="890968" cy="712284"/>
                </a:xfrm>
                <a:grpFill/>
              </p:grpSpPr>
              <p:sp>
                <p:nvSpPr>
                  <p:cNvPr id="1106" name="Rounded Rectangle 1105"/>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107" name="Rounded Rectangle 1106"/>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090" name="Group 1089"/>
              <p:cNvGrpSpPr/>
              <p:nvPr/>
            </p:nvGrpSpPr>
            <p:grpSpPr>
              <a:xfrm>
                <a:off x="4644231" y="2940149"/>
                <a:ext cx="792991" cy="1970728"/>
                <a:chOff x="5287084" y="2926861"/>
                <a:chExt cx="792991" cy="1970728"/>
              </a:xfrm>
              <a:grpFill/>
            </p:grpSpPr>
            <p:sp>
              <p:nvSpPr>
                <p:cNvPr id="1091" name="Oval 1090"/>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92" name="Group 1091"/>
                <p:cNvGrpSpPr/>
                <p:nvPr/>
              </p:nvGrpSpPr>
              <p:grpSpPr>
                <a:xfrm>
                  <a:off x="5508901" y="4114392"/>
                  <a:ext cx="349356" cy="783197"/>
                  <a:chOff x="5351796" y="5908768"/>
                  <a:chExt cx="349356" cy="783197"/>
                </a:xfrm>
                <a:grpFill/>
              </p:grpSpPr>
              <p:sp>
                <p:nvSpPr>
                  <p:cNvPr id="1098" name="Rounded Rectangle 1097"/>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99" name="Rounded Rectangle 1098"/>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093" name="Trapezoid 1092"/>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94" name="Rounded Rectangle 1093"/>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95" name="Group 1094"/>
                <p:cNvGrpSpPr/>
                <p:nvPr/>
              </p:nvGrpSpPr>
              <p:grpSpPr>
                <a:xfrm>
                  <a:off x="5287084" y="3357795"/>
                  <a:ext cx="792991" cy="712285"/>
                  <a:chOff x="5287084" y="3357795"/>
                  <a:chExt cx="792991" cy="712285"/>
                </a:xfrm>
                <a:grpFill/>
              </p:grpSpPr>
              <p:sp>
                <p:nvSpPr>
                  <p:cNvPr id="1096" name="Rounded Rectangle 1095"/>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97" name="Rounded Rectangle 1096"/>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29" name="Group 728"/>
            <p:cNvGrpSpPr/>
            <p:nvPr/>
          </p:nvGrpSpPr>
          <p:grpSpPr>
            <a:xfrm>
              <a:off x="3338775" y="2259355"/>
              <a:ext cx="582545" cy="550396"/>
              <a:chOff x="3654352" y="2923878"/>
              <a:chExt cx="1782870" cy="1986999"/>
            </a:xfrm>
            <a:solidFill>
              <a:srgbClr val="FF8811"/>
            </a:solidFill>
          </p:grpSpPr>
          <p:grpSp>
            <p:nvGrpSpPr>
              <p:cNvPr id="1070" name="Group 1069"/>
              <p:cNvGrpSpPr/>
              <p:nvPr/>
            </p:nvGrpSpPr>
            <p:grpSpPr>
              <a:xfrm>
                <a:off x="3654352" y="2923878"/>
                <a:ext cx="890968" cy="1986999"/>
                <a:chOff x="3654352" y="2923878"/>
                <a:chExt cx="890968" cy="1986999"/>
              </a:xfrm>
              <a:grpFill/>
            </p:grpSpPr>
            <p:sp>
              <p:nvSpPr>
                <p:cNvPr id="1081" name="Oval 1080"/>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82" name="Rounded Rectangle 1081"/>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83" name="Rounded Rectangle 1082"/>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84" name="Rounded Rectangle 1083"/>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85" name="Round Same Side Corner Rectangle 1084"/>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86" name="Group 1085"/>
                <p:cNvGrpSpPr/>
                <p:nvPr/>
              </p:nvGrpSpPr>
              <p:grpSpPr>
                <a:xfrm>
                  <a:off x="3654352" y="3333672"/>
                  <a:ext cx="890968" cy="712284"/>
                  <a:chOff x="3654352" y="3350339"/>
                  <a:chExt cx="890968" cy="712284"/>
                </a:xfrm>
                <a:grpFill/>
              </p:grpSpPr>
              <p:sp>
                <p:nvSpPr>
                  <p:cNvPr id="1087" name="Rounded Rectangle 1086"/>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88" name="Rounded Rectangle 1087"/>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071" name="Group 1070"/>
              <p:cNvGrpSpPr/>
              <p:nvPr/>
            </p:nvGrpSpPr>
            <p:grpSpPr>
              <a:xfrm>
                <a:off x="4644231" y="2940149"/>
                <a:ext cx="792991" cy="1970728"/>
                <a:chOff x="5287084" y="2926861"/>
                <a:chExt cx="792991" cy="1970728"/>
              </a:xfrm>
              <a:grpFill/>
            </p:grpSpPr>
            <p:sp>
              <p:nvSpPr>
                <p:cNvPr id="1072" name="Oval 1071"/>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73" name="Group 1072"/>
                <p:cNvGrpSpPr/>
                <p:nvPr/>
              </p:nvGrpSpPr>
              <p:grpSpPr>
                <a:xfrm>
                  <a:off x="5508901" y="4114392"/>
                  <a:ext cx="349356" cy="783197"/>
                  <a:chOff x="5351796" y="5908768"/>
                  <a:chExt cx="349356" cy="783197"/>
                </a:xfrm>
                <a:grpFill/>
              </p:grpSpPr>
              <p:sp>
                <p:nvSpPr>
                  <p:cNvPr id="1079" name="Rounded Rectangle 1078"/>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80" name="Rounded Rectangle 1079"/>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074" name="Trapezoid 1073"/>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75" name="Rounded Rectangle 1074"/>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76" name="Group 1075"/>
                <p:cNvGrpSpPr/>
                <p:nvPr/>
              </p:nvGrpSpPr>
              <p:grpSpPr>
                <a:xfrm>
                  <a:off x="5287084" y="3357795"/>
                  <a:ext cx="792991" cy="712285"/>
                  <a:chOff x="5287084" y="3357795"/>
                  <a:chExt cx="792991" cy="712285"/>
                </a:xfrm>
                <a:grpFill/>
              </p:grpSpPr>
              <p:sp>
                <p:nvSpPr>
                  <p:cNvPr id="1077" name="Rounded Rectangle 1076"/>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78" name="Rounded Rectangle 1077"/>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30" name="Group 729"/>
            <p:cNvGrpSpPr/>
            <p:nvPr/>
          </p:nvGrpSpPr>
          <p:grpSpPr>
            <a:xfrm>
              <a:off x="3968722" y="2253570"/>
              <a:ext cx="582545" cy="550396"/>
              <a:chOff x="3654352" y="2923878"/>
              <a:chExt cx="1782870" cy="1986999"/>
            </a:xfrm>
            <a:solidFill>
              <a:srgbClr val="FF8811"/>
            </a:solidFill>
          </p:grpSpPr>
          <p:grpSp>
            <p:nvGrpSpPr>
              <p:cNvPr id="1051" name="Group 1050"/>
              <p:cNvGrpSpPr/>
              <p:nvPr/>
            </p:nvGrpSpPr>
            <p:grpSpPr>
              <a:xfrm>
                <a:off x="3654352" y="2923878"/>
                <a:ext cx="890968" cy="1986999"/>
                <a:chOff x="3654352" y="2923878"/>
                <a:chExt cx="890968" cy="1986999"/>
              </a:xfrm>
              <a:grpFill/>
            </p:grpSpPr>
            <p:sp>
              <p:nvSpPr>
                <p:cNvPr id="1062" name="Oval 1061"/>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63" name="Rounded Rectangle 1062"/>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64" name="Rounded Rectangle 1063"/>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65" name="Rounded Rectangle 1064"/>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66" name="Round Same Side Corner Rectangle 1065"/>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67" name="Group 1066"/>
                <p:cNvGrpSpPr/>
                <p:nvPr/>
              </p:nvGrpSpPr>
              <p:grpSpPr>
                <a:xfrm>
                  <a:off x="3654352" y="3333672"/>
                  <a:ext cx="890968" cy="712284"/>
                  <a:chOff x="3654352" y="3350339"/>
                  <a:chExt cx="890968" cy="712284"/>
                </a:xfrm>
                <a:grpFill/>
              </p:grpSpPr>
              <p:sp>
                <p:nvSpPr>
                  <p:cNvPr id="1068" name="Rounded Rectangle 1067"/>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69" name="Rounded Rectangle 1068"/>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052" name="Group 1051"/>
              <p:cNvGrpSpPr/>
              <p:nvPr/>
            </p:nvGrpSpPr>
            <p:grpSpPr>
              <a:xfrm>
                <a:off x="4644231" y="2940149"/>
                <a:ext cx="792991" cy="1970728"/>
                <a:chOff x="5287084" y="2926861"/>
                <a:chExt cx="792991" cy="1970728"/>
              </a:xfrm>
              <a:grpFill/>
            </p:grpSpPr>
            <p:sp>
              <p:nvSpPr>
                <p:cNvPr id="1053" name="Oval 1052"/>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54" name="Group 1053"/>
                <p:cNvGrpSpPr/>
                <p:nvPr/>
              </p:nvGrpSpPr>
              <p:grpSpPr>
                <a:xfrm>
                  <a:off x="5508901" y="4114392"/>
                  <a:ext cx="349356" cy="783197"/>
                  <a:chOff x="5351796" y="5908768"/>
                  <a:chExt cx="349356" cy="783197"/>
                </a:xfrm>
                <a:grpFill/>
              </p:grpSpPr>
              <p:sp>
                <p:nvSpPr>
                  <p:cNvPr id="1060" name="Rounded Rectangle 1059"/>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61" name="Rounded Rectangle 1060"/>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055" name="Trapezoid 1054"/>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56" name="Rounded Rectangle 1055"/>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57" name="Group 1056"/>
                <p:cNvGrpSpPr/>
                <p:nvPr/>
              </p:nvGrpSpPr>
              <p:grpSpPr>
                <a:xfrm>
                  <a:off x="5287084" y="3357795"/>
                  <a:ext cx="792991" cy="712285"/>
                  <a:chOff x="5287084" y="3357795"/>
                  <a:chExt cx="792991" cy="712285"/>
                </a:xfrm>
                <a:grpFill/>
              </p:grpSpPr>
              <p:sp>
                <p:nvSpPr>
                  <p:cNvPr id="1058" name="Rounded Rectangle 1057"/>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59" name="Rounded Rectangle 1058"/>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790" name="Group 789"/>
            <p:cNvGrpSpPr/>
            <p:nvPr/>
          </p:nvGrpSpPr>
          <p:grpSpPr>
            <a:xfrm>
              <a:off x="4598488" y="2253009"/>
              <a:ext cx="582545" cy="550396"/>
              <a:chOff x="3654352" y="2923878"/>
              <a:chExt cx="1782870" cy="1986999"/>
            </a:xfrm>
            <a:solidFill>
              <a:srgbClr val="FF8811"/>
            </a:solidFill>
          </p:grpSpPr>
          <p:grpSp>
            <p:nvGrpSpPr>
              <p:cNvPr id="1032" name="Group 1031"/>
              <p:cNvGrpSpPr/>
              <p:nvPr/>
            </p:nvGrpSpPr>
            <p:grpSpPr>
              <a:xfrm>
                <a:off x="3654352" y="2923878"/>
                <a:ext cx="890968" cy="1986999"/>
                <a:chOff x="3654352" y="2923878"/>
                <a:chExt cx="890968" cy="1986999"/>
              </a:xfrm>
              <a:grpFill/>
            </p:grpSpPr>
            <p:sp>
              <p:nvSpPr>
                <p:cNvPr id="1043" name="Oval 1042"/>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44" name="Rounded Rectangle 1043"/>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45" name="Rounded Rectangle 1044"/>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46" name="Rounded Rectangle 1045"/>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47" name="Round Same Side Corner Rectangle 1046"/>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48" name="Group 1047"/>
                <p:cNvGrpSpPr/>
                <p:nvPr/>
              </p:nvGrpSpPr>
              <p:grpSpPr>
                <a:xfrm>
                  <a:off x="3654352" y="3333672"/>
                  <a:ext cx="890968" cy="712284"/>
                  <a:chOff x="3654352" y="3350339"/>
                  <a:chExt cx="890968" cy="712284"/>
                </a:xfrm>
                <a:grpFill/>
              </p:grpSpPr>
              <p:sp>
                <p:nvSpPr>
                  <p:cNvPr id="1049" name="Rounded Rectangle 1048"/>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50" name="Rounded Rectangle 1049"/>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033" name="Group 1032"/>
              <p:cNvGrpSpPr/>
              <p:nvPr/>
            </p:nvGrpSpPr>
            <p:grpSpPr>
              <a:xfrm>
                <a:off x="4644231" y="2940149"/>
                <a:ext cx="792991" cy="1970728"/>
                <a:chOff x="5287084" y="2926861"/>
                <a:chExt cx="792991" cy="1970728"/>
              </a:xfrm>
              <a:grpFill/>
            </p:grpSpPr>
            <p:sp>
              <p:nvSpPr>
                <p:cNvPr id="1034" name="Oval 1033"/>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35" name="Group 1034"/>
                <p:cNvGrpSpPr/>
                <p:nvPr/>
              </p:nvGrpSpPr>
              <p:grpSpPr>
                <a:xfrm>
                  <a:off x="5508901" y="4114392"/>
                  <a:ext cx="349356" cy="783197"/>
                  <a:chOff x="5351796" y="5908768"/>
                  <a:chExt cx="349356" cy="783197"/>
                </a:xfrm>
                <a:grpFill/>
              </p:grpSpPr>
              <p:sp>
                <p:nvSpPr>
                  <p:cNvPr id="1041" name="Rounded Rectangle 1040"/>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42" name="Rounded Rectangle 1041"/>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036" name="Trapezoid 1035"/>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37" name="Rounded Rectangle 1036"/>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38" name="Group 1037"/>
                <p:cNvGrpSpPr/>
                <p:nvPr/>
              </p:nvGrpSpPr>
              <p:grpSpPr>
                <a:xfrm>
                  <a:off x="5287084" y="3357795"/>
                  <a:ext cx="792991" cy="712285"/>
                  <a:chOff x="5287084" y="3357795"/>
                  <a:chExt cx="792991" cy="712285"/>
                </a:xfrm>
                <a:grpFill/>
              </p:grpSpPr>
              <p:sp>
                <p:nvSpPr>
                  <p:cNvPr id="1039" name="Rounded Rectangle 1038"/>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40" name="Rounded Rectangle 1039"/>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800" name="Group 799"/>
            <p:cNvGrpSpPr/>
            <p:nvPr/>
          </p:nvGrpSpPr>
          <p:grpSpPr>
            <a:xfrm>
              <a:off x="5220136" y="2253009"/>
              <a:ext cx="582544" cy="550396"/>
              <a:chOff x="3654352" y="2923878"/>
              <a:chExt cx="1782870" cy="1986999"/>
            </a:xfrm>
            <a:solidFill>
              <a:srgbClr val="FF8811"/>
            </a:solidFill>
          </p:grpSpPr>
          <p:grpSp>
            <p:nvGrpSpPr>
              <p:cNvPr id="1013" name="Group 1012"/>
              <p:cNvGrpSpPr/>
              <p:nvPr/>
            </p:nvGrpSpPr>
            <p:grpSpPr>
              <a:xfrm>
                <a:off x="3654352" y="2923878"/>
                <a:ext cx="890968" cy="1986999"/>
                <a:chOff x="3654352" y="2923878"/>
                <a:chExt cx="890968" cy="1986999"/>
              </a:xfrm>
              <a:grpFill/>
            </p:grpSpPr>
            <p:sp>
              <p:nvSpPr>
                <p:cNvPr id="1024" name="Oval 1023"/>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25" name="Rounded Rectangle 1024"/>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26" name="Rounded Rectangle 1025"/>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27" name="Rounded Rectangle 1026"/>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28" name="Round Same Side Corner Rectangle 1027"/>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29" name="Group 1028"/>
                <p:cNvGrpSpPr/>
                <p:nvPr/>
              </p:nvGrpSpPr>
              <p:grpSpPr>
                <a:xfrm>
                  <a:off x="3654352" y="3333672"/>
                  <a:ext cx="890968" cy="712284"/>
                  <a:chOff x="3654352" y="3350339"/>
                  <a:chExt cx="890968" cy="712284"/>
                </a:xfrm>
                <a:grpFill/>
              </p:grpSpPr>
              <p:sp>
                <p:nvSpPr>
                  <p:cNvPr id="1030" name="Rounded Rectangle 1029"/>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31" name="Rounded Rectangle 1030"/>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1014" name="Group 1013"/>
              <p:cNvGrpSpPr/>
              <p:nvPr/>
            </p:nvGrpSpPr>
            <p:grpSpPr>
              <a:xfrm>
                <a:off x="4644231" y="2940149"/>
                <a:ext cx="792991" cy="1970728"/>
                <a:chOff x="5287084" y="2926861"/>
                <a:chExt cx="792991" cy="1970728"/>
              </a:xfrm>
              <a:grpFill/>
            </p:grpSpPr>
            <p:sp>
              <p:nvSpPr>
                <p:cNvPr id="1015" name="Oval 1014"/>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16" name="Group 1015"/>
                <p:cNvGrpSpPr/>
                <p:nvPr/>
              </p:nvGrpSpPr>
              <p:grpSpPr>
                <a:xfrm>
                  <a:off x="5508901" y="4114392"/>
                  <a:ext cx="349354" cy="783197"/>
                  <a:chOff x="5351796" y="5908768"/>
                  <a:chExt cx="349354" cy="783197"/>
                </a:xfrm>
                <a:grpFill/>
              </p:grpSpPr>
              <p:sp>
                <p:nvSpPr>
                  <p:cNvPr id="1022" name="Rounded Rectangle 1021"/>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23" name="Rounded Rectangle 1022"/>
                  <p:cNvSpPr/>
                  <p:nvPr/>
                </p:nvSpPr>
                <p:spPr>
                  <a:xfrm>
                    <a:off x="5554845" y="5908768"/>
                    <a:ext cx="146305"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017" name="Trapezoid 1016"/>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18" name="Rounded Rectangle 1017"/>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19" name="Group 1018"/>
                <p:cNvGrpSpPr/>
                <p:nvPr/>
              </p:nvGrpSpPr>
              <p:grpSpPr>
                <a:xfrm>
                  <a:off x="5287084" y="3357795"/>
                  <a:ext cx="792991" cy="712285"/>
                  <a:chOff x="5287084" y="3357795"/>
                  <a:chExt cx="792991" cy="712285"/>
                </a:xfrm>
                <a:grpFill/>
              </p:grpSpPr>
              <p:sp>
                <p:nvSpPr>
                  <p:cNvPr id="1020" name="Rounded Rectangle 1019"/>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21" name="Rounded Rectangle 1020"/>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801" name="Group 800"/>
            <p:cNvGrpSpPr/>
            <p:nvPr/>
          </p:nvGrpSpPr>
          <p:grpSpPr>
            <a:xfrm flipH="1">
              <a:off x="4302091" y="2824416"/>
              <a:ext cx="259696" cy="547132"/>
              <a:chOff x="5287084" y="2926861"/>
              <a:chExt cx="792991" cy="1970728"/>
            </a:xfrm>
            <a:solidFill>
              <a:srgbClr val="0072C0"/>
            </a:solidFill>
          </p:grpSpPr>
          <p:sp>
            <p:nvSpPr>
              <p:cNvPr id="1004" name="Oval 1003"/>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05" name="Group 1004"/>
              <p:cNvGrpSpPr/>
              <p:nvPr/>
            </p:nvGrpSpPr>
            <p:grpSpPr>
              <a:xfrm>
                <a:off x="5508901" y="4114392"/>
                <a:ext cx="349356" cy="783197"/>
                <a:chOff x="5351796" y="5908768"/>
                <a:chExt cx="349356" cy="783197"/>
              </a:xfrm>
              <a:grpFill/>
            </p:grpSpPr>
            <p:sp>
              <p:nvSpPr>
                <p:cNvPr id="1011" name="Rounded Rectangle 1010"/>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12" name="Rounded Rectangle 1011"/>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1006" name="Trapezoid 1005"/>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07" name="Rounded Rectangle 1006"/>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08" name="Group 1007"/>
              <p:cNvGrpSpPr/>
              <p:nvPr/>
            </p:nvGrpSpPr>
            <p:grpSpPr>
              <a:xfrm>
                <a:off x="5287084" y="3357795"/>
                <a:ext cx="792991" cy="712285"/>
                <a:chOff x="5287084" y="3357795"/>
                <a:chExt cx="792991" cy="712285"/>
              </a:xfrm>
              <a:grpFill/>
            </p:grpSpPr>
            <p:sp>
              <p:nvSpPr>
                <p:cNvPr id="1009" name="Rounded Rectangle 1008"/>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10" name="Rounded Rectangle 1009"/>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802" name="Group 801"/>
            <p:cNvGrpSpPr/>
            <p:nvPr/>
          </p:nvGrpSpPr>
          <p:grpSpPr>
            <a:xfrm>
              <a:off x="4275530" y="1683037"/>
              <a:ext cx="1545600" cy="566739"/>
              <a:chOff x="3657600" y="3997292"/>
              <a:chExt cx="1545600" cy="566739"/>
            </a:xfrm>
          </p:grpSpPr>
          <p:grpSp>
            <p:nvGrpSpPr>
              <p:cNvPr id="955" name="Group 954"/>
              <p:cNvGrpSpPr/>
              <p:nvPr/>
            </p:nvGrpSpPr>
            <p:grpSpPr>
              <a:xfrm>
                <a:off x="3657600" y="3997853"/>
                <a:ext cx="582545" cy="550396"/>
                <a:chOff x="3654352" y="2923878"/>
                <a:chExt cx="1782870" cy="1986999"/>
              </a:xfrm>
              <a:solidFill>
                <a:srgbClr val="FF8811"/>
              </a:solidFill>
            </p:grpSpPr>
            <p:grpSp>
              <p:nvGrpSpPr>
                <p:cNvPr id="985" name="Group 984"/>
                <p:cNvGrpSpPr/>
                <p:nvPr/>
              </p:nvGrpSpPr>
              <p:grpSpPr>
                <a:xfrm>
                  <a:off x="3654352" y="2923878"/>
                  <a:ext cx="890968" cy="1986999"/>
                  <a:chOff x="3654352" y="2923878"/>
                  <a:chExt cx="890968" cy="1986999"/>
                </a:xfrm>
                <a:grpFill/>
              </p:grpSpPr>
              <p:sp>
                <p:nvSpPr>
                  <p:cNvPr id="996" name="Oval 995"/>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97" name="Rounded Rectangle 996"/>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98" name="Rounded Rectangle 997"/>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99" name="Rounded Rectangle 998"/>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00" name="Round Same Side Corner Rectangle 999"/>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1001" name="Group 1000"/>
                  <p:cNvGrpSpPr/>
                  <p:nvPr/>
                </p:nvGrpSpPr>
                <p:grpSpPr>
                  <a:xfrm>
                    <a:off x="3654352" y="3333672"/>
                    <a:ext cx="890968" cy="712284"/>
                    <a:chOff x="3654352" y="3350339"/>
                    <a:chExt cx="890968" cy="712284"/>
                  </a:xfrm>
                  <a:grpFill/>
                </p:grpSpPr>
                <p:sp>
                  <p:nvSpPr>
                    <p:cNvPr id="1002" name="Rounded Rectangle 1001"/>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1003" name="Rounded Rectangle 1002"/>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986" name="Group 985"/>
                <p:cNvGrpSpPr/>
                <p:nvPr/>
              </p:nvGrpSpPr>
              <p:grpSpPr>
                <a:xfrm>
                  <a:off x="4644231" y="2940149"/>
                  <a:ext cx="792991" cy="1970728"/>
                  <a:chOff x="5287084" y="2926861"/>
                  <a:chExt cx="792991" cy="1970728"/>
                </a:xfrm>
                <a:grpFill/>
              </p:grpSpPr>
              <p:sp>
                <p:nvSpPr>
                  <p:cNvPr id="987" name="Oval 986"/>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88" name="Group 987"/>
                  <p:cNvGrpSpPr/>
                  <p:nvPr/>
                </p:nvGrpSpPr>
                <p:grpSpPr>
                  <a:xfrm>
                    <a:off x="5508901" y="4114392"/>
                    <a:ext cx="349356" cy="783197"/>
                    <a:chOff x="5351796" y="5908768"/>
                    <a:chExt cx="349356" cy="783197"/>
                  </a:xfrm>
                  <a:grpFill/>
                </p:grpSpPr>
                <p:sp>
                  <p:nvSpPr>
                    <p:cNvPr id="994" name="Rounded Rectangle 993"/>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95" name="Rounded Rectangle 994"/>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989" name="Trapezoid 988"/>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90" name="Rounded Rectangle 989"/>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91" name="Group 990"/>
                  <p:cNvGrpSpPr/>
                  <p:nvPr/>
                </p:nvGrpSpPr>
                <p:grpSpPr>
                  <a:xfrm>
                    <a:off x="5287084" y="3357795"/>
                    <a:ext cx="792991" cy="712285"/>
                    <a:chOff x="5287084" y="3357795"/>
                    <a:chExt cx="792991" cy="712285"/>
                  </a:xfrm>
                  <a:grpFill/>
                </p:grpSpPr>
                <p:sp>
                  <p:nvSpPr>
                    <p:cNvPr id="992" name="Rounded Rectangle 991"/>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93" name="Rounded Rectangle 992"/>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956" name="Group 955"/>
              <p:cNvGrpSpPr/>
              <p:nvPr/>
            </p:nvGrpSpPr>
            <p:grpSpPr>
              <a:xfrm>
                <a:off x="4276777" y="3997292"/>
                <a:ext cx="582545" cy="550396"/>
                <a:chOff x="3654352" y="2923878"/>
                <a:chExt cx="1782870" cy="1986999"/>
              </a:xfrm>
              <a:solidFill>
                <a:srgbClr val="FF8811"/>
              </a:solidFill>
            </p:grpSpPr>
            <p:grpSp>
              <p:nvGrpSpPr>
                <p:cNvPr id="966" name="Group 965"/>
                <p:cNvGrpSpPr/>
                <p:nvPr/>
              </p:nvGrpSpPr>
              <p:grpSpPr>
                <a:xfrm>
                  <a:off x="3654352" y="2923878"/>
                  <a:ext cx="890968" cy="1986999"/>
                  <a:chOff x="3654352" y="2923878"/>
                  <a:chExt cx="890968" cy="1986999"/>
                </a:xfrm>
                <a:grpFill/>
              </p:grpSpPr>
              <p:sp>
                <p:nvSpPr>
                  <p:cNvPr id="977" name="Oval 976"/>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78" name="Rounded Rectangle 977"/>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79" name="Rounded Rectangle 978"/>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80" name="Rounded Rectangle 979"/>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81" name="Round Same Side Corner Rectangle 980"/>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82" name="Group 981"/>
                  <p:cNvGrpSpPr/>
                  <p:nvPr/>
                </p:nvGrpSpPr>
                <p:grpSpPr>
                  <a:xfrm>
                    <a:off x="3654352" y="3333672"/>
                    <a:ext cx="890968" cy="712284"/>
                    <a:chOff x="3654352" y="3350339"/>
                    <a:chExt cx="890968" cy="712284"/>
                  </a:xfrm>
                  <a:grpFill/>
                </p:grpSpPr>
                <p:sp>
                  <p:nvSpPr>
                    <p:cNvPr id="983" name="Rounded Rectangle 982"/>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84" name="Rounded Rectangle 983"/>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967" name="Group 966"/>
                <p:cNvGrpSpPr/>
                <p:nvPr/>
              </p:nvGrpSpPr>
              <p:grpSpPr>
                <a:xfrm>
                  <a:off x="4644231" y="2940149"/>
                  <a:ext cx="792991" cy="1970728"/>
                  <a:chOff x="5287084" y="2926861"/>
                  <a:chExt cx="792991" cy="1970728"/>
                </a:xfrm>
                <a:grpFill/>
              </p:grpSpPr>
              <p:sp>
                <p:nvSpPr>
                  <p:cNvPr id="968" name="Oval 967"/>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69" name="Group 968"/>
                  <p:cNvGrpSpPr/>
                  <p:nvPr/>
                </p:nvGrpSpPr>
                <p:grpSpPr>
                  <a:xfrm>
                    <a:off x="5508901" y="4114392"/>
                    <a:ext cx="349356" cy="783197"/>
                    <a:chOff x="5351796" y="5908768"/>
                    <a:chExt cx="349356" cy="783197"/>
                  </a:xfrm>
                  <a:grpFill/>
                </p:grpSpPr>
                <p:sp>
                  <p:nvSpPr>
                    <p:cNvPr id="975" name="Rounded Rectangle 974"/>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76" name="Rounded Rectangle 975"/>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970" name="Trapezoid 969"/>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71" name="Rounded Rectangle 970"/>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72" name="Group 971"/>
                  <p:cNvGrpSpPr/>
                  <p:nvPr/>
                </p:nvGrpSpPr>
                <p:grpSpPr>
                  <a:xfrm>
                    <a:off x="5287084" y="3357795"/>
                    <a:ext cx="792991" cy="712285"/>
                    <a:chOff x="5287084" y="3357795"/>
                    <a:chExt cx="792991" cy="712285"/>
                  </a:xfrm>
                  <a:grpFill/>
                </p:grpSpPr>
                <p:sp>
                  <p:nvSpPr>
                    <p:cNvPr id="973" name="Rounded Rectangle 972"/>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74" name="Rounded Rectangle 973"/>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957" name="Group 956"/>
              <p:cNvGrpSpPr/>
              <p:nvPr/>
            </p:nvGrpSpPr>
            <p:grpSpPr>
              <a:xfrm>
                <a:off x="4912080" y="4013635"/>
                <a:ext cx="291120" cy="550396"/>
                <a:chOff x="3654352" y="2923878"/>
                <a:chExt cx="890968" cy="1986999"/>
              </a:xfrm>
              <a:solidFill>
                <a:srgbClr val="FF8811"/>
              </a:solidFill>
            </p:grpSpPr>
            <p:sp>
              <p:nvSpPr>
                <p:cNvPr id="958" name="Oval 957"/>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59" name="Rounded Rectangle 958"/>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60" name="Rounded Rectangle 959"/>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61" name="Rounded Rectangle 960"/>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62" name="Round Same Side Corner Rectangle 961"/>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63" name="Group 962"/>
                <p:cNvGrpSpPr/>
                <p:nvPr/>
              </p:nvGrpSpPr>
              <p:grpSpPr>
                <a:xfrm>
                  <a:off x="3654352" y="3333672"/>
                  <a:ext cx="890968" cy="712284"/>
                  <a:chOff x="3654352" y="3350339"/>
                  <a:chExt cx="890968" cy="712284"/>
                </a:xfrm>
                <a:grpFill/>
              </p:grpSpPr>
              <p:sp>
                <p:nvSpPr>
                  <p:cNvPr id="964" name="Rounded Rectangle 963"/>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65" name="Rounded Rectangle 964"/>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803" name="Group 802"/>
            <p:cNvGrpSpPr/>
            <p:nvPr/>
          </p:nvGrpSpPr>
          <p:grpSpPr>
            <a:xfrm>
              <a:off x="3639787" y="1690726"/>
              <a:ext cx="259107" cy="545889"/>
              <a:chOff x="5287084" y="2926861"/>
              <a:chExt cx="792992" cy="1970728"/>
            </a:xfrm>
            <a:solidFill>
              <a:srgbClr val="FFFFFF"/>
            </a:solidFill>
          </p:grpSpPr>
          <p:sp>
            <p:nvSpPr>
              <p:cNvPr id="946" name="Rounded Rectangle 945"/>
              <p:cNvSpPr/>
              <p:nvPr/>
            </p:nvSpPr>
            <p:spPr>
              <a:xfrm>
                <a:off x="5420813" y="3418424"/>
                <a:ext cx="519214" cy="483640"/>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47" name="Oval 946"/>
              <p:cNvSpPr/>
              <p:nvPr/>
            </p:nvSpPr>
            <p:spPr>
              <a:xfrm>
                <a:off x="5523559" y="2926861"/>
                <a:ext cx="320040" cy="320040"/>
              </a:xfrm>
              <a:prstGeom prst="ellipse">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48" name="Group 947"/>
              <p:cNvGrpSpPr/>
              <p:nvPr/>
            </p:nvGrpSpPr>
            <p:grpSpPr>
              <a:xfrm>
                <a:off x="5508901" y="4114392"/>
                <a:ext cx="349354" cy="783197"/>
                <a:chOff x="5351796" y="5908768"/>
                <a:chExt cx="349354" cy="783197"/>
              </a:xfrm>
              <a:grpFill/>
            </p:grpSpPr>
            <p:sp>
              <p:nvSpPr>
                <p:cNvPr id="953" name="Rounded Rectangle 952"/>
                <p:cNvSpPr/>
                <p:nvPr/>
              </p:nvSpPr>
              <p:spPr>
                <a:xfrm>
                  <a:off x="5351796" y="5908768"/>
                  <a:ext cx="146304" cy="783197"/>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54" name="Rounded Rectangle 953"/>
                <p:cNvSpPr/>
                <p:nvPr/>
              </p:nvSpPr>
              <p:spPr>
                <a:xfrm>
                  <a:off x="5554845" y="5908768"/>
                  <a:ext cx="146305" cy="783197"/>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nvGrpSpPr>
              <p:cNvPr id="949" name="Group 948"/>
              <p:cNvGrpSpPr/>
              <p:nvPr/>
            </p:nvGrpSpPr>
            <p:grpSpPr>
              <a:xfrm>
                <a:off x="5287084" y="3328085"/>
                <a:ext cx="792992" cy="712285"/>
                <a:chOff x="5287084" y="3328085"/>
                <a:chExt cx="792992" cy="712285"/>
              </a:xfrm>
              <a:grpFill/>
            </p:grpSpPr>
            <p:sp>
              <p:nvSpPr>
                <p:cNvPr id="951" name="Rounded Rectangle 950"/>
                <p:cNvSpPr/>
                <p:nvPr/>
              </p:nvSpPr>
              <p:spPr>
                <a:xfrm rot="3900000">
                  <a:off x="5659925" y="3620220"/>
                  <a:ext cx="712285" cy="12801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52" name="Rounded Rectangle 951"/>
                <p:cNvSpPr/>
                <p:nvPr/>
              </p:nvSpPr>
              <p:spPr>
                <a:xfrm rot="17700000" flipH="1">
                  <a:off x="4994949" y="3620220"/>
                  <a:ext cx="712285" cy="12801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950" name="Trapezoid 949"/>
              <p:cNvSpPr/>
              <p:nvPr/>
            </p:nvSpPr>
            <p:spPr>
              <a:xfrm>
                <a:off x="5340195" y="3364112"/>
                <a:ext cx="686769" cy="980150"/>
              </a:xfrm>
              <a:prstGeom prst="trapezoid">
                <a:avLst>
                  <a:gd name="adj" fmla="val 25329"/>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804" name="Rectangle 803"/>
            <p:cNvSpPr/>
            <p:nvPr/>
          </p:nvSpPr>
          <p:spPr>
            <a:xfrm>
              <a:off x="3428456" y="1831478"/>
              <a:ext cx="135878" cy="6503"/>
            </a:xfrm>
            <a:prstGeom prst="rect">
              <a:avLst/>
            </a:prstGeom>
            <a:solidFill>
              <a:srgbClr val="FFFFFF"/>
            </a:solidFill>
            <a:ln w="127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05" name="Rectangle 804"/>
            <p:cNvSpPr/>
            <p:nvPr/>
          </p:nvSpPr>
          <p:spPr>
            <a:xfrm>
              <a:off x="3112897" y="1825397"/>
              <a:ext cx="152807" cy="19510"/>
            </a:xfrm>
            <a:prstGeom prst="rect">
              <a:avLst/>
            </a:prstGeom>
            <a:solidFill>
              <a:srgbClr val="FFFFFF"/>
            </a:solidFill>
            <a:ln w="12700" cap="flat" cmpd="sng" algn="ctr">
              <a:solidFill>
                <a:srgbClr val="FFFFFF"/>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06" name="Group 805"/>
            <p:cNvGrpSpPr/>
            <p:nvPr/>
          </p:nvGrpSpPr>
          <p:grpSpPr>
            <a:xfrm>
              <a:off x="2722325" y="1699983"/>
              <a:ext cx="291123" cy="550396"/>
              <a:chOff x="3654345" y="2923878"/>
              <a:chExt cx="890975" cy="1986999"/>
            </a:xfrm>
            <a:solidFill>
              <a:srgbClr val="FFFFFF"/>
            </a:solidFill>
          </p:grpSpPr>
          <p:sp>
            <p:nvSpPr>
              <p:cNvPr id="938" name="Oval 937"/>
              <p:cNvSpPr/>
              <p:nvPr/>
            </p:nvSpPr>
            <p:spPr>
              <a:xfrm>
                <a:off x="3939816" y="2923878"/>
                <a:ext cx="320040" cy="320040"/>
              </a:xfrm>
              <a:prstGeom prst="ellipse">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39" name="Rounded Rectangle 938"/>
              <p:cNvSpPr/>
              <p:nvPr/>
            </p:nvSpPr>
            <p:spPr>
              <a:xfrm>
                <a:off x="3899017" y="3975391"/>
                <a:ext cx="182880" cy="93548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40" name="Rounded Rectangle 939"/>
              <p:cNvSpPr/>
              <p:nvPr/>
            </p:nvSpPr>
            <p:spPr>
              <a:xfrm>
                <a:off x="4118571" y="3975391"/>
                <a:ext cx="182880" cy="93548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41" name="Round Same Side Corner Rectangle 940"/>
              <p:cNvSpPr/>
              <p:nvPr/>
            </p:nvSpPr>
            <p:spPr>
              <a:xfrm>
                <a:off x="3781110" y="3303696"/>
                <a:ext cx="637455" cy="256031"/>
              </a:xfrm>
              <a:prstGeom prst="round2SameRect">
                <a:avLst>
                  <a:gd name="adj1" fmla="val 50000"/>
                  <a:gd name="adj2" fmla="val 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42" name="Group 941"/>
              <p:cNvGrpSpPr/>
              <p:nvPr/>
            </p:nvGrpSpPr>
            <p:grpSpPr>
              <a:xfrm>
                <a:off x="3654345" y="3333672"/>
                <a:ext cx="890975" cy="712285"/>
                <a:chOff x="3654345" y="3350339"/>
                <a:chExt cx="890975" cy="712285"/>
              </a:xfrm>
              <a:grpFill/>
            </p:grpSpPr>
            <p:sp>
              <p:nvSpPr>
                <p:cNvPr id="944" name="Rounded Rectangle 943"/>
                <p:cNvSpPr/>
                <p:nvPr/>
              </p:nvSpPr>
              <p:spPr>
                <a:xfrm rot="17700000" flipH="1">
                  <a:off x="3380498" y="3624186"/>
                  <a:ext cx="712285" cy="164591"/>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45" name="Rounded Rectangle 944"/>
                <p:cNvSpPr/>
                <p:nvPr/>
              </p:nvSpPr>
              <p:spPr>
                <a:xfrm rot="3900000">
                  <a:off x="4106882" y="3624185"/>
                  <a:ext cx="712284" cy="164592"/>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943" name="Rounded Rectangle 942"/>
              <p:cNvSpPr/>
              <p:nvPr/>
            </p:nvSpPr>
            <p:spPr>
              <a:xfrm>
                <a:off x="3898619" y="3339864"/>
                <a:ext cx="402435" cy="858307"/>
              </a:xfrm>
              <a:prstGeom prst="roundRect">
                <a:avLst/>
              </a:prstGeom>
              <a:solidFill>
                <a:srgbClr val="FFFFFF"/>
              </a:solid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nvGrpSpPr>
            <p:cNvPr id="807" name="Group 806"/>
            <p:cNvGrpSpPr/>
            <p:nvPr/>
          </p:nvGrpSpPr>
          <p:grpSpPr>
            <a:xfrm>
              <a:off x="3333703" y="2831772"/>
              <a:ext cx="582545" cy="550396"/>
              <a:chOff x="3654352" y="2923878"/>
              <a:chExt cx="1782870" cy="1986999"/>
            </a:xfrm>
            <a:solidFill>
              <a:srgbClr val="FF8811"/>
            </a:solidFill>
          </p:grpSpPr>
          <p:grpSp>
            <p:nvGrpSpPr>
              <p:cNvPr id="919" name="Group 918"/>
              <p:cNvGrpSpPr/>
              <p:nvPr/>
            </p:nvGrpSpPr>
            <p:grpSpPr>
              <a:xfrm>
                <a:off x="3654352" y="2923878"/>
                <a:ext cx="890968" cy="1986999"/>
                <a:chOff x="3654352" y="2923878"/>
                <a:chExt cx="890968" cy="1986999"/>
              </a:xfrm>
              <a:grpFill/>
            </p:grpSpPr>
            <p:sp>
              <p:nvSpPr>
                <p:cNvPr id="930" name="Oval 929"/>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31" name="Rounded Rectangle 930"/>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32" name="Rounded Rectangle 931"/>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33" name="Rounded Rectangle 932"/>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34" name="Round Same Side Corner Rectangle 933"/>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35" name="Group 934"/>
                <p:cNvGrpSpPr/>
                <p:nvPr/>
              </p:nvGrpSpPr>
              <p:grpSpPr>
                <a:xfrm>
                  <a:off x="3654352" y="3333672"/>
                  <a:ext cx="890968" cy="712284"/>
                  <a:chOff x="3654352" y="3350339"/>
                  <a:chExt cx="890968" cy="712284"/>
                </a:xfrm>
                <a:grpFill/>
              </p:grpSpPr>
              <p:sp>
                <p:nvSpPr>
                  <p:cNvPr id="936" name="Rounded Rectangle 935"/>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37" name="Rounded Rectangle 936"/>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920" name="Group 919"/>
              <p:cNvGrpSpPr/>
              <p:nvPr/>
            </p:nvGrpSpPr>
            <p:grpSpPr>
              <a:xfrm>
                <a:off x="4644231" y="2940149"/>
                <a:ext cx="792991" cy="1970728"/>
                <a:chOff x="5287084" y="2926861"/>
                <a:chExt cx="792991" cy="1970728"/>
              </a:xfrm>
              <a:grpFill/>
            </p:grpSpPr>
            <p:sp>
              <p:nvSpPr>
                <p:cNvPr id="921" name="Oval 920"/>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22" name="Group 921"/>
                <p:cNvGrpSpPr/>
                <p:nvPr/>
              </p:nvGrpSpPr>
              <p:grpSpPr>
                <a:xfrm>
                  <a:off x="5508901" y="4114392"/>
                  <a:ext cx="349356" cy="783197"/>
                  <a:chOff x="5351796" y="5908768"/>
                  <a:chExt cx="349356" cy="783197"/>
                </a:xfrm>
                <a:grpFill/>
              </p:grpSpPr>
              <p:sp>
                <p:nvSpPr>
                  <p:cNvPr id="928" name="Rounded Rectangle 927"/>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29" name="Rounded Rectangle 928"/>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923" name="Trapezoid 922"/>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24" name="Rounded Rectangle 923"/>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25" name="Group 924"/>
                <p:cNvGrpSpPr/>
                <p:nvPr/>
              </p:nvGrpSpPr>
              <p:grpSpPr>
                <a:xfrm>
                  <a:off x="5287084" y="3357795"/>
                  <a:ext cx="792991" cy="712285"/>
                  <a:chOff x="5287084" y="3357795"/>
                  <a:chExt cx="792991" cy="712285"/>
                </a:xfrm>
                <a:grpFill/>
              </p:grpSpPr>
              <p:sp>
                <p:nvSpPr>
                  <p:cNvPr id="926" name="Rounded Rectangle 925"/>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27" name="Rounded Rectangle 926"/>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808" name="Group 807"/>
            <p:cNvGrpSpPr/>
            <p:nvPr/>
          </p:nvGrpSpPr>
          <p:grpSpPr>
            <a:xfrm>
              <a:off x="4595671" y="2824416"/>
              <a:ext cx="582545" cy="550396"/>
              <a:chOff x="3654352" y="2923878"/>
              <a:chExt cx="1782870" cy="1986999"/>
            </a:xfrm>
            <a:solidFill>
              <a:srgbClr val="0072C0"/>
            </a:solidFill>
          </p:grpSpPr>
          <p:grpSp>
            <p:nvGrpSpPr>
              <p:cNvPr id="900" name="Group 899"/>
              <p:cNvGrpSpPr/>
              <p:nvPr/>
            </p:nvGrpSpPr>
            <p:grpSpPr>
              <a:xfrm>
                <a:off x="3654352" y="2923878"/>
                <a:ext cx="890968" cy="1986999"/>
                <a:chOff x="3654352" y="2923878"/>
                <a:chExt cx="890968" cy="1986999"/>
              </a:xfrm>
              <a:grpFill/>
            </p:grpSpPr>
            <p:sp>
              <p:nvSpPr>
                <p:cNvPr id="911" name="Oval 910"/>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12" name="Rounded Rectangle 911"/>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13" name="Rounded Rectangle 912"/>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14" name="Rounded Rectangle 913"/>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15" name="Round Same Side Corner Rectangle 914"/>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16" name="Group 915"/>
                <p:cNvGrpSpPr/>
                <p:nvPr/>
              </p:nvGrpSpPr>
              <p:grpSpPr>
                <a:xfrm>
                  <a:off x="3654352" y="3333672"/>
                  <a:ext cx="890968" cy="712284"/>
                  <a:chOff x="3654352" y="3350339"/>
                  <a:chExt cx="890968" cy="712284"/>
                </a:xfrm>
                <a:grpFill/>
              </p:grpSpPr>
              <p:sp>
                <p:nvSpPr>
                  <p:cNvPr id="917" name="Rounded Rectangle 916"/>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18" name="Rounded Rectangle 917"/>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901" name="Group 900"/>
              <p:cNvGrpSpPr/>
              <p:nvPr/>
            </p:nvGrpSpPr>
            <p:grpSpPr>
              <a:xfrm>
                <a:off x="4644231" y="2940149"/>
                <a:ext cx="792991" cy="1970728"/>
                <a:chOff x="5287084" y="2926861"/>
                <a:chExt cx="792991" cy="1970728"/>
              </a:xfrm>
              <a:grpFill/>
            </p:grpSpPr>
            <p:sp>
              <p:nvSpPr>
                <p:cNvPr id="902" name="Oval 901"/>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03" name="Group 902"/>
                <p:cNvGrpSpPr/>
                <p:nvPr/>
              </p:nvGrpSpPr>
              <p:grpSpPr>
                <a:xfrm>
                  <a:off x="5508901" y="4114392"/>
                  <a:ext cx="349356" cy="783197"/>
                  <a:chOff x="5351796" y="5908768"/>
                  <a:chExt cx="349356" cy="783197"/>
                </a:xfrm>
                <a:grpFill/>
              </p:grpSpPr>
              <p:sp>
                <p:nvSpPr>
                  <p:cNvPr id="909" name="Rounded Rectangle 908"/>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10" name="Rounded Rectangle 909"/>
                  <p:cNvSpPr/>
                  <p:nvPr/>
                </p:nvSpPr>
                <p:spPr>
                  <a:xfrm>
                    <a:off x="5554848"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904" name="Trapezoid 903"/>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05" name="Rounded Rectangle 904"/>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906" name="Group 905"/>
                <p:cNvGrpSpPr/>
                <p:nvPr/>
              </p:nvGrpSpPr>
              <p:grpSpPr>
                <a:xfrm>
                  <a:off x="5287084" y="3357795"/>
                  <a:ext cx="792991" cy="712285"/>
                  <a:chOff x="5287084" y="3357795"/>
                  <a:chExt cx="792991" cy="712285"/>
                </a:xfrm>
                <a:grpFill/>
              </p:grpSpPr>
              <p:sp>
                <p:nvSpPr>
                  <p:cNvPr id="907" name="Rounded Rectangle 906"/>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08" name="Rounded Rectangle 907"/>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809" name="Group 808"/>
            <p:cNvGrpSpPr/>
            <p:nvPr/>
          </p:nvGrpSpPr>
          <p:grpSpPr>
            <a:xfrm>
              <a:off x="5198232" y="2831211"/>
              <a:ext cx="582544" cy="550396"/>
              <a:chOff x="3654352" y="2923878"/>
              <a:chExt cx="1782870" cy="1986999"/>
            </a:xfrm>
            <a:solidFill>
              <a:srgbClr val="0072C0"/>
            </a:solidFill>
          </p:grpSpPr>
          <p:grpSp>
            <p:nvGrpSpPr>
              <p:cNvPr id="850" name="Group 849"/>
              <p:cNvGrpSpPr/>
              <p:nvPr/>
            </p:nvGrpSpPr>
            <p:grpSpPr>
              <a:xfrm>
                <a:off x="3654352" y="2923878"/>
                <a:ext cx="890968" cy="1986999"/>
                <a:chOff x="3654352" y="2923878"/>
                <a:chExt cx="890968" cy="1986999"/>
              </a:xfrm>
              <a:grpFill/>
            </p:grpSpPr>
            <p:sp>
              <p:nvSpPr>
                <p:cNvPr id="861" name="Oval 860"/>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62" name="Rounded Rectangle 861"/>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63" name="Rounded Rectangle 862"/>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64" name="Rounded Rectangle 863"/>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96" name="Round Same Side Corner Rectangle 895"/>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97" name="Group 896"/>
                <p:cNvGrpSpPr/>
                <p:nvPr/>
              </p:nvGrpSpPr>
              <p:grpSpPr>
                <a:xfrm>
                  <a:off x="3654352" y="3333672"/>
                  <a:ext cx="890968" cy="712284"/>
                  <a:chOff x="3654352" y="3350339"/>
                  <a:chExt cx="890968" cy="712284"/>
                </a:xfrm>
                <a:grpFill/>
              </p:grpSpPr>
              <p:sp>
                <p:nvSpPr>
                  <p:cNvPr id="898" name="Rounded Rectangle 897"/>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99" name="Rounded Rectangle 898"/>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nvGrpSpPr>
              <p:cNvPr id="851" name="Group 850"/>
              <p:cNvGrpSpPr/>
              <p:nvPr/>
            </p:nvGrpSpPr>
            <p:grpSpPr>
              <a:xfrm>
                <a:off x="4644231" y="2940149"/>
                <a:ext cx="792991" cy="1970728"/>
                <a:chOff x="5287084" y="2926861"/>
                <a:chExt cx="792991" cy="1970728"/>
              </a:xfrm>
              <a:grpFill/>
            </p:grpSpPr>
            <p:sp>
              <p:nvSpPr>
                <p:cNvPr id="852" name="Oval 851"/>
                <p:cNvSpPr/>
                <p:nvPr/>
              </p:nvSpPr>
              <p:spPr>
                <a:xfrm>
                  <a:off x="5523559" y="2926861"/>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53" name="Group 852"/>
                <p:cNvGrpSpPr/>
                <p:nvPr/>
              </p:nvGrpSpPr>
              <p:grpSpPr>
                <a:xfrm>
                  <a:off x="5508901" y="4114392"/>
                  <a:ext cx="349354" cy="783197"/>
                  <a:chOff x="5351796" y="5908768"/>
                  <a:chExt cx="349354" cy="783197"/>
                </a:xfrm>
                <a:grpFill/>
              </p:grpSpPr>
              <p:sp>
                <p:nvSpPr>
                  <p:cNvPr id="859" name="Rounded Rectangle 858"/>
                  <p:cNvSpPr/>
                  <p:nvPr/>
                </p:nvSpPr>
                <p:spPr>
                  <a:xfrm>
                    <a:off x="5351796" y="5908768"/>
                    <a:ext cx="146304"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60" name="Rounded Rectangle 859"/>
                  <p:cNvSpPr/>
                  <p:nvPr/>
                </p:nvSpPr>
                <p:spPr>
                  <a:xfrm>
                    <a:off x="5554845" y="5908768"/>
                    <a:ext cx="146305" cy="783197"/>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854" name="Trapezoid 853"/>
                <p:cNvSpPr/>
                <p:nvPr/>
              </p:nvSpPr>
              <p:spPr>
                <a:xfrm>
                  <a:off x="5340195" y="3459869"/>
                  <a:ext cx="686768" cy="884395"/>
                </a:xfrm>
                <a:prstGeom prst="trapezoid">
                  <a:avLst>
                    <a:gd name="adj" fmla="val 25329"/>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55" name="Rounded Rectangle 854"/>
                <p:cNvSpPr/>
                <p:nvPr/>
              </p:nvSpPr>
              <p:spPr>
                <a:xfrm>
                  <a:off x="5427132" y="3342174"/>
                  <a:ext cx="512895" cy="217555"/>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56" name="Group 855"/>
                <p:cNvGrpSpPr/>
                <p:nvPr/>
              </p:nvGrpSpPr>
              <p:grpSpPr>
                <a:xfrm>
                  <a:off x="5287084" y="3357795"/>
                  <a:ext cx="792991" cy="712285"/>
                  <a:chOff x="5287084" y="3357795"/>
                  <a:chExt cx="792991" cy="712285"/>
                </a:xfrm>
                <a:grpFill/>
              </p:grpSpPr>
              <p:sp>
                <p:nvSpPr>
                  <p:cNvPr id="857" name="Rounded Rectangle 856"/>
                  <p:cNvSpPr/>
                  <p:nvPr/>
                </p:nvSpPr>
                <p:spPr>
                  <a:xfrm rot="17700000" flipH="1">
                    <a:off x="4994949"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58" name="Rounded Rectangle 857"/>
                  <p:cNvSpPr/>
                  <p:nvPr/>
                </p:nvSpPr>
                <p:spPr>
                  <a:xfrm rot="3900000">
                    <a:off x="5659924" y="3649930"/>
                    <a:ext cx="712285" cy="12801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grpSp>
        <p:grpSp>
          <p:nvGrpSpPr>
            <p:cNvPr id="810" name="Group 809"/>
            <p:cNvGrpSpPr/>
            <p:nvPr/>
          </p:nvGrpSpPr>
          <p:grpSpPr>
            <a:xfrm>
              <a:off x="3934719" y="2829676"/>
              <a:ext cx="324431" cy="554690"/>
              <a:chOff x="6285427" y="3845540"/>
              <a:chExt cx="324431" cy="554690"/>
            </a:xfrm>
          </p:grpSpPr>
          <p:grpSp>
            <p:nvGrpSpPr>
              <p:cNvPr id="840" name="Group 839"/>
              <p:cNvGrpSpPr/>
              <p:nvPr/>
            </p:nvGrpSpPr>
            <p:grpSpPr>
              <a:xfrm>
                <a:off x="6318738" y="3847126"/>
                <a:ext cx="291120" cy="550396"/>
                <a:chOff x="3654352" y="2923878"/>
                <a:chExt cx="890968" cy="1986999"/>
              </a:xfrm>
              <a:solidFill>
                <a:srgbClr val="0072C0"/>
              </a:solidFill>
            </p:grpSpPr>
            <p:sp>
              <p:nvSpPr>
                <p:cNvPr id="842" name="Oval 841"/>
                <p:cNvSpPr/>
                <p:nvPr/>
              </p:nvSpPr>
              <p:spPr>
                <a:xfrm>
                  <a:off x="3939816" y="2923878"/>
                  <a:ext cx="320040" cy="320040"/>
                </a:xfrm>
                <a:prstGeom prst="ellipse">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43" name="Rounded Rectangle 842"/>
                <p:cNvSpPr/>
                <p:nvPr/>
              </p:nvSpPr>
              <p:spPr>
                <a:xfrm>
                  <a:off x="3899017"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44" name="Rounded Rectangle 843"/>
                <p:cNvSpPr/>
                <p:nvPr/>
              </p:nvSpPr>
              <p:spPr>
                <a:xfrm>
                  <a:off x="4118571" y="3975391"/>
                  <a:ext cx="182880" cy="935486"/>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45" name="Rounded Rectangle 844"/>
                <p:cNvSpPr/>
                <p:nvPr/>
              </p:nvSpPr>
              <p:spPr>
                <a:xfrm>
                  <a:off x="3898619" y="3475015"/>
                  <a:ext cx="402434" cy="730983"/>
                </a:xfrm>
                <a:prstGeom prst="roundRect">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46" name="Round Same Side Corner Rectangle 845"/>
                <p:cNvSpPr/>
                <p:nvPr/>
              </p:nvSpPr>
              <p:spPr>
                <a:xfrm>
                  <a:off x="3781109" y="3303697"/>
                  <a:ext cx="637454" cy="256032"/>
                </a:xfrm>
                <a:prstGeom prst="round2SameRect">
                  <a:avLst>
                    <a:gd name="adj1" fmla="val 50000"/>
                    <a:gd name="adj2" fmla="val 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47" name="Group 846"/>
                <p:cNvGrpSpPr/>
                <p:nvPr/>
              </p:nvGrpSpPr>
              <p:grpSpPr>
                <a:xfrm>
                  <a:off x="3654352" y="3333672"/>
                  <a:ext cx="890968" cy="712284"/>
                  <a:chOff x="3654352" y="3350339"/>
                  <a:chExt cx="890968" cy="712284"/>
                </a:xfrm>
                <a:grpFill/>
              </p:grpSpPr>
              <p:sp>
                <p:nvSpPr>
                  <p:cNvPr id="848" name="Rounded Rectangle 847"/>
                  <p:cNvSpPr/>
                  <p:nvPr/>
                </p:nvSpPr>
                <p:spPr>
                  <a:xfrm rot="17700000" flipH="1">
                    <a:off x="3380506"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49" name="Rounded Rectangle 848"/>
                  <p:cNvSpPr/>
                  <p:nvPr/>
                </p:nvSpPr>
                <p:spPr>
                  <a:xfrm rot="3900000">
                    <a:off x="4106882" y="3624185"/>
                    <a:ext cx="712284" cy="164592"/>
                  </a:xfrm>
                  <a:prstGeom prst="roundRect">
                    <a:avLst>
                      <a:gd name="adj" fmla="val 50000"/>
                    </a:avLst>
                  </a:prstGeom>
                  <a:grpFill/>
                  <a:ln w="25400" cap="flat" cmpd="sng" algn="ctr">
                    <a:no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pic>
            <p:nvPicPr>
              <p:cNvPr id="841" name="Picture 84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50000"/>
              <a:stretch/>
            </p:blipFill>
            <p:spPr>
              <a:xfrm>
                <a:off x="6285427" y="3845540"/>
                <a:ext cx="179817" cy="554690"/>
              </a:xfrm>
              <a:prstGeom prst="rect">
                <a:avLst/>
              </a:prstGeom>
            </p:spPr>
          </p:pic>
        </p:grpSp>
        <p:grpSp>
          <p:nvGrpSpPr>
            <p:cNvPr id="811" name="Group 810"/>
            <p:cNvGrpSpPr/>
            <p:nvPr/>
          </p:nvGrpSpPr>
          <p:grpSpPr>
            <a:xfrm>
              <a:off x="3052307" y="1706803"/>
              <a:ext cx="259107" cy="545889"/>
              <a:chOff x="5287084" y="2926861"/>
              <a:chExt cx="792992" cy="1970728"/>
            </a:xfrm>
            <a:solidFill>
              <a:srgbClr val="FFFFFF"/>
            </a:solidFill>
          </p:grpSpPr>
          <p:sp>
            <p:nvSpPr>
              <p:cNvPr id="830" name="Rounded Rectangle 829"/>
              <p:cNvSpPr/>
              <p:nvPr/>
            </p:nvSpPr>
            <p:spPr>
              <a:xfrm>
                <a:off x="5420813" y="3418424"/>
                <a:ext cx="519214" cy="483640"/>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31" name="Oval 830"/>
              <p:cNvSpPr/>
              <p:nvPr/>
            </p:nvSpPr>
            <p:spPr>
              <a:xfrm>
                <a:off x="5523559" y="2926861"/>
                <a:ext cx="320040" cy="320040"/>
              </a:xfrm>
              <a:prstGeom prst="ellipse">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32" name="Group 831"/>
              <p:cNvGrpSpPr/>
              <p:nvPr/>
            </p:nvGrpSpPr>
            <p:grpSpPr>
              <a:xfrm>
                <a:off x="5508901" y="4114392"/>
                <a:ext cx="349354" cy="783197"/>
                <a:chOff x="5351796" y="5908768"/>
                <a:chExt cx="349354" cy="783197"/>
              </a:xfrm>
              <a:grpFill/>
            </p:grpSpPr>
            <p:sp>
              <p:nvSpPr>
                <p:cNvPr id="838" name="Rounded Rectangle 837"/>
                <p:cNvSpPr/>
                <p:nvPr/>
              </p:nvSpPr>
              <p:spPr>
                <a:xfrm>
                  <a:off x="5351796" y="5908768"/>
                  <a:ext cx="146304" cy="783197"/>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39" name="Rounded Rectangle 838"/>
                <p:cNvSpPr/>
                <p:nvPr/>
              </p:nvSpPr>
              <p:spPr>
                <a:xfrm>
                  <a:off x="5554845" y="5908768"/>
                  <a:ext cx="146305" cy="783197"/>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nvGrpSpPr>
              <p:cNvPr id="834" name="Group 833"/>
              <p:cNvGrpSpPr/>
              <p:nvPr/>
            </p:nvGrpSpPr>
            <p:grpSpPr>
              <a:xfrm>
                <a:off x="5287084" y="3328085"/>
                <a:ext cx="792992" cy="712285"/>
                <a:chOff x="5287084" y="3328085"/>
                <a:chExt cx="792992" cy="712285"/>
              </a:xfrm>
              <a:grpFill/>
            </p:grpSpPr>
            <p:sp>
              <p:nvSpPr>
                <p:cNvPr id="836" name="Rounded Rectangle 835"/>
                <p:cNvSpPr/>
                <p:nvPr/>
              </p:nvSpPr>
              <p:spPr>
                <a:xfrm rot="3900000">
                  <a:off x="5659925" y="3620220"/>
                  <a:ext cx="712285" cy="12801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37" name="Rounded Rectangle 836"/>
                <p:cNvSpPr/>
                <p:nvPr/>
              </p:nvSpPr>
              <p:spPr>
                <a:xfrm rot="17700000" flipH="1">
                  <a:off x="4994949" y="3620220"/>
                  <a:ext cx="712285" cy="12801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835" name="Trapezoid 834"/>
              <p:cNvSpPr/>
              <p:nvPr/>
            </p:nvSpPr>
            <p:spPr>
              <a:xfrm>
                <a:off x="5340195" y="3364112"/>
                <a:ext cx="686769" cy="980150"/>
              </a:xfrm>
              <a:prstGeom prst="trapezoid">
                <a:avLst>
                  <a:gd name="adj" fmla="val 25329"/>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nvGrpSpPr>
            <p:cNvPr id="812" name="Group 811"/>
            <p:cNvGrpSpPr/>
            <p:nvPr/>
          </p:nvGrpSpPr>
          <p:grpSpPr>
            <a:xfrm>
              <a:off x="3340428" y="1688473"/>
              <a:ext cx="291123" cy="550396"/>
              <a:chOff x="3654345" y="2923878"/>
              <a:chExt cx="890975" cy="1986999"/>
            </a:xfrm>
            <a:solidFill>
              <a:srgbClr val="FFFFFF"/>
            </a:solidFill>
          </p:grpSpPr>
          <p:sp>
            <p:nvSpPr>
              <p:cNvPr id="822" name="Oval 821"/>
              <p:cNvSpPr/>
              <p:nvPr/>
            </p:nvSpPr>
            <p:spPr>
              <a:xfrm>
                <a:off x="3939816" y="2923878"/>
                <a:ext cx="320040" cy="320040"/>
              </a:xfrm>
              <a:prstGeom prst="ellipse">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23" name="Rounded Rectangle 822"/>
              <p:cNvSpPr/>
              <p:nvPr/>
            </p:nvSpPr>
            <p:spPr>
              <a:xfrm>
                <a:off x="3899017" y="3975391"/>
                <a:ext cx="182880" cy="93548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24" name="Rounded Rectangle 823"/>
              <p:cNvSpPr/>
              <p:nvPr/>
            </p:nvSpPr>
            <p:spPr>
              <a:xfrm>
                <a:off x="4118571" y="3975391"/>
                <a:ext cx="182880" cy="93548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25" name="Round Same Side Corner Rectangle 824"/>
              <p:cNvSpPr/>
              <p:nvPr/>
            </p:nvSpPr>
            <p:spPr>
              <a:xfrm>
                <a:off x="3781110" y="3303696"/>
                <a:ext cx="637455" cy="256031"/>
              </a:xfrm>
              <a:prstGeom prst="round2SameRect">
                <a:avLst>
                  <a:gd name="adj1" fmla="val 50000"/>
                  <a:gd name="adj2" fmla="val 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26" name="Group 825"/>
              <p:cNvGrpSpPr/>
              <p:nvPr/>
            </p:nvGrpSpPr>
            <p:grpSpPr>
              <a:xfrm>
                <a:off x="3654345" y="3333672"/>
                <a:ext cx="890975" cy="712285"/>
                <a:chOff x="3654345" y="3350339"/>
                <a:chExt cx="890975" cy="712285"/>
              </a:xfrm>
              <a:grpFill/>
            </p:grpSpPr>
            <p:sp>
              <p:nvSpPr>
                <p:cNvPr id="828" name="Rounded Rectangle 827"/>
                <p:cNvSpPr/>
                <p:nvPr/>
              </p:nvSpPr>
              <p:spPr>
                <a:xfrm rot="17700000" flipH="1">
                  <a:off x="3380498" y="3624186"/>
                  <a:ext cx="712285" cy="164591"/>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29" name="Rounded Rectangle 828"/>
                <p:cNvSpPr/>
                <p:nvPr/>
              </p:nvSpPr>
              <p:spPr>
                <a:xfrm rot="3900000">
                  <a:off x="4106882" y="3624185"/>
                  <a:ext cx="712284" cy="164592"/>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827" name="Rounded Rectangle 826"/>
              <p:cNvSpPr/>
              <p:nvPr/>
            </p:nvSpPr>
            <p:spPr>
              <a:xfrm>
                <a:off x="3898619" y="3339864"/>
                <a:ext cx="402435" cy="858307"/>
              </a:xfrm>
              <a:prstGeom prst="roundRect">
                <a:avLst/>
              </a:prstGeom>
              <a:solidFill>
                <a:srgbClr val="FFFFFF"/>
              </a:solid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nvGrpSpPr>
            <p:cNvPr id="813" name="Group 812"/>
            <p:cNvGrpSpPr/>
            <p:nvPr/>
          </p:nvGrpSpPr>
          <p:grpSpPr>
            <a:xfrm>
              <a:off x="3951280" y="1672396"/>
              <a:ext cx="291123" cy="550396"/>
              <a:chOff x="3654345" y="2923878"/>
              <a:chExt cx="890975" cy="1986999"/>
            </a:xfrm>
            <a:solidFill>
              <a:srgbClr val="FFFFFF"/>
            </a:solidFill>
          </p:grpSpPr>
          <p:sp>
            <p:nvSpPr>
              <p:cNvPr id="814" name="Oval 813"/>
              <p:cNvSpPr/>
              <p:nvPr/>
            </p:nvSpPr>
            <p:spPr>
              <a:xfrm>
                <a:off x="3939816" y="2923878"/>
                <a:ext cx="320040" cy="320040"/>
              </a:xfrm>
              <a:prstGeom prst="ellipse">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15" name="Rounded Rectangle 814"/>
              <p:cNvSpPr/>
              <p:nvPr/>
            </p:nvSpPr>
            <p:spPr>
              <a:xfrm>
                <a:off x="3899017" y="3975391"/>
                <a:ext cx="182880" cy="93548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16" name="Rounded Rectangle 815"/>
              <p:cNvSpPr/>
              <p:nvPr/>
            </p:nvSpPr>
            <p:spPr>
              <a:xfrm>
                <a:off x="4118571" y="3975391"/>
                <a:ext cx="182880" cy="935486"/>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17" name="Round Same Side Corner Rectangle 816"/>
              <p:cNvSpPr/>
              <p:nvPr/>
            </p:nvSpPr>
            <p:spPr>
              <a:xfrm>
                <a:off x="3781110" y="3303696"/>
                <a:ext cx="637455" cy="256031"/>
              </a:xfrm>
              <a:prstGeom prst="round2SameRect">
                <a:avLst>
                  <a:gd name="adj1" fmla="val 50000"/>
                  <a:gd name="adj2" fmla="val 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nvGrpSpPr>
              <p:cNvPr id="818" name="Group 817"/>
              <p:cNvGrpSpPr/>
              <p:nvPr/>
            </p:nvGrpSpPr>
            <p:grpSpPr>
              <a:xfrm>
                <a:off x="3654345" y="3333672"/>
                <a:ext cx="890975" cy="712285"/>
                <a:chOff x="3654345" y="3350339"/>
                <a:chExt cx="890975" cy="712285"/>
              </a:xfrm>
              <a:grpFill/>
            </p:grpSpPr>
            <p:sp>
              <p:nvSpPr>
                <p:cNvPr id="820" name="Rounded Rectangle 819"/>
                <p:cNvSpPr/>
                <p:nvPr/>
              </p:nvSpPr>
              <p:spPr>
                <a:xfrm rot="17700000" flipH="1">
                  <a:off x="3380498" y="3624186"/>
                  <a:ext cx="712285" cy="164591"/>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821" name="Rounded Rectangle 820"/>
                <p:cNvSpPr/>
                <p:nvPr/>
              </p:nvSpPr>
              <p:spPr>
                <a:xfrm rot="3900000">
                  <a:off x="4106882" y="3624185"/>
                  <a:ext cx="712284" cy="164592"/>
                </a:xfrm>
                <a:prstGeom prst="roundRect">
                  <a:avLst>
                    <a:gd name="adj" fmla="val 50000"/>
                  </a:avLst>
                </a:prstGeom>
                <a:grp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sp>
            <p:nvSpPr>
              <p:cNvPr id="819" name="Rounded Rectangle 818"/>
              <p:cNvSpPr/>
              <p:nvPr/>
            </p:nvSpPr>
            <p:spPr>
              <a:xfrm>
                <a:off x="3898619" y="3339864"/>
                <a:ext cx="402435" cy="858307"/>
              </a:xfrm>
              <a:prstGeom prst="roundRect">
                <a:avLst/>
              </a:prstGeom>
              <a:solidFill>
                <a:srgbClr val="FFFFFF"/>
              </a:solidFill>
              <a:ln w="12700" cap="flat" cmpd="sng" algn="ctr">
                <a:solidFill>
                  <a:srgbClr val="000000"/>
                </a:solidFill>
                <a:prstDash val="solid"/>
              </a:ln>
              <a:effectLst/>
            </p:spPr>
            <p:txBody>
              <a:bodyPr rtlCol="0" anchor="ctr"/>
              <a:lstStyle>
                <a:defPPr>
                  <a:defRPr lang="en-US"/>
                </a:defPPr>
                <a:lvl1pPr algn="ctr" rtl="0" eaLnBrk="0" fontAlgn="base" hangingPunct="0">
                  <a:spcBef>
                    <a:spcPct val="0"/>
                  </a:spcBef>
                  <a:spcAft>
                    <a:spcPct val="0"/>
                  </a:spcAft>
                  <a:defRPr b="1" kern="1200">
                    <a:solidFill>
                      <a:schemeClr val="lt1"/>
                    </a:solidFill>
                    <a:latin typeface="+mn-lt"/>
                    <a:ea typeface="+mn-ea"/>
                    <a:cs typeface="+mn-cs"/>
                  </a:defRPr>
                </a:lvl1pPr>
                <a:lvl2pPr marL="457200" algn="ctr" rtl="0" eaLnBrk="0" fontAlgn="base" hangingPunct="0">
                  <a:spcBef>
                    <a:spcPct val="0"/>
                  </a:spcBef>
                  <a:spcAft>
                    <a:spcPct val="0"/>
                  </a:spcAft>
                  <a:defRPr b="1" kern="1200">
                    <a:solidFill>
                      <a:schemeClr val="lt1"/>
                    </a:solidFill>
                    <a:latin typeface="+mn-lt"/>
                    <a:ea typeface="+mn-ea"/>
                    <a:cs typeface="+mn-cs"/>
                  </a:defRPr>
                </a:lvl2pPr>
                <a:lvl3pPr marL="914400" algn="ctr" rtl="0" eaLnBrk="0" fontAlgn="base" hangingPunct="0">
                  <a:spcBef>
                    <a:spcPct val="0"/>
                  </a:spcBef>
                  <a:spcAft>
                    <a:spcPct val="0"/>
                  </a:spcAft>
                  <a:defRPr b="1" kern="1200">
                    <a:solidFill>
                      <a:schemeClr val="lt1"/>
                    </a:solidFill>
                    <a:latin typeface="+mn-lt"/>
                    <a:ea typeface="+mn-ea"/>
                    <a:cs typeface="+mn-cs"/>
                  </a:defRPr>
                </a:lvl3pPr>
                <a:lvl4pPr marL="1371600" algn="ctr" rtl="0" eaLnBrk="0" fontAlgn="base" hangingPunct="0">
                  <a:spcBef>
                    <a:spcPct val="0"/>
                  </a:spcBef>
                  <a:spcAft>
                    <a:spcPct val="0"/>
                  </a:spcAft>
                  <a:defRPr b="1" kern="1200">
                    <a:solidFill>
                      <a:schemeClr val="lt1"/>
                    </a:solidFill>
                    <a:latin typeface="+mn-lt"/>
                    <a:ea typeface="+mn-ea"/>
                    <a:cs typeface="+mn-cs"/>
                  </a:defRPr>
                </a:lvl4pPr>
                <a:lvl5pPr marL="1828800" algn="ctr"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grpSp>
      </p:grpSp>
    </p:spTree>
    <p:extLst>
      <p:ext uri="{BB962C8B-B14F-4D97-AF65-F5344CB8AC3E}">
        <p14:creationId xmlns:p14="http://schemas.microsoft.com/office/powerpoint/2010/main" val="270342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smtClean="0"/>
              <a:t>Source: Health Insurance Marketplace: February Enrollment Report, Department of Health and Human Services, February 12, 2014. </a:t>
            </a:r>
            <a:endParaRPr lang="en-US" dirty="0"/>
          </a:p>
        </p:txBody>
      </p:sp>
      <p:sp>
        <p:nvSpPr>
          <p:cNvPr id="5" name="Title 4"/>
          <p:cNvSpPr>
            <a:spLocks noGrp="1"/>
          </p:cNvSpPr>
          <p:nvPr>
            <p:ph type="title"/>
          </p:nvPr>
        </p:nvSpPr>
        <p:spPr>
          <a:xfrm>
            <a:off x="77407" y="152400"/>
            <a:ext cx="8961120" cy="624840"/>
          </a:xfrm>
        </p:spPr>
        <p:txBody>
          <a:bodyPr/>
          <a:lstStyle/>
          <a:p>
            <a:r>
              <a:rPr lang="en-US" dirty="0" smtClean="0"/>
              <a:t>Marketplace enrollment surpassed 3 million in January. </a:t>
            </a:r>
            <a:endParaRPr lang="en-US" dirty="0">
              <a:solidFill>
                <a:srgbClr val="FF0000"/>
              </a:solidFill>
            </a:endParaRPr>
          </a:p>
        </p:txBody>
      </p:sp>
      <p:sp>
        <p:nvSpPr>
          <p:cNvPr id="2" name="Rectangle 1"/>
          <p:cNvSpPr/>
          <p:nvPr/>
        </p:nvSpPr>
        <p:spPr>
          <a:xfrm>
            <a:off x="1524000" y="1066800"/>
            <a:ext cx="6400800" cy="369332"/>
          </a:xfrm>
          <a:prstGeom prst="rect">
            <a:avLst/>
          </a:prstGeom>
        </p:spPr>
        <p:txBody>
          <a:bodyPr wrap="square">
            <a:spAutoFit/>
          </a:bodyPr>
          <a:lstStyle/>
          <a:p>
            <a:pPr algn="ctr"/>
            <a:r>
              <a:rPr lang="en-US" b="1" dirty="0">
                <a:solidFill>
                  <a:srgbClr val="000000"/>
                </a:solidFill>
              </a:rPr>
              <a:t>Number of </a:t>
            </a:r>
            <a:r>
              <a:rPr lang="en-US" b="1" dirty="0" smtClean="0">
                <a:solidFill>
                  <a:srgbClr val="000000"/>
                </a:solidFill>
              </a:rPr>
              <a:t>Individuals Who Have Selected a QHP</a:t>
            </a:r>
            <a:endParaRPr lang="en-US" b="1" dirty="0">
              <a:solidFill>
                <a:srgbClr val="000000"/>
              </a:solidFill>
            </a:endParaRPr>
          </a:p>
        </p:txBody>
      </p:sp>
      <p:sp>
        <p:nvSpPr>
          <p:cNvPr id="35" name="Text - North Dakota"/>
          <p:cNvSpPr txBox="1">
            <a:spLocks noChangeArrowheads="1"/>
          </p:cNvSpPr>
          <p:nvPr/>
        </p:nvSpPr>
        <p:spPr bwMode="auto">
          <a:xfrm>
            <a:off x="6172200" y="3124200"/>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kern="0" dirty="0">
                <a:solidFill>
                  <a:schemeClr val="bg1"/>
                </a:solidFill>
                <a:cs typeface="Times New Roman" charset="0"/>
              </a:rPr>
              <a:t> </a:t>
            </a:r>
            <a:r>
              <a:rPr lang="en-US" sz="1200" b="1" kern="0" dirty="0" smtClean="0">
                <a:solidFill>
                  <a:schemeClr val="bg1"/>
                </a:solidFill>
                <a:cs typeface="Times New Roman" charset="0"/>
              </a:rPr>
              <a:t>PA</a:t>
            </a:r>
            <a:endParaRPr lang="en-US" sz="1200" b="1" kern="0" dirty="0">
              <a:solidFill>
                <a:schemeClr val="bg1"/>
              </a:solidFill>
              <a:cs typeface="Times New Roman" charset="0"/>
            </a:endParaRPr>
          </a:p>
        </p:txBody>
      </p:sp>
      <p:sp>
        <p:nvSpPr>
          <p:cNvPr id="37" name="Text - North Dakota"/>
          <p:cNvSpPr txBox="1">
            <a:spLocks noChangeArrowheads="1"/>
          </p:cNvSpPr>
          <p:nvPr/>
        </p:nvSpPr>
        <p:spPr bwMode="auto">
          <a:xfrm>
            <a:off x="6096000" y="523711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kern="0" dirty="0">
                <a:solidFill>
                  <a:schemeClr val="bg1"/>
                </a:solidFill>
                <a:cs typeface="Times New Roman" charset="0"/>
              </a:rPr>
              <a:t> </a:t>
            </a:r>
            <a:r>
              <a:rPr lang="en-US" sz="1200" b="1" kern="0" dirty="0" smtClean="0">
                <a:solidFill>
                  <a:schemeClr val="bg1"/>
                </a:solidFill>
                <a:cs typeface="Times New Roman" charset="0"/>
              </a:rPr>
              <a:t>FL</a:t>
            </a:r>
            <a:endParaRPr lang="en-US" sz="1200" b="1" kern="0" dirty="0">
              <a:solidFill>
                <a:schemeClr val="bg1"/>
              </a:solidFill>
              <a:cs typeface="Times New Roman" charset="0"/>
            </a:endParaRPr>
          </a:p>
        </p:txBody>
      </p:sp>
      <p:sp>
        <p:nvSpPr>
          <p:cNvPr id="38" name="Text - North Dakota"/>
          <p:cNvSpPr txBox="1">
            <a:spLocks noChangeArrowheads="1"/>
          </p:cNvSpPr>
          <p:nvPr/>
        </p:nvSpPr>
        <p:spPr bwMode="auto">
          <a:xfrm>
            <a:off x="3727449" y="477991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kern="0" dirty="0">
                <a:solidFill>
                  <a:schemeClr val="bg1"/>
                </a:solidFill>
                <a:cs typeface="Times New Roman" charset="0"/>
              </a:rPr>
              <a:t> </a:t>
            </a:r>
            <a:r>
              <a:rPr lang="en-US" sz="1200" b="1" kern="0" dirty="0" smtClean="0">
                <a:solidFill>
                  <a:schemeClr val="bg1"/>
                </a:solidFill>
                <a:cs typeface="Times New Roman" charset="0"/>
              </a:rPr>
              <a:t>TX</a:t>
            </a:r>
            <a:endParaRPr lang="en-US" sz="1200" b="1" kern="0" dirty="0">
              <a:solidFill>
                <a:schemeClr val="bg1"/>
              </a:solidFill>
              <a:cs typeface="Times New Roman" charset="0"/>
            </a:endParaRPr>
          </a:p>
        </p:txBody>
      </p:sp>
      <p:sp>
        <p:nvSpPr>
          <p:cNvPr id="6" name="TextBox 5"/>
          <p:cNvSpPr txBox="1"/>
          <p:nvPr/>
        </p:nvSpPr>
        <p:spPr>
          <a:xfrm>
            <a:off x="30515" y="6096000"/>
            <a:ext cx="3293274" cy="307777"/>
          </a:xfrm>
          <a:prstGeom prst="rect">
            <a:avLst/>
          </a:prstGeom>
          <a:noFill/>
        </p:spPr>
        <p:txBody>
          <a:bodyPr wrap="none" rtlCol="0">
            <a:spAutoFit/>
          </a:bodyPr>
          <a:lstStyle/>
          <a:p>
            <a:pPr algn="ctr"/>
            <a:r>
              <a:rPr lang="en-US" sz="1400" b="1" dirty="0" smtClean="0">
                <a:latin typeface="Calibri" pitchFamily="34" charset="0"/>
                <a:cs typeface="Meta Offc Pro"/>
              </a:rPr>
              <a:t>Total Number of Individuals = 3.3 million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066800"/>
            <a:ext cx="7543800" cy="58296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439284"/>
            <a:ext cx="7480683" cy="5780916"/>
          </a:xfrm>
          <a:prstGeom prst="rect">
            <a:avLst/>
          </a:prstGeom>
        </p:spPr>
      </p:pic>
    </p:spTree>
    <p:extLst>
      <p:ext uri="{BB962C8B-B14F-4D97-AF65-F5344CB8AC3E}">
        <p14:creationId xmlns:p14="http://schemas.microsoft.com/office/powerpoint/2010/main" val="228662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50673522"/>
              </p:ext>
            </p:extLst>
          </p:nvPr>
        </p:nvGraphicFramePr>
        <p:xfrm>
          <a:off x="105110" y="1066800"/>
          <a:ext cx="8959850" cy="54849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a:xfrm>
            <a:off x="-15240" y="6324600"/>
            <a:ext cx="8321040" cy="548640"/>
          </a:xfrm>
        </p:spPr>
        <p:txBody>
          <a:bodyPr/>
          <a:lstStyle/>
          <a:p>
            <a:r>
              <a:rPr lang="en-US" sz="900" smtClean="0"/>
              <a:t>SOURCE: Based on data from </a:t>
            </a:r>
            <a:r>
              <a:rPr lang="en-US" sz="900" i="1" smtClean="0"/>
              <a:t>Health Insurance Marketplace: January Enrollment Report</a:t>
            </a:r>
            <a:r>
              <a:rPr lang="en-US" sz="900" smtClean="0"/>
              <a:t>, Department of Health and Human Services, January 13, 2014 and </a:t>
            </a:r>
            <a:r>
              <a:rPr lang="en-US" sz="900" i="1" smtClean="0"/>
              <a:t>State-by-State Estimates of the Number of People Eligible for Premium Tax Credits Under the Affordable Care Act</a:t>
            </a:r>
            <a:r>
              <a:rPr lang="en-US" sz="900" smtClean="0"/>
              <a:t>, Kaiser Family Foundation, November 5, 2013.</a:t>
            </a:r>
            <a:endParaRPr lang="en-US" sz="900" dirty="0"/>
          </a:p>
        </p:txBody>
      </p:sp>
      <p:sp>
        <p:nvSpPr>
          <p:cNvPr id="5" name="Title 4"/>
          <p:cNvSpPr>
            <a:spLocks noGrp="1"/>
          </p:cNvSpPr>
          <p:nvPr>
            <p:ph type="title"/>
          </p:nvPr>
        </p:nvSpPr>
        <p:spPr>
          <a:xfrm>
            <a:off x="29308" y="152400"/>
            <a:ext cx="8991600" cy="548640"/>
          </a:xfrm>
        </p:spPr>
        <p:txBody>
          <a:bodyPr/>
          <a:lstStyle/>
          <a:p>
            <a:r>
              <a:rPr lang="en-US" sz="2400" dirty="0" smtClean="0"/>
              <a:t>State-based Marketplaces are more successfully enrolling people into coverage, with a few notable exceptions.</a:t>
            </a:r>
            <a:endParaRPr lang="en-US" sz="2400" dirty="0"/>
          </a:p>
        </p:txBody>
      </p:sp>
      <p:sp>
        <p:nvSpPr>
          <p:cNvPr id="2" name="TextBox 1"/>
          <p:cNvSpPr txBox="1"/>
          <p:nvPr/>
        </p:nvSpPr>
        <p:spPr>
          <a:xfrm>
            <a:off x="4648200" y="2283023"/>
            <a:ext cx="4495799" cy="523220"/>
          </a:xfrm>
          <a:prstGeom prst="rect">
            <a:avLst/>
          </a:prstGeom>
          <a:noFill/>
        </p:spPr>
        <p:txBody>
          <a:bodyPr wrap="square" rtlCol="0">
            <a:spAutoFit/>
          </a:bodyPr>
          <a:lstStyle/>
          <a:p>
            <a:pPr algn="ctr"/>
            <a:r>
              <a:rPr lang="en-US" sz="1400" b="1" dirty="0" smtClean="0">
                <a:latin typeface="Calibri" pitchFamily="34" charset="0"/>
                <a:cs typeface="Meta Offc Pro"/>
              </a:rPr>
              <a:t>Marketplace Enrollment as a Share of the Potential Marketplace Population</a:t>
            </a:r>
          </a:p>
        </p:txBody>
      </p:sp>
      <p:grpSp>
        <p:nvGrpSpPr>
          <p:cNvPr id="15" name="Group 14"/>
          <p:cNvGrpSpPr/>
          <p:nvPr/>
        </p:nvGrpSpPr>
        <p:grpSpPr>
          <a:xfrm>
            <a:off x="5585011" y="2965847"/>
            <a:ext cx="2796989" cy="615553"/>
            <a:chOff x="5356411" y="2514600"/>
            <a:chExt cx="3711389" cy="615553"/>
          </a:xfrm>
        </p:grpSpPr>
        <p:sp>
          <p:nvSpPr>
            <p:cNvPr id="8" name="TextBox 7"/>
            <p:cNvSpPr txBox="1"/>
            <p:nvPr/>
          </p:nvSpPr>
          <p:spPr>
            <a:xfrm>
              <a:off x="5562600" y="2514600"/>
              <a:ext cx="3505200" cy="615553"/>
            </a:xfrm>
            <a:prstGeom prst="rect">
              <a:avLst/>
            </a:prstGeom>
            <a:noFill/>
            <a:ln>
              <a:noFill/>
            </a:ln>
          </p:spPr>
          <p:txBody>
            <a:bodyPr wrap="square" rtlCol="0">
              <a:spAutoFit/>
            </a:bodyPr>
            <a:lstStyle/>
            <a:p>
              <a:pPr>
                <a:spcBef>
                  <a:spcPts val="600"/>
                </a:spcBef>
                <a:spcAft>
                  <a:spcPts val="600"/>
                </a:spcAft>
              </a:pPr>
              <a:r>
                <a:rPr lang="en-US" sz="1200" b="1" dirty="0" smtClean="0">
                  <a:latin typeface="Calibri" pitchFamily="34" charset="0"/>
                  <a:cs typeface="Meta Offc Pro"/>
                </a:rPr>
                <a:t>State-based Marketplace</a:t>
              </a:r>
            </a:p>
            <a:p>
              <a:pPr>
                <a:spcBef>
                  <a:spcPts val="600"/>
                </a:spcBef>
                <a:spcAft>
                  <a:spcPts val="600"/>
                </a:spcAft>
              </a:pPr>
              <a:r>
                <a:rPr lang="en-US" sz="1200" b="1" dirty="0" smtClean="0">
                  <a:latin typeface="Calibri" pitchFamily="34" charset="0"/>
                  <a:cs typeface="Meta Offc Pro"/>
                </a:rPr>
                <a:t>Federally-Facilitated Marketplace</a:t>
              </a:r>
            </a:p>
          </p:txBody>
        </p:sp>
        <p:sp>
          <p:nvSpPr>
            <p:cNvPr id="9" name="Rectangle 8"/>
            <p:cNvSpPr/>
            <p:nvPr/>
          </p:nvSpPr>
          <p:spPr>
            <a:xfrm>
              <a:off x="5356411" y="2895600"/>
              <a:ext cx="206188" cy="1524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Rectangle 9"/>
            <p:cNvSpPr/>
            <p:nvPr/>
          </p:nvSpPr>
          <p:spPr>
            <a:xfrm>
              <a:off x="5356411" y="2590800"/>
              <a:ext cx="206188" cy="1524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2168840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18396198"/>
              </p:ext>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p:txBody>
          <a:bodyPr/>
          <a:lstStyle/>
          <a:p>
            <a:r>
              <a:rPr lang="en-US" smtClean="0"/>
              <a:t>SOURCE: Based on data from Health Insurance Marketplace: February Enrollment Report, Department of Health and Human Services, February 12, 2014 and Health Insurance Marketplace: January Enrollment Report, Department of Health and Human Services, January 13, 2014.</a:t>
            </a:r>
            <a:endParaRPr lang="en-US" dirty="0"/>
          </a:p>
        </p:txBody>
      </p:sp>
      <p:sp>
        <p:nvSpPr>
          <p:cNvPr id="5" name="Title 4"/>
          <p:cNvSpPr>
            <a:spLocks noGrp="1"/>
          </p:cNvSpPr>
          <p:nvPr>
            <p:ph type="title"/>
          </p:nvPr>
        </p:nvSpPr>
        <p:spPr/>
        <p:txBody>
          <a:bodyPr/>
          <a:lstStyle/>
          <a:p>
            <a:r>
              <a:rPr lang="en-US" sz="2600" dirty="0" smtClean="0"/>
              <a:t>Eight of the ten states with the largest increase in Marketplace enrollment from December to January are in the South.</a:t>
            </a:r>
            <a:endParaRPr lang="en-US" sz="2600" dirty="0"/>
          </a:p>
        </p:txBody>
      </p:sp>
    </p:spTree>
    <p:extLst>
      <p:ext uri="{BB962C8B-B14F-4D97-AF65-F5344CB8AC3E}">
        <p14:creationId xmlns:p14="http://schemas.microsoft.com/office/powerpoint/2010/main" val="2034491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Samantha Artiga</a:t>
            </a:r>
            <a:endParaRPr lang="en-US" dirty="0"/>
          </a:p>
        </p:txBody>
      </p:sp>
      <p:sp>
        <p:nvSpPr>
          <p:cNvPr id="5" name="Content Placeholder 4"/>
          <p:cNvSpPr>
            <a:spLocks noGrp="1"/>
          </p:cNvSpPr>
          <p:nvPr>
            <p:ph idx="12"/>
          </p:nvPr>
        </p:nvSpPr>
        <p:spPr/>
        <p:txBody>
          <a:bodyPr/>
          <a:lstStyle/>
          <a:p>
            <a:pPr marL="0" indent="0">
              <a:buNone/>
            </a:pPr>
            <a:endParaRPr lang="en-US" sz="2500" dirty="0"/>
          </a:p>
          <a:p>
            <a:pPr marL="0" indent="0">
              <a:buNone/>
            </a:pPr>
            <a:r>
              <a:rPr lang="en-US" sz="3000" dirty="0" smtClean="0"/>
              <a:t>Director</a:t>
            </a:r>
            <a:r>
              <a:rPr lang="en-US" sz="3000" dirty="0"/>
              <a:t>, Disparities Policy </a:t>
            </a:r>
            <a:r>
              <a:rPr lang="en-US" sz="3000" dirty="0" smtClean="0"/>
              <a:t>Project</a:t>
            </a:r>
          </a:p>
          <a:p>
            <a:pPr marL="0" indent="0">
              <a:buNone/>
            </a:pPr>
            <a:endParaRPr lang="en-US" sz="3000" dirty="0" smtClean="0"/>
          </a:p>
          <a:p>
            <a:pPr marL="0" indent="0">
              <a:buNone/>
            </a:pPr>
            <a:r>
              <a:rPr lang="en-US" sz="3000" dirty="0" smtClean="0"/>
              <a:t>Associate Director, Kaiser Commission on Medicaid and the Uninsured</a:t>
            </a:r>
          </a:p>
          <a:p>
            <a:pPr marL="0" indent="0">
              <a:buNone/>
            </a:pPr>
            <a:endParaRPr lang="en-US" sz="3000" dirty="0"/>
          </a:p>
          <a:p>
            <a:pPr marL="0" indent="0">
              <a:buNone/>
            </a:pPr>
            <a:r>
              <a:rPr lang="en-US" sz="3000" dirty="0" smtClean="0"/>
              <a:t>Kaiser Family Foundation</a:t>
            </a:r>
          </a:p>
          <a:p>
            <a:pPr marL="0" indent="0">
              <a:buNone/>
            </a:pPr>
            <a:endParaRPr lang="en-US" sz="2500" dirty="0"/>
          </a:p>
          <a:p>
            <a:endParaRPr lang="en-US" sz="2500" dirty="0"/>
          </a:p>
        </p:txBody>
      </p:sp>
      <p:pic>
        <p:nvPicPr>
          <p:cNvPr id="6" name="Picture 2" descr="L:\COMMUNICATIONS\Online Communications\Kff.org Webcasts &amp; Multimedia\Webinars\2.25.14 NABJ Webinar\samanth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638" y="1424002"/>
            <a:ext cx="1782762" cy="284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49013"/>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theme>
</file>

<file path=ppt/theme/theme5.xml><?xml version="1.0" encoding="utf-8"?>
<a:theme xmlns:a="http://schemas.openxmlformats.org/drawingml/2006/main" name="Custom Design">
  <a:themeElements>
    <a:clrScheme name="Custom 2">
      <a:dk1>
        <a:srgbClr val="003760"/>
      </a:dk1>
      <a:lt1>
        <a:srgbClr val="FFFFFF"/>
      </a:lt1>
      <a:dk2>
        <a:srgbClr val="003760"/>
      </a:dk2>
      <a:lt2>
        <a:srgbClr val="FCFEE6"/>
      </a:lt2>
      <a:accent1>
        <a:srgbClr val="0072C7"/>
      </a:accent1>
      <a:accent2>
        <a:srgbClr val="F3A10D"/>
      </a:accent2>
      <a:accent3>
        <a:srgbClr val="40AFFF"/>
      </a:accent3>
      <a:accent4>
        <a:srgbClr val="FFD965"/>
      </a:accent4>
      <a:accent5>
        <a:srgbClr val="4BACC6"/>
      </a:accent5>
      <a:accent6>
        <a:srgbClr val="80008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1000</TotalTime>
  <Words>1840</Words>
  <Application>Microsoft Office PowerPoint</Application>
  <PresentationFormat>On-screen Show (4:3)</PresentationFormat>
  <Paragraphs>354</Paragraphs>
  <Slides>35</Slides>
  <Notes>10</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Blank</vt:lpstr>
      <vt:lpstr>Default with exhibit #</vt:lpstr>
      <vt:lpstr>Default with figure #</vt:lpstr>
      <vt:lpstr>Title page</vt:lpstr>
      <vt:lpstr>Custom Design</vt:lpstr>
      <vt:lpstr>The ACA and What It Means for Black Americans</vt:lpstr>
      <vt:lpstr>Today’s Speakers from the Kaiser Family Foundation</vt:lpstr>
      <vt:lpstr>Jennifer Tolbert</vt:lpstr>
      <vt:lpstr>Promoting Health Coverage through the ACA</vt:lpstr>
      <vt:lpstr>Most uninsured individuals are at income levels that qualify for Medicaid expansion or marketplace subsidies.</vt:lpstr>
      <vt:lpstr>Marketplace enrollment surpassed 3 million in January. </vt:lpstr>
      <vt:lpstr>State-based Marketplaces are more successfully enrolling people into coverage, with a few notable exceptions.</vt:lpstr>
      <vt:lpstr>Eight of the ten states with the largest increase in Marketplace enrollment from December to January are in the South.</vt:lpstr>
      <vt:lpstr>Samantha Artiga</vt:lpstr>
      <vt:lpstr>The ACA Medicaid expansion fills current gaps in coverage.</vt:lpstr>
      <vt:lpstr>All states must streamline enrollment processes regardless of whether they expand Medicaid. </vt:lpstr>
      <vt:lpstr>Individuals are connecting to Medicaid through multiple pathways today.</vt:lpstr>
      <vt:lpstr>The ACA will lead to increased Medicaid enrollment in a number of ways.</vt:lpstr>
      <vt:lpstr>Experiences to Date</vt:lpstr>
      <vt:lpstr>Jessica Stephens</vt:lpstr>
      <vt:lpstr>However, not all states are moving forward with the Medicaid expansion.</vt:lpstr>
      <vt:lpstr>Adult eligibility will increase in states expanding Medicaid, but remain low in states that are not expanding.</vt:lpstr>
      <vt:lpstr>Millions of poor adults will be left without a coverage option in states that do not expand Medicaid under the ACA.</vt:lpstr>
      <vt:lpstr>The impact of the coverage gap varies widely by race/ethnicity.</vt:lpstr>
      <vt:lpstr>Continued coverage gaps will likely lead to widening racial and ethnic disparities in health coverage. </vt:lpstr>
      <vt:lpstr>The presenters’ slides conclude here.   The following slides feature additional resources that may be of interest to people interested in this health policy topic.</vt:lpstr>
      <vt:lpstr>Find more resources at kff.org/disparities-policy</vt:lpstr>
      <vt:lpstr>State-by-State Data on Minority Health</vt:lpstr>
      <vt:lpstr>Obamacare &amp; You: Resources For People with HIV</vt:lpstr>
      <vt:lpstr>GREATER THAN AIDS: EMPOWERED</vt:lpstr>
      <vt:lpstr>KFF Resources on Health Coverage Among Black Americans</vt:lpstr>
      <vt:lpstr>PowerPoint Presentation</vt:lpstr>
      <vt:lpstr>KFF Resources on Contraception and Abortion </vt:lpstr>
      <vt:lpstr>Frequently Asked Questions (FAQs) on Health Reform</vt:lpstr>
      <vt:lpstr>KFF Resources on Exchanges / Marketplaces</vt:lpstr>
      <vt:lpstr>KFF Resources on Tax Credits &amp; Premiums</vt:lpstr>
      <vt:lpstr>KFF Resources on Insurance Market Reforms</vt:lpstr>
      <vt:lpstr>KFF Resources for Consumers on the ACA </vt:lpstr>
      <vt:lpstr>KFF Resources in Spanish </vt:lpstr>
      <vt:lpstr>Keep in touch with KFF online!</vt:lpstr>
    </vt:vector>
  </TitlesOfParts>
  <Company>Kaiser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AlinaS</dc:creator>
  <cp:lastModifiedBy>Amanda Keammerer</cp:lastModifiedBy>
  <cp:revision>99</cp:revision>
  <cp:lastPrinted>2014-02-06T19:18:46Z</cp:lastPrinted>
  <dcterms:created xsi:type="dcterms:W3CDTF">2014-01-28T20:55:43Z</dcterms:created>
  <dcterms:modified xsi:type="dcterms:W3CDTF">2014-02-28T22:35:19Z</dcterms:modified>
</cp:coreProperties>
</file>