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manualLayout>
          <c:layoutTarget val="inner"/>
          <c:xMode val="edge"/>
          <c:yMode val="edge"/>
          <c:x val="0.24585987261146527"/>
          <c:y val="2.5575447570332565E-3"/>
          <c:w val="0.48662420382165728"/>
          <c:h val="0.9769820971867007"/>
        </c:manualLayout>
      </c:layout>
      <c:pieChart>
        <c:varyColors val="1"/>
        <c:ser>
          <c:idx val="0"/>
          <c:order val="0"/>
          <c:tx>
            <c:strRef>
              <c:f>Sheet1!$A$2</c:f>
              <c:strCache>
                <c:ptCount val="1"/>
              </c:strCache>
            </c:strRef>
          </c:tx>
          <c:spPr>
            <a:ln>
              <a:solidFill>
                <a:schemeClr val="accent1"/>
              </a:solidFill>
            </a:ln>
          </c:spPr>
          <c:dLbls>
            <c:dLbl>
              <c:idx val="0"/>
              <c:layout>
                <c:manualLayout>
                  <c:x val="-0.11583389490560023"/>
                  <c:y val="0.16950058326042577"/>
                </c:manualLayout>
              </c:layout>
              <c:spPr/>
              <c:txPr>
                <a:bodyPr/>
                <a:lstStyle/>
                <a:p>
                  <a:pPr>
                    <a:defRPr sz="1200" b="1">
                      <a:solidFill>
                        <a:schemeClr val="bg1"/>
                      </a:solidFill>
                    </a:defRPr>
                  </a:pPr>
                  <a:endParaRPr lang="en-US"/>
                </a:p>
              </c:txPr>
              <c:dLblPos val="bestFit"/>
              <c:showLegendKey val="0"/>
              <c:showVal val="1"/>
              <c:showCatName val="1"/>
              <c:showSerName val="0"/>
              <c:showPercent val="0"/>
              <c:showBubbleSize val="0"/>
            </c:dLbl>
            <c:dLbl>
              <c:idx val="1"/>
              <c:layout>
                <c:manualLayout>
                  <c:x val="-0.19689852465733609"/>
                  <c:y val="8.2883979780305178E-2"/>
                </c:manualLayout>
              </c:layout>
              <c:spPr/>
              <c:txPr>
                <a:bodyPr/>
                <a:lstStyle/>
                <a:p>
                  <a:pPr>
                    <a:defRPr sz="1200" b="1">
                      <a:solidFill>
                        <a:schemeClr val="bg1"/>
                      </a:solidFill>
                    </a:defRPr>
                  </a:pPr>
                  <a:endParaRPr lang="en-US"/>
                </a:p>
              </c:txPr>
              <c:dLblPos val="bestFit"/>
              <c:showLegendKey val="0"/>
              <c:showVal val="1"/>
              <c:showCatName val="1"/>
              <c:showSerName val="0"/>
              <c:showPercent val="0"/>
              <c:showBubbleSize val="0"/>
            </c:dLbl>
            <c:dLbl>
              <c:idx val="2"/>
              <c:layout>
                <c:manualLayout>
                  <c:x val="1.2208022500652669E-3"/>
                  <c:y val="-4.8448608077982375E-3"/>
                </c:manualLayout>
              </c:layout>
              <c:spPr/>
              <c:txPr>
                <a:bodyPr/>
                <a:lstStyle/>
                <a:p>
                  <a:pPr>
                    <a:defRPr sz="1200" b="1"/>
                  </a:pPr>
                  <a:endParaRPr lang="en-US"/>
                </a:p>
              </c:txPr>
              <c:dLblPos val="bestFit"/>
              <c:showLegendKey val="0"/>
              <c:showVal val="1"/>
              <c:showCatName val="1"/>
              <c:showSerName val="0"/>
              <c:showPercent val="0"/>
              <c:showBubbleSize val="0"/>
            </c:dLbl>
            <c:dLbl>
              <c:idx val="3"/>
              <c:layout>
                <c:manualLayout>
                  <c:x val="-1.3979578295343067E-3"/>
                  <c:y val="-7.0939490350757101E-3"/>
                </c:manualLayout>
              </c:layout>
              <c:spPr/>
              <c:txPr>
                <a:bodyPr/>
                <a:lstStyle/>
                <a:p>
                  <a:pPr>
                    <a:defRPr sz="1200" b="1"/>
                  </a:pPr>
                  <a:endParaRPr lang="en-US"/>
                </a:p>
              </c:txPr>
              <c:dLblPos val="bestFit"/>
              <c:showLegendKey val="0"/>
              <c:showVal val="1"/>
              <c:showCatName val="1"/>
              <c:showSerName val="0"/>
              <c:showPercent val="0"/>
              <c:showBubbleSize val="0"/>
            </c:dLbl>
            <c:dLbl>
              <c:idx val="4"/>
              <c:layout>
                <c:manualLayout>
                  <c:x val="-0.11819419160926374"/>
                  <c:y val="-9.9834499854184897E-2"/>
                </c:manualLayout>
              </c:layout>
              <c:spPr/>
              <c:txPr>
                <a:bodyPr/>
                <a:lstStyle/>
                <a:p>
                  <a:pPr>
                    <a:defRPr sz="1200" b="1"/>
                  </a:pPr>
                  <a:endParaRPr lang="en-US"/>
                </a:p>
              </c:txPr>
              <c:dLblPos val="bestFit"/>
              <c:showLegendKey val="0"/>
              <c:showVal val="1"/>
              <c:showCatName val="1"/>
              <c:showSerName val="0"/>
              <c:showPercent val="0"/>
              <c:showBubbleSize val="0"/>
            </c:dLbl>
            <c:dLbl>
              <c:idx val="5"/>
              <c:layout>
                <c:manualLayout>
                  <c:x val="0.11691196852808725"/>
                  <c:y val="-0.19166642364148925"/>
                </c:manualLayout>
              </c:layout>
              <c:spPr/>
              <c:txPr>
                <a:bodyPr/>
                <a:lstStyle/>
                <a:p>
                  <a:pPr>
                    <a:defRPr sz="1200" b="1"/>
                  </a:pPr>
                  <a:endParaRPr lang="en-US"/>
                </a:p>
              </c:txPr>
              <c:dLblPos val="bestFit"/>
              <c:showLegendKey val="0"/>
              <c:showVal val="1"/>
              <c:showCatName val="1"/>
              <c:showSerName val="0"/>
              <c:showPercent val="0"/>
              <c:showBubbleSize val="0"/>
            </c:dLbl>
            <c:dLbl>
              <c:idx val="6"/>
              <c:layout>
                <c:manualLayout>
                  <c:x val="0.18548550563031629"/>
                  <c:y val="0.14455647905122976"/>
                </c:manualLayout>
              </c:layout>
              <c:spPr/>
              <c:txPr>
                <a:bodyPr/>
                <a:lstStyle/>
                <a:p>
                  <a:pPr>
                    <a:defRPr sz="1200" b="1"/>
                  </a:pPr>
                  <a:endParaRPr lang="en-US"/>
                </a:p>
              </c:txPr>
              <c:dLblPos val="bestFit"/>
              <c:showLegendKey val="0"/>
              <c:showVal val="1"/>
              <c:showCatName val="1"/>
              <c:showSerName val="0"/>
              <c:showPercent val="0"/>
              <c:showBubbleSize val="0"/>
            </c:dLbl>
            <c:numFmt formatCode="0.0%" sourceLinked="0"/>
            <c:txPr>
              <a:bodyPr/>
              <a:lstStyle/>
              <a:p>
                <a:pPr>
                  <a:defRPr sz="1200" b="1"/>
                </a:pPr>
                <a:endParaRPr lang="en-US"/>
              </a:p>
            </c:txPr>
            <c:dLblPos val="inEnd"/>
            <c:showLegendKey val="0"/>
            <c:showVal val="1"/>
            <c:showCatName val="1"/>
            <c:showSerName val="0"/>
            <c:showPercent val="0"/>
            <c:showBubbleSize val="0"/>
            <c:showLeaderLines val="1"/>
          </c:dLbls>
          <c:cat>
            <c:strRef>
              <c:f>Sheet1!$B$1:$H$1</c:f>
              <c:strCache>
                <c:ptCount val="7"/>
                <c:pt idx="0">
                  <c:v>Other Health Spending</c:v>
                </c:pt>
                <c:pt idx="1">
                  <c:v>Other Personal Health Care</c:v>
                </c:pt>
                <c:pt idx="2">
                  <c:v>Home Health Care</c:v>
                </c:pt>
                <c:pt idx="3">
                  <c:v>Nursing Home Care</c:v>
                </c:pt>
                <c:pt idx="4">
                  <c:v>Prescription Drugs</c:v>
                </c:pt>
                <c:pt idx="5">
                  <c:v>Physician and Clinical Services</c:v>
                </c:pt>
                <c:pt idx="6">
                  <c:v>Hospital Care</c:v>
                </c:pt>
              </c:strCache>
            </c:strRef>
          </c:cat>
          <c:val>
            <c:numRef>
              <c:f>Sheet1!$B$2:$H$2</c:f>
              <c:numCache>
                <c:formatCode>0.0%</c:formatCode>
                <c:ptCount val="7"/>
                <c:pt idx="0">
                  <c:v>0.14447360130721218</c:v>
                </c:pt>
                <c:pt idx="1">
                  <c:v>0.14299710239251676</c:v>
                </c:pt>
                <c:pt idx="2">
                  <c:v>3.5616858051852288E-2</c:v>
                </c:pt>
                <c:pt idx="3">
                  <c:v>4.9390879287126245E-2</c:v>
                </c:pt>
                <c:pt idx="4">
                  <c:v>9.0982105456295287E-2</c:v>
                </c:pt>
                <c:pt idx="5">
                  <c:v>0.19399257076982196</c:v>
                </c:pt>
                <c:pt idx="6">
                  <c:v>0.34254601726101663</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51A449-8F50-47AE-8F2F-7318B73FD8F7}" type="datetimeFigureOut">
              <a:rPr lang="en-US" smtClean="0"/>
              <a:t>2/28/2014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F825BC-95C2-4611-B9CE-F7C82B14F380}" type="slidenum">
              <a:rPr lang="en-US" smtClean="0"/>
              <a:t>‹#›</a:t>
            </a:fld>
            <a:endParaRPr lang="en-US"/>
          </a:p>
        </p:txBody>
      </p:sp>
    </p:spTree>
    <p:extLst>
      <p:ext uri="{BB962C8B-B14F-4D97-AF65-F5344CB8AC3E}">
        <p14:creationId xmlns:p14="http://schemas.microsoft.com/office/powerpoint/2010/main" val="1239599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F94C48A-9B7B-4553-8799-8204F28DEB64}" type="slidenum">
              <a:rPr lang="en-US" smtClean="0"/>
              <a:pPr/>
              <a:t>1</a:t>
            </a:fld>
            <a:endParaRPr lang="en-US" smtClean="0"/>
          </a:p>
        </p:txBody>
      </p:sp>
      <p:sp>
        <p:nvSpPr>
          <p:cNvPr id="4099" name="Rectangle 2"/>
          <p:cNvSpPr>
            <a:spLocks noGrp="1" noRot="1" noChangeAspect="1" noChangeArrowheads="1" noTextEdit="1"/>
          </p:cNvSpPr>
          <p:nvPr>
            <p:ph type="sldImg"/>
          </p:nvPr>
        </p:nvSpPr>
        <p:spPr>
          <a:xfrm>
            <a:off x="1144588" y="685800"/>
            <a:ext cx="4572000" cy="3429000"/>
          </a:xfrm>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smtClean="0"/>
              <a:t>1348</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 y="1097280"/>
            <a:ext cx="896112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0"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1078686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 Figures">
    <p:spTree>
      <p:nvGrpSpPr>
        <p:cNvPr id="1" name=""/>
        <p:cNvGrpSpPr/>
        <p:nvPr/>
      </p:nvGrpSpPr>
      <p:grpSpPr>
        <a:xfrm>
          <a:off x="0" y="0"/>
          <a:ext cx="0" cy="0"/>
          <a:chOff x="0" y="0"/>
          <a:chExt cx="0" cy="0"/>
        </a:xfrm>
      </p:grpSpPr>
      <p:sp>
        <p:nvSpPr>
          <p:cNvPr id="16" name="Content Placeholder 2"/>
          <p:cNvSpPr>
            <a:spLocks noGrp="1"/>
          </p:cNvSpPr>
          <p:nvPr>
            <p:ph idx="1"/>
          </p:nvPr>
        </p:nvSpPr>
        <p:spPr>
          <a:xfrm>
            <a:off x="9144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8"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9" name="Content Placeholder 2"/>
          <p:cNvSpPr>
            <a:spLocks noGrp="1"/>
          </p:cNvSpPr>
          <p:nvPr>
            <p:ph idx="12"/>
          </p:nvPr>
        </p:nvSpPr>
        <p:spPr>
          <a:xfrm>
            <a:off x="4617720" y="1097280"/>
            <a:ext cx="443484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29599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3 Figures">
    <p:spTree>
      <p:nvGrpSpPr>
        <p:cNvPr id="1" name=""/>
        <p:cNvGrpSpPr/>
        <p:nvPr/>
      </p:nvGrpSpPr>
      <p:grpSpPr>
        <a:xfrm>
          <a:off x="0" y="0"/>
          <a:ext cx="0" cy="0"/>
          <a:chOff x="0" y="0"/>
          <a:chExt cx="0" cy="0"/>
        </a:xfrm>
      </p:grpSpPr>
      <p:sp>
        <p:nvSpPr>
          <p:cNvPr id="11" name="Content Placeholder 2"/>
          <p:cNvSpPr>
            <a:spLocks noGrp="1"/>
          </p:cNvSpPr>
          <p:nvPr>
            <p:ph idx="1"/>
          </p:nvPr>
        </p:nvSpPr>
        <p:spPr>
          <a:xfrm>
            <a:off x="9144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14"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
        <p:nvSpPr>
          <p:cNvPr id="15" name="Content Placeholder 2"/>
          <p:cNvSpPr>
            <a:spLocks noGrp="1"/>
          </p:cNvSpPr>
          <p:nvPr>
            <p:ph idx="12"/>
          </p:nvPr>
        </p:nvSpPr>
        <p:spPr>
          <a:xfrm>
            <a:off x="310896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2"/>
          <p:cNvSpPr>
            <a:spLocks noGrp="1"/>
          </p:cNvSpPr>
          <p:nvPr>
            <p:ph idx="13"/>
          </p:nvPr>
        </p:nvSpPr>
        <p:spPr>
          <a:xfrm>
            <a:off x="6126480" y="1097280"/>
            <a:ext cx="2926080" cy="5029200"/>
          </a:xfrm>
          <a:prstGeom prst="rect">
            <a:avLst/>
          </a:prstGeom>
        </p:spPr>
        <p:txBody>
          <a:bodyPr/>
          <a:lstStyle>
            <a:lvl1pPr>
              <a:defRPr sz="2000" b="0" i="0">
                <a:solidFill>
                  <a:schemeClr val="tx1"/>
                </a:solidFill>
                <a:latin typeface="Meta Offc Pro"/>
                <a:cs typeface="Meta Offc Pro"/>
              </a:defRPr>
            </a:lvl1pPr>
            <a:lvl2pPr>
              <a:defRPr sz="1800" b="0" i="0">
                <a:solidFill>
                  <a:schemeClr val="tx1"/>
                </a:solidFill>
                <a:latin typeface="Meta Offc Pro"/>
                <a:cs typeface="Meta Offc Pro"/>
              </a:defRPr>
            </a:lvl2pPr>
            <a:lvl3pPr>
              <a:defRPr sz="1600" b="0" i="0">
                <a:solidFill>
                  <a:schemeClr val="tx1"/>
                </a:solidFill>
                <a:latin typeface="Meta Offc Pro"/>
                <a:cs typeface="Meta Offc Pro"/>
              </a:defRPr>
            </a:lvl3pPr>
            <a:lvl4pPr>
              <a:defRPr sz="1400" b="0" i="0">
                <a:solidFill>
                  <a:schemeClr val="tx1"/>
                </a:solidFill>
                <a:latin typeface="Meta Offc Pro"/>
                <a:cs typeface="Meta Offc Pro"/>
              </a:defRPr>
            </a:lvl4pPr>
            <a:lvl5pPr>
              <a:defRPr sz="1300" b="0" i="0">
                <a:solidFill>
                  <a:schemeClr val="tx1"/>
                </a:solidFill>
                <a:latin typeface="Meta Offc Pro"/>
                <a:cs typeface="Meta Offc Pro"/>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3634158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lank Layout">
    <p:spTree>
      <p:nvGrpSpPr>
        <p:cNvPr id="1" name=""/>
        <p:cNvGrpSpPr/>
        <p:nvPr/>
      </p:nvGrpSpPr>
      <p:grpSpPr>
        <a:xfrm>
          <a:off x="0" y="0"/>
          <a:ext cx="0" cy="0"/>
          <a:chOff x="0" y="0"/>
          <a:chExt cx="0" cy="0"/>
        </a:xfrm>
      </p:grpSpPr>
      <p:sp>
        <p:nvSpPr>
          <p:cNvPr id="5" name="Text Placeholder 6"/>
          <p:cNvSpPr>
            <a:spLocks noGrp="1"/>
          </p:cNvSpPr>
          <p:nvPr>
            <p:ph type="body" sz="quarter" idx="11" hasCustomPrompt="1"/>
          </p:nvPr>
        </p:nvSpPr>
        <p:spPr>
          <a:xfrm>
            <a:off x="91440" y="6217920"/>
            <a:ext cx="8321040" cy="548640"/>
          </a:xfrm>
          <a:prstGeom prst="rect">
            <a:avLst/>
          </a:prstGeom>
        </p:spPr>
        <p:txBody>
          <a:bodyPr anchor="b" anchorCtr="0"/>
          <a:lstStyle>
            <a:lvl1pPr marL="0" indent="0" algn="l">
              <a:spcBef>
                <a:spcPts val="0"/>
              </a:spcBef>
              <a:buFont typeface="Arial" pitchFamily="34" charset="0"/>
              <a:buNone/>
              <a:defRPr sz="1200" baseline="0">
                <a:solidFill>
                  <a:schemeClr val="tx1"/>
                </a:solidFill>
                <a:latin typeface="Meta Offc Pro"/>
                <a:cs typeface="Meta Offc Pro"/>
              </a:defRPr>
            </a:lvl1pPr>
          </a:lstStyle>
          <a:p>
            <a:pPr algn="l">
              <a:spcBef>
                <a:spcPts val="0"/>
              </a:spcBef>
            </a:pPr>
            <a:r>
              <a:rPr lang="en-US" dirty="0" smtClean="0"/>
              <a:t>Insert Source Here</a:t>
            </a:r>
          </a:p>
        </p:txBody>
      </p:sp>
      <p:sp>
        <p:nvSpPr>
          <p:cNvPr id="6" name="Tit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a:lvl1pPr>
          </a:lstStyle>
          <a:p>
            <a:pPr lvl="0" algn="l" rtl="0" eaLnBrk="1" fontAlgn="base" hangingPunct="1">
              <a:spcBef>
                <a:spcPct val="0"/>
              </a:spcBef>
              <a:spcAft>
                <a:spcPct val="0"/>
              </a:spcAft>
            </a:pPr>
            <a:r>
              <a:rPr lang="en-US" smtClean="0"/>
              <a:t>Click to edit Master title style</a:t>
            </a:r>
            <a:endParaRPr lang="en-US" dirty="0" smtClean="0"/>
          </a:p>
        </p:txBody>
      </p:sp>
    </p:spTree>
    <p:extLst>
      <p:ext uri="{BB962C8B-B14F-4D97-AF65-F5344CB8AC3E}">
        <p14:creationId xmlns:p14="http://schemas.microsoft.com/office/powerpoint/2010/main" val="332312335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a:prstGeom prst="rect">
            <a:avLst/>
          </a:prstGeom>
        </p:spPr>
        <p:txBody>
          <a:bodyPr/>
          <a:lstStyle/>
          <a:p>
            <a:pPr lvl="0"/>
            <a:endParaRPr lang="en-US" noProof="0" smtClean="0"/>
          </a:p>
        </p:txBody>
      </p:sp>
    </p:spTree>
    <p:extLst>
      <p:ext uri="{BB962C8B-B14F-4D97-AF65-F5344CB8AC3E}">
        <p14:creationId xmlns:p14="http://schemas.microsoft.com/office/powerpoint/2010/main" val="35303778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0"/>
          </a:schemeClr>
        </a:solidFill>
        <a:effectLst/>
      </p:bgPr>
    </p:bg>
    <p:spTree>
      <p:nvGrpSpPr>
        <p:cNvPr id="1" name=""/>
        <p:cNvGrpSpPr/>
        <p:nvPr/>
      </p:nvGrpSpPr>
      <p:grpSpPr>
        <a:xfrm>
          <a:off x="0" y="0"/>
          <a:ext cx="0" cy="0"/>
          <a:chOff x="0" y="0"/>
          <a:chExt cx="0" cy="0"/>
        </a:xfrm>
      </p:grpSpPr>
      <p:sp>
        <p:nvSpPr>
          <p:cNvPr id="57349" name="Rectangle 5"/>
          <p:cNvSpPr>
            <a:spLocks noGrp="1" noChangeArrowheads="1"/>
          </p:cNvSpPr>
          <p:nvPr>
            <p:ph type="title"/>
          </p:nvPr>
        </p:nvSpPr>
        <p:spPr bwMode="auto">
          <a:xfrm>
            <a:off x="91440" y="91440"/>
            <a:ext cx="8961120" cy="91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l" rtl="0" eaLnBrk="1" fontAlgn="base" hangingPunct="1">
              <a:spcBef>
                <a:spcPct val="0"/>
              </a:spcBef>
              <a:spcAft>
                <a:spcPct val="0"/>
              </a:spcAft>
            </a:pPr>
            <a:r>
              <a:rPr lang="en-US" smtClean="0"/>
              <a:t>Click to edit Master title style</a:t>
            </a:r>
            <a:endParaRPr lang="en-US" dirty="0" smtClean="0"/>
          </a:p>
        </p:txBody>
      </p:sp>
      <p:pic>
        <p:nvPicPr>
          <p:cNvPr id="5" name="Picture 4"/>
          <p:cNvPicPr>
            <a:picLocks noChangeAspect="1" noChangeArrowheads="1"/>
          </p:cNvPicPr>
          <p:nvPr/>
        </p:nvPicPr>
        <p:blipFill>
          <a:blip r:embed="rId7" cstate="print"/>
          <a:srcRect/>
          <a:stretch>
            <a:fillRect/>
          </a:stretch>
        </p:blipFill>
        <p:spPr bwMode="auto">
          <a:xfrm>
            <a:off x="8503920" y="6217920"/>
            <a:ext cx="548640" cy="551434"/>
          </a:xfrm>
          <a:prstGeom prst="rect">
            <a:avLst/>
          </a:prstGeom>
          <a:noFill/>
        </p:spPr>
      </p:pic>
    </p:spTree>
    <p:extLst>
      <p:ext uri="{BB962C8B-B14F-4D97-AF65-F5344CB8AC3E}">
        <p14:creationId xmlns:p14="http://schemas.microsoft.com/office/powerpoint/2010/main" val="2441716585"/>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timing>
    <p:tnLst>
      <p:par>
        <p:cTn id="1" dur="indefinite" restart="never" nodeType="tmRoot"/>
      </p:par>
    </p:tnLst>
  </p:timing>
  <p:txStyles>
    <p:titleStyle>
      <a:lvl1pPr algn="l" rtl="0" eaLnBrk="1" fontAlgn="base" hangingPunct="1">
        <a:spcBef>
          <a:spcPct val="0"/>
        </a:spcBef>
        <a:spcAft>
          <a:spcPct val="0"/>
        </a:spcAft>
        <a:defRPr lang="en-US" sz="2600" b="1" i="0" dirty="0" smtClean="0">
          <a:solidFill>
            <a:srgbClr val="000000"/>
          </a:solidFill>
          <a:latin typeface="Meta Offc Pro"/>
          <a:ea typeface="+mj-ea"/>
          <a:cs typeface="Meta Offc Pro"/>
        </a:defRPr>
      </a:lvl1pPr>
      <a:lvl2pPr algn="l" rtl="0" eaLnBrk="1" fontAlgn="base" hangingPunct="1">
        <a:spcBef>
          <a:spcPct val="0"/>
        </a:spcBef>
        <a:spcAft>
          <a:spcPct val="0"/>
        </a:spcAft>
        <a:defRPr sz="2600" b="1">
          <a:solidFill>
            <a:schemeClr val="tx2"/>
          </a:solidFill>
          <a:latin typeface="Tahoma" pitchFamily="34" charset="0"/>
          <a:cs typeface="Arial" charset="0"/>
        </a:defRPr>
      </a:lvl2pPr>
      <a:lvl3pPr algn="l" rtl="0" eaLnBrk="1" fontAlgn="base" hangingPunct="1">
        <a:spcBef>
          <a:spcPct val="0"/>
        </a:spcBef>
        <a:spcAft>
          <a:spcPct val="0"/>
        </a:spcAft>
        <a:defRPr sz="2600" b="1">
          <a:solidFill>
            <a:schemeClr val="tx2"/>
          </a:solidFill>
          <a:latin typeface="Tahoma" pitchFamily="34" charset="0"/>
          <a:cs typeface="Arial" charset="0"/>
        </a:defRPr>
      </a:lvl3pPr>
      <a:lvl4pPr algn="l" rtl="0" eaLnBrk="1" fontAlgn="base" hangingPunct="1">
        <a:spcBef>
          <a:spcPct val="0"/>
        </a:spcBef>
        <a:spcAft>
          <a:spcPct val="0"/>
        </a:spcAft>
        <a:defRPr sz="2600" b="1">
          <a:solidFill>
            <a:schemeClr val="tx2"/>
          </a:solidFill>
          <a:latin typeface="Tahoma" pitchFamily="34" charset="0"/>
          <a:cs typeface="Arial" charset="0"/>
        </a:defRPr>
      </a:lvl4pPr>
      <a:lvl5pPr algn="l" rtl="0" eaLnBrk="1" fontAlgn="base" hangingPunct="1">
        <a:spcBef>
          <a:spcPct val="0"/>
        </a:spcBef>
        <a:spcAft>
          <a:spcPct val="0"/>
        </a:spcAft>
        <a:defRPr sz="2600" b="1">
          <a:solidFill>
            <a:schemeClr val="tx2"/>
          </a:solidFill>
          <a:latin typeface="Tahoma" pitchFamily="34" charset="0"/>
          <a:cs typeface="Arial" charset="0"/>
        </a:defRPr>
      </a:lvl5pPr>
      <a:lvl6pPr marL="457200" algn="l" rtl="0" eaLnBrk="1" fontAlgn="base" hangingPunct="1">
        <a:spcBef>
          <a:spcPct val="0"/>
        </a:spcBef>
        <a:spcAft>
          <a:spcPct val="0"/>
        </a:spcAft>
        <a:defRPr sz="2600" b="1">
          <a:solidFill>
            <a:schemeClr val="tx2"/>
          </a:solidFill>
          <a:latin typeface="Tahoma" pitchFamily="34" charset="0"/>
          <a:cs typeface="Arial" charset="0"/>
        </a:defRPr>
      </a:lvl6pPr>
      <a:lvl7pPr marL="914400" algn="l" rtl="0" eaLnBrk="1" fontAlgn="base" hangingPunct="1">
        <a:spcBef>
          <a:spcPct val="0"/>
        </a:spcBef>
        <a:spcAft>
          <a:spcPct val="0"/>
        </a:spcAft>
        <a:defRPr sz="2600" b="1">
          <a:solidFill>
            <a:schemeClr val="tx2"/>
          </a:solidFill>
          <a:latin typeface="Tahoma" pitchFamily="34" charset="0"/>
          <a:cs typeface="Arial" charset="0"/>
        </a:defRPr>
      </a:lvl7pPr>
      <a:lvl8pPr marL="1371600" algn="l" rtl="0" eaLnBrk="1" fontAlgn="base" hangingPunct="1">
        <a:spcBef>
          <a:spcPct val="0"/>
        </a:spcBef>
        <a:spcAft>
          <a:spcPct val="0"/>
        </a:spcAft>
        <a:defRPr sz="2600" b="1">
          <a:solidFill>
            <a:schemeClr val="tx2"/>
          </a:solidFill>
          <a:latin typeface="Tahoma" pitchFamily="34" charset="0"/>
          <a:cs typeface="Arial" charset="0"/>
        </a:defRPr>
      </a:lvl8pPr>
      <a:lvl9pPr marL="1828800" algn="l" rtl="0" eaLnBrk="1" fontAlgn="base" hangingPunct="1">
        <a:spcBef>
          <a:spcPct val="0"/>
        </a:spcBef>
        <a:spcAft>
          <a:spcPct val="0"/>
        </a:spcAft>
        <a:defRPr sz="2600" b="1">
          <a:solidFill>
            <a:schemeClr val="tx2"/>
          </a:solidFill>
          <a:latin typeface="Tahoma" pitchFamily="34" charset="0"/>
          <a:cs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cs typeface="+mn-cs"/>
        </a:defRPr>
      </a:lvl2pPr>
      <a:lvl3pPr marL="1143000" indent="-228600" algn="l" rtl="0" eaLnBrk="1" fontAlgn="base" hangingPunct="1">
        <a:spcBef>
          <a:spcPct val="20000"/>
        </a:spcBef>
        <a:spcAft>
          <a:spcPct val="0"/>
        </a:spcAft>
        <a:buChar char="•"/>
        <a:defRPr sz="2400">
          <a:solidFill>
            <a:schemeClr val="tx1"/>
          </a:solidFill>
          <a:latin typeface="+mn-lt"/>
          <a:cs typeface="+mn-cs"/>
        </a:defRPr>
      </a:lvl3pPr>
      <a:lvl4pPr marL="1600200" indent="-228600" algn="l" rtl="0" eaLnBrk="1" fontAlgn="base" hangingPunct="1">
        <a:spcBef>
          <a:spcPct val="20000"/>
        </a:spcBef>
        <a:spcAft>
          <a:spcPct val="0"/>
        </a:spcAft>
        <a:buChar char="–"/>
        <a:defRPr sz="2000">
          <a:solidFill>
            <a:schemeClr val="tx1"/>
          </a:solidFill>
          <a:latin typeface="+mn-lt"/>
          <a:cs typeface="+mn-cs"/>
        </a:defRPr>
      </a:lvl4pPr>
      <a:lvl5pPr marL="2057400" indent="-228600" algn="l" rtl="0" eaLnBrk="1" fontAlgn="base" hangingPunct="1">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hyperlink" Target="http://www.cms.hhs.gov/NationalHealthExpendDat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0" y="0"/>
            <a:ext cx="9072563" cy="1066800"/>
          </a:xfrm>
          <a:noFill/>
        </p:spPr>
        <p:txBody>
          <a:bodyPr/>
          <a:lstStyle/>
          <a:p>
            <a:r>
              <a:rPr lang="en-US" sz="2400" b="1" dirty="0" smtClean="0">
                <a:solidFill>
                  <a:schemeClr val="tx1"/>
                </a:solidFill>
              </a:rPr>
              <a:t>Relative Contributions of Different Types of Health Services to Total Growth in National Health Expenditures, 2002-2012</a:t>
            </a:r>
          </a:p>
        </p:txBody>
      </p:sp>
      <p:graphicFrame>
        <p:nvGraphicFramePr>
          <p:cNvPr id="2" name="Object 3"/>
          <p:cNvGraphicFramePr>
            <a:graphicFrameLocks noGrp="1" noChangeAspect="1"/>
          </p:cNvGraphicFramePr>
          <p:nvPr>
            <p:ph type="chart" idx="1"/>
            <p:extLst>
              <p:ext uri="{D42A27DB-BD31-4B8C-83A1-F6EECF244321}">
                <p14:modId xmlns:p14="http://schemas.microsoft.com/office/powerpoint/2010/main" val="2866449243"/>
              </p:ext>
            </p:extLst>
          </p:nvPr>
        </p:nvGraphicFramePr>
        <p:xfrm>
          <a:off x="533400" y="1295400"/>
          <a:ext cx="8268452"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2052" name="Text Box 4"/>
          <p:cNvSpPr txBox="1">
            <a:spLocks noChangeArrowheads="1"/>
          </p:cNvSpPr>
          <p:nvPr/>
        </p:nvSpPr>
        <p:spPr bwMode="auto">
          <a:xfrm>
            <a:off x="0" y="5638800"/>
            <a:ext cx="8458200" cy="1192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50000"/>
              </a:spcBef>
            </a:pPr>
            <a:r>
              <a:rPr lang="en-US" sz="1100" dirty="0" smtClean="0">
                <a:latin typeface="+mj-lt"/>
              </a:rPr>
              <a:t>NOTE: </a:t>
            </a:r>
            <a:r>
              <a:rPr lang="en-US" sz="1100" dirty="0">
                <a:latin typeface="+mj-lt"/>
              </a:rPr>
              <a:t>Percentages may not total 100% due to rounding. Other Personal Health Care includes, for example, dental and other professional health services, durable medical equipment, etc. Other Health Spending includes, for example, administration and net cost of private health insurance, public health activity, research, and structures and equipment, etc. </a:t>
            </a:r>
          </a:p>
          <a:p>
            <a:pPr>
              <a:spcBef>
                <a:spcPct val="50000"/>
              </a:spcBef>
            </a:pPr>
            <a:r>
              <a:rPr lang="en-US" sz="1100" dirty="0" smtClean="0">
                <a:latin typeface="+mj-lt"/>
              </a:rPr>
              <a:t>SOURCE: </a:t>
            </a:r>
            <a:r>
              <a:rPr lang="en-US" sz="1100" dirty="0">
                <a:latin typeface="+mj-lt"/>
              </a:rPr>
              <a:t>Kaiser Family Foundation calculations using NHE data from Centers for Medicare and Medicaid Services, Office of the Actuary, National Health Statistics Group, at </a:t>
            </a:r>
            <a:r>
              <a:rPr lang="en-US" sz="1100" dirty="0">
                <a:latin typeface="+mj-lt"/>
                <a:hlinkClick r:id="rId4"/>
              </a:rPr>
              <a:t>http://www.cms.hhs.gov/NationalHealthExpendData/</a:t>
            </a:r>
            <a:r>
              <a:rPr lang="en-US" sz="1100" dirty="0">
                <a:latin typeface="+mj-lt"/>
              </a:rPr>
              <a:t> (see Historical; National Health Expenditures by type of service and source of funds, CY </a:t>
            </a:r>
            <a:r>
              <a:rPr lang="en-US" sz="1100" dirty="0" smtClean="0">
                <a:latin typeface="+mj-lt"/>
              </a:rPr>
              <a:t>1960-2012; </a:t>
            </a:r>
            <a:r>
              <a:rPr lang="en-US" sz="1100" dirty="0">
                <a:latin typeface="+mj-lt"/>
              </a:rPr>
              <a:t>file </a:t>
            </a:r>
            <a:r>
              <a:rPr lang="en-US" sz="1100" dirty="0" smtClean="0">
                <a:latin typeface="+mj-lt"/>
              </a:rPr>
              <a:t>nhe2012.zip). </a:t>
            </a:r>
            <a:endParaRPr lang="en-US" sz="1100" dirty="0">
              <a:latin typeface="+mj-lt"/>
            </a:endParaRPr>
          </a:p>
        </p:txBody>
      </p:sp>
    </p:spTree>
    <p:extLst>
      <p:ext uri="{BB962C8B-B14F-4D97-AF65-F5344CB8AC3E}">
        <p14:creationId xmlns:p14="http://schemas.microsoft.com/office/powerpoint/2010/main" val="4033591178"/>
      </p:ext>
    </p:extLst>
  </p:cSld>
  <p:clrMapOvr>
    <a:masterClrMapping/>
  </p:clrMapOvr>
  <p:transition advClick="0" advTm="25000"/>
  <p:timing>
    <p:tnLst>
      <p:par>
        <p:cTn id="1" dur="indefinite" restart="never" nodeType="tmRoot"/>
      </p:par>
    </p:tnLst>
  </p:timing>
</p:sld>
</file>

<file path=ppt/theme/theme1.xml><?xml version="1.0" encoding="utf-8"?>
<a:theme xmlns:a="http://schemas.openxmlformats.org/drawingml/2006/main" name="2013 Fast Facts Slides">
  <a:themeElements>
    <a:clrScheme name="Default KFF theme colors">
      <a:dk1>
        <a:srgbClr val="000000"/>
      </a:dk1>
      <a:lt1>
        <a:srgbClr val="FFFFFF"/>
      </a:lt1>
      <a:dk2>
        <a:srgbClr val="FF8811"/>
      </a:dk2>
      <a:lt2>
        <a:srgbClr val="FFD204"/>
      </a:lt2>
      <a:accent1>
        <a:srgbClr val="133559"/>
      </a:accent1>
      <a:accent2>
        <a:srgbClr val="025189"/>
      </a:accent2>
      <a:accent3>
        <a:srgbClr val="0072C0"/>
      </a:accent3>
      <a:accent4>
        <a:srgbClr val="31A3E3"/>
      </a:accent4>
      <a:accent5>
        <a:srgbClr val="7BC7ED"/>
      </a:accent5>
      <a:accent6>
        <a:srgbClr val="B0DDF4"/>
      </a:accent6>
      <a:hlink>
        <a:srgbClr val="ADA07A"/>
      </a:hlink>
      <a:folHlink>
        <a:srgbClr val="CDC6A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12700" cmpd="sng">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ctr">
          <a:defRPr dirty="0" err="1" smtClean="0">
            <a:latin typeface="Meta Offc Pro"/>
            <a:cs typeface="Meta Offc Pro"/>
          </a:defRPr>
        </a:defPPr>
      </a:lstStyle>
    </a:tx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06244D"/>
        </a:accent1>
        <a:accent2>
          <a:srgbClr val="F7871B"/>
        </a:accent2>
        <a:accent3>
          <a:srgbClr val="FFFFFF"/>
        </a:accent3>
        <a:accent4>
          <a:srgbClr val="000000"/>
        </a:accent4>
        <a:accent5>
          <a:srgbClr val="AAACB2"/>
        </a:accent5>
        <a:accent6>
          <a:srgbClr val="E07A17"/>
        </a:accent6>
        <a:hlink>
          <a:srgbClr val="747894"/>
        </a:hlink>
        <a:folHlink>
          <a:srgbClr val="FCB460"/>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06244D"/>
        </a:accent1>
        <a:accent2>
          <a:srgbClr val="465274"/>
        </a:accent2>
        <a:accent3>
          <a:srgbClr val="FFFFFF"/>
        </a:accent3>
        <a:accent4>
          <a:srgbClr val="000000"/>
        </a:accent4>
        <a:accent5>
          <a:srgbClr val="AAACB2"/>
        </a:accent5>
        <a:accent6>
          <a:srgbClr val="3F4968"/>
        </a:accent6>
        <a:hlink>
          <a:srgbClr val="F7871B"/>
        </a:hlink>
        <a:folHlink>
          <a:srgbClr val="FCB46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B5B8C9"/>
        </a:lt2>
        <a:accent1>
          <a:srgbClr val="465274"/>
        </a:accent1>
        <a:accent2>
          <a:srgbClr val="06244D"/>
        </a:accent2>
        <a:accent3>
          <a:srgbClr val="FFFFFF"/>
        </a:accent3>
        <a:accent4>
          <a:srgbClr val="00000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
      <a:clrScheme name="Blank Presentation 16">
        <a:dk1>
          <a:srgbClr val="06244D"/>
        </a:dk1>
        <a:lt1>
          <a:srgbClr val="FFFFFF"/>
        </a:lt1>
        <a:dk2>
          <a:srgbClr val="06244D"/>
        </a:dk2>
        <a:lt2>
          <a:srgbClr val="B5B8C9"/>
        </a:lt2>
        <a:accent1>
          <a:srgbClr val="465274"/>
        </a:accent1>
        <a:accent2>
          <a:srgbClr val="06244D"/>
        </a:accent2>
        <a:accent3>
          <a:srgbClr val="FFFFFF"/>
        </a:accent3>
        <a:accent4>
          <a:srgbClr val="041D40"/>
        </a:accent4>
        <a:accent5>
          <a:srgbClr val="B0B3BC"/>
        </a:accent5>
        <a:accent6>
          <a:srgbClr val="052045"/>
        </a:accent6>
        <a:hlink>
          <a:srgbClr val="FCB460"/>
        </a:hlink>
        <a:folHlink>
          <a:srgbClr val="F7871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179</Words>
  <Application>Microsoft Office PowerPoint</Application>
  <PresentationFormat>On-screen Show (4:3)</PresentationFormat>
  <Paragraphs>12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2013 Fast Facts Slides</vt:lpstr>
      <vt:lpstr>Relative Contributions of Different Types of Health Services to Total Growth in National Health Expenditures, 2002-2012</vt:lpstr>
    </vt:vector>
  </TitlesOfParts>
  <Company>Kaiser Family Foundation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Relative Contributions of Different Types of Health Services to Total Growth in National Health Expenditures, 2002-2012</dc:title>
  <dc:creator>NirmitaP</dc:creator>
  <cp:lastModifiedBy>NirmitaP</cp:lastModifiedBy>
  <cp:revision>1</cp:revision>
  <dcterms:created xsi:type="dcterms:W3CDTF">2014-02-28T17:29:36Z</dcterms:created>
  <dcterms:modified xsi:type="dcterms:W3CDTF">2014-02-28T17:29:36Z</dcterms:modified>
</cp:coreProperties>
</file>