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drawings/drawing1.xml" ContentType="application/vnd.openxmlformats-officedocument.drawingml.chartshapes+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 id="2147483673" r:id="rId2"/>
    <p:sldMasterId id="2147483666" r:id="rId3"/>
  </p:sldMasterIdLst>
  <p:notesMasterIdLst>
    <p:notesMasterId r:id="rId11"/>
  </p:notesMasterIdLst>
  <p:handoutMasterIdLst>
    <p:handoutMasterId r:id="rId12"/>
  </p:handoutMasterIdLst>
  <p:sldIdLst>
    <p:sldId id="360" r:id="rId4"/>
    <p:sldId id="349" r:id="rId5"/>
    <p:sldId id="348" r:id="rId6"/>
    <p:sldId id="303" r:id="rId7"/>
    <p:sldId id="352" r:id="rId8"/>
    <p:sldId id="354" r:id="rId9"/>
    <p:sldId id="353" r:id="rId10"/>
  </p:sldIdLst>
  <p:sldSz cx="9144000" cy="6858000" type="screen4x3"/>
  <p:notesSz cx="7010400" cy="92964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E5"/>
    <a:srgbClr val="FFF9F3"/>
    <a:srgbClr val="FFECD9"/>
    <a:srgbClr val="FFEAD5"/>
    <a:srgbClr val="FFDEBD"/>
    <a:srgbClr val="B0DDF4"/>
    <a:srgbClr val="CCE9F8"/>
    <a:srgbClr val="FEC200"/>
    <a:srgbClr val="FFCB25"/>
    <a:srgbClr val="C49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8124" autoAdjust="0"/>
    <p:restoredTop sz="94607" autoAdjust="0"/>
  </p:normalViewPr>
  <p:slideViewPr>
    <p:cSldViewPr>
      <p:cViewPr>
        <p:scale>
          <a:sx n="100" d="100"/>
          <a:sy n="100" d="100"/>
        </p:scale>
        <p:origin x="-72"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gs" Target="tags/tag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7072997873848337"/>
          <c:y val="2.938230692963939E-2"/>
          <c:w val="0.4755492558469171"/>
          <c:h val="0.86959120734908213"/>
        </c:manualLayout>
      </c:layout>
      <c:barChart>
        <c:barDir val="col"/>
        <c:grouping val="percentStacked"/>
        <c:varyColors val="0"/>
        <c:ser>
          <c:idx val="0"/>
          <c:order val="0"/>
          <c:tx>
            <c:strRef>
              <c:f>Sheet1!$B$1</c:f>
              <c:strCache>
                <c:ptCount val="1"/>
                <c:pt idx="0">
                  <c:v>Doctor's Office</c:v>
                </c:pt>
              </c:strCache>
            </c:strRef>
          </c:tx>
          <c:spPr>
            <a:ln w="12700">
              <a:solidFill>
                <a:schemeClr val="tx1"/>
              </a:solidFill>
            </a:ln>
          </c:spPr>
          <c:invertIfNegative val="0"/>
          <c:dPt>
            <c:idx val="0"/>
            <c:invertIfNegative val="0"/>
            <c:bubble3D val="0"/>
            <c:spPr>
              <a:solidFill>
                <a:schemeClr val="accent1"/>
              </a:solidFill>
              <a:ln w="12700">
                <a:solidFill>
                  <a:schemeClr val="tx1"/>
                </a:solidFill>
              </a:ln>
            </c:spPr>
          </c:dPt>
          <c:dLbls>
            <c:dLbl>
              <c:idx val="0"/>
              <c:layout/>
              <c:tx>
                <c:rich>
                  <a:bodyPr/>
                  <a:lstStyle/>
                  <a:p>
                    <a:r>
                      <a:rPr lang="en-US" dirty="0"/>
                      <a:t>Doctor's </a:t>
                    </a:r>
                    <a:r>
                      <a:rPr lang="en-US" dirty="0" smtClean="0"/>
                      <a:t>Office or</a:t>
                    </a:r>
                    <a:r>
                      <a:rPr lang="en-US" baseline="0" dirty="0" smtClean="0"/>
                      <a:t> </a:t>
                    </a:r>
                    <a:r>
                      <a:rPr lang="en-US" dirty="0" smtClean="0"/>
                      <a:t>Group</a:t>
                    </a:r>
                    <a:r>
                      <a:rPr lang="en-US" dirty="0"/>
                      <a:t>
74%</a:t>
                    </a:r>
                  </a:p>
                </c:rich>
              </c:tx>
              <c:showLegendKey val="0"/>
              <c:showVal val="1"/>
              <c:showCatName val="0"/>
              <c:showSerName val="1"/>
              <c:showPercent val="0"/>
              <c:showBubbleSize val="0"/>
              <c:separator>
</c:separator>
            </c:dLbl>
            <c:txPr>
              <a:bodyPr/>
              <a:lstStyle/>
              <a:p>
                <a:pPr>
                  <a:defRPr sz="1200" b="1">
                    <a:solidFill>
                      <a:schemeClr val="bg1"/>
                    </a:solidFill>
                  </a:defRPr>
                </a:pPr>
                <a:endParaRPr lang="en-US"/>
              </a:p>
            </c:txPr>
            <c:showLegendKey val="0"/>
            <c:showVal val="1"/>
            <c:showCatName val="0"/>
            <c:showSerName val="1"/>
            <c:showPercent val="0"/>
            <c:showBubbleSize val="0"/>
            <c:separator>
</c:separator>
            <c:showLeaderLines val="0"/>
          </c:dLbls>
          <c:cat>
            <c:strRef>
              <c:f>Sheet1!$A$2</c:f>
              <c:strCache>
                <c:ptCount val="1"/>
                <c:pt idx="0">
                  <c:v>Setting for Usual Source of Care</c:v>
                </c:pt>
              </c:strCache>
            </c:strRef>
          </c:cat>
          <c:val>
            <c:numRef>
              <c:f>Sheet1!$B$2</c:f>
              <c:numCache>
                <c:formatCode>0%</c:formatCode>
                <c:ptCount val="1"/>
                <c:pt idx="0">
                  <c:v>0.74103850696002105</c:v>
                </c:pt>
              </c:numCache>
            </c:numRef>
          </c:val>
        </c:ser>
        <c:ser>
          <c:idx val="1"/>
          <c:order val="1"/>
          <c:tx>
            <c:strRef>
              <c:f>Sheet1!$C$1</c:f>
              <c:strCache>
                <c:ptCount val="1"/>
                <c:pt idx="0">
                  <c:v>Doctor's Clinic</c:v>
                </c:pt>
              </c:strCache>
            </c:strRef>
          </c:tx>
          <c:spPr>
            <a:solidFill>
              <a:schemeClr val="accent2"/>
            </a:solidFill>
            <a:ln>
              <a:solidFill>
                <a:schemeClr val="tx1"/>
              </a:solidFill>
            </a:ln>
          </c:spPr>
          <c:invertIfNegative val="0"/>
          <c:dLbls>
            <c:txPr>
              <a:bodyPr/>
              <a:lstStyle/>
              <a:p>
                <a:pPr>
                  <a:defRPr sz="1200" b="1">
                    <a:solidFill>
                      <a:schemeClr val="bg1"/>
                    </a:solidFill>
                  </a:defRPr>
                </a:pPr>
                <a:endParaRPr lang="en-US"/>
              </a:p>
            </c:txPr>
            <c:showLegendKey val="0"/>
            <c:showVal val="1"/>
            <c:showCatName val="0"/>
            <c:showSerName val="1"/>
            <c:showPercent val="0"/>
            <c:showBubbleSize val="0"/>
            <c:separator>
</c:separator>
            <c:showLeaderLines val="0"/>
          </c:dLbls>
          <c:cat>
            <c:strRef>
              <c:f>Sheet1!$A$2</c:f>
              <c:strCache>
                <c:ptCount val="1"/>
                <c:pt idx="0">
                  <c:v>Setting for Usual Source of Care</c:v>
                </c:pt>
              </c:strCache>
            </c:strRef>
          </c:cat>
          <c:val>
            <c:numRef>
              <c:f>Sheet1!$C$2</c:f>
              <c:numCache>
                <c:formatCode>0%</c:formatCode>
                <c:ptCount val="1"/>
                <c:pt idx="0">
                  <c:v>0.115176563101232</c:v>
                </c:pt>
              </c:numCache>
            </c:numRef>
          </c:val>
        </c:ser>
        <c:ser>
          <c:idx val="2"/>
          <c:order val="2"/>
          <c:tx>
            <c:strRef>
              <c:f>Sheet1!$D$1</c:f>
              <c:strCache>
                <c:ptCount val="1"/>
                <c:pt idx="0">
                  <c:v>HMO</c:v>
                </c:pt>
              </c:strCache>
            </c:strRef>
          </c:tx>
          <c:spPr>
            <a:solidFill>
              <a:schemeClr val="accent3"/>
            </a:solidFill>
            <a:ln>
              <a:solidFill>
                <a:schemeClr val="tx1"/>
              </a:solidFill>
            </a:ln>
          </c:spPr>
          <c:invertIfNegative val="0"/>
          <c:dLbls>
            <c:txPr>
              <a:bodyPr/>
              <a:lstStyle/>
              <a:p>
                <a:pPr>
                  <a:defRPr sz="1200" b="1">
                    <a:solidFill>
                      <a:schemeClr val="bg1"/>
                    </a:solidFill>
                  </a:defRPr>
                </a:pPr>
                <a:endParaRPr lang="en-US"/>
              </a:p>
            </c:txPr>
            <c:showLegendKey val="0"/>
            <c:showVal val="1"/>
            <c:showCatName val="0"/>
            <c:showSerName val="1"/>
            <c:showPercent val="0"/>
            <c:showBubbleSize val="0"/>
            <c:separator> </c:separator>
            <c:showLeaderLines val="0"/>
          </c:dLbls>
          <c:cat>
            <c:strRef>
              <c:f>Sheet1!$A$2</c:f>
              <c:strCache>
                <c:ptCount val="1"/>
                <c:pt idx="0">
                  <c:v>Setting for Usual Source of Care</c:v>
                </c:pt>
              </c:strCache>
            </c:strRef>
          </c:cat>
          <c:val>
            <c:numRef>
              <c:f>Sheet1!$D$2</c:f>
              <c:numCache>
                <c:formatCode>0%</c:formatCode>
                <c:ptCount val="1"/>
                <c:pt idx="0">
                  <c:v>2.99990019564009E-2</c:v>
                </c:pt>
              </c:numCache>
            </c:numRef>
          </c:val>
        </c:ser>
        <c:ser>
          <c:idx val="3"/>
          <c:order val="3"/>
          <c:tx>
            <c:strRef>
              <c:f>Sheet1!$E$1</c:f>
              <c:strCache>
                <c:ptCount val="1"/>
                <c:pt idx="0">
                  <c:v>Other</c:v>
                </c:pt>
              </c:strCache>
            </c:strRef>
          </c:tx>
          <c:spPr>
            <a:solidFill>
              <a:schemeClr val="accent4"/>
            </a:solidFill>
            <a:ln>
              <a:solidFill>
                <a:schemeClr val="tx1"/>
              </a:solidFill>
            </a:ln>
          </c:spPr>
          <c:invertIfNegative val="0"/>
          <c:dLbls>
            <c:txPr>
              <a:bodyPr/>
              <a:lstStyle/>
              <a:p>
                <a:pPr>
                  <a:defRPr sz="1200" b="1">
                    <a:solidFill>
                      <a:schemeClr val="bg1"/>
                    </a:solidFill>
                  </a:defRPr>
                </a:pPr>
                <a:endParaRPr lang="en-US"/>
              </a:p>
            </c:txPr>
            <c:showLegendKey val="0"/>
            <c:showVal val="1"/>
            <c:showCatName val="0"/>
            <c:showSerName val="1"/>
            <c:showPercent val="0"/>
            <c:showBubbleSize val="0"/>
            <c:separator> </c:separator>
            <c:showLeaderLines val="0"/>
          </c:dLbls>
          <c:cat>
            <c:strRef>
              <c:f>Sheet1!$A$2</c:f>
              <c:strCache>
                <c:ptCount val="1"/>
                <c:pt idx="0">
                  <c:v>Setting for Usual Source of Care</c:v>
                </c:pt>
              </c:strCache>
            </c:strRef>
          </c:cat>
          <c:val>
            <c:numRef>
              <c:f>Sheet1!$E$2</c:f>
              <c:numCache>
                <c:formatCode>0%</c:formatCode>
                <c:ptCount val="1"/>
                <c:pt idx="0">
                  <c:v>7.5365405047671905E-2</c:v>
                </c:pt>
              </c:numCache>
            </c:numRef>
          </c:val>
        </c:ser>
        <c:ser>
          <c:idx val="4"/>
          <c:order val="4"/>
          <c:tx>
            <c:strRef>
              <c:f>Sheet1!$F$1</c:f>
              <c:strCache>
                <c:ptCount val="1"/>
                <c:pt idx="0">
                  <c:v>None</c:v>
                </c:pt>
              </c:strCache>
            </c:strRef>
          </c:tx>
          <c:spPr>
            <a:solidFill>
              <a:schemeClr val="tx2"/>
            </a:solidFill>
            <a:ln>
              <a:solidFill>
                <a:schemeClr val="tx1"/>
              </a:solidFill>
            </a:ln>
          </c:spPr>
          <c:invertIfNegative val="0"/>
          <c:dLbls>
            <c:txPr>
              <a:bodyPr/>
              <a:lstStyle/>
              <a:p>
                <a:pPr>
                  <a:defRPr sz="1200" b="1">
                    <a:solidFill>
                      <a:schemeClr val="bg1"/>
                    </a:solidFill>
                  </a:defRPr>
                </a:pPr>
                <a:endParaRPr lang="en-US"/>
              </a:p>
            </c:txPr>
            <c:showLegendKey val="0"/>
            <c:showVal val="1"/>
            <c:showCatName val="0"/>
            <c:showSerName val="1"/>
            <c:showPercent val="0"/>
            <c:showBubbleSize val="0"/>
            <c:separator> </c:separator>
            <c:showLeaderLines val="0"/>
          </c:dLbls>
          <c:cat>
            <c:strRef>
              <c:f>Sheet1!$A$2</c:f>
              <c:strCache>
                <c:ptCount val="1"/>
                <c:pt idx="0">
                  <c:v>Setting for Usual Source of Care</c:v>
                </c:pt>
              </c:strCache>
            </c:strRef>
          </c:cat>
          <c:val>
            <c:numRef>
              <c:f>Sheet1!$F$2</c:f>
              <c:numCache>
                <c:formatCode>0%</c:formatCode>
                <c:ptCount val="1"/>
                <c:pt idx="0">
                  <c:v>3.828599598460003E-2</c:v>
                </c:pt>
              </c:numCache>
            </c:numRef>
          </c:val>
        </c:ser>
        <c:dLbls>
          <c:showLegendKey val="0"/>
          <c:showVal val="0"/>
          <c:showCatName val="0"/>
          <c:showSerName val="0"/>
          <c:showPercent val="0"/>
          <c:showBubbleSize val="0"/>
        </c:dLbls>
        <c:gapWidth val="75"/>
        <c:overlap val="100"/>
        <c:axId val="32267648"/>
        <c:axId val="32277632"/>
      </c:barChart>
      <c:catAx>
        <c:axId val="32267648"/>
        <c:scaling>
          <c:orientation val="minMax"/>
        </c:scaling>
        <c:delete val="0"/>
        <c:axPos val="b"/>
        <c:majorTickMark val="none"/>
        <c:minorTickMark val="none"/>
        <c:tickLblPos val="nextTo"/>
        <c:txPr>
          <a:bodyPr/>
          <a:lstStyle/>
          <a:p>
            <a:pPr>
              <a:defRPr b="1"/>
            </a:pPr>
            <a:endParaRPr lang="en-US"/>
          </a:p>
        </c:txPr>
        <c:crossAx val="32277632"/>
        <c:crosses val="autoZero"/>
        <c:auto val="1"/>
        <c:lblAlgn val="ctr"/>
        <c:lblOffset val="100"/>
        <c:noMultiLvlLbl val="0"/>
      </c:catAx>
      <c:valAx>
        <c:axId val="32277632"/>
        <c:scaling>
          <c:orientation val="minMax"/>
        </c:scaling>
        <c:delete val="1"/>
        <c:axPos val="l"/>
        <c:numFmt formatCode="0%" sourceLinked="1"/>
        <c:majorTickMark val="none"/>
        <c:minorTickMark val="none"/>
        <c:tickLblPos val="none"/>
        <c:crossAx val="322676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952348536419579E-2"/>
          <c:y val="3.5529715762274219E-2"/>
          <c:w val="0.91284653172297681"/>
          <c:h val="0.92894056847545214"/>
        </c:manualLayout>
      </c:layout>
      <c:barChart>
        <c:barDir val="bar"/>
        <c:grouping val="stacked"/>
        <c:varyColors val="0"/>
        <c:ser>
          <c:idx val="0"/>
          <c:order val="0"/>
          <c:tx>
            <c:strRef>
              <c:f>Sheet1!$B$1</c:f>
              <c:strCache>
                <c:ptCount val="1"/>
                <c:pt idx="0">
                  <c:v>Always</c:v>
                </c:pt>
              </c:strCache>
            </c:strRef>
          </c:tx>
          <c:spPr>
            <a:solidFill>
              <a:schemeClr val="accent1"/>
            </a:solidFill>
            <a:ln w="12700">
              <a:solidFill>
                <a:schemeClr val="tx1"/>
              </a:solidFill>
              <a:prstDash val="solid"/>
            </a:ln>
          </c:spPr>
          <c:invertIfNegative val="0"/>
          <c:dLbls>
            <c:dLbl>
              <c:idx val="5"/>
              <c:layout>
                <c:manualLayout>
                  <c:x val="-1.90542045362905E-3"/>
                  <c:y val="-4.4207418311923534E-3"/>
                </c:manualLayout>
              </c:layout>
              <c:spPr>
                <a:noFill/>
                <a:ln w="25409">
                  <a:noFill/>
                </a:ln>
              </c:spPr>
              <c:txPr>
                <a:bodyPr/>
                <a:lstStyle/>
                <a:p>
                  <a:pPr>
                    <a:defRPr sz="1800" b="1">
                      <a:solidFill>
                        <a:schemeClr val="bg1"/>
                      </a:solidFill>
                    </a:defRPr>
                  </a:pPr>
                  <a:endParaRPr lang="en-US"/>
                </a:p>
              </c:txPr>
              <c:dLblPos val="ctr"/>
              <c:showLegendKey val="0"/>
              <c:showVal val="1"/>
              <c:showCatName val="0"/>
              <c:showSerName val="0"/>
              <c:showPercent val="0"/>
              <c:showBubbleSize val="0"/>
            </c:dLbl>
            <c:spPr>
              <a:noFill/>
              <a:ln w="25409">
                <a:noFill/>
              </a:ln>
            </c:spPr>
            <c:txPr>
              <a:bodyPr/>
              <a:lstStyle/>
              <a:p>
                <a:pPr>
                  <a:defRPr sz="1800"/>
                </a:pPr>
                <a:endParaRPr lang="en-US"/>
              </a:p>
            </c:txPr>
            <c:dLblPos val="ctr"/>
            <c:showLegendKey val="0"/>
            <c:showVal val="1"/>
            <c:showCatName val="0"/>
            <c:showSerName val="0"/>
            <c:showPercent val="0"/>
            <c:showBubbleSize val="0"/>
            <c:showLeaderLines val="0"/>
          </c:dLbls>
          <c:cat>
            <c:strRef>
              <c:f>Sheet1!$A$2:$A$6</c:f>
              <c:strCache>
                <c:ptCount val="5"/>
                <c:pt idx="0">
                  <c:v>CAHPS (FFS)</c:v>
                </c:pt>
                <c:pt idx="1">
                  <c:v>CAHPS (MA)</c:v>
                </c:pt>
                <c:pt idx="3">
                  <c:v>CAHPS (FFS)</c:v>
                </c:pt>
                <c:pt idx="4">
                  <c:v>CAHPS (MA)</c:v>
                </c:pt>
              </c:strCache>
            </c:strRef>
          </c:cat>
          <c:val>
            <c:numRef>
              <c:f>Sheet1!$B$2:$B$6</c:f>
              <c:numCache>
                <c:formatCode>0%</c:formatCode>
                <c:ptCount val="5"/>
                <c:pt idx="0">
                  <c:v>0.61831720196032458</c:v>
                </c:pt>
                <c:pt idx="1">
                  <c:v>0.6220855838260847</c:v>
                </c:pt>
                <c:pt idx="3">
                  <c:v>0.66135523764223814</c:v>
                </c:pt>
                <c:pt idx="4">
                  <c:v>0.65579028252614313</c:v>
                </c:pt>
              </c:numCache>
            </c:numRef>
          </c:val>
        </c:ser>
        <c:ser>
          <c:idx val="1"/>
          <c:order val="1"/>
          <c:tx>
            <c:strRef>
              <c:f>Sheet1!$C$1</c:f>
              <c:strCache>
                <c:ptCount val="1"/>
                <c:pt idx="0">
                  <c:v>Usually</c:v>
                </c:pt>
              </c:strCache>
            </c:strRef>
          </c:tx>
          <c:spPr>
            <a:solidFill>
              <a:schemeClr val="accent4"/>
            </a:solidFill>
            <a:ln w="3176">
              <a:solidFill>
                <a:srgbClr val="000000"/>
              </a:solidFill>
              <a:prstDash val="solid"/>
            </a:ln>
          </c:spPr>
          <c:invertIfNegative val="0"/>
          <c:dLbls>
            <c:spPr>
              <a:noFill/>
              <a:ln w="25409">
                <a:noFill/>
              </a:ln>
            </c:spPr>
            <c:txPr>
              <a:bodyPr/>
              <a:lstStyle/>
              <a:p>
                <a:pPr>
                  <a:defRPr sz="1800"/>
                </a:pPr>
                <a:endParaRPr lang="en-US"/>
              </a:p>
            </c:txPr>
            <c:showLegendKey val="0"/>
            <c:showVal val="1"/>
            <c:showCatName val="0"/>
            <c:showSerName val="0"/>
            <c:showPercent val="0"/>
            <c:showBubbleSize val="0"/>
            <c:showLeaderLines val="0"/>
          </c:dLbls>
          <c:cat>
            <c:strRef>
              <c:f>Sheet1!$A$2:$A$6</c:f>
              <c:strCache>
                <c:ptCount val="5"/>
                <c:pt idx="0">
                  <c:v>CAHPS (FFS)</c:v>
                </c:pt>
                <c:pt idx="1">
                  <c:v>CAHPS (MA)</c:v>
                </c:pt>
                <c:pt idx="3">
                  <c:v>CAHPS (FFS)</c:v>
                </c:pt>
                <c:pt idx="4">
                  <c:v>CAHPS (MA)</c:v>
                </c:pt>
              </c:strCache>
            </c:strRef>
          </c:cat>
          <c:val>
            <c:numRef>
              <c:f>Sheet1!$C$2:$C$6</c:f>
              <c:numCache>
                <c:formatCode>0%</c:formatCode>
                <c:ptCount val="5"/>
                <c:pt idx="0">
                  <c:v>0.26414146488495932</c:v>
                </c:pt>
                <c:pt idx="1">
                  <c:v>0.24839378796654238</c:v>
                </c:pt>
                <c:pt idx="3">
                  <c:v>0.25688778310343591</c:v>
                </c:pt>
                <c:pt idx="4">
                  <c:v>0.24372751873670614</c:v>
                </c:pt>
              </c:numCache>
            </c:numRef>
          </c:val>
        </c:ser>
        <c:ser>
          <c:idx val="2"/>
          <c:order val="2"/>
          <c:tx>
            <c:strRef>
              <c:f>Sheet1!$D$1</c:f>
              <c:strCache>
                <c:ptCount val="1"/>
                <c:pt idx="0">
                  <c:v>Sometimes</c:v>
                </c:pt>
              </c:strCache>
            </c:strRef>
          </c:tx>
          <c:spPr>
            <a:solidFill>
              <a:schemeClr val="bg2"/>
            </a:solidFill>
            <a:ln>
              <a:solidFill>
                <a:sysClr val="windowText" lastClr="000000"/>
              </a:solidFill>
            </a:ln>
          </c:spPr>
          <c:invertIfNegative val="0"/>
          <c:dLbls>
            <c:spPr>
              <a:noFill/>
              <a:ln w="25409">
                <a:noFill/>
              </a:ln>
            </c:spPr>
            <c:txPr>
              <a:bodyPr/>
              <a:lstStyle/>
              <a:p>
                <a:pPr>
                  <a:defRPr sz="1800">
                    <a:solidFill>
                      <a:schemeClr val="tx1"/>
                    </a:solidFill>
                  </a:defRPr>
                </a:pPr>
                <a:endParaRPr lang="en-US"/>
              </a:p>
            </c:txPr>
            <c:dLblPos val="ctr"/>
            <c:showLegendKey val="0"/>
            <c:showVal val="1"/>
            <c:showCatName val="0"/>
            <c:showSerName val="0"/>
            <c:showPercent val="0"/>
            <c:showBubbleSize val="0"/>
            <c:showLeaderLines val="0"/>
          </c:dLbls>
          <c:cat>
            <c:strRef>
              <c:f>Sheet1!$A$2:$A$6</c:f>
              <c:strCache>
                <c:ptCount val="5"/>
                <c:pt idx="0">
                  <c:v>CAHPS (FFS)</c:v>
                </c:pt>
                <c:pt idx="1">
                  <c:v>CAHPS (MA)</c:v>
                </c:pt>
                <c:pt idx="3">
                  <c:v>CAHPS (FFS)</c:v>
                </c:pt>
                <c:pt idx="4">
                  <c:v>CAHPS (MA)</c:v>
                </c:pt>
              </c:strCache>
            </c:strRef>
          </c:cat>
          <c:val>
            <c:numRef>
              <c:f>Sheet1!$D$2:$D$6</c:f>
              <c:numCache>
                <c:formatCode>0%</c:formatCode>
                <c:ptCount val="5"/>
                <c:pt idx="0">
                  <c:v>9.5169518961340543E-2</c:v>
                </c:pt>
                <c:pt idx="1">
                  <c:v>0.10141023396145098</c:v>
                </c:pt>
                <c:pt idx="3">
                  <c:v>6.3737148293146972E-2</c:v>
                </c:pt>
                <c:pt idx="4">
                  <c:v>7.7107253026270403E-2</c:v>
                </c:pt>
              </c:numCache>
            </c:numRef>
          </c:val>
        </c:ser>
        <c:ser>
          <c:idx val="3"/>
          <c:order val="3"/>
          <c:tx>
            <c:strRef>
              <c:f>Sheet1!$E$1</c:f>
              <c:strCache>
                <c:ptCount val="1"/>
                <c:pt idx="0">
                  <c:v>Never</c:v>
                </c:pt>
              </c:strCache>
            </c:strRef>
          </c:tx>
          <c:spPr>
            <a:solidFill>
              <a:schemeClr val="tx2"/>
            </a:solidFill>
            <a:ln>
              <a:solidFill>
                <a:schemeClr val="tx1"/>
              </a:solidFill>
            </a:ln>
          </c:spPr>
          <c:invertIfNegative val="0"/>
          <c:dLbls>
            <c:dLbl>
              <c:idx val="0"/>
              <c:layout>
                <c:manualLayout>
                  <c:x val="4.3866395512423814E-2"/>
                  <c:y val="-5.604254467572658E-3"/>
                </c:manualLayout>
              </c:layout>
              <c:dLblPos val="ctr"/>
              <c:showLegendKey val="0"/>
              <c:showVal val="1"/>
              <c:showCatName val="0"/>
              <c:showSerName val="0"/>
              <c:showPercent val="0"/>
              <c:showBubbleSize val="0"/>
            </c:dLbl>
            <c:dLbl>
              <c:idx val="1"/>
              <c:layout>
                <c:manualLayout>
                  <c:x val="4.7803123314820832E-2"/>
                  <c:y val="-2.8021272337863303E-3"/>
                </c:manualLayout>
              </c:layout>
              <c:dLblPos val="ctr"/>
              <c:showLegendKey val="0"/>
              <c:showVal val="1"/>
              <c:showCatName val="0"/>
              <c:showSerName val="0"/>
              <c:showPercent val="0"/>
              <c:showBubbleSize val="0"/>
            </c:dLbl>
            <c:dLbl>
              <c:idx val="3"/>
              <c:layout>
                <c:manualLayout>
                  <c:x val="4.2513153103316534E-2"/>
                  <c:y val="2.8021272337863303E-3"/>
                </c:manualLayout>
              </c:layout>
              <c:dLblPos val="ctr"/>
              <c:showLegendKey val="0"/>
              <c:showVal val="1"/>
              <c:showCatName val="0"/>
              <c:showSerName val="0"/>
              <c:showPercent val="0"/>
              <c:showBubbleSize val="0"/>
            </c:dLbl>
            <c:dLbl>
              <c:idx val="4"/>
              <c:layout>
                <c:manualLayout>
                  <c:x val="4.5029604431859556E-2"/>
                  <c:y val="0"/>
                </c:manualLayout>
              </c:layout>
              <c:dLblPos val="ctr"/>
              <c:showLegendKey val="0"/>
              <c:showVal val="1"/>
              <c:showCatName val="0"/>
              <c:showSerName val="0"/>
              <c:showPercent val="0"/>
              <c:showBubbleSize val="0"/>
            </c:dLbl>
            <c:txPr>
              <a:bodyPr/>
              <a:lstStyle/>
              <a:p>
                <a:pPr>
                  <a:defRPr>
                    <a:solidFill>
                      <a:schemeClr val="tx1"/>
                    </a:solidFill>
                  </a:defRPr>
                </a:pPr>
                <a:endParaRPr lang="en-US"/>
              </a:p>
            </c:txPr>
            <c:dLblPos val="inBase"/>
            <c:showLegendKey val="0"/>
            <c:showVal val="1"/>
            <c:showCatName val="0"/>
            <c:showSerName val="0"/>
            <c:showPercent val="0"/>
            <c:showBubbleSize val="0"/>
            <c:showLeaderLines val="0"/>
          </c:dLbls>
          <c:cat>
            <c:strRef>
              <c:f>Sheet1!$A$2:$A$6</c:f>
              <c:strCache>
                <c:ptCount val="5"/>
                <c:pt idx="0">
                  <c:v>CAHPS (FFS)</c:v>
                </c:pt>
                <c:pt idx="1">
                  <c:v>CAHPS (MA)</c:v>
                </c:pt>
                <c:pt idx="3">
                  <c:v>CAHPS (FFS)</c:v>
                </c:pt>
                <c:pt idx="4">
                  <c:v>CAHPS (MA)</c:v>
                </c:pt>
              </c:strCache>
            </c:strRef>
          </c:cat>
          <c:val>
            <c:numRef>
              <c:f>Sheet1!$E$2:$E$6</c:f>
              <c:numCache>
                <c:formatCode>0%</c:formatCode>
                <c:ptCount val="5"/>
                <c:pt idx="0">
                  <c:v>2.2371814193375555E-2</c:v>
                </c:pt>
                <c:pt idx="1">
                  <c:v>2.8110394245922168E-2</c:v>
                </c:pt>
                <c:pt idx="3">
                  <c:v>1.8019830961179612E-2</c:v>
                </c:pt>
                <c:pt idx="4">
                  <c:v>2.3374945710881209E-2</c:v>
                </c:pt>
              </c:numCache>
            </c:numRef>
          </c:val>
        </c:ser>
        <c:dLbls>
          <c:showLegendKey val="0"/>
          <c:showVal val="0"/>
          <c:showCatName val="0"/>
          <c:showSerName val="0"/>
          <c:showPercent val="0"/>
          <c:showBubbleSize val="0"/>
        </c:dLbls>
        <c:gapWidth val="45"/>
        <c:overlap val="100"/>
        <c:axId val="32345472"/>
        <c:axId val="32355456"/>
      </c:barChart>
      <c:catAx>
        <c:axId val="32345472"/>
        <c:scaling>
          <c:orientation val="maxMin"/>
        </c:scaling>
        <c:delete val="1"/>
        <c:axPos val="l"/>
        <c:majorTickMark val="out"/>
        <c:minorTickMark val="none"/>
        <c:tickLblPos val="none"/>
        <c:crossAx val="32355456"/>
        <c:crosses val="autoZero"/>
        <c:auto val="1"/>
        <c:lblAlgn val="ctr"/>
        <c:lblOffset val="100"/>
        <c:noMultiLvlLbl val="0"/>
      </c:catAx>
      <c:valAx>
        <c:axId val="32355456"/>
        <c:scaling>
          <c:orientation val="minMax"/>
          <c:max val="1.1000000000000001"/>
        </c:scaling>
        <c:delete val="1"/>
        <c:axPos val="t"/>
        <c:numFmt formatCode="0%" sourceLinked="1"/>
        <c:majorTickMark val="out"/>
        <c:minorTickMark val="none"/>
        <c:tickLblPos val="none"/>
        <c:crossAx val="32345472"/>
        <c:crosses val="autoZero"/>
        <c:crossBetween val="between"/>
        <c:majorUnit val="0.1"/>
      </c:valAx>
      <c:spPr>
        <a:noFill/>
        <a:ln w="25409">
          <a:noFill/>
        </a:ln>
      </c:spPr>
    </c:plotArea>
    <c:plotVisOnly val="1"/>
    <c:dispBlanksAs val="gap"/>
    <c:showDLblsOverMax val="0"/>
  </c:chart>
  <c:spPr>
    <a:noFill/>
    <a:ln>
      <a:noFill/>
    </a:ln>
  </c:spPr>
  <c:txPr>
    <a:bodyPr/>
    <a:lstStyle/>
    <a:p>
      <a:pPr>
        <a:defRPr sz="1400" b="1">
          <a:solidFill>
            <a:srgbClr val="FFFFFF"/>
          </a:solidFill>
          <a:latin typeface="+mn-lt"/>
          <a:cs typeface="Calibri"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1"/>
    <c:plotArea>
      <c:layout>
        <c:manualLayout>
          <c:layoutTarget val="inner"/>
          <c:xMode val="edge"/>
          <c:yMode val="edge"/>
          <c:x val="3.2422108993280838E-2"/>
          <c:y val="0.23641871470611636"/>
          <c:w val="0.60576112883320454"/>
          <c:h val="0.53405650998170628"/>
        </c:manualLayout>
      </c:layout>
      <c:pieChart>
        <c:varyColors val="1"/>
        <c:ser>
          <c:idx val="0"/>
          <c:order val="0"/>
          <c:tx>
            <c:strRef>
              <c:f>Sheet1!$B$1</c:f>
              <c:strCache>
                <c:ptCount val="1"/>
                <c:pt idx="0">
                  <c:v>Percent of Total Insurance Group</c:v>
                </c:pt>
              </c:strCache>
            </c:strRef>
          </c:tx>
          <c:spPr>
            <a:ln>
              <a:solidFill>
                <a:schemeClr val="tx1"/>
              </a:solidFill>
            </a:ln>
          </c:spPr>
          <c:dPt>
            <c:idx val="0"/>
            <c:bubble3D val="0"/>
            <c:explosion val="85"/>
          </c:dPt>
          <c:dPt>
            <c:idx val="1"/>
            <c:bubble3D val="0"/>
            <c:spPr>
              <a:solidFill>
                <a:srgbClr val="FFC000"/>
              </a:solidFill>
              <a:ln>
                <a:solidFill>
                  <a:schemeClr val="tx1"/>
                </a:solidFill>
              </a:ln>
            </c:spPr>
          </c:dPt>
          <c:dPt>
            <c:idx val="2"/>
            <c:bubble3D val="0"/>
            <c:spPr>
              <a:solidFill>
                <a:srgbClr val="92D050"/>
              </a:solidFill>
              <a:ln>
                <a:solidFill>
                  <a:schemeClr val="tx1"/>
                </a:solidFill>
              </a:ln>
            </c:spPr>
          </c:dPt>
          <c:dPt>
            <c:idx val="3"/>
            <c:bubble3D val="0"/>
            <c:spPr>
              <a:solidFill>
                <a:schemeClr val="tx2"/>
              </a:solidFill>
              <a:ln>
                <a:solidFill>
                  <a:schemeClr val="tx1"/>
                </a:solidFill>
              </a:ln>
            </c:spPr>
          </c:dPt>
          <c:dLbls>
            <c:dLbl>
              <c:idx val="0"/>
              <c:layout>
                <c:manualLayout>
                  <c:x val="0.14053715384781945"/>
                  <c:y val="-0.12282569792412312"/>
                </c:manualLayout>
              </c:layout>
              <c:spPr/>
              <c:txPr>
                <a:bodyPr/>
                <a:lstStyle/>
                <a:p>
                  <a:pPr>
                    <a:defRPr b="1">
                      <a:solidFill>
                        <a:schemeClr val="bg1"/>
                      </a:solidFill>
                    </a:defRPr>
                  </a:pPr>
                  <a:endParaRPr lang="en-US"/>
                </a:p>
              </c:txPr>
              <c:dLblPos val="bestFit"/>
              <c:showLegendKey val="0"/>
              <c:showVal val="0"/>
              <c:showCatName val="0"/>
              <c:showSerName val="0"/>
              <c:showPercent val="1"/>
              <c:showBubbleSize val="0"/>
            </c:dLbl>
            <c:dLbl>
              <c:idx val="1"/>
              <c:layout>
                <c:manualLayout>
                  <c:x val="3.5543071904387304E-2"/>
                  <c:y val="-4.0350751610594107E-2"/>
                </c:manualLayout>
              </c:layout>
              <c:dLblPos val="bestFit"/>
              <c:showLegendKey val="0"/>
              <c:showVal val="0"/>
              <c:showCatName val="0"/>
              <c:showSerName val="0"/>
              <c:showPercent val="1"/>
              <c:showBubbleSize val="0"/>
            </c:dLbl>
            <c:dLbl>
              <c:idx val="2"/>
              <c:layout>
                <c:manualLayout>
                  <c:x val="2.3217320780317411E-2"/>
                  <c:y val="-5.0998170683210064E-3"/>
                </c:manualLayout>
              </c:layout>
              <c:dLblPos val="bestFit"/>
              <c:showLegendKey val="0"/>
              <c:showVal val="0"/>
              <c:showCatName val="0"/>
              <c:showSerName val="0"/>
              <c:showPercent val="1"/>
              <c:showBubbleSize val="0"/>
            </c:dLbl>
            <c:dLbl>
              <c:idx val="3"/>
              <c:layout>
                <c:manualLayout>
                  <c:x val="2.1496032376099723E-2"/>
                  <c:y val="5.3858068877753906E-2"/>
                </c:manualLayout>
              </c:layout>
              <c:dLblPos val="bestFit"/>
              <c:showLegendKey val="0"/>
              <c:showVal val="0"/>
              <c:showCatName val="0"/>
              <c:showSerName val="0"/>
              <c:showPercent val="1"/>
              <c:showBubbleSize val="0"/>
            </c:dLbl>
            <c:txPr>
              <a:bodyPr/>
              <a:lstStyle/>
              <a:p>
                <a:pPr>
                  <a:defRPr b="1"/>
                </a:pPr>
                <a:endParaRPr lang="en-US"/>
              </a:p>
            </c:txPr>
            <c:dLblPos val="bestFit"/>
            <c:showLegendKey val="0"/>
            <c:showVal val="0"/>
            <c:showCatName val="0"/>
            <c:showSerName val="0"/>
            <c:showPercent val="1"/>
            <c:showBubbleSize val="0"/>
            <c:showLeaderLines val="1"/>
          </c:dLbls>
          <c:cat>
            <c:strRef>
              <c:f>Sheet1!$A$2:$A$5</c:f>
              <c:strCache>
                <c:ptCount val="4"/>
                <c:pt idx="0">
                  <c:v>Did not seek new PCP</c:v>
                </c:pt>
                <c:pt idx="1">
                  <c:v>Sought new PCP, No problem</c:v>
                </c:pt>
                <c:pt idx="2">
                  <c:v>Sought new PCP, Small problem</c:v>
                </c:pt>
                <c:pt idx="3">
                  <c:v>Sought new PCP, Big problem</c:v>
                </c:pt>
              </c:strCache>
            </c:strRef>
          </c:cat>
          <c:val>
            <c:numRef>
              <c:f>Sheet1!$B$2:$B$5</c:f>
              <c:numCache>
                <c:formatCode>0%</c:formatCode>
                <c:ptCount val="4"/>
                <c:pt idx="0">
                  <c:v>0.95000000000000029</c:v>
                </c:pt>
                <c:pt idx="1">
                  <c:v>0.05</c:v>
                </c:pt>
                <c:pt idx="2">
                  <c:v>1.0000000000000005E-2</c:v>
                </c:pt>
                <c:pt idx="3">
                  <c:v>1.0000000000000005E-2</c:v>
                </c:pt>
              </c:numCache>
            </c:numRef>
          </c:val>
        </c:ser>
        <c:dLbls>
          <c:showLegendKey val="0"/>
          <c:showVal val="0"/>
          <c:showCatName val="0"/>
          <c:showSerName val="0"/>
          <c:showPercent val="1"/>
          <c:showBubbleSize val="0"/>
          <c:showLeaderLines val="1"/>
        </c:dLbls>
        <c:firstSliceAng val="90"/>
      </c:pieChart>
    </c:plotArea>
    <c:plotVisOnly val="1"/>
    <c:dispBlanksAs val="zero"/>
    <c:showDLblsOverMax val="0"/>
  </c:chart>
  <c:spPr>
    <a:noFill/>
    <a:ln>
      <a:noFill/>
    </a:ln>
  </c:spPr>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1"/>
    <c:plotArea>
      <c:layout>
        <c:manualLayout>
          <c:layoutTarget val="inner"/>
          <c:xMode val="edge"/>
          <c:yMode val="edge"/>
          <c:x val="3.2422108993280838E-2"/>
          <c:y val="0.23641871470611636"/>
          <c:w val="0.60576112883320454"/>
          <c:h val="0.53405650998170628"/>
        </c:manualLayout>
      </c:layout>
      <c:pieChart>
        <c:varyColors val="1"/>
        <c:ser>
          <c:idx val="0"/>
          <c:order val="0"/>
          <c:tx>
            <c:strRef>
              <c:f>Sheet1!$B$1</c:f>
              <c:strCache>
                <c:ptCount val="1"/>
                <c:pt idx="0">
                  <c:v>Column1</c:v>
                </c:pt>
              </c:strCache>
            </c:strRef>
          </c:tx>
          <c:spPr>
            <a:ln>
              <a:solidFill>
                <a:schemeClr val="tx1"/>
              </a:solidFill>
            </a:ln>
          </c:spPr>
          <c:dPt>
            <c:idx val="0"/>
            <c:bubble3D val="0"/>
            <c:explosion val="38"/>
          </c:dPt>
          <c:dPt>
            <c:idx val="1"/>
            <c:bubble3D val="0"/>
            <c:spPr>
              <a:solidFill>
                <a:srgbClr val="FFC000"/>
              </a:solidFill>
              <a:ln>
                <a:solidFill>
                  <a:schemeClr val="tx1"/>
                </a:solidFill>
              </a:ln>
            </c:spPr>
          </c:dPt>
          <c:dPt>
            <c:idx val="2"/>
            <c:bubble3D val="0"/>
            <c:spPr>
              <a:solidFill>
                <a:srgbClr val="92D050"/>
              </a:solidFill>
              <a:ln>
                <a:solidFill>
                  <a:schemeClr val="tx1"/>
                </a:solidFill>
              </a:ln>
            </c:spPr>
          </c:dPt>
          <c:dPt>
            <c:idx val="3"/>
            <c:bubble3D val="0"/>
            <c:spPr>
              <a:solidFill>
                <a:schemeClr val="tx2"/>
              </a:solidFill>
              <a:ln>
                <a:solidFill>
                  <a:schemeClr val="tx1"/>
                </a:solidFill>
              </a:ln>
            </c:spPr>
          </c:dPt>
          <c:dLbls>
            <c:dLbl>
              <c:idx val="0"/>
              <c:layout>
                <c:manualLayout>
                  <c:x val="0.14340145714100144"/>
                  <c:y val="-0.18343175853018381"/>
                </c:manualLayout>
              </c:layout>
              <c:tx>
                <c:rich>
                  <a:bodyPr/>
                  <a:lstStyle/>
                  <a:p>
                    <a:pPr>
                      <a:defRPr b="1">
                        <a:solidFill>
                          <a:schemeClr val="bg1"/>
                        </a:solidFill>
                      </a:defRPr>
                    </a:pPr>
                    <a:r>
                      <a:rPr lang="en-US" dirty="0" smtClean="0"/>
                      <a:t>87%</a:t>
                    </a:r>
                    <a:endParaRPr lang="en-US" dirty="0"/>
                  </a:p>
                </c:rich>
              </c:tx>
              <c:spPr/>
              <c:dLblPos val="bestFit"/>
              <c:showLegendKey val="0"/>
              <c:showVal val="0"/>
              <c:showCatName val="0"/>
              <c:showSerName val="0"/>
              <c:showPercent val="1"/>
              <c:showBubbleSize val="0"/>
            </c:dLbl>
            <c:dLbl>
              <c:idx val="1"/>
              <c:layout>
                <c:manualLayout>
                  <c:x val="3.5543071904387304E-2"/>
                  <c:y val="2.5305814045971591E-2"/>
                </c:manualLayout>
              </c:layout>
              <c:dLblPos val="bestFit"/>
              <c:showLegendKey val="0"/>
              <c:showVal val="0"/>
              <c:showCatName val="0"/>
              <c:showSerName val="0"/>
              <c:showPercent val="1"/>
              <c:showBubbleSize val="0"/>
            </c:dLbl>
            <c:dLbl>
              <c:idx val="2"/>
              <c:layout>
                <c:manualLayout>
                  <c:x val="2.3217320780317411E-2"/>
                  <c:y val="-5.0998170683210064E-3"/>
                </c:manualLayout>
              </c:layout>
              <c:dLblPos val="bestFit"/>
              <c:showLegendKey val="0"/>
              <c:showVal val="0"/>
              <c:showCatName val="0"/>
              <c:showSerName val="0"/>
              <c:showPercent val="1"/>
              <c:showBubbleSize val="0"/>
            </c:dLbl>
            <c:dLbl>
              <c:idx val="3"/>
              <c:layout>
                <c:manualLayout>
                  <c:x val="2.1496032376099723E-2"/>
                  <c:y val="5.3858068877753906E-2"/>
                </c:manualLayout>
              </c:layout>
              <c:dLblPos val="bestFit"/>
              <c:showLegendKey val="0"/>
              <c:showVal val="0"/>
              <c:showCatName val="0"/>
              <c:showSerName val="0"/>
              <c:showPercent val="1"/>
              <c:showBubbleSize val="0"/>
            </c:dLbl>
            <c:txPr>
              <a:bodyPr/>
              <a:lstStyle/>
              <a:p>
                <a:pPr>
                  <a:defRPr b="1"/>
                </a:pPr>
                <a:endParaRPr lang="en-US"/>
              </a:p>
            </c:txPr>
            <c:dLblPos val="bestFit"/>
            <c:showLegendKey val="0"/>
            <c:showVal val="0"/>
            <c:showCatName val="0"/>
            <c:showSerName val="0"/>
            <c:showPercent val="1"/>
            <c:showBubbleSize val="0"/>
            <c:showLeaderLines val="1"/>
          </c:dLbls>
          <c:cat>
            <c:strRef>
              <c:f>Sheet1!$A$2:$A$5</c:f>
              <c:strCache>
                <c:ptCount val="4"/>
                <c:pt idx="0">
                  <c:v>Did not seek new PCP</c:v>
                </c:pt>
                <c:pt idx="1">
                  <c:v>Sought new PCP, No problem</c:v>
                </c:pt>
                <c:pt idx="2">
                  <c:v>Sought new PCP, Small problem</c:v>
                </c:pt>
                <c:pt idx="3">
                  <c:v>Sought new PCP, Big problem</c:v>
                </c:pt>
              </c:strCache>
            </c:strRef>
          </c:cat>
          <c:val>
            <c:numRef>
              <c:f>Sheet1!$B$2:$B$5</c:f>
              <c:numCache>
                <c:formatCode>0%</c:formatCode>
                <c:ptCount val="4"/>
                <c:pt idx="0">
                  <c:v>0.87</c:v>
                </c:pt>
                <c:pt idx="1">
                  <c:v>0.12</c:v>
                </c:pt>
                <c:pt idx="2">
                  <c:v>0.01</c:v>
                </c:pt>
                <c:pt idx="3">
                  <c:v>0.01</c:v>
                </c:pt>
              </c:numCache>
            </c:numRef>
          </c:val>
        </c:ser>
        <c:dLbls>
          <c:showLegendKey val="0"/>
          <c:showVal val="0"/>
          <c:showCatName val="0"/>
          <c:showSerName val="0"/>
          <c:showPercent val="1"/>
          <c:showBubbleSize val="0"/>
          <c:showLeaderLines val="1"/>
        </c:dLbls>
        <c:firstSliceAng val="90"/>
      </c:pieChart>
    </c:plotArea>
    <c:plotVisOnly val="1"/>
    <c:dispBlanksAs val="zero"/>
    <c:showDLblsOverMax val="0"/>
  </c:chart>
  <c:spPr>
    <a:noFill/>
    <a:ln>
      <a:noFill/>
    </a:ln>
  </c:spPr>
  <c:txPr>
    <a:bodyPr/>
    <a:lstStyle/>
    <a:p>
      <a:pPr>
        <a:defRPr sz="18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602844913698338"/>
          <c:y val="0.10543894699729697"/>
          <c:w val="0.46749566119968561"/>
          <c:h val="0.73872076624750294"/>
        </c:manualLayout>
      </c:layout>
      <c:barChart>
        <c:barDir val="bar"/>
        <c:grouping val="clustered"/>
        <c:varyColors val="0"/>
        <c:ser>
          <c:idx val="0"/>
          <c:order val="0"/>
          <c:tx>
            <c:strRef>
              <c:f>Sheet1!$B$1</c:f>
              <c:strCache>
                <c:ptCount val="1"/>
                <c:pt idx="0">
                  <c:v>Private insurance coverage 
(age 50/55-64)</c:v>
                </c:pt>
              </c:strCache>
            </c:strRef>
          </c:tx>
          <c:spPr>
            <a:solidFill>
              <a:schemeClr val="tx2"/>
            </a:solidFill>
            <a:ln>
              <a:solidFill>
                <a:schemeClr val="accent1"/>
              </a:solidFill>
            </a:ln>
          </c:spPr>
          <c:invertIfNegative val="0"/>
          <c:dLbls>
            <c:dLbl>
              <c:idx val="1"/>
              <c:layout/>
              <c:tx>
                <c:rich>
                  <a:bodyPr/>
                  <a:lstStyle/>
                  <a:p>
                    <a:r>
                      <a:rPr lang="en-US"/>
                      <a:t>11</a:t>
                    </a:r>
                    <a:r>
                      <a:rPr lang="en-US" smtClean="0"/>
                      <a:t>%*</a:t>
                    </a:r>
                    <a:endParaRPr lang="en-US"/>
                  </a:p>
                </c:rich>
              </c:tx>
              <c:showLegendKey val="0"/>
              <c:showVal val="1"/>
              <c:showCatName val="0"/>
              <c:showSerName val="0"/>
              <c:showPercent val="0"/>
              <c:showBubbleSize val="0"/>
            </c:dLbl>
            <c:dLbl>
              <c:idx val="2"/>
              <c:layout/>
              <c:tx>
                <c:rich>
                  <a:bodyPr/>
                  <a:lstStyle/>
                  <a:p>
                    <a:r>
                      <a:rPr lang="en-US" dirty="0"/>
                      <a:t>17</a:t>
                    </a:r>
                    <a:r>
                      <a:rPr lang="en-US" dirty="0" smtClean="0"/>
                      <a:t>%</a:t>
                    </a:r>
                  </a:p>
                </c:rich>
              </c:tx>
              <c:showLegendKey val="0"/>
              <c:showVal val="1"/>
              <c:showCatName val="0"/>
              <c:showSerName val="0"/>
              <c:showPercent val="0"/>
              <c:showBubbleSize val="0"/>
            </c:dLbl>
            <c:spPr>
              <a:noFill/>
            </c:spPr>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HSC, 2010 
Did not get needed speciality care</c:v>
                </c:pt>
                <c:pt idx="1">
                  <c:v>MedPAC, 2012
Didn't see doctor or medical person for health problem or condition</c:v>
                </c:pt>
                <c:pt idx="2">
                  <c:v>HSC, 2010 
Didn't get or delayed needed medical care</c:v>
                </c:pt>
              </c:strCache>
            </c:strRef>
          </c:cat>
          <c:val>
            <c:numRef>
              <c:f>Sheet1!$B$2:$B$4</c:f>
              <c:numCache>
                <c:formatCode>0%</c:formatCode>
                <c:ptCount val="3"/>
                <c:pt idx="0">
                  <c:v>7.0000000000000021E-2</c:v>
                </c:pt>
                <c:pt idx="1">
                  <c:v>0.11</c:v>
                </c:pt>
                <c:pt idx="2">
                  <c:v>0.17</c:v>
                </c:pt>
              </c:numCache>
            </c:numRef>
          </c:val>
        </c:ser>
        <c:ser>
          <c:idx val="1"/>
          <c:order val="1"/>
          <c:tx>
            <c:strRef>
              <c:f>Sheet1!$C$1</c:f>
              <c:strCache>
                <c:ptCount val="1"/>
                <c:pt idx="0">
                  <c:v>Medicare 
(Age 65+)</c:v>
                </c:pt>
              </c:strCache>
            </c:strRef>
          </c:tx>
          <c:spPr>
            <a:solidFill>
              <a:schemeClr val="accent1"/>
            </a:solidFill>
            <a:ln>
              <a:solidFill>
                <a:schemeClr val="accent1"/>
              </a:solidFill>
            </a:ln>
          </c:spPr>
          <c:invertIfNegative val="0"/>
          <c:dLbls>
            <c:dLbl>
              <c:idx val="1"/>
              <c:layout/>
              <c:tx>
                <c:rich>
                  <a:bodyPr/>
                  <a:lstStyle/>
                  <a:p>
                    <a:pPr>
                      <a:defRPr b="1"/>
                    </a:pPr>
                    <a:r>
                      <a:rPr lang="en-US"/>
                      <a:t>8</a:t>
                    </a:r>
                    <a:r>
                      <a:rPr lang="en-US" smtClean="0"/>
                      <a:t>%*</a:t>
                    </a:r>
                    <a:endParaRPr lang="en-US"/>
                  </a:p>
                </c:rich>
              </c:tx>
              <c:spPr>
                <a:noFill/>
              </c:spPr>
              <c:showLegendKey val="0"/>
              <c:showVal val="1"/>
              <c:showCatName val="0"/>
              <c:showSerName val="0"/>
              <c:showPercent val="0"/>
              <c:showBubbleSize val="0"/>
            </c:dLbl>
            <c:dLbl>
              <c:idx val="2"/>
              <c:layout/>
              <c:tx>
                <c:rich>
                  <a:bodyPr/>
                  <a:lstStyle/>
                  <a:p>
                    <a:r>
                      <a:rPr lang="en-US" dirty="0"/>
                      <a:t>8</a:t>
                    </a:r>
                    <a:r>
                      <a:rPr lang="en-US" dirty="0" smtClean="0"/>
                      <a:t>%</a:t>
                    </a:r>
                    <a:endParaRPr lang="en-US" dirty="0"/>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HSC, 2010 
Did not get needed speciality care</c:v>
                </c:pt>
                <c:pt idx="1">
                  <c:v>MedPAC, 2012
Didn't see doctor or medical person for health problem or condition</c:v>
                </c:pt>
                <c:pt idx="2">
                  <c:v>HSC, 2010 
Didn't get or delayed needed medical care</c:v>
                </c:pt>
              </c:strCache>
            </c:strRef>
          </c:cat>
          <c:val>
            <c:numRef>
              <c:f>Sheet1!$C$2:$C$4</c:f>
              <c:numCache>
                <c:formatCode>0%</c:formatCode>
                <c:ptCount val="3"/>
                <c:pt idx="0">
                  <c:v>7.0000000000000021E-2</c:v>
                </c:pt>
                <c:pt idx="1">
                  <c:v>8.0000000000000029E-2</c:v>
                </c:pt>
                <c:pt idx="2">
                  <c:v>8.0000000000000029E-2</c:v>
                </c:pt>
              </c:numCache>
            </c:numRef>
          </c:val>
        </c:ser>
        <c:dLbls>
          <c:showLegendKey val="0"/>
          <c:showVal val="1"/>
          <c:showCatName val="0"/>
          <c:showSerName val="0"/>
          <c:showPercent val="0"/>
          <c:showBubbleSize val="0"/>
        </c:dLbls>
        <c:gapWidth val="72"/>
        <c:axId val="34768384"/>
        <c:axId val="34769920"/>
      </c:barChart>
      <c:catAx>
        <c:axId val="34768384"/>
        <c:scaling>
          <c:orientation val="minMax"/>
        </c:scaling>
        <c:delete val="0"/>
        <c:axPos val="l"/>
        <c:majorTickMark val="none"/>
        <c:minorTickMark val="none"/>
        <c:tickLblPos val="none"/>
        <c:crossAx val="34769920"/>
        <c:crosses val="autoZero"/>
        <c:auto val="1"/>
        <c:lblAlgn val="r"/>
        <c:lblOffset val="100"/>
        <c:noMultiLvlLbl val="0"/>
      </c:catAx>
      <c:valAx>
        <c:axId val="34769920"/>
        <c:scaling>
          <c:orientation val="minMax"/>
        </c:scaling>
        <c:delete val="1"/>
        <c:axPos val="b"/>
        <c:numFmt formatCode="0%" sourceLinked="1"/>
        <c:majorTickMark val="out"/>
        <c:minorTickMark val="none"/>
        <c:tickLblPos val="none"/>
        <c:crossAx val="34768384"/>
        <c:crosses val="autoZero"/>
        <c:crossBetween val="between"/>
      </c:valAx>
    </c:plotArea>
    <c:legend>
      <c:legendPos val="r"/>
      <c:legendEntry>
        <c:idx val="0"/>
        <c:txPr>
          <a:bodyPr/>
          <a:lstStyle/>
          <a:p>
            <a:pPr>
              <a:defRPr sz="1600"/>
            </a:pPr>
            <a:endParaRPr lang="en-US"/>
          </a:p>
        </c:txPr>
      </c:legendEntry>
      <c:legendEntry>
        <c:idx val="1"/>
        <c:txPr>
          <a:bodyPr/>
          <a:lstStyle/>
          <a:p>
            <a:pPr>
              <a:defRPr sz="1600"/>
            </a:pPr>
            <a:endParaRPr lang="en-US"/>
          </a:p>
        </c:txPr>
      </c:legendEntry>
      <c:layout>
        <c:manualLayout>
          <c:xMode val="edge"/>
          <c:yMode val="edge"/>
          <c:x val="0.74559384364693604"/>
          <c:y val="0.52954267080251327"/>
          <c:w val="0.21662345862427571"/>
          <c:h val="0.28193677282876972"/>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017148724588047"/>
          <c:y val="0.11446962879640046"/>
          <c:w val="0.67029626612052662"/>
          <c:h val="0.81008160850000221"/>
        </c:manualLayout>
      </c:layout>
      <c:barChart>
        <c:barDir val="bar"/>
        <c:grouping val="clustered"/>
        <c:varyColors val="0"/>
        <c:ser>
          <c:idx val="0"/>
          <c:order val="0"/>
          <c:tx>
            <c:strRef>
              <c:f>Sheet1!$B$1</c:f>
              <c:strCache>
                <c:ptCount val="1"/>
                <c:pt idx="0">
                  <c:v>Series 1</c:v>
                </c:pt>
              </c:strCache>
            </c:strRef>
          </c:tx>
          <c:spPr>
            <a:solidFill>
              <a:schemeClr val="accent2"/>
            </a:solidFill>
            <a:ln>
              <a:solidFill>
                <a:schemeClr val="tx1"/>
              </a:solidFill>
            </a:ln>
          </c:spPr>
          <c:invertIfNegative val="0"/>
          <c:dLbls>
            <c:dLbl>
              <c:idx val="0"/>
              <c:layout/>
              <c:tx>
                <c:rich>
                  <a:bodyPr/>
                  <a:lstStyle/>
                  <a:p>
                    <a:r>
                      <a:rPr lang="en-US" dirty="0" smtClean="0"/>
                      <a:t>91%</a:t>
                    </a:r>
                    <a:endParaRPr lang="en-US" baseline="30000" dirty="0"/>
                  </a:p>
                </c:rich>
              </c:tx>
              <c:showLegendKey val="0"/>
              <c:showVal val="1"/>
              <c:showCatName val="0"/>
              <c:showSerName val="0"/>
              <c:showPercent val="0"/>
              <c:showBubbleSize val="0"/>
            </c:dLbl>
            <c:dLbl>
              <c:idx val="2"/>
              <c:layout/>
              <c:tx>
                <c:rich>
                  <a:bodyPr/>
                  <a:lstStyle/>
                  <a:p>
                    <a:r>
                      <a:rPr lang="en-US"/>
                      <a:t>72</a:t>
                    </a:r>
                    <a:r>
                      <a:rPr lang="en-US" smtClean="0"/>
                      <a:t>%*</a:t>
                    </a:r>
                  </a:p>
                </c:rich>
              </c:tx>
              <c:showLegendKey val="0"/>
              <c:showVal val="1"/>
              <c:showCatName val="0"/>
              <c:showSerName val="0"/>
              <c:showPercent val="0"/>
              <c:showBubbleSize val="0"/>
            </c:dLbl>
            <c:dLbl>
              <c:idx val="3"/>
              <c:layout/>
              <c:tx>
                <c:rich>
                  <a:bodyPr/>
                  <a:lstStyle/>
                  <a:p>
                    <a:r>
                      <a:rPr lang="en-US"/>
                      <a:t>71</a:t>
                    </a:r>
                    <a:r>
                      <a:rPr lang="en-US" smtClean="0"/>
                      <a:t>%*</a:t>
                    </a:r>
                    <a:endParaRPr lang="en-US"/>
                  </a:p>
                </c:rich>
              </c:tx>
              <c:showLegendKey val="0"/>
              <c:showVal val="1"/>
              <c:showCatName val="0"/>
              <c:showSerName val="0"/>
              <c:showPercent val="0"/>
              <c:showBubbleSize val="0"/>
            </c:dLbl>
            <c:dLbl>
              <c:idx val="4"/>
              <c:layout/>
              <c:tx>
                <c:rich>
                  <a:bodyPr/>
                  <a:lstStyle/>
                  <a:p>
                    <a:r>
                      <a:rPr lang="en-US"/>
                      <a:t>47</a:t>
                    </a:r>
                    <a:r>
                      <a:rPr lang="en-US" smtClean="0"/>
                      <a:t>%*</a:t>
                    </a:r>
                    <a:endParaRPr lang="en-US"/>
                  </a:p>
                </c:rich>
              </c:tx>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Sheet1!$A$2:$A$7</c:f>
              <c:strCache>
                <c:ptCount val="5"/>
                <c:pt idx="0">
                  <c:v>Medicare</c:v>
                </c:pt>
                <c:pt idx="1">
                  <c:v>Private Non-capitated</c:v>
                </c:pt>
                <c:pt idx="2">
                  <c:v>Private Capitated</c:v>
                </c:pt>
                <c:pt idx="3">
                  <c:v>Medicaid</c:v>
                </c:pt>
                <c:pt idx="4">
                  <c:v>Uninsured</c:v>
                </c:pt>
              </c:strCache>
            </c:strRef>
          </c:cat>
          <c:val>
            <c:numRef>
              <c:f>Sheet1!$B$2:$B$7</c:f>
              <c:numCache>
                <c:formatCode>0%</c:formatCode>
                <c:ptCount val="5"/>
                <c:pt idx="0">
                  <c:v>0.90700000000000003</c:v>
                </c:pt>
                <c:pt idx="1">
                  <c:v>0.90900000000000003</c:v>
                </c:pt>
                <c:pt idx="2">
                  <c:v>0.71499999999999997</c:v>
                </c:pt>
                <c:pt idx="3">
                  <c:v>0.70799999999999996</c:v>
                </c:pt>
                <c:pt idx="4">
                  <c:v>0.46800000000000003</c:v>
                </c:pt>
              </c:numCache>
            </c:numRef>
          </c:val>
        </c:ser>
        <c:dLbls>
          <c:showLegendKey val="0"/>
          <c:showVal val="1"/>
          <c:showCatName val="0"/>
          <c:showSerName val="0"/>
          <c:showPercent val="0"/>
          <c:showBubbleSize val="0"/>
        </c:dLbls>
        <c:gapWidth val="50"/>
        <c:axId val="34878592"/>
        <c:axId val="34893824"/>
      </c:barChart>
      <c:catAx>
        <c:axId val="34878592"/>
        <c:scaling>
          <c:orientation val="maxMin"/>
        </c:scaling>
        <c:delete val="0"/>
        <c:axPos val="l"/>
        <c:majorTickMark val="none"/>
        <c:minorTickMark val="none"/>
        <c:tickLblPos val="nextTo"/>
        <c:txPr>
          <a:bodyPr/>
          <a:lstStyle/>
          <a:p>
            <a:pPr>
              <a:defRPr sz="1400" b="0"/>
            </a:pPr>
            <a:endParaRPr lang="en-US"/>
          </a:p>
        </c:txPr>
        <c:crossAx val="34893824"/>
        <c:crosses val="autoZero"/>
        <c:auto val="1"/>
        <c:lblAlgn val="ctr"/>
        <c:lblOffset val="100"/>
        <c:noMultiLvlLbl val="0"/>
      </c:catAx>
      <c:valAx>
        <c:axId val="34893824"/>
        <c:scaling>
          <c:orientation val="minMax"/>
        </c:scaling>
        <c:delete val="1"/>
        <c:axPos val="t"/>
        <c:numFmt formatCode="0%" sourceLinked="1"/>
        <c:majorTickMark val="none"/>
        <c:minorTickMark val="none"/>
        <c:tickLblPos val="none"/>
        <c:crossAx val="34878592"/>
        <c:crosses val="autoZero"/>
        <c:crossBetween val="between"/>
        <c:majorUnit val="0.2"/>
      </c:valAx>
    </c:plotArea>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0.73899</cdr:x>
      <cdr:y>0.34854</cdr:y>
    </cdr:from>
    <cdr:to>
      <cdr:x>0.96241</cdr:x>
      <cdr:y>0.40362</cdr:y>
    </cdr:to>
    <cdr:sp macro="" textlink="">
      <cdr:nvSpPr>
        <cdr:cNvPr id="2" name="TextBox 1"/>
        <cdr:cNvSpPr txBox="1"/>
      </cdr:nvSpPr>
      <cdr:spPr>
        <a:xfrm xmlns:a="http://schemas.openxmlformats.org/drawingml/2006/main">
          <a:off x="3276600" y="1752872"/>
          <a:ext cx="990620" cy="27700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200" b="0" i="1" dirty="0" smtClean="0">
              <a:latin typeface="Calibri" pitchFamily="34" charset="0"/>
              <a:cs typeface="Meta Offc Pro"/>
            </a:rPr>
            <a:t>No problem</a:t>
          </a:r>
        </a:p>
      </cdr:txBody>
    </cdr:sp>
  </cdr:relSizeAnchor>
  <cdr:relSizeAnchor xmlns:cdr="http://schemas.openxmlformats.org/drawingml/2006/chartDrawing">
    <cdr:from>
      <cdr:x>0.73899</cdr:x>
      <cdr:y>0.52053</cdr:y>
    </cdr:from>
    <cdr:to>
      <cdr:x>0.96241</cdr:x>
      <cdr:y>0.57561</cdr:y>
    </cdr:to>
    <cdr:sp macro="" textlink="">
      <cdr:nvSpPr>
        <cdr:cNvPr id="3" name="TextBox 1"/>
        <cdr:cNvSpPr txBox="1"/>
      </cdr:nvSpPr>
      <cdr:spPr>
        <a:xfrm xmlns:a="http://schemas.openxmlformats.org/drawingml/2006/main">
          <a:off x="3276600" y="2617846"/>
          <a:ext cx="990599" cy="27699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200" b="0" i="1" dirty="0" smtClean="0">
              <a:latin typeface="Calibri" pitchFamily="34" charset="0"/>
              <a:cs typeface="Meta Offc Pro"/>
            </a:rPr>
            <a:t>Big problem</a:t>
          </a:r>
        </a:p>
      </cdr:txBody>
    </cdr:sp>
  </cdr:relSizeAnchor>
  <cdr:relSizeAnchor xmlns:cdr="http://schemas.openxmlformats.org/drawingml/2006/chartDrawing">
    <cdr:from>
      <cdr:x>0.73899</cdr:x>
      <cdr:y>0.43931</cdr:y>
    </cdr:from>
    <cdr:to>
      <cdr:x>0.99723</cdr:x>
      <cdr:y>0.49439</cdr:y>
    </cdr:to>
    <cdr:sp macro="" textlink="">
      <cdr:nvSpPr>
        <cdr:cNvPr id="4" name="TextBox 1"/>
        <cdr:cNvSpPr txBox="1"/>
      </cdr:nvSpPr>
      <cdr:spPr>
        <a:xfrm xmlns:a="http://schemas.openxmlformats.org/drawingml/2006/main">
          <a:off x="3276600" y="2209358"/>
          <a:ext cx="1145008" cy="27700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200" b="0" i="1" dirty="0" smtClean="0">
              <a:latin typeface="Calibri" pitchFamily="34" charset="0"/>
              <a:cs typeface="Meta Offc Pro"/>
            </a:rPr>
            <a:t>Small problem </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BCFF275B-E9A1-4622-A5D3-A2E573BBE88E}" type="datetimeFigureOut">
              <a:rPr lang="en-US" smtClean="0"/>
              <a:pPr/>
              <a:t>3/6/2014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5DE7A15-6E70-456B-891D-6F4B751A5B5C}" type="slidenum">
              <a:rPr lang="en-US" smtClean="0"/>
              <a:pPr/>
              <a:t>‹#›</a:t>
            </a:fld>
            <a:endParaRPr lang="en-US"/>
          </a:p>
        </p:txBody>
      </p:sp>
    </p:spTree>
    <p:extLst>
      <p:ext uri="{BB962C8B-B14F-4D97-AF65-F5344CB8AC3E}">
        <p14:creationId xmlns:p14="http://schemas.microsoft.com/office/powerpoint/2010/main" val="300508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7" rIns="93172" bIns="46587"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2" tIns="46587" rIns="93172" bIns="46587" rtlCol="0"/>
          <a:lstStyle>
            <a:lvl1pPr algn="r">
              <a:defRPr sz="1200"/>
            </a:lvl1pPr>
          </a:lstStyle>
          <a:p>
            <a:fld id="{1A4D92E5-9FFA-458A-9BEA-BDF5C2EF3530}" type="datetimeFigureOut">
              <a:rPr lang="en-US" smtClean="0"/>
              <a:pPr/>
              <a:t>3/6/2014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2" tIns="46587" rIns="93172" bIns="46587"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7" rIns="93172" bIns="4658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7" rIns="93172"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7" rIns="93172" bIns="46587" rtlCol="0" anchor="b"/>
          <a:lstStyle>
            <a:lvl1pPr algn="r">
              <a:defRPr sz="1200"/>
            </a:lvl1pPr>
          </a:lstStyle>
          <a:p>
            <a:fld id="{F3E76084-7007-4F9A-9BF5-85CA96B02EE7}" type="slidenum">
              <a:rPr lang="en-US" smtClean="0"/>
              <a:pPr/>
              <a:t>‹#›</a:t>
            </a:fld>
            <a:endParaRPr lang="en-US"/>
          </a:p>
        </p:txBody>
      </p:sp>
    </p:spTree>
    <p:extLst>
      <p:ext uri="{BB962C8B-B14F-4D97-AF65-F5344CB8AC3E}">
        <p14:creationId xmlns:p14="http://schemas.microsoft.com/office/powerpoint/2010/main" val="2775093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p:txBody>
          <a:bodyPr/>
          <a:lstStyle/>
          <a:p>
            <a:fld id="{FB63AE7C-23E2-4C5F-A4ED-4D30EBED3E5D}" type="slidenum">
              <a:rPr lang="en-US" smtClean="0"/>
              <a:pPr/>
              <a:t>3</a:t>
            </a:fld>
            <a:endParaRPr lang="en-US"/>
          </a:p>
        </p:txBody>
      </p:sp>
      <p:sp>
        <p:nvSpPr>
          <p:cNvPr id="4100" name="Slide Number Placeholder 3"/>
          <p:cNvSpPr txBox="1">
            <a:spLocks noGrp="1"/>
          </p:cNvSpPr>
          <p:nvPr/>
        </p:nvSpPr>
        <p:spPr bwMode="auto">
          <a:xfrm>
            <a:off x="3970938" y="8829967"/>
            <a:ext cx="30378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2" tIns="45883" rIns="91772" bIns="45883" anchor="b"/>
          <a:lstStyle>
            <a:lvl1pPr defTabSz="896938">
              <a:defRPr>
                <a:solidFill>
                  <a:schemeClr val="tx1"/>
                </a:solidFill>
                <a:latin typeface="Arial" charset="0"/>
              </a:defRPr>
            </a:lvl1pPr>
            <a:lvl2pPr marL="728663" indent="-279400" defTabSz="896938">
              <a:defRPr>
                <a:solidFill>
                  <a:schemeClr val="tx1"/>
                </a:solidFill>
                <a:latin typeface="Arial" charset="0"/>
              </a:defRPr>
            </a:lvl2pPr>
            <a:lvl3pPr marL="1122363" indent="-225425" defTabSz="896938">
              <a:defRPr>
                <a:solidFill>
                  <a:schemeClr val="tx1"/>
                </a:solidFill>
                <a:latin typeface="Arial" charset="0"/>
              </a:defRPr>
            </a:lvl3pPr>
            <a:lvl4pPr marL="1570038" indent="-223838" defTabSz="896938">
              <a:defRPr>
                <a:solidFill>
                  <a:schemeClr val="tx1"/>
                </a:solidFill>
                <a:latin typeface="Arial" charset="0"/>
              </a:defRPr>
            </a:lvl4pPr>
            <a:lvl5pPr marL="2019300" indent="-225425" defTabSz="896938">
              <a:defRPr>
                <a:solidFill>
                  <a:schemeClr val="tx1"/>
                </a:solidFill>
                <a:latin typeface="Arial" charset="0"/>
              </a:defRPr>
            </a:lvl5pPr>
            <a:lvl6pPr marL="2476500" indent="-225425" defTabSz="896938" eaLnBrk="0" fontAlgn="base" hangingPunct="0">
              <a:spcBef>
                <a:spcPct val="0"/>
              </a:spcBef>
              <a:spcAft>
                <a:spcPct val="0"/>
              </a:spcAft>
              <a:defRPr>
                <a:solidFill>
                  <a:schemeClr val="tx1"/>
                </a:solidFill>
                <a:latin typeface="Arial" charset="0"/>
              </a:defRPr>
            </a:lvl6pPr>
            <a:lvl7pPr marL="2933700" indent="-225425" defTabSz="896938" eaLnBrk="0" fontAlgn="base" hangingPunct="0">
              <a:spcBef>
                <a:spcPct val="0"/>
              </a:spcBef>
              <a:spcAft>
                <a:spcPct val="0"/>
              </a:spcAft>
              <a:defRPr>
                <a:solidFill>
                  <a:schemeClr val="tx1"/>
                </a:solidFill>
                <a:latin typeface="Arial" charset="0"/>
              </a:defRPr>
            </a:lvl7pPr>
            <a:lvl8pPr marL="3390900" indent="-225425" defTabSz="896938" eaLnBrk="0" fontAlgn="base" hangingPunct="0">
              <a:spcBef>
                <a:spcPct val="0"/>
              </a:spcBef>
              <a:spcAft>
                <a:spcPct val="0"/>
              </a:spcAft>
              <a:defRPr>
                <a:solidFill>
                  <a:schemeClr val="tx1"/>
                </a:solidFill>
                <a:latin typeface="Arial" charset="0"/>
              </a:defRPr>
            </a:lvl8pPr>
            <a:lvl9pPr marL="3848100" indent="-225425" defTabSz="896938" eaLnBrk="0" fontAlgn="base" hangingPunct="0">
              <a:spcBef>
                <a:spcPct val="0"/>
              </a:spcBef>
              <a:spcAft>
                <a:spcPct val="0"/>
              </a:spcAft>
              <a:defRPr>
                <a:solidFill>
                  <a:schemeClr val="tx1"/>
                </a:solidFill>
                <a:latin typeface="Arial" charset="0"/>
              </a:defRPr>
            </a:lvl9pPr>
          </a:lstStyle>
          <a:p>
            <a:pPr algn="r" eaLnBrk="1" hangingPunct="1"/>
            <a:fld id="{18C2A527-C8C2-42F2-89E6-1982D0E7B7F0}" type="slidenum">
              <a:rPr lang="en-US" sz="1200">
                <a:latin typeface="Calibri" pitchFamily="34" charset="0"/>
              </a:rPr>
              <a:pPr algn="r" eaLnBrk="1" hangingPunct="1"/>
              <a:t>3</a:t>
            </a:fld>
            <a:endParaRPr lang="en-US" sz="1200">
              <a:latin typeface="Calibri" pitchFamily="34" charset="0"/>
            </a:endParaRPr>
          </a:p>
        </p:txBody>
      </p:sp>
      <p:sp>
        <p:nvSpPr>
          <p:cNvPr id="5" name="Slide Image Placeholder 4"/>
          <p:cNvSpPr>
            <a:spLocks noGrp="1" noRot="1" noChangeAspect="1"/>
          </p:cNvSpPr>
          <p:nvPr>
            <p:ph type="sldImg"/>
          </p:nvPr>
        </p:nvSpPr>
        <p:spPr>
          <a:xfrm>
            <a:off x="698500" y="76200"/>
            <a:ext cx="5576888" cy="4183063"/>
          </a:xfrm>
        </p:spPr>
      </p:sp>
      <p:sp>
        <p:nvSpPr>
          <p:cNvPr id="6" name="Notes Placeholder 5"/>
          <p:cNvSpPr>
            <a:spLocks noGrp="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3E76084-7007-4F9A-9BF5-85CA96B02EE7}"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32"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93751173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9" name="Content Placeholder 2"/>
          <p:cNvSpPr>
            <a:spLocks noGrp="1"/>
          </p:cNvSpPr>
          <p:nvPr>
            <p:ph idx="12"/>
          </p:nvPr>
        </p:nvSpPr>
        <p:spPr>
          <a:xfrm>
            <a:off x="461772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Tree>
    <p:extLst>
      <p:ext uri="{BB962C8B-B14F-4D97-AF65-F5344CB8AC3E}">
        <p14:creationId xmlns:p14="http://schemas.microsoft.com/office/powerpoint/2010/main" val="212497984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5" name="Content Placeholder 2"/>
          <p:cNvSpPr>
            <a:spLocks noGrp="1"/>
          </p:cNvSpPr>
          <p:nvPr>
            <p:ph idx="12"/>
          </p:nvPr>
        </p:nvSpPr>
        <p:spPr>
          <a:xfrm>
            <a:off x="310896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26881671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31471196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371600"/>
            <a:ext cx="896112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32"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191577238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9" name="Content Placeholder 2"/>
          <p:cNvSpPr>
            <a:spLocks noGrp="1"/>
          </p:cNvSpPr>
          <p:nvPr>
            <p:ph idx="12"/>
          </p:nvPr>
        </p:nvSpPr>
        <p:spPr>
          <a:xfrm>
            <a:off x="4617720" y="1371600"/>
            <a:ext cx="443484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Tree>
    <p:extLst>
      <p:ext uri="{BB962C8B-B14F-4D97-AF65-F5344CB8AC3E}">
        <p14:creationId xmlns:p14="http://schemas.microsoft.com/office/powerpoint/2010/main" val="236532345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15" name="Content Placeholder 2"/>
          <p:cNvSpPr>
            <a:spLocks noGrp="1"/>
          </p:cNvSpPr>
          <p:nvPr>
            <p:ph idx="12"/>
          </p:nvPr>
        </p:nvSpPr>
        <p:spPr>
          <a:xfrm>
            <a:off x="310896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371600"/>
            <a:ext cx="2926080" cy="4754880"/>
          </a:xfrm>
          <a:prstGeom prst="rect">
            <a:avLst/>
          </a:prstGeom>
        </p:spPr>
        <p:txBody>
          <a:bodyPr/>
          <a:lstStyle>
            <a:lvl1pPr>
              <a:defRPr sz="2000" b="0" i="0">
                <a:solidFill>
                  <a:schemeClr val="tx1"/>
                </a:solidFill>
                <a:latin typeface="Calibri" pitchFamily="34" charset="0"/>
                <a:cs typeface="Calibri" pitchFamily="34" charset="0"/>
              </a:defRPr>
            </a:lvl1pPr>
            <a:lvl2pPr>
              <a:defRPr sz="1800" b="0" i="0">
                <a:solidFill>
                  <a:schemeClr val="tx1"/>
                </a:solidFill>
                <a:latin typeface="Calibri" pitchFamily="34" charset="0"/>
                <a:cs typeface="Calibri" pitchFamily="34" charset="0"/>
              </a:defRPr>
            </a:lvl2pPr>
            <a:lvl3pPr>
              <a:defRPr sz="1600" b="0" i="0">
                <a:solidFill>
                  <a:schemeClr val="tx1"/>
                </a:solidFill>
                <a:latin typeface="Calibri" pitchFamily="34" charset="0"/>
                <a:cs typeface="Calibri" pitchFamily="34" charset="0"/>
              </a:defRPr>
            </a:lvl3pPr>
            <a:lvl4pPr>
              <a:defRPr sz="1400" b="0" i="0">
                <a:solidFill>
                  <a:schemeClr val="tx1"/>
                </a:solidFill>
                <a:latin typeface="Calibri" pitchFamily="34" charset="0"/>
                <a:cs typeface="Calibri" pitchFamily="34" charset="0"/>
              </a:defRPr>
            </a:lvl4pPr>
            <a:lvl5pPr>
              <a:defRPr sz="1300" b="0" i="0">
                <a:solidFill>
                  <a:schemeClr val="tx1"/>
                </a:solidFill>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7088963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Calibri" pitchFamily="34" charset="0"/>
                <a:cs typeface="Calibri" pitchFamily="34" charset="0"/>
              </a:defRPr>
            </a:lvl1pPr>
          </a:lstStyle>
          <a:p>
            <a:pPr algn="l">
              <a:spcBef>
                <a:spcPts val="0"/>
              </a:spcBef>
            </a:pPr>
            <a:r>
              <a:rPr lang="en-US" dirty="0" smtClean="0"/>
              <a:t>Insert Source Here</a:t>
            </a:r>
          </a:p>
        </p:txBody>
      </p:sp>
      <p:sp>
        <p:nvSpPr>
          <p:cNvPr id="4"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42407527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5"/>
          <p:cNvSpPr>
            <a:spLocks noGrp="1" noChangeArrowheads="1"/>
          </p:cNvSpPr>
          <p:nvPr>
            <p:ph type="title"/>
          </p:nvPr>
        </p:nvSpPr>
        <p:spPr bwMode="auto">
          <a:xfrm>
            <a:off x="452347" y="1817601"/>
            <a:ext cx="8223439" cy="10005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b="1" i="0">
                <a:latin typeface="Calibri" pitchFamily="34" charset="0"/>
                <a:cs typeface="Calibri" pitchFamily="34" charset="0"/>
              </a:defRPr>
            </a:lvl1pPr>
          </a:lstStyle>
          <a:p>
            <a:pPr lvl="0" algn="l" rtl="0" eaLnBrk="1" fontAlgn="base" hangingPunct="1">
              <a:spcBef>
                <a:spcPct val="0"/>
              </a:spcBef>
              <a:spcAft>
                <a:spcPct val="0"/>
              </a:spcAft>
            </a:pPr>
            <a:r>
              <a:rPr lang="en-US" dirty="0" smtClean="0"/>
              <a:t>Click to edit Master title style</a:t>
            </a:r>
          </a:p>
        </p:txBody>
      </p:sp>
      <p:sp>
        <p:nvSpPr>
          <p:cNvPr id="13" name="Text Placeholder 12"/>
          <p:cNvSpPr>
            <a:spLocks noGrp="1"/>
          </p:cNvSpPr>
          <p:nvPr>
            <p:ph type="body" sz="quarter" idx="10" hasCustomPrompt="1"/>
          </p:nvPr>
        </p:nvSpPr>
        <p:spPr>
          <a:xfrm>
            <a:off x="444467" y="2946400"/>
            <a:ext cx="6391275" cy="884238"/>
          </a:xfrm>
          <a:prstGeom prst="rect">
            <a:avLst/>
          </a:prstGeom>
        </p:spPr>
        <p:txBody>
          <a:bodyPr vert="horz"/>
          <a:lstStyle>
            <a:lvl1pPr marL="0" indent="0">
              <a:buNone/>
              <a:defRPr sz="1600" b="0" i="0" baseline="0">
                <a:solidFill>
                  <a:schemeClr val="bg1"/>
                </a:solidFill>
                <a:latin typeface="Calibri" pitchFamily="34" charset="0"/>
                <a:cs typeface="Calibri" pitchFamily="34" charset="0"/>
              </a:defRPr>
            </a:lvl1pPr>
          </a:lstStyle>
          <a:p>
            <a:pPr lvl="0"/>
            <a:r>
              <a:rPr lang="en-US" dirty="0" smtClean="0"/>
              <a:t>SUBTITLE STYLE</a:t>
            </a:r>
            <a:endParaRPr lang="en-US" dirty="0"/>
          </a:p>
        </p:txBody>
      </p:sp>
      <p:sp>
        <p:nvSpPr>
          <p:cNvPr id="22" name="Content Placeholder 21"/>
          <p:cNvSpPr>
            <a:spLocks noGrp="1"/>
          </p:cNvSpPr>
          <p:nvPr>
            <p:ph sz="quarter" idx="13" hasCustomPrompt="1"/>
          </p:nvPr>
        </p:nvSpPr>
        <p:spPr>
          <a:xfrm>
            <a:off x="444467" y="4238484"/>
            <a:ext cx="3352800" cy="284362"/>
          </a:xfrm>
          <a:prstGeom prst="rect">
            <a:avLst/>
          </a:prstGeom>
        </p:spPr>
        <p:txBody>
          <a:bodyPr vert="horz"/>
          <a:lstStyle>
            <a:lvl1pPr marL="0" indent="0">
              <a:buFontTx/>
              <a:buNone/>
              <a:defRPr sz="1600" b="0" i="0" baseline="0">
                <a:solidFill>
                  <a:schemeClr val="bg1"/>
                </a:solidFill>
                <a:latin typeface="Calibri" pitchFamily="34" charset="0"/>
                <a:cs typeface="Calibri" pitchFamily="34" charset="0"/>
              </a:defRPr>
            </a:lvl1pPr>
          </a:lstStyle>
          <a:p>
            <a:pPr lvl="0"/>
            <a:r>
              <a:rPr lang="en-US" dirty="0" smtClean="0"/>
              <a:t>Authors</a:t>
            </a:r>
            <a:endParaRPr lang="en-US" dirty="0"/>
          </a:p>
        </p:txBody>
      </p:sp>
      <p:sp>
        <p:nvSpPr>
          <p:cNvPr id="24" name="Content Placeholder 23"/>
          <p:cNvSpPr>
            <a:spLocks noGrp="1"/>
          </p:cNvSpPr>
          <p:nvPr>
            <p:ph sz="quarter" idx="14" hasCustomPrompt="1"/>
          </p:nvPr>
        </p:nvSpPr>
        <p:spPr>
          <a:xfrm>
            <a:off x="4480280" y="6174160"/>
            <a:ext cx="4416425" cy="531440"/>
          </a:xfrm>
          <a:prstGeom prst="rect">
            <a:avLst/>
          </a:prstGeom>
        </p:spPr>
        <p:txBody>
          <a:bodyPr vert="horz"/>
          <a:lstStyle>
            <a:lvl1pPr marL="0" indent="0" algn="r">
              <a:buFontTx/>
              <a:buNone/>
              <a:defRPr sz="1200" b="0" i="0" baseline="0">
                <a:solidFill>
                  <a:schemeClr val="tx1"/>
                </a:solidFill>
                <a:latin typeface="Calibri" pitchFamily="34" charset="0"/>
                <a:cs typeface="Calibri" pitchFamily="34" charset="0"/>
              </a:defRPr>
            </a:lvl1pPr>
          </a:lstStyle>
          <a:p>
            <a:pPr lvl="0"/>
            <a:r>
              <a:rPr lang="en-US" dirty="0" smtClean="0"/>
              <a:t>Date: January 23, 2013</a:t>
            </a:r>
          </a:p>
          <a:p>
            <a:pPr lvl="0"/>
            <a:r>
              <a:rPr lang="en-US" dirty="0" smtClean="0"/>
              <a:t>Location: Washington D.C.</a:t>
            </a:r>
            <a:endParaRPr lang="en-US" dirty="0"/>
          </a:p>
        </p:txBody>
      </p:sp>
      <p:sp>
        <p:nvSpPr>
          <p:cNvPr id="28" name="Content Placeholder 27"/>
          <p:cNvSpPr>
            <a:spLocks noGrp="1"/>
          </p:cNvSpPr>
          <p:nvPr>
            <p:ph sz="quarter" idx="16" hasCustomPrompt="1"/>
          </p:nvPr>
        </p:nvSpPr>
        <p:spPr>
          <a:xfrm>
            <a:off x="444467" y="4644232"/>
            <a:ext cx="5984875" cy="849313"/>
          </a:xfrm>
          <a:prstGeom prst="rect">
            <a:avLst/>
          </a:prstGeom>
        </p:spPr>
        <p:txBody>
          <a:bodyPr vert="horz"/>
          <a:lstStyle>
            <a:lvl1pPr marL="0" indent="0">
              <a:buFontTx/>
              <a:buNone/>
              <a:defRPr sz="1200" baseline="0">
                <a:solidFill>
                  <a:schemeClr val="bg1"/>
                </a:solidFill>
                <a:latin typeface="Calibri" pitchFamily="34" charset="0"/>
                <a:cs typeface="Calibri" pitchFamily="34" charset="0"/>
              </a:defRPr>
            </a:lvl1pPr>
          </a:lstStyle>
          <a:p>
            <a:pPr lvl="0"/>
            <a:r>
              <a:rPr lang="en-US" dirty="0" smtClean="0"/>
              <a:t>Multiple Author Names, Name Last Name, Name </a:t>
            </a:r>
            <a:r>
              <a:rPr lang="en-US" dirty="0" err="1" smtClean="0"/>
              <a:t>lastname</a:t>
            </a:r>
            <a:r>
              <a:rPr lang="en-US" dirty="0" smtClean="0"/>
              <a:t> &amp; name </a:t>
            </a:r>
            <a:r>
              <a:rPr lang="en-US" dirty="0" err="1" smtClean="0"/>
              <a:t>lastname</a:t>
            </a:r>
            <a:endParaRPr lang="en-US" dirty="0"/>
          </a:p>
        </p:txBody>
      </p:sp>
    </p:spTree>
    <p:extLst>
      <p:ext uri="{BB962C8B-B14F-4D97-AF65-F5344CB8AC3E}">
        <p14:creationId xmlns:p14="http://schemas.microsoft.com/office/powerpoint/2010/main" val="27847948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smtClean="0"/>
              <a:t>Click to edit Master title style</a:t>
            </a:r>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Tree>
    <p:extLst>
      <p:ext uri="{BB962C8B-B14F-4D97-AF65-F5344CB8AC3E}">
        <p14:creationId xmlns:p14="http://schemas.microsoft.com/office/powerpoint/2010/main" val="64824604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36576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dirty="0" smtClean="0"/>
              <a:t>Click to edit Master title style</a:t>
            </a:r>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Tree>
    <p:extLst>
      <p:ext uri="{BB962C8B-B14F-4D97-AF65-F5344CB8AC3E}">
        <p14:creationId xmlns:p14="http://schemas.microsoft.com/office/powerpoint/2010/main" val="188278977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0"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230541" y="1554480"/>
            <a:ext cx="8682918" cy="4481320"/>
          </a:xfrm>
          <a:prstGeom prst="rect">
            <a:avLst/>
          </a:prstGeom>
          <a:solidFill>
            <a:srgbClr val="0B78B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pic>
        <p:nvPicPr>
          <p:cNvPr id="7" name="Picture 6"/>
          <p:cNvPicPr>
            <a:picLocks noChangeAspect="1" noChangeArrowheads="1"/>
          </p:cNvPicPr>
          <p:nvPr/>
        </p:nvPicPr>
        <p:blipFill>
          <a:blip r:embed="rId3" cstate="print"/>
          <a:srcRect/>
          <a:stretch>
            <a:fillRect/>
          </a:stretch>
        </p:blipFill>
        <p:spPr bwMode="auto">
          <a:xfrm>
            <a:off x="230541" y="228600"/>
            <a:ext cx="1087719" cy="1093258"/>
          </a:xfrm>
          <a:prstGeom prst="rect">
            <a:avLst/>
          </a:prstGeom>
          <a:noFill/>
        </p:spPr>
      </p:pic>
    </p:spTree>
    <p:extLst>
      <p:ext uri="{BB962C8B-B14F-4D97-AF65-F5344CB8AC3E}">
        <p14:creationId xmlns:p14="http://schemas.microsoft.com/office/powerpoint/2010/main" val="406593133"/>
      </p:ext>
    </p:extLst>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hdr="0" ftr="0" dt="0"/>
  <p:txStyles>
    <p:titleStyle>
      <a:lvl1pPr algn="l" defTabSz="457200" rtl="0" eaLnBrk="1" latinLnBrk="0" hangingPunct="1">
        <a:spcBef>
          <a:spcPct val="0"/>
        </a:spcBef>
        <a:buNone/>
        <a:defRPr sz="3200" kern="1200" baseline="0">
          <a:solidFill>
            <a:schemeClr val="bg1"/>
          </a:solidFill>
          <a:latin typeface="MetaSerif-Book"/>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bo.gov/publication/45149" TargetMode="External"/><Relationship Id="rId2" Type="http://schemas.openxmlformats.org/officeDocument/2006/relationships/hyperlink" Target="http://www.cbo.gov/publication/45148"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152400" y="2914650"/>
            <a:ext cx="4343400" cy="3821430"/>
          </a:xfrm>
        </p:spPr>
        <p:txBody>
          <a:bodyPr anchor="t"/>
          <a:lstStyle/>
          <a:p>
            <a:pPr>
              <a:spcAft>
                <a:spcPts val="1000"/>
              </a:spcAft>
            </a:pPr>
            <a:r>
              <a:rPr lang="en-US" sz="1100" dirty="0"/>
              <a:t>Source: </a:t>
            </a:r>
            <a:r>
              <a:rPr lang="en-US" sz="1100" dirty="0" smtClean="0"/>
              <a:t>Congressional </a:t>
            </a:r>
            <a:r>
              <a:rPr lang="en-US" sz="1100" dirty="0"/>
              <a:t>Budget Office, </a:t>
            </a:r>
            <a:r>
              <a:rPr lang="en-US" sz="1100" i="1" dirty="0" smtClean="0"/>
              <a:t>The </a:t>
            </a:r>
            <a:r>
              <a:rPr lang="en-US" sz="1100" i="1" dirty="0"/>
              <a:t>Budget and Economic Outlook: 2014 to </a:t>
            </a:r>
            <a:r>
              <a:rPr lang="en-US" sz="1100" i="1" dirty="0" smtClean="0"/>
              <a:t>2024,</a:t>
            </a:r>
            <a:r>
              <a:rPr lang="en-US" sz="1100" dirty="0" smtClean="0"/>
              <a:t> p. </a:t>
            </a:r>
            <a:r>
              <a:rPr lang="en-US" sz="1100" dirty="0"/>
              <a:t>58, February </a:t>
            </a:r>
            <a:r>
              <a:rPr lang="en-US" sz="1100" dirty="0" smtClean="0"/>
              <a:t>4, </a:t>
            </a:r>
            <a:r>
              <a:rPr lang="en-US" sz="1100" dirty="0"/>
              <a:t>2014</a:t>
            </a:r>
            <a:r>
              <a:rPr lang="en-US" sz="1100" dirty="0" smtClean="0"/>
              <a:t>.</a:t>
            </a:r>
          </a:p>
          <a:p>
            <a:r>
              <a:rPr lang="en-US" sz="1100" dirty="0" smtClean="0"/>
              <a:t>Note</a:t>
            </a:r>
            <a:r>
              <a:rPr lang="en-US" sz="1100" dirty="0"/>
              <a:t>: CBO estimate of $115 billion reflects the change in estimated Medicare outlays if Medicare payment rates for physician services remained at </a:t>
            </a:r>
            <a:r>
              <a:rPr lang="en-US" sz="1100" dirty="0" smtClean="0"/>
              <a:t>current levels through </a:t>
            </a:r>
            <a:r>
              <a:rPr lang="en-US" sz="1100" dirty="0"/>
              <a:t>2024. </a:t>
            </a:r>
            <a:r>
              <a:rPr lang="en-US" sz="1100" dirty="0" smtClean="0"/>
              <a:t>Any </a:t>
            </a:r>
            <a:r>
              <a:rPr lang="en-US" sz="1100" dirty="0"/>
              <a:t>payment increases to fees for physician services during this 10-year period </a:t>
            </a:r>
            <a:r>
              <a:rPr lang="en-US" sz="1100" dirty="0" smtClean="0"/>
              <a:t>would incur </a:t>
            </a:r>
            <a:r>
              <a:rPr lang="en-US" sz="1100" dirty="0"/>
              <a:t>higher Medicare </a:t>
            </a:r>
            <a:r>
              <a:rPr lang="en-US" sz="1100" dirty="0" smtClean="0"/>
              <a:t>spending (all else equal).  Subsequent </a:t>
            </a:r>
            <a:r>
              <a:rPr lang="en-US" sz="1100" dirty="0"/>
              <a:t>to publication of the related </a:t>
            </a:r>
            <a:r>
              <a:rPr lang="en-US" sz="1100" i="1" dirty="0"/>
              <a:t>JAMA</a:t>
            </a:r>
            <a:r>
              <a:rPr lang="en-US" sz="1100" dirty="0"/>
              <a:t> </a:t>
            </a:r>
            <a:r>
              <a:rPr lang="en-US" sz="1100" dirty="0" err="1"/>
              <a:t>infographic</a:t>
            </a:r>
            <a:r>
              <a:rPr lang="en-US" sz="1100" dirty="0"/>
              <a:t> (Vol. 311, No. 8, February 26</a:t>
            </a:r>
            <a:r>
              <a:rPr lang="en-US" sz="1100" dirty="0" smtClean="0"/>
              <a:t>), </a:t>
            </a:r>
            <a:r>
              <a:rPr lang="en-US" sz="1100" dirty="0"/>
              <a:t>CBO </a:t>
            </a:r>
            <a:r>
              <a:rPr lang="en-US" sz="1100" dirty="0" smtClean="0"/>
              <a:t>released </a:t>
            </a:r>
            <a:r>
              <a:rPr lang="en-US" sz="1100" dirty="0"/>
              <a:t>a cost </a:t>
            </a:r>
            <a:r>
              <a:rPr lang="en-US" sz="1100" dirty="0" smtClean="0"/>
              <a:t>estimate for </a:t>
            </a:r>
            <a:r>
              <a:rPr lang="en-US" sz="1100" dirty="0"/>
              <a:t>the </a:t>
            </a:r>
            <a:r>
              <a:rPr lang="en-US" sz="1100" i="1" dirty="0"/>
              <a:t>SGR Repeal and Medicare Provider Payment Modernization Act of 2014 </a:t>
            </a:r>
            <a:r>
              <a:rPr lang="en-US" sz="1100" dirty="0"/>
              <a:t>(H.R. 4015/S. 2000).  This cost estimate—$138 billion over 10 </a:t>
            </a:r>
            <a:r>
              <a:rPr lang="en-US" sz="1100" dirty="0" smtClean="0"/>
              <a:t>years—includes </a:t>
            </a:r>
            <a:r>
              <a:rPr lang="en-US" sz="1100" dirty="0"/>
              <a:t>changes in Medicare outlays due to specified </a:t>
            </a:r>
            <a:r>
              <a:rPr lang="en-US" sz="1100" dirty="0" smtClean="0"/>
              <a:t>payment updates for physician services </a:t>
            </a:r>
            <a:r>
              <a:rPr lang="en-US" sz="1100" dirty="0"/>
              <a:t>(i.e., </a:t>
            </a:r>
            <a:r>
              <a:rPr lang="en-US" sz="1100" dirty="0" smtClean="0"/>
              <a:t>no payment cut in 2014</a:t>
            </a:r>
            <a:r>
              <a:rPr lang="en-US" sz="1100" dirty="0"/>
              <a:t>; 0.5% increases annually through 2018).  Although this estimate encompasses other provisions in the Bill, </a:t>
            </a:r>
            <a:r>
              <a:rPr lang="en-US" sz="1100" dirty="0" smtClean="0"/>
              <a:t>CBO </a:t>
            </a:r>
            <a:r>
              <a:rPr lang="en-US" sz="1100" dirty="0"/>
              <a:t>attributes most of the </a:t>
            </a:r>
            <a:r>
              <a:rPr lang="en-US" sz="1100" dirty="0" smtClean="0"/>
              <a:t>cost to the specified </a:t>
            </a:r>
            <a:r>
              <a:rPr lang="en-US" sz="1100" dirty="0"/>
              <a:t>fee-schedule updates. </a:t>
            </a:r>
          </a:p>
          <a:p>
            <a:r>
              <a:rPr lang="en-US" sz="1100" dirty="0"/>
              <a:t> </a:t>
            </a:r>
          </a:p>
          <a:p>
            <a:r>
              <a:rPr lang="en-US" sz="1100" i="1" dirty="0"/>
              <a:t>CBO cost estimate, released February 27, 2014:</a:t>
            </a:r>
            <a:endParaRPr lang="en-US" sz="1100" dirty="0"/>
          </a:p>
          <a:p>
            <a:r>
              <a:rPr lang="en-US" sz="1100" dirty="0"/>
              <a:t>H.R. 4015, SGR Repeal and Medicare Provider Payment Modernization Act of 2014: </a:t>
            </a:r>
            <a:r>
              <a:rPr lang="en-US" sz="1100" u="sng" dirty="0">
                <a:hlinkClick r:id="rId2"/>
              </a:rPr>
              <a:t>http://www.cbo.gov/publication/45148</a:t>
            </a:r>
            <a:endParaRPr lang="en-US" sz="1100" dirty="0"/>
          </a:p>
          <a:p>
            <a:r>
              <a:rPr lang="en-US" sz="1100" dirty="0"/>
              <a:t>S. 2000, SGR Repeal and Medicare Provider Payment Modernization Act of 2014: </a:t>
            </a:r>
            <a:r>
              <a:rPr lang="en-US" sz="1100" u="sng" dirty="0">
                <a:hlinkClick r:id="rId3"/>
              </a:rPr>
              <a:t>http://</a:t>
            </a:r>
            <a:r>
              <a:rPr lang="en-US" sz="1100" u="sng" dirty="0" smtClean="0">
                <a:hlinkClick r:id="rId3"/>
              </a:rPr>
              <a:t>www.cbo.gov/publication/45149</a:t>
            </a:r>
            <a:endParaRPr lang="en-US" sz="1100" dirty="0"/>
          </a:p>
        </p:txBody>
      </p:sp>
      <p:sp>
        <p:nvSpPr>
          <p:cNvPr id="5" name="Title 4"/>
          <p:cNvSpPr>
            <a:spLocks noGrp="1"/>
          </p:cNvSpPr>
          <p:nvPr>
            <p:ph type="title"/>
          </p:nvPr>
        </p:nvSpPr>
        <p:spPr>
          <a:xfrm>
            <a:off x="76199" y="152400"/>
            <a:ext cx="8913495" cy="914400"/>
          </a:xfrm>
        </p:spPr>
        <p:txBody>
          <a:bodyPr/>
          <a:lstStyle/>
          <a:p>
            <a:r>
              <a:rPr lang="en-US" sz="2600" dirty="0" smtClean="0"/>
              <a:t>The Sustainable Growth Rate (SGR)—Medicare’s payment formula for physician services</a:t>
            </a:r>
            <a:endParaRPr lang="en-US" sz="2600" dirty="0"/>
          </a:p>
        </p:txBody>
      </p:sp>
      <p:sp>
        <p:nvSpPr>
          <p:cNvPr id="8" name="Content Placeholder 3"/>
          <p:cNvSpPr txBox="1">
            <a:spLocks/>
          </p:cNvSpPr>
          <p:nvPr/>
        </p:nvSpPr>
        <p:spPr>
          <a:xfrm>
            <a:off x="4648200" y="2914650"/>
            <a:ext cx="4343400" cy="3987160"/>
          </a:xfrm>
          <a:prstGeom prst="rect">
            <a:avLst/>
          </a:prstGeom>
        </p:spPr>
        <p:txBody>
          <a:bodyPr/>
          <a:lstStyle>
            <a:lvl1pPr marL="342900" indent="-342900" algn="l" rtl="0" eaLnBrk="1" fontAlgn="base" hangingPunct="1">
              <a:spcBef>
                <a:spcPct val="20000"/>
              </a:spcBef>
              <a:spcAft>
                <a:spcPct val="0"/>
              </a:spcAft>
              <a:buChar char="•"/>
              <a:defRPr sz="2000" b="0" i="0">
                <a:solidFill>
                  <a:schemeClr val="tx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1800" b="0" i="0">
                <a:solidFill>
                  <a:schemeClr val="tx1"/>
                </a:solidFill>
                <a:latin typeface="Calibri" pitchFamily="34" charset="0"/>
                <a:cs typeface="Calibri" pitchFamily="34" charset="0"/>
              </a:defRPr>
            </a:lvl2pPr>
            <a:lvl3pPr marL="1143000" indent="-228600" algn="l" rtl="0" eaLnBrk="1" fontAlgn="base" hangingPunct="1">
              <a:spcBef>
                <a:spcPct val="20000"/>
              </a:spcBef>
              <a:spcAft>
                <a:spcPct val="0"/>
              </a:spcAft>
              <a:buChar char="•"/>
              <a:defRPr sz="1600" b="0" i="0">
                <a:solidFill>
                  <a:schemeClr val="tx1"/>
                </a:solidFill>
                <a:latin typeface="Calibri" pitchFamily="34" charset="0"/>
                <a:cs typeface="Calibri" pitchFamily="34" charset="0"/>
              </a:defRPr>
            </a:lvl3pPr>
            <a:lvl4pPr marL="1600200" indent="-228600" algn="l" rtl="0" eaLnBrk="1" fontAlgn="base" hangingPunct="1">
              <a:spcBef>
                <a:spcPct val="20000"/>
              </a:spcBef>
              <a:spcAft>
                <a:spcPct val="0"/>
              </a:spcAft>
              <a:buChar char="–"/>
              <a:defRPr sz="1400" b="0" i="0">
                <a:solidFill>
                  <a:schemeClr val="tx1"/>
                </a:solidFill>
                <a:latin typeface="Calibri" pitchFamily="34" charset="0"/>
                <a:cs typeface="Calibri" pitchFamily="34" charset="0"/>
              </a:defRPr>
            </a:lvl4pPr>
            <a:lvl5pPr marL="2057400" indent="-228600" algn="l" rtl="0" eaLnBrk="1" fontAlgn="base" hangingPunct="1">
              <a:spcBef>
                <a:spcPct val="20000"/>
              </a:spcBef>
              <a:spcAft>
                <a:spcPct val="0"/>
              </a:spcAft>
              <a:buChar char="»"/>
              <a:defRPr sz="1300" b="0" i="0">
                <a:solidFill>
                  <a:schemeClr val="tx1"/>
                </a:solidFill>
                <a:latin typeface="Calibri" pitchFamily="34" charset="0"/>
                <a:cs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marL="0" indent="0">
              <a:buFontTx/>
              <a:buNone/>
            </a:pPr>
            <a:r>
              <a:rPr lang="en-US" sz="1200" b="1" kern="0" dirty="0" smtClean="0"/>
              <a:t>Legislative actions to override SGR fee cuts:</a:t>
            </a:r>
          </a:p>
          <a:p>
            <a:pPr marL="228600" indent="-171450">
              <a:spcBef>
                <a:spcPts val="0"/>
              </a:spcBef>
              <a:spcAft>
                <a:spcPts val="100"/>
              </a:spcAft>
            </a:pPr>
            <a:r>
              <a:rPr lang="en-US" sz="1100" kern="0" dirty="0" smtClean="0"/>
              <a:t>Consolidated Appropriations Resolution of 2003 (CAR, P.L. 108-7)</a:t>
            </a:r>
          </a:p>
          <a:p>
            <a:pPr marL="228600" indent="-171450">
              <a:spcBef>
                <a:spcPts val="0"/>
              </a:spcBef>
              <a:spcAft>
                <a:spcPts val="100"/>
              </a:spcAft>
            </a:pPr>
            <a:r>
              <a:rPr lang="en-US" sz="1100" kern="0" dirty="0" smtClean="0"/>
              <a:t>Medicare Modernization Act of 2003 (MMA, P.L. 108-173)</a:t>
            </a:r>
          </a:p>
          <a:p>
            <a:pPr marL="228600" indent="-171450">
              <a:spcBef>
                <a:spcPts val="0"/>
              </a:spcBef>
              <a:spcAft>
                <a:spcPts val="100"/>
              </a:spcAft>
            </a:pPr>
            <a:r>
              <a:rPr lang="en-US" sz="1100" kern="0" dirty="0" smtClean="0"/>
              <a:t>Deficit Reduction Act of 2005 (DRA, P.L. 109-171)</a:t>
            </a:r>
          </a:p>
          <a:p>
            <a:pPr marL="228600" indent="-171450">
              <a:spcBef>
                <a:spcPts val="0"/>
              </a:spcBef>
              <a:spcAft>
                <a:spcPts val="100"/>
              </a:spcAft>
            </a:pPr>
            <a:r>
              <a:rPr lang="en-US" sz="1100" kern="0" dirty="0" smtClean="0"/>
              <a:t>Tax Relief and Health Care Act of 2006 (TRHCA, P.L. 109-432)</a:t>
            </a:r>
          </a:p>
          <a:p>
            <a:pPr marL="228600" indent="-171450">
              <a:spcBef>
                <a:spcPts val="0"/>
              </a:spcBef>
              <a:spcAft>
                <a:spcPts val="100"/>
              </a:spcAft>
            </a:pPr>
            <a:r>
              <a:rPr lang="en-US" sz="1100" kern="0" dirty="0" smtClean="0"/>
              <a:t>Medicare, Medicaid, and SCHIP Extension Act of 2007 (MMSEA, P.L. 110-173)</a:t>
            </a:r>
          </a:p>
          <a:p>
            <a:pPr marL="228600" indent="-171450">
              <a:spcBef>
                <a:spcPts val="0"/>
              </a:spcBef>
              <a:spcAft>
                <a:spcPts val="100"/>
              </a:spcAft>
            </a:pPr>
            <a:r>
              <a:rPr lang="en-US" sz="1100" kern="0" dirty="0" smtClean="0"/>
              <a:t>Medicare Improvement for Patients and Providers Act of 2008 (MIPPA, P.L. 110-275)</a:t>
            </a:r>
          </a:p>
          <a:p>
            <a:pPr marL="228600" indent="-171450">
              <a:spcBef>
                <a:spcPts val="0"/>
              </a:spcBef>
              <a:spcAft>
                <a:spcPts val="100"/>
              </a:spcAft>
            </a:pPr>
            <a:r>
              <a:rPr lang="en-US" sz="1100" kern="0" dirty="0" smtClean="0"/>
              <a:t>Department of Defense Appropriations Act (P.L. 111-118)</a:t>
            </a:r>
          </a:p>
          <a:p>
            <a:pPr marL="228600" indent="-171450">
              <a:spcBef>
                <a:spcPts val="0"/>
              </a:spcBef>
              <a:spcAft>
                <a:spcPts val="100"/>
              </a:spcAft>
            </a:pPr>
            <a:r>
              <a:rPr lang="en-US" sz="1100" kern="0" dirty="0" smtClean="0"/>
              <a:t>Temporary Extension Act (P.L. 111-144)</a:t>
            </a:r>
          </a:p>
          <a:p>
            <a:pPr marL="228600" indent="-171450">
              <a:spcBef>
                <a:spcPts val="0"/>
              </a:spcBef>
              <a:spcAft>
                <a:spcPts val="100"/>
              </a:spcAft>
            </a:pPr>
            <a:r>
              <a:rPr lang="en-US" sz="1100" kern="0" dirty="0" smtClean="0"/>
              <a:t>Continuing Extension Act (P.L. 111-157)</a:t>
            </a:r>
          </a:p>
          <a:p>
            <a:pPr marL="228600" indent="-171450">
              <a:spcBef>
                <a:spcPts val="0"/>
              </a:spcBef>
              <a:spcAft>
                <a:spcPts val="100"/>
              </a:spcAft>
            </a:pPr>
            <a:r>
              <a:rPr lang="en-US" sz="1100" kern="0" dirty="0" smtClean="0"/>
              <a:t>Preservation of Access to Care for Medicare Beneficiaries and Pension  Relief Act of 2010 (P.L. 111-192)</a:t>
            </a:r>
          </a:p>
          <a:p>
            <a:pPr marL="228600" indent="-171450">
              <a:spcBef>
                <a:spcPts val="0"/>
              </a:spcBef>
              <a:spcAft>
                <a:spcPts val="100"/>
              </a:spcAft>
            </a:pPr>
            <a:r>
              <a:rPr lang="en-US" sz="1100" kern="0" dirty="0" smtClean="0"/>
              <a:t>Physician Payment and Therapy Relief Act of 2010 (P.L. 111-286)</a:t>
            </a:r>
          </a:p>
          <a:p>
            <a:pPr marL="228600" indent="-171450">
              <a:spcBef>
                <a:spcPts val="0"/>
              </a:spcBef>
              <a:spcAft>
                <a:spcPts val="100"/>
              </a:spcAft>
            </a:pPr>
            <a:r>
              <a:rPr lang="en-US" sz="1100" kern="0" dirty="0" smtClean="0"/>
              <a:t>Medicare and Medicaid Extenders Act (P.L. 111-309)</a:t>
            </a:r>
          </a:p>
          <a:p>
            <a:pPr marL="228600" indent="-171450">
              <a:spcBef>
                <a:spcPts val="0"/>
              </a:spcBef>
              <a:spcAft>
                <a:spcPts val="100"/>
              </a:spcAft>
            </a:pPr>
            <a:r>
              <a:rPr lang="en-US" sz="1100" kern="0" dirty="0" smtClean="0"/>
              <a:t>Temporary Payroll Tax Cut Continuation Act of 2011 (P.L. 112-78)</a:t>
            </a:r>
          </a:p>
          <a:p>
            <a:pPr marL="228600" indent="-171450">
              <a:spcBef>
                <a:spcPts val="0"/>
              </a:spcBef>
              <a:spcAft>
                <a:spcPts val="100"/>
              </a:spcAft>
            </a:pPr>
            <a:r>
              <a:rPr lang="en-US" sz="1100" kern="0" dirty="0" smtClean="0"/>
              <a:t>Middle Class Tax Relief and Job Creation Act of 2012 (P.L. 112-96)</a:t>
            </a:r>
          </a:p>
          <a:p>
            <a:pPr marL="228600" indent="-171450">
              <a:spcBef>
                <a:spcPts val="0"/>
              </a:spcBef>
              <a:spcAft>
                <a:spcPts val="100"/>
              </a:spcAft>
            </a:pPr>
            <a:r>
              <a:rPr lang="en-US" sz="1100" kern="0" dirty="0" smtClean="0"/>
              <a:t>American Taxpayer Relief Act (P.L. 112-240)</a:t>
            </a:r>
          </a:p>
          <a:p>
            <a:pPr marL="228600" indent="-171450">
              <a:spcBef>
                <a:spcPts val="0"/>
              </a:spcBef>
              <a:spcAft>
                <a:spcPts val="100"/>
              </a:spcAft>
            </a:pPr>
            <a:r>
              <a:rPr lang="en-US" sz="1100" kern="0" dirty="0" smtClean="0"/>
              <a:t>Pathway for SGR Reform Act of 2013 (P.L. 113-67)</a:t>
            </a:r>
          </a:p>
          <a:p>
            <a:endParaRPr lang="en-US" sz="1100" kern="0" dirty="0"/>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68130" y="1038225"/>
            <a:ext cx="1703540" cy="1737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7166" y="1038225"/>
            <a:ext cx="2044989" cy="1737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89895" y="1038225"/>
            <a:ext cx="1754764" cy="1737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5" name="Straight Connector 14"/>
          <p:cNvCxnSpPr/>
          <p:nvPr/>
        </p:nvCxnSpPr>
        <p:spPr>
          <a:xfrm>
            <a:off x="4572000" y="1066800"/>
            <a:ext cx="0" cy="5669280"/>
          </a:xfrm>
          <a:prstGeom prst="line">
            <a:avLst/>
          </a:prstGeom>
          <a:ln w="12700" cmpd="sng">
            <a:solidFill>
              <a:schemeClr val="accent4"/>
            </a:solidFill>
          </a:ln>
        </p:spPr>
        <p:style>
          <a:lnRef idx="1">
            <a:schemeClr val="accent1"/>
          </a:lnRef>
          <a:fillRef idx="0">
            <a:schemeClr val="accent1"/>
          </a:fillRef>
          <a:effectRef idx="0">
            <a:schemeClr val="accent1"/>
          </a:effectRef>
          <a:fontRef idx="minor">
            <a:schemeClr val="tx1"/>
          </a:fontRef>
        </p:style>
      </p:cxnSp>
      <p:sp>
        <p:nvSpPr>
          <p:cNvPr id="22" name="Text Box 2"/>
          <p:cNvSpPr txBox="1">
            <a:spLocks noChangeArrowheads="1"/>
          </p:cNvSpPr>
          <p:nvPr/>
        </p:nvSpPr>
        <p:spPr bwMode="auto">
          <a:xfrm>
            <a:off x="62087" y="2238375"/>
            <a:ext cx="2295146" cy="63817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spcBef>
                <a:spcPts val="0"/>
              </a:spcBef>
              <a:spcAft>
                <a:spcPts val="0"/>
              </a:spcAft>
            </a:pPr>
            <a:r>
              <a:rPr lang="en-US" sz="1200" b="1" dirty="0" smtClean="0">
                <a:solidFill>
                  <a:srgbClr val="808080"/>
                </a:solidFill>
                <a:effectLst/>
                <a:latin typeface="Calibri"/>
                <a:ea typeface="Calibri"/>
                <a:cs typeface="Times New Roman"/>
              </a:rPr>
              <a:t>Scheduled SGR cut in Medicare payments to physicians </a:t>
            </a:r>
          </a:p>
          <a:p>
            <a:pPr marL="0" marR="0" algn="ctr">
              <a:spcBef>
                <a:spcPts val="0"/>
              </a:spcBef>
              <a:spcAft>
                <a:spcPts val="0"/>
              </a:spcAft>
            </a:pPr>
            <a:r>
              <a:rPr lang="en-US" sz="1200" b="1" dirty="0" smtClean="0">
                <a:solidFill>
                  <a:srgbClr val="808080"/>
                </a:solidFill>
                <a:effectLst/>
                <a:latin typeface="Calibri"/>
                <a:ea typeface="Calibri"/>
                <a:cs typeface="Times New Roman"/>
              </a:rPr>
              <a:t>starting April 1, 2014</a:t>
            </a:r>
            <a:endParaRPr lang="en-US" sz="1200" dirty="0">
              <a:effectLst/>
              <a:latin typeface="Calibri"/>
              <a:ea typeface="Calibri"/>
              <a:cs typeface="Times New Roman"/>
            </a:endParaRPr>
          </a:p>
        </p:txBody>
      </p:sp>
      <p:sp>
        <p:nvSpPr>
          <p:cNvPr id="23" name="Text Box 2"/>
          <p:cNvSpPr txBox="1">
            <a:spLocks noChangeArrowheads="1"/>
          </p:cNvSpPr>
          <p:nvPr/>
        </p:nvSpPr>
        <p:spPr bwMode="auto">
          <a:xfrm>
            <a:off x="5672327" y="2238375"/>
            <a:ext cx="2295146" cy="63817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spcBef>
                <a:spcPts val="0"/>
              </a:spcBef>
              <a:spcAft>
                <a:spcPts val="0"/>
              </a:spcAft>
            </a:pPr>
            <a:r>
              <a:rPr lang="en-US" sz="1200" b="1" dirty="0" smtClean="0">
                <a:solidFill>
                  <a:srgbClr val="808080"/>
                </a:solidFill>
                <a:latin typeface="Calibri"/>
                <a:ea typeface="Calibri"/>
                <a:cs typeface="Times New Roman"/>
              </a:rPr>
              <a:t>Number of times Congress </a:t>
            </a:r>
          </a:p>
          <a:p>
            <a:pPr marL="0" marR="0" algn="ctr">
              <a:spcBef>
                <a:spcPts val="0"/>
              </a:spcBef>
              <a:spcAft>
                <a:spcPts val="0"/>
              </a:spcAft>
            </a:pPr>
            <a:r>
              <a:rPr lang="en-US" sz="1200" b="1" dirty="0" smtClean="0">
                <a:solidFill>
                  <a:srgbClr val="808080"/>
                </a:solidFill>
                <a:latin typeface="Calibri"/>
                <a:ea typeface="Calibri"/>
                <a:cs typeface="Times New Roman"/>
              </a:rPr>
              <a:t>has overridden scheduled </a:t>
            </a:r>
          </a:p>
          <a:p>
            <a:pPr marL="0" marR="0" algn="ctr">
              <a:spcBef>
                <a:spcPts val="0"/>
              </a:spcBef>
              <a:spcAft>
                <a:spcPts val="0"/>
              </a:spcAft>
            </a:pPr>
            <a:r>
              <a:rPr lang="en-US" sz="1200" b="1" dirty="0" smtClean="0">
                <a:solidFill>
                  <a:srgbClr val="808080"/>
                </a:solidFill>
                <a:latin typeface="Calibri"/>
                <a:ea typeface="Calibri"/>
                <a:cs typeface="Times New Roman"/>
              </a:rPr>
              <a:t>SGR fee cuts since 2003</a:t>
            </a:r>
            <a:endParaRPr lang="en-US" sz="1200" dirty="0">
              <a:effectLst/>
              <a:latin typeface="Calibri"/>
              <a:ea typeface="Calibri"/>
              <a:cs typeface="Times New Roman"/>
            </a:endParaRPr>
          </a:p>
        </p:txBody>
      </p:sp>
      <p:sp>
        <p:nvSpPr>
          <p:cNvPr id="21" name="Text Box 2"/>
          <p:cNvSpPr txBox="1">
            <a:spLocks noChangeArrowheads="1"/>
          </p:cNvSpPr>
          <p:nvPr/>
        </p:nvSpPr>
        <p:spPr bwMode="auto">
          <a:xfrm>
            <a:off x="2219704" y="2238375"/>
            <a:ext cx="2295146" cy="63817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spcBef>
                <a:spcPts val="0"/>
              </a:spcBef>
              <a:spcAft>
                <a:spcPts val="0"/>
              </a:spcAft>
            </a:pPr>
            <a:r>
              <a:rPr lang="en-US" sz="1200" b="1" dirty="0">
                <a:solidFill>
                  <a:srgbClr val="808080"/>
                </a:solidFill>
                <a:effectLst/>
                <a:latin typeface="Calibri"/>
                <a:ea typeface="Calibri"/>
                <a:cs typeface="Times New Roman"/>
              </a:rPr>
              <a:t>10-year cost of repealing </a:t>
            </a:r>
            <a:endParaRPr lang="en-US" sz="1200" b="1" dirty="0" smtClean="0">
              <a:solidFill>
                <a:srgbClr val="808080"/>
              </a:solidFill>
              <a:effectLst/>
              <a:latin typeface="Calibri"/>
              <a:ea typeface="Calibri"/>
              <a:cs typeface="Times New Roman"/>
            </a:endParaRPr>
          </a:p>
          <a:p>
            <a:pPr marL="0" marR="0" algn="ctr">
              <a:spcBef>
                <a:spcPts val="0"/>
              </a:spcBef>
              <a:spcAft>
                <a:spcPts val="0"/>
              </a:spcAft>
            </a:pPr>
            <a:r>
              <a:rPr lang="en-US" sz="1200" b="1" dirty="0" smtClean="0">
                <a:solidFill>
                  <a:srgbClr val="808080"/>
                </a:solidFill>
                <a:effectLst/>
                <a:latin typeface="Calibri"/>
                <a:ea typeface="Calibri"/>
                <a:cs typeface="Times New Roman"/>
              </a:rPr>
              <a:t>the </a:t>
            </a:r>
            <a:r>
              <a:rPr lang="en-US" sz="1200" b="1" dirty="0">
                <a:solidFill>
                  <a:srgbClr val="808080"/>
                </a:solidFill>
                <a:effectLst/>
                <a:latin typeface="Calibri"/>
                <a:ea typeface="Calibri"/>
                <a:cs typeface="Times New Roman"/>
              </a:rPr>
              <a:t>SGR and preventing fee cuts; higher cost if fees are increased</a:t>
            </a:r>
            <a:endParaRPr lang="en-US" sz="1200" dirty="0">
              <a:effectLst/>
              <a:latin typeface="Calibri"/>
              <a:ea typeface="Calibri"/>
              <a:cs typeface="Times New Roman"/>
            </a:endParaRPr>
          </a:p>
        </p:txBody>
      </p:sp>
    </p:spTree>
    <p:extLst>
      <p:ext uri="{BB962C8B-B14F-4D97-AF65-F5344CB8AC3E}">
        <p14:creationId xmlns:p14="http://schemas.microsoft.com/office/powerpoint/2010/main" val="1530217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330815807"/>
              </p:ext>
            </p:extLst>
          </p:nvPr>
        </p:nvGraphicFramePr>
        <p:xfrm>
          <a:off x="-990600" y="1036637"/>
          <a:ext cx="8959850" cy="4754563"/>
        </p:xfrm>
        <a:graphic>
          <a:graphicData uri="http://schemas.openxmlformats.org/drawingml/2006/chart">
            <c:chart xmlns:c="http://schemas.openxmlformats.org/drawingml/2006/chart" xmlns:r="http://schemas.openxmlformats.org/officeDocument/2006/relationships" r:id="rId2"/>
          </a:graphicData>
        </a:graphic>
      </p:graphicFrame>
      <p:sp>
        <p:nvSpPr>
          <p:cNvPr id="20" name="Text Placeholder 2"/>
          <p:cNvSpPr>
            <a:spLocks noGrp="1"/>
          </p:cNvSpPr>
          <p:nvPr>
            <p:ph type="body" sz="quarter" idx="11"/>
          </p:nvPr>
        </p:nvSpPr>
        <p:spPr/>
        <p:txBody>
          <a:bodyPr/>
          <a:lstStyle/>
          <a:p>
            <a:r>
              <a:rPr lang="en-US" sz="1000" dirty="0" smtClean="0"/>
              <a:t>NOTES: “Other” setting of usual care includes: neighborhood or family health center, free standing surgery center, rural health clinic, company clinic, other clinic, walk-in urgent care center, at home, hospital emergency room, hospital outpatient, Veteran’s Administration, mental health center. </a:t>
            </a:r>
            <a:r>
              <a:rPr lang="en-US" sz="1000" dirty="0"/>
              <a:t>Beneficiaries residing in facilities (such as nursing homes) are excluded from this analysis</a:t>
            </a:r>
            <a:r>
              <a:rPr lang="en-US" sz="1000" dirty="0" smtClean="0"/>
              <a:t>.  Values do not sum to 100 due to rounding.</a:t>
            </a:r>
          </a:p>
          <a:p>
            <a:r>
              <a:rPr lang="en-US" sz="1000" dirty="0" smtClean="0"/>
              <a:t>SOURCE: Kaiser Family Foundation analysis of the 2011 Medicare Current Beneficiary Survey (MCBS) Access to Care File.</a:t>
            </a:r>
          </a:p>
          <a:p>
            <a:r>
              <a:rPr lang="en-US" sz="1000" dirty="0" smtClean="0"/>
              <a:t>For more information, see the Kaiser Family Foundation </a:t>
            </a:r>
            <a:r>
              <a:rPr lang="en-US" sz="1000" dirty="0"/>
              <a:t>issue brief </a:t>
            </a:r>
            <a:r>
              <a:rPr lang="en-US" sz="1000" i="1" dirty="0"/>
              <a:t>Medicare Patients’ Access to Physicians: A Synthesis of the </a:t>
            </a:r>
            <a:r>
              <a:rPr lang="en-US" sz="1000" i="1" dirty="0" smtClean="0"/>
              <a:t>Evidence</a:t>
            </a:r>
            <a:r>
              <a:rPr lang="en-US" sz="1000" dirty="0" smtClean="0"/>
              <a:t>, December 2013.</a:t>
            </a:r>
            <a:endParaRPr lang="en-US" sz="1000" i="1" dirty="0"/>
          </a:p>
        </p:txBody>
      </p:sp>
      <p:sp>
        <p:nvSpPr>
          <p:cNvPr id="4" name="Title 3"/>
          <p:cNvSpPr>
            <a:spLocks noGrp="1"/>
          </p:cNvSpPr>
          <p:nvPr>
            <p:ph type="title"/>
          </p:nvPr>
        </p:nvSpPr>
        <p:spPr>
          <a:xfrm>
            <a:off x="91440" y="150497"/>
            <a:ext cx="8961120" cy="914400"/>
          </a:xfrm>
        </p:spPr>
        <p:txBody>
          <a:bodyPr/>
          <a:lstStyle/>
          <a:p>
            <a:r>
              <a:rPr lang="en-US" sz="2500" dirty="0" smtClean="0"/>
              <a:t>The majority of Medicare beneficiaries report having a usual source of care; typically a doctor’s office or doctor’s clinic</a:t>
            </a:r>
            <a:endParaRPr lang="en-US" sz="2500" dirty="0"/>
          </a:p>
        </p:txBody>
      </p:sp>
      <p:sp>
        <p:nvSpPr>
          <p:cNvPr id="9" name="TextBox 8"/>
          <p:cNvSpPr txBox="1"/>
          <p:nvPr/>
        </p:nvSpPr>
        <p:spPr>
          <a:xfrm>
            <a:off x="5155311" y="3069653"/>
            <a:ext cx="3200400" cy="521208"/>
          </a:xfrm>
          <a:prstGeom prst="rect">
            <a:avLst/>
          </a:prstGeom>
          <a:noFill/>
        </p:spPr>
        <p:txBody>
          <a:bodyPr wrap="square" rtlCol="0">
            <a:spAutoFit/>
          </a:bodyPr>
          <a:lstStyle/>
          <a:p>
            <a:pPr algn="ctr"/>
            <a:r>
              <a:rPr lang="en-US" sz="1400" b="1" i="1" dirty="0" smtClean="0">
                <a:solidFill>
                  <a:schemeClr val="accent1"/>
                </a:solidFill>
                <a:latin typeface="Calibri" pitchFamily="34" charset="0"/>
                <a:cs typeface="Meta Offc Pro"/>
              </a:rPr>
              <a:t>96% of Medicare beneficiaries report having a usual source of care</a:t>
            </a:r>
          </a:p>
        </p:txBody>
      </p:sp>
      <p:sp>
        <p:nvSpPr>
          <p:cNvPr id="11" name="TextBox 10"/>
          <p:cNvSpPr txBox="1"/>
          <p:nvPr/>
        </p:nvSpPr>
        <p:spPr>
          <a:xfrm>
            <a:off x="5155309" y="1117749"/>
            <a:ext cx="3200400" cy="523220"/>
          </a:xfrm>
          <a:prstGeom prst="rect">
            <a:avLst/>
          </a:prstGeom>
          <a:noFill/>
        </p:spPr>
        <p:txBody>
          <a:bodyPr wrap="square" rtlCol="0">
            <a:spAutoFit/>
          </a:bodyPr>
          <a:lstStyle/>
          <a:p>
            <a:pPr algn="ctr"/>
            <a:r>
              <a:rPr lang="en-US" sz="1400" b="1" i="1" dirty="0" smtClean="0">
                <a:solidFill>
                  <a:schemeClr val="tx2"/>
                </a:solidFill>
                <a:latin typeface="Calibri" pitchFamily="34" charset="0"/>
                <a:cs typeface="Meta Offc Pro"/>
              </a:rPr>
              <a:t>Only 4% of Medicare beneficiaries </a:t>
            </a:r>
          </a:p>
          <a:p>
            <a:pPr algn="ctr"/>
            <a:r>
              <a:rPr lang="en-US" sz="1400" b="1" i="1" dirty="0" smtClean="0">
                <a:solidFill>
                  <a:schemeClr val="tx2"/>
                </a:solidFill>
                <a:latin typeface="Calibri" pitchFamily="34" charset="0"/>
                <a:cs typeface="Meta Offc Pro"/>
              </a:rPr>
              <a:t>do not have a usual source of care</a:t>
            </a:r>
          </a:p>
        </p:txBody>
      </p:sp>
      <p:cxnSp>
        <p:nvCxnSpPr>
          <p:cNvPr id="15" name="Straight Arrow Connector 14"/>
          <p:cNvCxnSpPr/>
          <p:nvPr/>
        </p:nvCxnSpPr>
        <p:spPr>
          <a:xfrm flipV="1">
            <a:off x="4818761" y="1261977"/>
            <a:ext cx="336550" cy="2"/>
          </a:xfrm>
          <a:prstGeom prst="straightConnector1">
            <a:avLst/>
          </a:prstGeom>
          <a:ln w="28575" cmpd="sng">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5" name="Right Brace 4"/>
          <p:cNvSpPr/>
          <p:nvPr/>
        </p:nvSpPr>
        <p:spPr>
          <a:xfrm>
            <a:off x="4813300" y="1358582"/>
            <a:ext cx="338328" cy="3913632"/>
          </a:xfrm>
          <a:prstGeom prst="rightBrace">
            <a:avLst>
              <a:gd name="adj1" fmla="val 311801"/>
              <a:gd name="adj2" fmla="val 50000"/>
            </a:avLst>
          </a:prstGeom>
          <a:ln w="28575" cmpd="sng">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0587075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8205785" y="2194560"/>
            <a:ext cx="140461"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205785" y="4671060"/>
            <a:ext cx="140461"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205785" y="3019098"/>
            <a:ext cx="140461"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8205785" y="5509883"/>
            <a:ext cx="140461" cy="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11"/>
          </p:nvPr>
        </p:nvSpPr>
        <p:spPr/>
        <p:txBody>
          <a:bodyPr/>
          <a:lstStyle/>
          <a:p>
            <a:r>
              <a:rPr lang="en-US" sz="1000" dirty="0" smtClean="0"/>
              <a:t>NOTE: Results are among respondents who reported experience scheduling the indicated appointment.</a:t>
            </a:r>
          </a:p>
          <a:p>
            <a:r>
              <a:rPr lang="en-US" sz="1000" dirty="0" smtClean="0"/>
              <a:t>SOURCE</a:t>
            </a:r>
            <a:r>
              <a:rPr lang="en-US" sz="1000" dirty="0"/>
              <a:t>: </a:t>
            </a:r>
            <a:r>
              <a:rPr lang="en-US" sz="1000" dirty="0" smtClean="0"/>
              <a:t>Centers for Medicare and Medicaid Services (CMS), Consumer </a:t>
            </a:r>
            <a:r>
              <a:rPr lang="en-US" sz="1000" dirty="0"/>
              <a:t>Assessment of Healthcare </a:t>
            </a:r>
            <a:r>
              <a:rPr lang="en-US" sz="1000" dirty="0" smtClean="0"/>
              <a:t>Providers and Systems (CAHPS) surveys, 2012.</a:t>
            </a:r>
          </a:p>
          <a:p>
            <a:r>
              <a:rPr lang="en-US" sz="1000" dirty="0"/>
              <a:t>For more information, see the Kaiser Family Foundation issue brief </a:t>
            </a:r>
            <a:r>
              <a:rPr lang="en-US" sz="1000" i="1" dirty="0"/>
              <a:t>Medicare Patients’ Access to Physicians: A Synthesis of the Evidence</a:t>
            </a:r>
            <a:r>
              <a:rPr lang="en-US" sz="1000" dirty="0"/>
              <a:t>, December 2013</a:t>
            </a:r>
            <a:r>
              <a:rPr lang="en-US" sz="1000" dirty="0" smtClean="0"/>
              <a:t>.</a:t>
            </a:r>
            <a:endParaRPr lang="en-US" sz="1000" i="1" dirty="0"/>
          </a:p>
        </p:txBody>
      </p:sp>
      <p:sp>
        <p:nvSpPr>
          <p:cNvPr id="2050" name="Title 2"/>
          <p:cNvSpPr>
            <a:spLocks noGrp="1"/>
          </p:cNvSpPr>
          <p:nvPr>
            <p:ph type="title"/>
          </p:nvPr>
        </p:nvSpPr>
        <p:spPr>
          <a:xfrm>
            <a:off x="91440" y="152400"/>
            <a:ext cx="8961120" cy="914400"/>
          </a:xfrm>
          <a:ln/>
        </p:spPr>
        <p:txBody>
          <a:bodyPr>
            <a:noAutofit/>
          </a:bodyPr>
          <a:lstStyle/>
          <a:p>
            <a:pPr>
              <a:lnSpc>
                <a:spcPct val="90000"/>
              </a:lnSpc>
            </a:pPr>
            <a:r>
              <a:rPr lang="en-US" sz="2600" dirty="0" smtClean="0"/>
              <a:t>Most Medicare </a:t>
            </a:r>
            <a:r>
              <a:rPr lang="en-US" sz="2600" dirty="0"/>
              <a:t>beneficiaries </a:t>
            </a:r>
            <a:r>
              <a:rPr lang="en-US" sz="2600" dirty="0" smtClean="0"/>
              <a:t>report that they can schedule </a:t>
            </a:r>
            <a:r>
              <a:rPr lang="en-US" sz="2600" dirty="0"/>
              <a:t>timely </a:t>
            </a:r>
            <a:r>
              <a:rPr lang="en-US" sz="2600" dirty="0" smtClean="0"/>
              <a:t>appointments</a:t>
            </a:r>
            <a:endParaRPr lang="en-US" sz="2600" b="1" dirty="0"/>
          </a:p>
        </p:txBody>
      </p:sp>
      <p:graphicFrame>
        <p:nvGraphicFramePr>
          <p:cNvPr id="2" name="Chart Placeholder 4"/>
          <p:cNvGraphicFramePr>
            <a:graphicFrameLocks/>
          </p:cNvGraphicFramePr>
          <p:nvPr>
            <p:extLst>
              <p:ext uri="{D42A27DB-BD31-4B8C-83A1-F6EECF244321}">
                <p14:modId xmlns:p14="http://schemas.microsoft.com/office/powerpoint/2010/main" val="3138991433"/>
              </p:ext>
            </p:extLst>
          </p:nvPr>
        </p:nvGraphicFramePr>
        <p:xfrm>
          <a:off x="1295400" y="1577687"/>
          <a:ext cx="8040688" cy="4532271"/>
        </p:xfrm>
        <a:graphic>
          <a:graphicData uri="http://schemas.openxmlformats.org/drawingml/2006/chart">
            <c:chart xmlns:c="http://schemas.openxmlformats.org/drawingml/2006/chart" xmlns:r="http://schemas.openxmlformats.org/officeDocument/2006/relationships" r:id="rId3"/>
          </a:graphicData>
        </a:graphic>
      </p:graphicFrame>
      <p:sp>
        <p:nvSpPr>
          <p:cNvPr id="2071" name="TextBox 34"/>
          <p:cNvSpPr txBox="1">
            <a:spLocks noChangeArrowheads="1"/>
          </p:cNvSpPr>
          <p:nvPr/>
        </p:nvSpPr>
        <p:spPr bwMode="auto">
          <a:xfrm>
            <a:off x="228600" y="1932629"/>
            <a:ext cx="1219200" cy="480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en-US" sz="1400" b="1" dirty="0" smtClean="0">
                <a:solidFill>
                  <a:srgbClr val="000000"/>
                </a:solidFill>
                <a:latin typeface="+mj-lt"/>
                <a:cs typeface="Calibri" pitchFamily="34" charset="0"/>
              </a:rPr>
              <a:t>Traditional Medicare</a:t>
            </a:r>
            <a:endParaRPr lang="en-US" sz="1200" dirty="0">
              <a:solidFill>
                <a:srgbClr val="000000"/>
              </a:solidFill>
              <a:latin typeface="+mj-lt"/>
              <a:cs typeface="Calibri" pitchFamily="34" charset="0"/>
            </a:endParaRPr>
          </a:p>
        </p:txBody>
      </p:sp>
      <p:sp>
        <p:nvSpPr>
          <p:cNvPr id="28" name="TextBox 27"/>
          <p:cNvSpPr txBox="1"/>
          <p:nvPr/>
        </p:nvSpPr>
        <p:spPr>
          <a:xfrm>
            <a:off x="91440" y="1127760"/>
            <a:ext cx="8961120" cy="584775"/>
          </a:xfrm>
          <a:prstGeom prst="rect">
            <a:avLst/>
          </a:prstGeom>
          <a:noFill/>
        </p:spPr>
        <p:txBody>
          <a:bodyPr wrap="square" rtlCol="0">
            <a:spAutoFit/>
          </a:bodyPr>
          <a:lstStyle/>
          <a:p>
            <a:r>
              <a:rPr lang="en-US" sz="1600" b="1" dirty="0" smtClean="0">
                <a:latin typeface="Calibri" pitchFamily="34" charset="0"/>
                <a:cs typeface="Meta Offc Pro"/>
              </a:rPr>
              <a:t>Routine Care Appointment (2012):</a:t>
            </a:r>
          </a:p>
          <a:p>
            <a:r>
              <a:rPr lang="en-US" sz="1600" i="1" dirty="0" smtClean="0">
                <a:solidFill>
                  <a:srgbClr val="000000"/>
                </a:solidFill>
                <a:cs typeface="Calibri" pitchFamily="34" charset="0"/>
              </a:rPr>
              <a:t>In </a:t>
            </a:r>
            <a:r>
              <a:rPr lang="en-US" sz="1600" i="1" dirty="0">
                <a:solidFill>
                  <a:srgbClr val="000000"/>
                </a:solidFill>
                <a:cs typeface="Calibri" pitchFamily="34" charset="0"/>
              </a:rPr>
              <a:t>the last 6 months, how often could you get an appointment for routine care as soon as you needed</a:t>
            </a:r>
            <a:r>
              <a:rPr lang="en-US" sz="1600" i="1" dirty="0" smtClean="0">
                <a:solidFill>
                  <a:srgbClr val="000000"/>
                </a:solidFill>
                <a:cs typeface="Calibri" pitchFamily="34" charset="0"/>
              </a:rPr>
              <a:t>?</a:t>
            </a:r>
            <a:endParaRPr lang="en-US" sz="1600" b="1" u="sng" dirty="0" smtClean="0">
              <a:latin typeface="Calibri" pitchFamily="34" charset="0"/>
              <a:cs typeface="Meta Offc Pro"/>
            </a:endParaRPr>
          </a:p>
        </p:txBody>
      </p:sp>
      <p:sp>
        <p:nvSpPr>
          <p:cNvPr id="30" name="TextBox 29"/>
          <p:cNvSpPr txBox="1"/>
          <p:nvPr/>
        </p:nvSpPr>
        <p:spPr>
          <a:xfrm>
            <a:off x="91440" y="3705908"/>
            <a:ext cx="8961120" cy="584775"/>
          </a:xfrm>
          <a:prstGeom prst="rect">
            <a:avLst/>
          </a:prstGeom>
          <a:noFill/>
        </p:spPr>
        <p:txBody>
          <a:bodyPr wrap="square" rtlCol="0">
            <a:spAutoFit/>
          </a:bodyPr>
          <a:lstStyle/>
          <a:p>
            <a:r>
              <a:rPr lang="en-US" sz="1600" b="1" dirty="0" smtClean="0">
                <a:latin typeface="Calibri" pitchFamily="34" charset="0"/>
                <a:cs typeface="Meta Offc Pro"/>
              </a:rPr>
              <a:t>Specialist Appointment (2012):</a:t>
            </a:r>
          </a:p>
          <a:p>
            <a:r>
              <a:rPr lang="en-US" sz="1600" i="1" dirty="0" smtClean="0">
                <a:solidFill>
                  <a:srgbClr val="000000"/>
                </a:solidFill>
                <a:cs typeface="Calibri" pitchFamily="34" charset="0"/>
              </a:rPr>
              <a:t>In </a:t>
            </a:r>
            <a:r>
              <a:rPr lang="en-US" sz="1600" i="1" dirty="0">
                <a:solidFill>
                  <a:srgbClr val="000000"/>
                </a:solidFill>
                <a:cs typeface="Calibri" pitchFamily="34" charset="0"/>
              </a:rPr>
              <a:t>the last 6 months, how often was it easy to get appointments with specialists</a:t>
            </a:r>
            <a:r>
              <a:rPr lang="en-US" sz="1600" i="1" dirty="0" smtClean="0">
                <a:solidFill>
                  <a:srgbClr val="000000"/>
                </a:solidFill>
                <a:cs typeface="Calibri" pitchFamily="34" charset="0"/>
              </a:rPr>
              <a:t>?</a:t>
            </a:r>
            <a:endParaRPr lang="en-US" sz="1600" b="1" u="sng" dirty="0" smtClean="0">
              <a:latin typeface="Calibri" pitchFamily="34" charset="0"/>
              <a:cs typeface="Meta Offc Pro"/>
            </a:endParaRPr>
          </a:p>
        </p:txBody>
      </p:sp>
      <p:sp>
        <p:nvSpPr>
          <p:cNvPr id="15" name="TextBox 34"/>
          <p:cNvSpPr txBox="1">
            <a:spLocks noChangeArrowheads="1"/>
          </p:cNvSpPr>
          <p:nvPr/>
        </p:nvSpPr>
        <p:spPr bwMode="auto">
          <a:xfrm>
            <a:off x="228600" y="2680588"/>
            <a:ext cx="1219199" cy="674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pPr>
            <a:r>
              <a:rPr lang="en-US" sz="1400" b="1" dirty="0" smtClean="0">
                <a:solidFill>
                  <a:srgbClr val="000000"/>
                </a:solidFill>
                <a:latin typeface="+mj-lt"/>
                <a:cs typeface="Calibri" pitchFamily="34" charset="0"/>
              </a:rPr>
              <a:t>Medicare Advantage Plan</a:t>
            </a:r>
            <a:endParaRPr lang="en-US" sz="1200" b="1" dirty="0">
              <a:solidFill>
                <a:srgbClr val="000000"/>
              </a:solidFill>
              <a:latin typeface="+mj-lt"/>
              <a:cs typeface="Calibri" pitchFamily="34" charset="0"/>
            </a:endParaRPr>
          </a:p>
        </p:txBody>
      </p:sp>
      <p:sp>
        <p:nvSpPr>
          <p:cNvPr id="17" name="TextBox 34"/>
          <p:cNvSpPr txBox="1">
            <a:spLocks noChangeArrowheads="1"/>
          </p:cNvSpPr>
          <p:nvPr/>
        </p:nvSpPr>
        <p:spPr bwMode="auto">
          <a:xfrm>
            <a:off x="304801" y="4523429"/>
            <a:ext cx="1143000" cy="480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en-US" sz="1400" b="1" dirty="0" smtClean="0">
                <a:solidFill>
                  <a:srgbClr val="000000"/>
                </a:solidFill>
                <a:latin typeface="+mj-lt"/>
                <a:cs typeface="Calibri" pitchFamily="34" charset="0"/>
              </a:rPr>
              <a:t>Traditional Medicare</a:t>
            </a:r>
            <a:endParaRPr lang="en-US" sz="1200" dirty="0">
              <a:solidFill>
                <a:srgbClr val="000000"/>
              </a:solidFill>
              <a:latin typeface="+mj-lt"/>
              <a:cs typeface="Calibri" pitchFamily="34" charset="0"/>
            </a:endParaRPr>
          </a:p>
        </p:txBody>
      </p:sp>
      <p:sp>
        <p:nvSpPr>
          <p:cNvPr id="18" name="TextBox 34"/>
          <p:cNvSpPr txBox="1">
            <a:spLocks noChangeArrowheads="1"/>
          </p:cNvSpPr>
          <p:nvPr/>
        </p:nvSpPr>
        <p:spPr bwMode="auto">
          <a:xfrm>
            <a:off x="304801" y="5188479"/>
            <a:ext cx="1143000" cy="674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pPr>
            <a:r>
              <a:rPr lang="en-US" sz="1400" b="1" dirty="0" smtClean="0">
                <a:solidFill>
                  <a:srgbClr val="000000"/>
                </a:solidFill>
                <a:latin typeface="+mj-lt"/>
                <a:cs typeface="Calibri" pitchFamily="34" charset="0"/>
              </a:rPr>
              <a:t>Medicare Advantage Plan</a:t>
            </a:r>
            <a:endParaRPr lang="en-US" sz="1200" dirty="0">
              <a:solidFill>
                <a:srgbClr val="000000"/>
              </a:solidFill>
              <a:latin typeface="+mj-lt"/>
              <a:cs typeface="Calibri"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463408158"/>
              </p:ext>
            </p:extLst>
          </p:nvPr>
        </p:nvGraphicFramePr>
        <p:xfrm>
          <a:off x="3048000" y="929640"/>
          <a:ext cx="5791200" cy="274320"/>
        </p:xfrm>
        <a:graphic>
          <a:graphicData uri="http://schemas.openxmlformats.org/drawingml/2006/table">
            <a:tbl>
              <a:tblPr firstRow="1" bandRow="1">
                <a:tableStyleId>{5C22544A-7EE6-4342-B048-85BDC9FD1C3A}</a:tableStyleId>
              </a:tblPr>
              <a:tblGrid>
                <a:gridCol w="1447800"/>
                <a:gridCol w="1447800"/>
                <a:gridCol w="1447800"/>
                <a:gridCol w="1447800"/>
              </a:tblGrid>
              <a:tr h="274320">
                <a:tc>
                  <a:txBody>
                    <a:bodyPr/>
                    <a:lstStyle/>
                    <a:p>
                      <a:pPr algn="ctr"/>
                      <a:r>
                        <a:rPr lang="en-US" sz="1600" dirty="0" smtClean="0">
                          <a:solidFill>
                            <a:schemeClr val="accent1"/>
                          </a:solidFill>
                          <a:sym typeface="Wingdings"/>
                        </a:rPr>
                        <a:t></a:t>
                      </a:r>
                      <a:r>
                        <a:rPr lang="en-US" sz="1600" dirty="0" smtClean="0">
                          <a:solidFill>
                            <a:schemeClr val="tx1"/>
                          </a:solidFill>
                        </a:rPr>
                        <a:t>Always</a:t>
                      </a:r>
                      <a:endParaRPr lang="en-US" sz="1600" dirty="0">
                        <a:solidFill>
                          <a:schemeClr val="tx1"/>
                        </a:solidFill>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1600" dirty="0" smtClean="0">
                          <a:solidFill>
                            <a:schemeClr val="accent4"/>
                          </a:solidFill>
                          <a:sym typeface="Wingdings"/>
                        </a:rPr>
                        <a:t></a:t>
                      </a:r>
                      <a:r>
                        <a:rPr lang="en-US" sz="1600" dirty="0" smtClean="0">
                          <a:solidFill>
                            <a:schemeClr val="accent4"/>
                          </a:solidFill>
                        </a:rPr>
                        <a:t> </a:t>
                      </a:r>
                      <a:r>
                        <a:rPr lang="en-US" sz="1600" dirty="0" smtClean="0">
                          <a:solidFill>
                            <a:schemeClr val="tx1"/>
                          </a:solidFill>
                        </a:rPr>
                        <a:t>Usually</a:t>
                      </a:r>
                      <a:endParaRPr lang="en-US" sz="1600" dirty="0">
                        <a:solidFill>
                          <a:schemeClr val="tx1"/>
                        </a:solidFill>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1600" dirty="0" smtClean="0">
                          <a:solidFill>
                            <a:schemeClr val="bg2"/>
                          </a:solidFill>
                          <a:sym typeface="Wingdings"/>
                        </a:rPr>
                        <a:t></a:t>
                      </a:r>
                      <a:r>
                        <a:rPr lang="en-US" sz="1600" dirty="0" smtClean="0">
                          <a:solidFill>
                            <a:schemeClr val="accent1"/>
                          </a:solidFill>
                          <a:sym typeface="Wingdings"/>
                        </a:rPr>
                        <a:t> </a:t>
                      </a:r>
                      <a:r>
                        <a:rPr lang="en-US" sz="1600" dirty="0" smtClean="0">
                          <a:solidFill>
                            <a:schemeClr val="tx1"/>
                          </a:solidFill>
                        </a:rPr>
                        <a:t>Sometimes</a:t>
                      </a:r>
                      <a:endParaRPr lang="en-US" sz="1600" dirty="0">
                        <a:solidFill>
                          <a:schemeClr val="tx1"/>
                        </a:solidFill>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1600" dirty="0" smtClean="0">
                          <a:solidFill>
                            <a:schemeClr val="tx2"/>
                          </a:solidFill>
                          <a:sym typeface="Wingdings"/>
                        </a:rPr>
                        <a:t></a:t>
                      </a:r>
                      <a:r>
                        <a:rPr lang="en-US" sz="1600" dirty="0" smtClean="0">
                          <a:solidFill>
                            <a:schemeClr val="accent1"/>
                          </a:solidFill>
                          <a:sym typeface="Wingdings"/>
                        </a:rPr>
                        <a:t> </a:t>
                      </a:r>
                      <a:r>
                        <a:rPr lang="en-US" sz="1600" dirty="0" smtClean="0">
                          <a:solidFill>
                            <a:schemeClr val="tx1"/>
                          </a:solidFill>
                        </a:rPr>
                        <a:t>Never</a:t>
                      </a:r>
                      <a:endParaRPr lang="en-US" sz="1600" dirty="0">
                        <a:solidFill>
                          <a:schemeClr val="tx1"/>
                        </a:solidFill>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39986544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1440" y="6085820"/>
            <a:ext cx="8321040" cy="680740"/>
          </a:xfrm>
        </p:spPr>
        <p:txBody>
          <a:bodyPr/>
          <a:lstStyle/>
          <a:p>
            <a:r>
              <a:rPr lang="en-US" sz="1000" dirty="0"/>
              <a:t>NOTES: </a:t>
            </a:r>
            <a:r>
              <a:rPr lang="en-US" sz="1000" dirty="0">
                <a:cs typeface="Meta Offc Pro"/>
              </a:rPr>
              <a:t>Privately insured adults (age 50-64) report similar </a:t>
            </a:r>
            <a:r>
              <a:rPr lang="en-US" sz="1000" dirty="0" smtClean="0">
                <a:cs typeface="Meta Offc Pro"/>
              </a:rPr>
              <a:t>rates of problems, with </a:t>
            </a:r>
            <a:r>
              <a:rPr lang="en-US" sz="1000" dirty="0">
                <a:cs typeface="Meta Offc Pro"/>
              </a:rPr>
              <a:t>no statistical </a:t>
            </a:r>
            <a:r>
              <a:rPr lang="en-US" sz="1000" dirty="0" smtClean="0">
                <a:cs typeface="Meta Offc Pro"/>
              </a:rPr>
              <a:t>differences compared to Medicare seniors (shown above). </a:t>
            </a:r>
            <a:r>
              <a:rPr lang="en-US" sz="1000" dirty="0"/>
              <a:t>Values do not sum to 100 due to rounding</a:t>
            </a:r>
            <a:r>
              <a:rPr lang="en-US" sz="1000" dirty="0" smtClean="0"/>
              <a:t>.</a:t>
            </a:r>
            <a:endParaRPr lang="en-US" sz="1000" dirty="0" smtClean="0">
              <a:cs typeface="Meta Offc Pro"/>
            </a:endParaRPr>
          </a:p>
          <a:p>
            <a:r>
              <a:rPr lang="en-US" sz="1000" dirty="0" smtClean="0"/>
              <a:t>SOURCE: </a:t>
            </a:r>
            <a:r>
              <a:rPr lang="en-US" sz="1000" dirty="0"/>
              <a:t>Medicare Payment Advisory Commission </a:t>
            </a:r>
            <a:r>
              <a:rPr lang="en-US" sz="1000" dirty="0" smtClean="0"/>
              <a:t>(MedPAC) </a:t>
            </a:r>
            <a:r>
              <a:rPr lang="en-US" sz="1000" i="1" dirty="0"/>
              <a:t>Report to the Congress: Medicare Payment Policy</a:t>
            </a:r>
            <a:r>
              <a:rPr lang="en-US" sz="1000" dirty="0"/>
              <a:t>, March </a:t>
            </a:r>
            <a:r>
              <a:rPr lang="en-US" sz="1000" dirty="0" smtClean="0"/>
              <a:t>2013.</a:t>
            </a:r>
          </a:p>
          <a:p>
            <a:r>
              <a:rPr lang="en-US" sz="1000" dirty="0"/>
              <a:t>For more information, see the Kaiser Family Foundation issue brief </a:t>
            </a:r>
            <a:r>
              <a:rPr lang="en-US" sz="1000" i="1" dirty="0"/>
              <a:t>Medicare Patients’ Access to Physicians: A Synthesis of the Evidence</a:t>
            </a:r>
            <a:r>
              <a:rPr lang="en-US" sz="1000" dirty="0"/>
              <a:t>, December 2013</a:t>
            </a:r>
            <a:r>
              <a:rPr lang="en-US" sz="1000" dirty="0" smtClean="0"/>
              <a:t>.</a:t>
            </a:r>
            <a:endParaRPr lang="en-US" sz="1000" i="1" dirty="0"/>
          </a:p>
        </p:txBody>
      </p:sp>
      <p:sp>
        <p:nvSpPr>
          <p:cNvPr id="4" name="Title 3"/>
          <p:cNvSpPr>
            <a:spLocks noGrp="1"/>
          </p:cNvSpPr>
          <p:nvPr>
            <p:ph type="title"/>
          </p:nvPr>
        </p:nvSpPr>
        <p:spPr>
          <a:xfrm>
            <a:off x="91440" y="152400"/>
            <a:ext cx="8961120" cy="914400"/>
          </a:xfrm>
        </p:spPr>
        <p:txBody>
          <a:bodyPr/>
          <a:lstStyle/>
          <a:p>
            <a:r>
              <a:rPr lang="en-US" sz="2500" dirty="0" smtClean="0"/>
              <a:t>MedPAC finds that most Medicare seniors do not </a:t>
            </a:r>
            <a:r>
              <a:rPr lang="en-US" sz="2500" dirty="0"/>
              <a:t>seek a new </a:t>
            </a:r>
            <a:r>
              <a:rPr lang="en-US" sz="2500" dirty="0" smtClean="0"/>
              <a:t>physician, but a small share report problems finding one</a:t>
            </a:r>
            <a:r>
              <a:rPr lang="en-US" sz="2500" dirty="0"/>
              <a:t/>
            </a:r>
            <a:br>
              <a:rPr lang="en-US" sz="2500" dirty="0"/>
            </a:br>
            <a:endParaRPr lang="en-US" sz="2500" dirty="0"/>
          </a:p>
        </p:txBody>
      </p:sp>
      <p:sp>
        <p:nvSpPr>
          <p:cNvPr id="32" name="Rectangle 31"/>
          <p:cNvSpPr/>
          <p:nvPr/>
        </p:nvSpPr>
        <p:spPr>
          <a:xfrm>
            <a:off x="91440" y="1183065"/>
            <a:ext cx="8785740" cy="584775"/>
          </a:xfrm>
          <a:prstGeom prst="rect">
            <a:avLst/>
          </a:prstGeom>
        </p:spPr>
        <p:txBody>
          <a:bodyPr wrap="square">
            <a:spAutoFit/>
          </a:bodyPr>
          <a:lstStyle/>
          <a:p>
            <a:r>
              <a:rPr lang="en-US" sz="1600" b="1" i="1" dirty="0">
                <a:latin typeface="Calibri" pitchFamily="34" charset="0"/>
                <a:cs typeface="Meta Offc Pro"/>
              </a:rPr>
              <a:t>How much of a problem was it finding a new primary care physician/specialist who would treat </a:t>
            </a:r>
            <a:r>
              <a:rPr lang="en-US" sz="1600" b="1" i="1" dirty="0" smtClean="0">
                <a:latin typeface="Calibri" pitchFamily="34" charset="0"/>
                <a:cs typeface="Meta Offc Pro"/>
              </a:rPr>
              <a:t>you in the past year?</a:t>
            </a:r>
            <a:endParaRPr lang="en-US" sz="1600" b="1" i="1" dirty="0">
              <a:latin typeface="Calibri" pitchFamily="34" charset="0"/>
              <a:cs typeface="Meta Offc Pro"/>
            </a:endParaRPr>
          </a:p>
        </p:txBody>
      </p:sp>
      <p:graphicFrame>
        <p:nvGraphicFramePr>
          <p:cNvPr id="18" name="Content Placeholder 6"/>
          <p:cNvGraphicFramePr>
            <a:graphicFrameLocks/>
          </p:cNvGraphicFramePr>
          <p:nvPr>
            <p:extLst>
              <p:ext uri="{D42A27DB-BD31-4B8C-83A1-F6EECF244321}">
                <p14:modId xmlns:p14="http://schemas.microsoft.com/office/powerpoint/2010/main" val="1991819106"/>
              </p:ext>
            </p:extLst>
          </p:nvPr>
        </p:nvGraphicFramePr>
        <p:xfrm>
          <a:off x="92075" y="1158240"/>
          <a:ext cx="4433888"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2" name="TextBox 1"/>
          <p:cNvSpPr txBox="1"/>
          <p:nvPr/>
        </p:nvSpPr>
        <p:spPr>
          <a:xfrm>
            <a:off x="3342251" y="2901671"/>
            <a:ext cx="990599"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0" i="1" dirty="0" smtClean="0">
                <a:latin typeface="Calibri" pitchFamily="34" charset="0"/>
                <a:cs typeface="Meta Offc Pro"/>
              </a:rPr>
              <a:t>No problem</a:t>
            </a:r>
          </a:p>
        </p:txBody>
      </p:sp>
      <p:sp>
        <p:nvSpPr>
          <p:cNvPr id="23" name="TextBox 1"/>
          <p:cNvSpPr txBox="1"/>
          <p:nvPr/>
        </p:nvSpPr>
        <p:spPr>
          <a:xfrm>
            <a:off x="3342251" y="3787622"/>
            <a:ext cx="990599"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0" i="1" dirty="0" smtClean="0">
                <a:latin typeface="Calibri" pitchFamily="34" charset="0"/>
                <a:cs typeface="Meta Offc Pro"/>
              </a:rPr>
              <a:t>Big problem</a:t>
            </a:r>
          </a:p>
        </p:txBody>
      </p:sp>
      <p:sp>
        <p:nvSpPr>
          <p:cNvPr id="24" name="TextBox 1"/>
          <p:cNvSpPr txBox="1"/>
          <p:nvPr/>
        </p:nvSpPr>
        <p:spPr>
          <a:xfrm>
            <a:off x="3333031" y="3400582"/>
            <a:ext cx="1145003"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0" i="1" dirty="0" smtClean="0">
                <a:latin typeface="Calibri" pitchFamily="34" charset="0"/>
                <a:cs typeface="Meta Offc Pro"/>
              </a:rPr>
              <a:t>Small problem </a:t>
            </a:r>
          </a:p>
        </p:txBody>
      </p:sp>
      <p:sp>
        <p:nvSpPr>
          <p:cNvPr id="25" name="TextBox 24"/>
          <p:cNvSpPr txBox="1"/>
          <p:nvPr/>
        </p:nvSpPr>
        <p:spPr>
          <a:xfrm>
            <a:off x="381000" y="3603843"/>
            <a:ext cx="1066800" cy="830997"/>
          </a:xfrm>
          <a:prstGeom prst="rect">
            <a:avLst/>
          </a:prstGeom>
          <a:noFill/>
        </p:spPr>
        <p:txBody>
          <a:bodyPr wrap="square" rtlCol="0">
            <a:spAutoFit/>
          </a:bodyPr>
          <a:lstStyle/>
          <a:p>
            <a:pPr algn="ctr"/>
            <a:r>
              <a:rPr lang="en-US" sz="1200" b="1" dirty="0" smtClean="0">
                <a:solidFill>
                  <a:schemeClr val="bg1"/>
                </a:solidFill>
                <a:latin typeface="Calibri" pitchFamily="34" charset="0"/>
                <a:cs typeface="Meta Offc Pro"/>
              </a:rPr>
              <a:t>Did not seek a new </a:t>
            </a:r>
          </a:p>
          <a:p>
            <a:pPr algn="ctr"/>
            <a:r>
              <a:rPr lang="en-US" sz="1200" b="1" dirty="0" smtClean="0">
                <a:solidFill>
                  <a:schemeClr val="bg1"/>
                </a:solidFill>
                <a:latin typeface="Calibri" pitchFamily="34" charset="0"/>
                <a:cs typeface="Meta Offc Pro"/>
              </a:rPr>
              <a:t>primary care physician</a:t>
            </a:r>
          </a:p>
        </p:txBody>
      </p:sp>
      <p:sp>
        <p:nvSpPr>
          <p:cNvPr id="28" name="TextBox 27"/>
          <p:cNvSpPr txBox="1"/>
          <p:nvPr/>
        </p:nvSpPr>
        <p:spPr>
          <a:xfrm>
            <a:off x="2639127" y="2301240"/>
            <a:ext cx="1954209" cy="646331"/>
          </a:xfrm>
          <a:prstGeom prst="rect">
            <a:avLst/>
          </a:prstGeom>
          <a:noFill/>
        </p:spPr>
        <p:txBody>
          <a:bodyPr wrap="square" rtlCol="0">
            <a:spAutoFit/>
          </a:bodyPr>
          <a:lstStyle/>
          <a:p>
            <a:pPr algn="ctr"/>
            <a:r>
              <a:rPr lang="en-US" sz="1200" b="1" dirty="0" smtClean="0">
                <a:latin typeface="Calibri" pitchFamily="34" charset="0"/>
                <a:cs typeface="Meta Offc Pro"/>
              </a:rPr>
              <a:t>Experience of seniors seeking a new </a:t>
            </a:r>
          </a:p>
          <a:p>
            <a:pPr algn="ctr"/>
            <a:r>
              <a:rPr lang="en-US" sz="1200" b="1" dirty="0" smtClean="0">
                <a:latin typeface="Calibri" pitchFamily="34" charset="0"/>
                <a:cs typeface="Meta Offc Pro"/>
              </a:rPr>
              <a:t>primary care physician:</a:t>
            </a:r>
          </a:p>
        </p:txBody>
      </p:sp>
      <p:sp>
        <p:nvSpPr>
          <p:cNvPr id="12" name="Rectangle 11"/>
          <p:cNvSpPr/>
          <p:nvPr/>
        </p:nvSpPr>
        <p:spPr>
          <a:xfrm>
            <a:off x="1013098" y="1901130"/>
            <a:ext cx="2581348" cy="400110"/>
          </a:xfrm>
          <a:prstGeom prst="rect">
            <a:avLst/>
          </a:prstGeom>
        </p:spPr>
        <p:txBody>
          <a:bodyPr wrap="none">
            <a:spAutoFit/>
          </a:bodyPr>
          <a:lstStyle/>
          <a:p>
            <a:pPr algn="ctr">
              <a:defRPr sz="2000" b="1" i="0" u="none" strike="noStrike" kern="1200" baseline="0">
                <a:solidFill>
                  <a:srgbClr val="000000"/>
                </a:solidFill>
                <a:latin typeface="+mn-lt"/>
                <a:ea typeface="+mn-ea"/>
                <a:cs typeface="+mn-cs"/>
              </a:defRPr>
            </a:pPr>
            <a:r>
              <a:rPr lang="en-US" dirty="0"/>
              <a:t>Primary care physician</a:t>
            </a:r>
          </a:p>
        </p:txBody>
      </p:sp>
      <p:graphicFrame>
        <p:nvGraphicFramePr>
          <p:cNvPr id="26" name="Content Placeholder 6"/>
          <p:cNvGraphicFramePr>
            <a:graphicFrameLocks/>
          </p:cNvGraphicFramePr>
          <p:nvPr>
            <p:extLst>
              <p:ext uri="{D42A27DB-BD31-4B8C-83A1-F6EECF244321}">
                <p14:modId xmlns:p14="http://schemas.microsoft.com/office/powerpoint/2010/main" val="716576374"/>
              </p:ext>
            </p:extLst>
          </p:nvPr>
        </p:nvGraphicFramePr>
        <p:xfrm>
          <a:off x="4774120" y="1158240"/>
          <a:ext cx="4433888" cy="5029200"/>
        </p:xfrm>
        <a:graphic>
          <a:graphicData uri="http://schemas.openxmlformats.org/drawingml/2006/chart">
            <c:chart xmlns:c="http://schemas.openxmlformats.org/drawingml/2006/chart" xmlns:r="http://schemas.openxmlformats.org/officeDocument/2006/relationships" r:id="rId4"/>
          </a:graphicData>
        </a:graphic>
      </p:graphicFrame>
      <p:sp>
        <p:nvSpPr>
          <p:cNvPr id="27" name="TextBox 26"/>
          <p:cNvSpPr txBox="1"/>
          <p:nvPr/>
        </p:nvSpPr>
        <p:spPr>
          <a:xfrm>
            <a:off x="5105400" y="3636109"/>
            <a:ext cx="1066800" cy="646331"/>
          </a:xfrm>
          <a:prstGeom prst="rect">
            <a:avLst/>
          </a:prstGeom>
          <a:noFill/>
        </p:spPr>
        <p:txBody>
          <a:bodyPr wrap="square" rtlCol="0">
            <a:spAutoFit/>
          </a:bodyPr>
          <a:lstStyle/>
          <a:p>
            <a:pPr algn="ctr"/>
            <a:r>
              <a:rPr lang="en-US" sz="1200" b="1" dirty="0" smtClean="0">
                <a:solidFill>
                  <a:schemeClr val="bg1"/>
                </a:solidFill>
                <a:latin typeface="Calibri" pitchFamily="34" charset="0"/>
                <a:cs typeface="Meta Offc Pro"/>
              </a:rPr>
              <a:t>Did not seek a new </a:t>
            </a:r>
          </a:p>
          <a:p>
            <a:pPr algn="ctr"/>
            <a:r>
              <a:rPr lang="en-US" sz="1200" b="1" dirty="0" smtClean="0">
                <a:solidFill>
                  <a:schemeClr val="bg1"/>
                </a:solidFill>
                <a:latin typeface="Calibri" pitchFamily="34" charset="0"/>
                <a:cs typeface="Meta Offc Pro"/>
              </a:rPr>
              <a:t>specialist</a:t>
            </a:r>
          </a:p>
        </p:txBody>
      </p:sp>
      <p:sp>
        <p:nvSpPr>
          <p:cNvPr id="29" name="TextBox 28"/>
          <p:cNvSpPr txBox="1"/>
          <p:nvPr/>
        </p:nvSpPr>
        <p:spPr>
          <a:xfrm>
            <a:off x="7517319" y="2301240"/>
            <a:ext cx="1686441" cy="646331"/>
          </a:xfrm>
          <a:prstGeom prst="rect">
            <a:avLst/>
          </a:prstGeom>
          <a:noFill/>
        </p:spPr>
        <p:txBody>
          <a:bodyPr wrap="square" rtlCol="0">
            <a:spAutoFit/>
          </a:bodyPr>
          <a:lstStyle/>
          <a:p>
            <a:pPr algn="ctr"/>
            <a:r>
              <a:rPr lang="en-US" sz="1200" b="1" dirty="0" smtClean="0">
                <a:latin typeface="Calibri" pitchFamily="34" charset="0"/>
                <a:cs typeface="Meta Offc Pro"/>
              </a:rPr>
              <a:t>Experience of seniors seeking a new specialist:</a:t>
            </a:r>
          </a:p>
        </p:txBody>
      </p:sp>
      <p:sp>
        <p:nvSpPr>
          <p:cNvPr id="33" name="Rectangle 32"/>
          <p:cNvSpPr/>
          <p:nvPr/>
        </p:nvSpPr>
        <p:spPr>
          <a:xfrm>
            <a:off x="6283943" y="1901130"/>
            <a:ext cx="1183657" cy="400110"/>
          </a:xfrm>
          <a:prstGeom prst="rect">
            <a:avLst/>
          </a:prstGeom>
        </p:spPr>
        <p:txBody>
          <a:bodyPr wrap="none">
            <a:spAutoFit/>
          </a:bodyPr>
          <a:lstStyle/>
          <a:p>
            <a:pPr algn="ctr">
              <a:defRPr sz="2000" b="1" i="0" u="none" strike="noStrike" kern="1200" baseline="0">
                <a:solidFill>
                  <a:srgbClr val="000000"/>
                </a:solidFill>
                <a:latin typeface="+mn-lt"/>
                <a:ea typeface="+mn-ea"/>
                <a:cs typeface="+mn-cs"/>
              </a:defRPr>
            </a:pPr>
            <a:r>
              <a:rPr lang="en-US" sz="2000" b="1" dirty="0">
                <a:solidFill>
                  <a:srgbClr val="000000"/>
                </a:solidFill>
              </a:rPr>
              <a:t>Specialist</a:t>
            </a:r>
          </a:p>
        </p:txBody>
      </p:sp>
      <p:cxnSp>
        <p:nvCxnSpPr>
          <p:cNvPr id="36" name="Straight Connector 35"/>
          <p:cNvCxnSpPr/>
          <p:nvPr/>
        </p:nvCxnSpPr>
        <p:spPr>
          <a:xfrm>
            <a:off x="4572000" y="1844040"/>
            <a:ext cx="0" cy="3566160"/>
          </a:xfrm>
          <a:prstGeom prst="line">
            <a:avLst/>
          </a:prstGeom>
          <a:ln w="28575" cmpd="sng">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2694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9069749" y="2293035"/>
            <a:ext cx="78459" cy="2509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437976968"/>
              </p:ext>
            </p:extLst>
          </p:nvPr>
        </p:nvGraphicFramePr>
        <p:xfrm>
          <a:off x="92075" y="1158240"/>
          <a:ext cx="8959850" cy="47545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p:cNvSpPr>
            <a:spLocks noGrp="1"/>
          </p:cNvSpPr>
          <p:nvPr>
            <p:ph type="body" sz="quarter" idx="11"/>
          </p:nvPr>
        </p:nvSpPr>
        <p:spPr>
          <a:xfrm>
            <a:off x="91440" y="6217920"/>
            <a:ext cx="8442960" cy="548640"/>
          </a:xfrm>
        </p:spPr>
        <p:txBody>
          <a:bodyPr/>
          <a:lstStyle/>
          <a:p>
            <a:r>
              <a:rPr lang="en-US" sz="1000" dirty="0"/>
              <a:t>NOTES: </a:t>
            </a:r>
            <a:r>
              <a:rPr lang="en-US" sz="1000" dirty="0">
                <a:cs typeface="Meta Offc Pro"/>
              </a:rPr>
              <a:t>*Statistically significantly different between Medicare and privately insured (at 95% confidence level</a:t>
            </a:r>
            <a:r>
              <a:rPr lang="en-US" sz="1000" dirty="0" smtClean="0">
                <a:cs typeface="Meta Offc Pro"/>
              </a:rPr>
              <a:t>)</a:t>
            </a:r>
            <a:r>
              <a:rPr lang="en-US" sz="1000" dirty="0" smtClean="0"/>
              <a:t>.</a:t>
            </a:r>
          </a:p>
          <a:p>
            <a:r>
              <a:rPr lang="en-US" sz="1000" dirty="0"/>
              <a:t>SOURCE:  </a:t>
            </a:r>
            <a:r>
              <a:rPr lang="en-US" sz="1000" baseline="30000" dirty="0" smtClean="0"/>
              <a:t>1</a:t>
            </a:r>
            <a:r>
              <a:rPr lang="en-US" sz="1000" dirty="0" smtClean="0"/>
              <a:t>Kaiser </a:t>
            </a:r>
            <a:r>
              <a:rPr lang="en-US" sz="1000" dirty="0"/>
              <a:t>Family </a:t>
            </a:r>
            <a:r>
              <a:rPr lang="en-US" sz="1000" dirty="0" smtClean="0"/>
              <a:t>Foundation, </a:t>
            </a:r>
            <a:r>
              <a:rPr lang="en-US" sz="1000" i="1" dirty="0" smtClean="0"/>
              <a:t>Cost </a:t>
            </a:r>
            <a:r>
              <a:rPr lang="en-US" sz="1000" i="1" dirty="0"/>
              <a:t>and Access Challenges: A Comparison of Experiences Between Uninsured and Privately Insured </a:t>
            </a:r>
            <a:r>
              <a:rPr lang="en-US" sz="1000" i="1" dirty="0" smtClean="0"/>
              <a:t>Adults, Aged </a:t>
            </a:r>
            <a:r>
              <a:rPr lang="en-US" sz="1000" i="1" dirty="0"/>
              <a:t>55 to 64 with Seniors on Medicare</a:t>
            </a:r>
            <a:r>
              <a:rPr lang="en-US" sz="1000" dirty="0" smtClean="0"/>
              <a:t>, </a:t>
            </a:r>
            <a:r>
              <a:rPr lang="en-US" sz="1000" dirty="0"/>
              <a:t>May </a:t>
            </a:r>
            <a:r>
              <a:rPr lang="en-US" sz="1000" dirty="0" smtClean="0"/>
              <a:t>2012, based</a:t>
            </a:r>
            <a:r>
              <a:rPr lang="en-US" sz="1000" i="1" dirty="0" smtClean="0"/>
              <a:t> </a:t>
            </a:r>
            <a:r>
              <a:rPr lang="en-US" sz="1000" dirty="0" smtClean="0"/>
              <a:t>on analysis</a:t>
            </a:r>
            <a:r>
              <a:rPr lang="en-US" sz="1000" i="1" dirty="0" smtClean="0"/>
              <a:t> of </a:t>
            </a:r>
            <a:r>
              <a:rPr lang="en-US" sz="1000" dirty="0"/>
              <a:t>2010 Health Tracking Household </a:t>
            </a:r>
            <a:r>
              <a:rPr lang="en-US" sz="1000" dirty="0" smtClean="0"/>
              <a:t>Survey;  </a:t>
            </a:r>
            <a:r>
              <a:rPr lang="en-US" sz="1000" baseline="30000" dirty="0" smtClean="0"/>
              <a:t>2</a:t>
            </a:r>
            <a:r>
              <a:rPr lang="en-US" sz="1000" dirty="0" smtClean="0"/>
              <a:t>Medicare </a:t>
            </a:r>
            <a:r>
              <a:rPr lang="en-US" sz="1000" dirty="0"/>
              <a:t>Payment Advisory Commission (</a:t>
            </a:r>
            <a:r>
              <a:rPr lang="en-US" sz="1000" dirty="0" smtClean="0"/>
              <a:t>MedPAC), </a:t>
            </a:r>
            <a:r>
              <a:rPr lang="en-US" sz="1000" i="1" dirty="0" smtClean="0"/>
              <a:t>Report </a:t>
            </a:r>
            <a:r>
              <a:rPr lang="en-US" sz="1000" i="1" dirty="0"/>
              <a:t>to the Congress: Medicare Payment Policy</a:t>
            </a:r>
            <a:r>
              <a:rPr lang="en-US" sz="1000" dirty="0"/>
              <a:t>, March </a:t>
            </a:r>
            <a:r>
              <a:rPr lang="en-US" sz="1000" dirty="0" smtClean="0"/>
              <a:t>2013 (privately insured adults in MedPAC survey are age 50-64).</a:t>
            </a:r>
          </a:p>
          <a:p>
            <a:r>
              <a:rPr lang="en-US" sz="1000" dirty="0"/>
              <a:t>For more information, see the Kaiser Family Foundation issue brief </a:t>
            </a:r>
            <a:r>
              <a:rPr lang="en-US" sz="1000" i="1" dirty="0"/>
              <a:t>Medicare Patients’ Access to Physicians: A Synthesis of the Evidence</a:t>
            </a:r>
            <a:r>
              <a:rPr lang="en-US" sz="1000" dirty="0"/>
              <a:t>, December 2013</a:t>
            </a:r>
            <a:r>
              <a:rPr lang="en-US" sz="1000" dirty="0" smtClean="0"/>
              <a:t>.</a:t>
            </a:r>
            <a:endParaRPr lang="en-US" sz="1000" i="1" dirty="0"/>
          </a:p>
        </p:txBody>
      </p:sp>
      <p:sp>
        <p:nvSpPr>
          <p:cNvPr id="6" name="Title 5"/>
          <p:cNvSpPr>
            <a:spLocks noGrp="1"/>
          </p:cNvSpPr>
          <p:nvPr>
            <p:ph type="title"/>
          </p:nvPr>
        </p:nvSpPr>
        <p:spPr>
          <a:xfrm>
            <a:off x="91440" y="152400"/>
            <a:ext cx="8961120" cy="914400"/>
          </a:xfrm>
        </p:spPr>
        <p:txBody>
          <a:bodyPr/>
          <a:lstStyle/>
          <a:p>
            <a:r>
              <a:rPr lang="en-US" sz="2500" dirty="0" smtClean="0"/>
              <a:t>Seniors on Medicare report foregoing medical care at similar or lower rates than privately insured adults age 50-64</a:t>
            </a:r>
            <a:endParaRPr lang="en-US" sz="2500" dirty="0"/>
          </a:p>
        </p:txBody>
      </p:sp>
      <p:sp>
        <p:nvSpPr>
          <p:cNvPr id="2" name="TextBox 1"/>
          <p:cNvSpPr txBox="1"/>
          <p:nvPr/>
        </p:nvSpPr>
        <p:spPr>
          <a:xfrm>
            <a:off x="3543300" y="1231463"/>
            <a:ext cx="3467100" cy="338554"/>
          </a:xfrm>
          <a:prstGeom prst="rect">
            <a:avLst/>
          </a:prstGeom>
          <a:noFill/>
        </p:spPr>
        <p:txBody>
          <a:bodyPr wrap="square" rtlCol="0">
            <a:spAutoFit/>
          </a:bodyPr>
          <a:lstStyle/>
          <a:p>
            <a:r>
              <a:rPr lang="en-US" sz="1600" b="1" dirty="0" smtClean="0">
                <a:latin typeface="Calibri" pitchFamily="34" charset="0"/>
                <a:cs typeface="Meta Offc Pro"/>
              </a:rPr>
              <a:t>Percent of Medicare Seniors</a:t>
            </a:r>
          </a:p>
        </p:txBody>
      </p:sp>
      <p:graphicFrame>
        <p:nvGraphicFramePr>
          <p:cNvPr id="5" name="Table 4"/>
          <p:cNvGraphicFramePr>
            <a:graphicFrameLocks noGrp="1"/>
          </p:cNvGraphicFramePr>
          <p:nvPr>
            <p:extLst>
              <p:ext uri="{D42A27DB-BD31-4B8C-83A1-F6EECF244321}">
                <p14:modId xmlns:p14="http://schemas.microsoft.com/office/powerpoint/2010/main" val="848350058"/>
              </p:ext>
            </p:extLst>
          </p:nvPr>
        </p:nvGraphicFramePr>
        <p:xfrm>
          <a:off x="152400" y="1615440"/>
          <a:ext cx="3505200" cy="3733801"/>
        </p:xfrm>
        <a:graphic>
          <a:graphicData uri="http://schemas.openxmlformats.org/drawingml/2006/table">
            <a:tbl>
              <a:tblPr firstRow="1" bandRow="1">
                <a:tableStyleId>{5C22544A-7EE6-4342-B048-85BDC9FD1C3A}</a:tableStyleId>
              </a:tblPr>
              <a:tblGrid>
                <a:gridCol w="3505200"/>
              </a:tblGrid>
              <a:tr h="11285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1" dirty="0" smtClean="0">
                          <a:solidFill>
                            <a:schemeClr val="tx1"/>
                          </a:solidFill>
                          <a:latin typeface="Calibri" pitchFamily="34" charset="0"/>
                          <a:cs typeface="Meta Offc Pro"/>
                        </a:rPr>
                        <a:t>Did not get or delayed needed medical care </a:t>
                      </a:r>
                      <a:r>
                        <a:rPr lang="en-US" sz="1700" b="1" baseline="30000" dirty="0" smtClean="0">
                          <a:solidFill>
                            <a:schemeClr val="tx1"/>
                          </a:solidFill>
                          <a:latin typeface="Calibri" pitchFamily="34" charset="0"/>
                          <a:cs typeface="Meta Offc Pro"/>
                        </a:rPr>
                        <a:t>1</a:t>
                      </a:r>
                      <a:endParaRPr lang="en-US" sz="1700" b="0" baseline="30000" dirty="0" smtClean="0">
                        <a:solidFill>
                          <a:schemeClr val="tx1"/>
                        </a:solidFill>
                        <a:latin typeface="Calibri" pitchFamily="34" charset="0"/>
                        <a:cs typeface="Meta Offc Pro"/>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14766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1" dirty="0" smtClean="0">
                          <a:solidFill>
                            <a:schemeClr val="tx1"/>
                          </a:solidFill>
                          <a:latin typeface="Calibri" pitchFamily="34" charset="0"/>
                          <a:cs typeface="Meta Offc Pro"/>
                        </a:rPr>
                        <a:t>Did not see doctor or medical person for health problem or condition</a:t>
                      </a:r>
                      <a:r>
                        <a:rPr lang="en-US" sz="1700" b="1" baseline="30000" dirty="0" smtClean="0">
                          <a:solidFill>
                            <a:schemeClr val="tx1"/>
                          </a:solidFill>
                          <a:latin typeface="Calibri" pitchFamily="34" charset="0"/>
                          <a:cs typeface="Meta Offc Pro"/>
                        </a:rPr>
                        <a:t>2</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11285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1" dirty="0" smtClean="0">
                          <a:solidFill>
                            <a:schemeClr val="tx1"/>
                          </a:solidFill>
                          <a:latin typeface="Calibri" pitchFamily="34" charset="0"/>
                          <a:cs typeface="Meta Offc Pro"/>
                        </a:rPr>
                        <a:t>Did not get needed specialty care</a:t>
                      </a:r>
                      <a:r>
                        <a:rPr lang="en-US" sz="1700" b="1" baseline="30000" dirty="0" smtClean="0">
                          <a:solidFill>
                            <a:schemeClr val="tx1"/>
                          </a:solidFill>
                          <a:latin typeface="Calibri" pitchFamily="34" charset="0"/>
                          <a:cs typeface="Meta Offc Pro"/>
                        </a:rPr>
                        <a:t>1</a:t>
                      </a:r>
                      <a:r>
                        <a:rPr lang="en-US" sz="1700" b="1" dirty="0" smtClean="0">
                          <a:solidFill>
                            <a:schemeClr val="tx1"/>
                          </a:solidFill>
                          <a:latin typeface="Calibri" pitchFamily="34" charset="0"/>
                          <a:cs typeface="Meta Offc Pro"/>
                        </a:rPr>
                        <a:t>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2483264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395632790"/>
              </p:ext>
            </p:extLst>
          </p:nvPr>
        </p:nvGraphicFramePr>
        <p:xfrm>
          <a:off x="184150" y="1234440"/>
          <a:ext cx="8959850" cy="452894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p:cNvSpPr>
            <a:spLocks noGrp="1"/>
          </p:cNvSpPr>
          <p:nvPr>
            <p:ph type="body" sz="quarter" idx="11"/>
          </p:nvPr>
        </p:nvSpPr>
        <p:spPr/>
        <p:txBody>
          <a:bodyPr/>
          <a:lstStyle/>
          <a:p>
            <a:r>
              <a:rPr lang="en-US" sz="1000" dirty="0" smtClean="0"/>
              <a:t>NOTES: Pediatricians were excluded from Medicare and private non-capitated insurance categories.  Physicians who did not respond to relevant survey questions were also excluded. The survey did not ask responding physicians to distinguish Medicare Advantage plans from traditional Medicare or other private insurance</a:t>
            </a:r>
            <a:r>
              <a:rPr lang="en-US" sz="1000" dirty="0"/>
              <a:t>. </a:t>
            </a:r>
            <a:r>
              <a:rPr lang="en-US" sz="1000" dirty="0" smtClean="0"/>
              <a:t>Acceptance rates for patients with insurance status of self-pay or worker’s compensation are not shown. *Indicates </a:t>
            </a:r>
            <a:r>
              <a:rPr lang="en-US" sz="1000" dirty="0"/>
              <a:t>difference </a:t>
            </a:r>
            <a:r>
              <a:rPr lang="en-US" sz="1000" dirty="0" smtClean="0"/>
              <a:t>from Medicare is </a:t>
            </a:r>
            <a:r>
              <a:rPr lang="en-US" sz="1000" dirty="0"/>
              <a:t>statistically significant at the 95% confidence level.</a:t>
            </a:r>
            <a:endParaRPr lang="en-US" sz="1000" dirty="0" smtClean="0"/>
          </a:p>
          <a:p>
            <a:r>
              <a:rPr lang="en-US" sz="1000" dirty="0" smtClean="0"/>
              <a:t>SOURCE: Kaiser Family Foundation analysis of National Ambulatory Medical Care Survey – National Electronic Health Records Survey, 2012.</a:t>
            </a:r>
          </a:p>
          <a:p>
            <a:r>
              <a:rPr lang="en-US" sz="1000" dirty="0"/>
              <a:t>For more information, see the Kaiser Family Foundation issue brief </a:t>
            </a:r>
            <a:r>
              <a:rPr lang="en-US" sz="1000" i="1" dirty="0"/>
              <a:t>Medicare Patients’ Access to Physicians: A Synthesis of the Evidence</a:t>
            </a:r>
            <a:r>
              <a:rPr lang="en-US" sz="1000" dirty="0"/>
              <a:t>, December 2013</a:t>
            </a:r>
            <a:r>
              <a:rPr lang="en-US" sz="1000" dirty="0" smtClean="0"/>
              <a:t>.</a:t>
            </a:r>
            <a:endParaRPr lang="en-US" sz="1000" i="1" dirty="0"/>
          </a:p>
        </p:txBody>
      </p:sp>
      <p:sp>
        <p:nvSpPr>
          <p:cNvPr id="4" name="Title 3"/>
          <p:cNvSpPr>
            <a:spLocks noGrp="1"/>
          </p:cNvSpPr>
          <p:nvPr>
            <p:ph type="title"/>
          </p:nvPr>
        </p:nvSpPr>
        <p:spPr>
          <a:xfrm>
            <a:off x="91440" y="152400"/>
            <a:ext cx="8961120" cy="914400"/>
          </a:xfrm>
        </p:spPr>
        <p:txBody>
          <a:bodyPr/>
          <a:lstStyle/>
          <a:p>
            <a:r>
              <a:rPr lang="en-US" sz="2500" dirty="0" smtClean="0"/>
              <a:t>Most office-based physicians accept new Medicare patients; rates for Medicare are the same or better than private insurance</a:t>
            </a:r>
            <a:endParaRPr lang="en-US" sz="2500" dirty="0"/>
          </a:p>
        </p:txBody>
      </p:sp>
      <p:sp>
        <p:nvSpPr>
          <p:cNvPr id="2" name="TextBox 1"/>
          <p:cNvSpPr txBox="1"/>
          <p:nvPr/>
        </p:nvSpPr>
        <p:spPr>
          <a:xfrm>
            <a:off x="2286000" y="1234440"/>
            <a:ext cx="6324601" cy="307777"/>
          </a:xfrm>
          <a:prstGeom prst="rect">
            <a:avLst/>
          </a:prstGeom>
          <a:noFill/>
        </p:spPr>
        <p:txBody>
          <a:bodyPr wrap="square" rtlCol="0">
            <a:spAutoFit/>
          </a:bodyPr>
          <a:lstStyle/>
          <a:p>
            <a:pPr algn="ctr"/>
            <a:r>
              <a:rPr lang="en-US" sz="1400" b="1" dirty="0"/>
              <a:t>Percentage of </a:t>
            </a:r>
            <a:r>
              <a:rPr lang="en-US" sz="1400" b="1" dirty="0" smtClean="0"/>
              <a:t>physicians accepting new patients</a:t>
            </a:r>
            <a:r>
              <a:rPr lang="en-US" sz="1400" b="1" dirty="0"/>
              <a:t>, by </a:t>
            </a:r>
            <a:r>
              <a:rPr lang="en-US" sz="1400" b="1" dirty="0" smtClean="0"/>
              <a:t>patient insurance type, 2012</a:t>
            </a:r>
            <a:endParaRPr lang="en-US" sz="1400" b="1" dirty="0"/>
          </a:p>
        </p:txBody>
      </p:sp>
      <p:sp>
        <p:nvSpPr>
          <p:cNvPr id="3" name="TextBox 2"/>
          <p:cNvSpPr txBox="1"/>
          <p:nvPr/>
        </p:nvSpPr>
        <p:spPr>
          <a:xfrm rot="16200000">
            <a:off x="-756167" y="3030974"/>
            <a:ext cx="2362201" cy="369332"/>
          </a:xfrm>
          <a:prstGeom prst="rect">
            <a:avLst/>
          </a:prstGeom>
          <a:noFill/>
        </p:spPr>
        <p:txBody>
          <a:bodyPr wrap="square" rtlCol="0">
            <a:spAutoFit/>
          </a:bodyPr>
          <a:lstStyle/>
          <a:p>
            <a:pPr algn="ctr"/>
            <a:r>
              <a:rPr lang="en-US" b="1" dirty="0" smtClean="0">
                <a:latin typeface="Calibri" pitchFamily="34" charset="0"/>
                <a:cs typeface="Meta Offc Pro"/>
              </a:rPr>
              <a:t>Patient insurance </a:t>
            </a:r>
            <a:r>
              <a:rPr lang="en-US" b="1" dirty="0">
                <a:latin typeface="Calibri" pitchFamily="34" charset="0"/>
                <a:cs typeface="Meta Offc Pro"/>
              </a:rPr>
              <a:t>t</a:t>
            </a:r>
            <a:r>
              <a:rPr lang="en-US" b="1" dirty="0" smtClean="0">
                <a:latin typeface="Calibri" pitchFamily="34" charset="0"/>
                <a:cs typeface="Meta Offc Pro"/>
              </a:rPr>
              <a:t>ype</a:t>
            </a:r>
          </a:p>
        </p:txBody>
      </p:sp>
    </p:spTree>
    <p:extLst>
      <p:ext uri="{BB962C8B-B14F-4D97-AF65-F5344CB8AC3E}">
        <p14:creationId xmlns:p14="http://schemas.microsoft.com/office/powerpoint/2010/main" val="1690852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sz="1000" dirty="0"/>
              <a:t>NOTES: </a:t>
            </a:r>
            <a:r>
              <a:rPr lang="en-US" sz="1000" dirty="0" smtClean="0"/>
              <a:t>Pediatricians are excluded </a:t>
            </a:r>
            <a:r>
              <a:rPr lang="en-US" sz="1000" dirty="0"/>
              <a:t>from this analysis.  </a:t>
            </a:r>
            <a:r>
              <a:rPr lang="en-US" sz="1000" dirty="0" smtClean="0"/>
              <a:t>Physicians were not asked to distinguish between patients in traditional Medicare and Medicare </a:t>
            </a:r>
            <a:r>
              <a:rPr lang="en-US" sz="1000" dirty="0"/>
              <a:t>Advantage </a:t>
            </a:r>
            <a:r>
              <a:rPr lang="en-US" sz="1000" dirty="0" smtClean="0"/>
              <a:t>plans.  </a:t>
            </a:r>
            <a:endParaRPr lang="en-US" sz="1000" dirty="0"/>
          </a:p>
          <a:p>
            <a:r>
              <a:rPr lang="en-US" sz="1000" dirty="0"/>
              <a:t>SOURCE: National Ambulatory Medical Care Survey </a:t>
            </a:r>
            <a:r>
              <a:rPr lang="en-US" sz="1000" dirty="0" smtClean="0"/>
              <a:t>– National Electronic </a:t>
            </a:r>
            <a:r>
              <a:rPr lang="en-US" sz="1000" dirty="0"/>
              <a:t>Health Records </a:t>
            </a:r>
            <a:r>
              <a:rPr lang="en-US" sz="1000" dirty="0" smtClean="0"/>
              <a:t>Survey, 2012.</a:t>
            </a:r>
          </a:p>
          <a:p>
            <a:r>
              <a:rPr lang="en-US" sz="1000" dirty="0"/>
              <a:t>For more information, see the Kaiser Family Foundation issue brief </a:t>
            </a:r>
            <a:r>
              <a:rPr lang="en-US" sz="1000" i="1" dirty="0"/>
              <a:t>Medicare Patients’ Access to Physicians: A Synthesis of the Evidence</a:t>
            </a:r>
            <a:r>
              <a:rPr lang="en-US" sz="1000" dirty="0"/>
              <a:t>, December 2013</a:t>
            </a:r>
            <a:r>
              <a:rPr lang="en-US" sz="1000" dirty="0" smtClean="0"/>
              <a:t>.</a:t>
            </a:r>
            <a:endParaRPr lang="en-US" sz="1000" i="1" dirty="0"/>
          </a:p>
        </p:txBody>
      </p:sp>
      <p:sp>
        <p:nvSpPr>
          <p:cNvPr id="5" name="Title 4"/>
          <p:cNvSpPr>
            <a:spLocks noGrp="1"/>
          </p:cNvSpPr>
          <p:nvPr>
            <p:ph type="title"/>
          </p:nvPr>
        </p:nvSpPr>
        <p:spPr>
          <a:xfrm>
            <a:off x="91440" y="152400"/>
            <a:ext cx="8961120" cy="914400"/>
          </a:xfrm>
        </p:spPr>
        <p:txBody>
          <a:bodyPr/>
          <a:lstStyle/>
          <a:p>
            <a:r>
              <a:rPr lang="en-US" sz="2600" dirty="0"/>
              <a:t>Across all states, most physicians accept new Medicare </a:t>
            </a:r>
            <a:r>
              <a:rPr lang="en-US" sz="2600" dirty="0" smtClean="0"/>
              <a:t>patients</a:t>
            </a:r>
            <a:endParaRPr lang="en-US" sz="2600" dirty="0"/>
          </a:p>
        </p:txBody>
      </p:sp>
      <p:graphicFrame>
        <p:nvGraphicFramePr>
          <p:cNvPr id="71" name="Table 70"/>
          <p:cNvGraphicFramePr>
            <a:graphicFrameLocks noGrp="1"/>
          </p:cNvGraphicFramePr>
          <p:nvPr>
            <p:extLst>
              <p:ext uri="{D42A27DB-BD31-4B8C-83A1-F6EECF244321}">
                <p14:modId xmlns:p14="http://schemas.microsoft.com/office/powerpoint/2010/main" val="3214731793"/>
              </p:ext>
            </p:extLst>
          </p:nvPr>
        </p:nvGraphicFramePr>
        <p:xfrm>
          <a:off x="1832075" y="5151120"/>
          <a:ext cx="5479851" cy="655320"/>
        </p:xfrm>
        <a:graphic>
          <a:graphicData uri="http://schemas.openxmlformats.org/drawingml/2006/table">
            <a:tbl>
              <a:tblPr firstRow="1" bandRow="1">
                <a:tableStyleId>{5C22544A-7EE6-4342-B048-85BDC9FD1C3A}</a:tableStyleId>
              </a:tblPr>
              <a:tblGrid>
                <a:gridCol w="1826617"/>
                <a:gridCol w="1826617"/>
                <a:gridCol w="1826617"/>
              </a:tblGrid>
              <a:tr h="228600">
                <a:tc>
                  <a:txBody>
                    <a:bodyPr/>
                    <a:lstStyle/>
                    <a:p>
                      <a:pPr algn="ctr"/>
                      <a:endParaRPr lang="en-US" sz="500"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ctr"/>
                      <a:endParaRPr lang="en-US" sz="500"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tc>
                  <a:txBody>
                    <a:bodyPr/>
                    <a:lstStyle/>
                    <a:p>
                      <a:pPr algn="ctr"/>
                      <a:endParaRPr lang="en-US" sz="500"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r>
              <a:tr h="76200">
                <a:tc>
                  <a:txBody>
                    <a:bodyPr/>
                    <a:lstStyle/>
                    <a:p>
                      <a:pPr algn="ctr"/>
                      <a:r>
                        <a:rPr lang="en-US" sz="1600" b="1" dirty="0" smtClean="0">
                          <a:solidFill>
                            <a:schemeClr val="tx1"/>
                          </a:solidFill>
                        </a:rPr>
                        <a:t>79% - 79.9%</a:t>
                      </a:r>
                      <a:endParaRPr lang="en-US" sz="1600" b="1"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600" b="1" dirty="0" smtClean="0">
                          <a:solidFill>
                            <a:schemeClr val="tx1"/>
                          </a:solidFill>
                        </a:rPr>
                        <a:t>80% - 89.9%</a:t>
                      </a:r>
                      <a:endParaRPr lang="en-US" sz="1600" b="1"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600" b="1" dirty="0" smtClean="0">
                          <a:solidFill>
                            <a:schemeClr val="tx1"/>
                          </a:solidFill>
                        </a:rPr>
                        <a:t>90% - 100%</a:t>
                      </a:r>
                      <a:endParaRPr lang="en-US" sz="1600" b="1"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66675">
                <a:tc>
                  <a:txBody>
                    <a:bodyPr/>
                    <a:lstStyle/>
                    <a:p>
                      <a:pPr algn="ctr"/>
                      <a:r>
                        <a:rPr lang="en-US" sz="1200" dirty="0" smtClean="0">
                          <a:solidFill>
                            <a:schemeClr val="tx1"/>
                          </a:solidFill>
                        </a:rPr>
                        <a:t>(4 states)</a:t>
                      </a:r>
                      <a:endParaRPr lang="en-US" sz="1200"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200" dirty="0" smtClean="0">
                          <a:solidFill>
                            <a:schemeClr val="tx1"/>
                          </a:solidFill>
                        </a:rPr>
                        <a:t>(19 states, DC)</a:t>
                      </a:r>
                      <a:endParaRPr lang="en-US" sz="1200"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200" dirty="0" smtClean="0">
                          <a:solidFill>
                            <a:schemeClr val="tx1"/>
                          </a:solidFill>
                        </a:rPr>
                        <a:t>(27 states)</a:t>
                      </a:r>
                      <a:endParaRPr lang="en-US" sz="1200" dirty="0">
                        <a:solidFill>
                          <a:schemeClr val="tx1"/>
                        </a:solidFill>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bl>
          </a:graphicData>
        </a:graphic>
      </p:graphicFrame>
      <p:sp>
        <p:nvSpPr>
          <p:cNvPr id="6" name="Shape - Kentucky"/>
          <p:cNvSpPr>
            <a:spLocks noChangeAspect="1"/>
          </p:cNvSpPr>
          <p:nvPr/>
        </p:nvSpPr>
        <p:spPr bwMode="auto">
          <a:xfrm>
            <a:off x="6003661" y="2654897"/>
            <a:ext cx="959456" cy="526670"/>
          </a:xfrm>
          <a:custGeom>
            <a:avLst/>
            <a:gdLst>
              <a:gd name="T0" fmla="*/ 0 w 607"/>
              <a:gd name="T1" fmla="*/ 2147483647 h 337"/>
              <a:gd name="T2" fmla="*/ 2147483647 w 607"/>
              <a:gd name="T3" fmla="*/ 2147483647 h 337"/>
              <a:gd name="T4" fmla="*/ 2147483647 w 607"/>
              <a:gd name="T5" fmla="*/ 2147483647 h 337"/>
              <a:gd name="T6" fmla="*/ 2147483647 w 607"/>
              <a:gd name="T7" fmla="*/ 2147483647 h 337"/>
              <a:gd name="T8" fmla="*/ 2147483647 w 607"/>
              <a:gd name="T9" fmla="*/ 2147483647 h 337"/>
              <a:gd name="T10" fmla="*/ 2147483647 w 607"/>
              <a:gd name="T11" fmla="*/ 2147483647 h 337"/>
              <a:gd name="T12" fmla="*/ 2147483647 w 607"/>
              <a:gd name="T13" fmla="*/ 2147483647 h 337"/>
              <a:gd name="T14" fmla="*/ 2147483647 w 607"/>
              <a:gd name="T15" fmla="*/ 2147483647 h 337"/>
              <a:gd name="T16" fmla="*/ 2147483647 w 607"/>
              <a:gd name="T17" fmla="*/ 2147483647 h 337"/>
              <a:gd name="T18" fmla="*/ 2147483647 w 607"/>
              <a:gd name="T19" fmla="*/ 2147483647 h 337"/>
              <a:gd name="T20" fmla="*/ 2147483647 w 607"/>
              <a:gd name="T21" fmla="*/ 2147483647 h 337"/>
              <a:gd name="T22" fmla="*/ 2147483647 w 607"/>
              <a:gd name="T23" fmla="*/ 2147483647 h 337"/>
              <a:gd name="T24" fmla="*/ 2147483647 w 607"/>
              <a:gd name="T25" fmla="*/ 2147483647 h 337"/>
              <a:gd name="T26" fmla="*/ 2147483647 w 607"/>
              <a:gd name="T27" fmla="*/ 2147483647 h 337"/>
              <a:gd name="T28" fmla="*/ 2147483647 w 607"/>
              <a:gd name="T29" fmla="*/ 0 h 337"/>
              <a:gd name="T30" fmla="*/ 2147483647 w 607"/>
              <a:gd name="T31" fmla="*/ 2147483647 h 337"/>
              <a:gd name="T32" fmla="*/ 2147483647 w 607"/>
              <a:gd name="T33" fmla="*/ 2147483647 h 337"/>
              <a:gd name="T34" fmla="*/ 2147483647 w 607"/>
              <a:gd name="T35" fmla="*/ 2147483647 h 337"/>
              <a:gd name="T36" fmla="*/ 2147483647 w 607"/>
              <a:gd name="T37" fmla="*/ 2147483647 h 337"/>
              <a:gd name="T38" fmla="*/ 2147483647 w 607"/>
              <a:gd name="T39" fmla="*/ 2147483647 h 337"/>
              <a:gd name="T40" fmla="*/ 2147483647 w 607"/>
              <a:gd name="T41" fmla="*/ 2147483647 h 337"/>
              <a:gd name="T42" fmla="*/ 2147483647 w 607"/>
              <a:gd name="T43" fmla="*/ 2147483647 h 337"/>
              <a:gd name="T44" fmla="*/ 2147483647 w 607"/>
              <a:gd name="T45" fmla="*/ 2147483647 h 337"/>
              <a:gd name="T46" fmla="*/ 2147483647 w 607"/>
              <a:gd name="T47" fmla="*/ 2147483647 h 337"/>
              <a:gd name="T48" fmla="*/ 2147483647 w 607"/>
              <a:gd name="T49" fmla="*/ 2147483647 h 337"/>
              <a:gd name="T50" fmla="*/ 2147483647 w 607"/>
              <a:gd name="T51" fmla="*/ 2147483647 h 337"/>
              <a:gd name="T52" fmla="*/ 2147483647 w 607"/>
              <a:gd name="T53" fmla="*/ 2147483647 h 337"/>
              <a:gd name="T54" fmla="*/ 2147483647 w 607"/>
              <a:gd name="T55" fmla="*/ 2147483647 h 337"/>
              <a:gd name="T56" fmla="*/ 0 w 607"/>
              <a:gd name="T57" fmla="*/ 2147483647 h 33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7"/>
              <a:gd name="T88" fmla="*/ 0 h 337"/>
              <a:gd name="T89" fmla="*/ 607 w 607"/>
              <a:gd name="T90" fmla="*/ 337 h 33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7" h="337">
                <a:moveTo>
                  <a:pt x="0" y="337"/>
                </a:moveTo>
                <a:lnTo>
                  <a:pt x="148" y="316"/>
                </a:lnTo>
                <a:lnTo>
                  <a:pt x="148" y="301"/>
                </a:lnTo>
                <a:lnTo>
                  <a:pt x="504" y="252"/>
                </a:lnTo>
                <a:lnTo>
                  <a:pt x="510" y="226"/>
                </a:lnTo>
                <a:lnTo>
                  <a:pt x="562" y="207"/>
                </a:lnTo>
                <a:lnTo>
                  <a:pt x="568" y="180"/>
                </a:lnTo>
                <a:lnTo>
                  <a:pt x="590" y="171"/>
                </a:lnTo>
                <a:lnTo>
                  <a:pt x="607" y="131"/>
                </a:lnTo>
                <a:lnTo>
                  <a:pt x="558" y="91"/>
                </a:lnTo>
                <a:lnTo>
                  <a:pt x="549" y="37"/>
                </a:lnTo>
                <a:lnTo>
                  <a:pt x="510" y="10"/>
                </a:lnTo>
                <a:lnTo>
                  <a:pt x="431" y="25"/>
                </a:lnTo>
                <a:lnTo>
                  <a:pt x="394" y="1"/>
                </a:lnTo>
                <a:lnTo>
                  <a:pt x="358" y="0"/>
                </a:lnTo>
                <a:lnTo>
                  <a:pt x="365" y="37"/>
                </a:lnTo>
                <a:lnTo>
                  <a:pt x="316" y="56"/>
                </a:lnTo>
                <a:lnTo>
                  <a:pt x="283" y="140"/>
                </a:lnTo>
                <a:lnTo>
                  <a:pt x="239" y="126"/>
                </a:lnTo>
                <a:lnTo>
                  <a:pt x="185" y="158"/>
                </a:lnTo>
                <a:lnTo>
                  <a:pt x="116" y="170"/>
                </a:lnTo>
                <a:lnTo>
                  <a:pt x="116" y="217"/>
                </a:lnTo>
                <a:lnTo>
                  <a:pt x="82" y="216"/>
                </a:lnTo>
                <a:lnTo>
                  <a:pt x="84" y="258"/>
                </a:lnTo>
                <a:lnTo>
                  <a:pt x="48" y="241"/>
                </a:lnTo>
                <a:lnTo>
                  <a:pt x="27" y="249"/>
                </a:lnTo>
                <a:lnTo>
                  <a:pt x="45" y="277"/>
                </a:lnTo>
                <a:lnTo>
                  <a:pt x="8" y="314"/>
                </a:lnTo>
                <a:lnTo>
                  <a:pt x="0" y="337"/>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7" name="Shape - Wyoming"/>
          <p:cNvSpPr>
            <a:spLocks noChangeAspect="1"/>
          </p:cNvSpPr>
          <p:nvPr/>
        </p:nvSpPr>
        <p:spPr bwMode="auto">
          <a:xfrm>
            <a:off x="3305086" y="1782954"/>
            <a:ext cx="898993" cy="722377"/>
          </a:xfrm>
          <a:custGeom>
            <a:avLst/>
            <a:gdLst>
              <a:gd name="T0" fmla="*/ 2147483647 w 567"/>
              <a:gd name="T1" fmla="*/ 0 h 463"/>
              <a:gd name="T2" fmla="*/ 2147483647 w 567"/>
              <a:gd name="T3" fmla="*/ 2147483647 h 463"/>
              <a:gd name="T4" fmla="*/ 0 w 567"/>
              <a:gd name="T5" fmla="*/ 2147483647 h 463"/>
              <a:gd name="T6" fmla="*/ 2147483647 w 567"/>
              <a:gd name="T7" fmla="*/ 2147483647 h 463"/>
              <a:gd name="T8" fmla="*/ 2147483647 w 567"/>
              <a:gd name="T9" fmla="*/ 2147483647 h 463"/>
              <a:gd name="T10" fmla="*/ 2147483647 w 567"/>
              <a:gd name="T11" fmla="*/ 2147483647 h 463"/>
              <a:gd name="T12" fmla="*/ 2147483647 w 567"/>
              <a:gd name="T13" fmla="*/ 0 h 463"/>
              <a:gd name="T14" fmla="*/ 0 60000 65536"/>
              <a:gd name="T15" fmla="*/ 0 60000 65536"/>
              <a:gd name="T16" fmla="*/ 0 60000 65536"/>
              <a:gd name="T17" fmla="*/ 0 60000 65536"/>
              <a:gd name="T18" fmla="*/ 0 60000 65536"/>
              <a:gd name="T19" fmla="*/ 0 60000 65536"/>
              <a:gd name="T20" fmla="*/ 0 60000 65536"/>
              <a:gd name="T21" fmla="*/ 0 w 567"/>
              <a:gd name="T22" fmla="*/ 0 h 463"/>
              <a:gd name="T23" fmla="*/ 567 w 567"/>
              <a:gd name="T24" fmla="*/ 463 h 46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67" h="463">
                <a:moveTo>
                  <a:pt x="55" y="0"/>
                </a:moveTo>
                <a:lnTo>
                  <a:pt x="35" y="172"/>
                </a:lnTo>
                <a:lnTo>
                  <a:pt x="0" y="420"/>
                </a:lnTo>
                <a:lnTo>
                  <a:pt x="164" y="433"/>
                </a:lnTo>
                <a:lnTo>
                  <a:pt x="547" y="463"/>
                </a:lnTo>
                <a:lnTo>
                  <a:pt x="567" y="47"/>
                </a:lnTo>
                <a:lnTo>
                  <a:pt x="55" y="0"/>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8" name="Shape - West Virginia"/>
          <p:cNvSpPr>
            <a:spLocks noChangeAspect="1"/>
          </p:cNvSpPr>
          <p:nvPr/>
        </p:nvSpPr>
        <p:spPr bwMode="auto">
          <a:xfrm>
            <a:off x="6870837" y="2325531"/>
            <a:ext cx="552126" cy="568039"/>
          </a:xfrm>
          <a:custGeom>
            <a:avLst/>
            <a:gdLst>
              <a:gd name="T0" fmla="*/ 2147483647 w 349"/>
              <a:gd name="T1" fmla="*/ 2147483647 h 365"/>
              <a:gd name="T2" fmla="*/ 2147483647 w 349"/>
              <a:gd name="T3" fmla="*/ 2147483647 h 365"/>
              <a:gd name="T4" fmla="*/ 0 w 349"/>
              <a:gd name="T5" fmla="*/ 2147483647 h 365"/>
              <a:gd name="T6" fmla="*/ 2147483647 w 349"/>
              <a:gd name="T7" fmla="*/ 2147483647 h 365"/>
              <a:gd name="T8" fmla="*/ 2147483647 w 349"/>
              <a:gd name="T9" fmla="*/ 2147483647 h 365"/>
              <a:gd name="T10" fmla="*/ 2147483647 w 349"/>
              <a:gd name="T11" fmla="*/ 2147483647 h 365"/>
              <a:gd name="T12" fmla="*/ 2147483647 w 349"/>
              <a:gd name="T13" fmla="*/ 2147483647 h 365"/>
              <a:gd name="T14" fmla="*/ 2147483647 w 349"/>
              <a:gd name="T15" fmla="*/ 2147483647 h 365"/>
              <a:gd name="T16" fmla="*/ 2147483647 w 349"/>
              <a:gd name="T17" fmla="*/ 2147483647 h 365"/>
              <a:gd name="T18" fmla="*/ 2147483647 w 349"/>
              <a:gd name="T19" fmla="*/ 2147483647 h 365"/>
              <a:gd name="T20" fmla="*/ 2147483647 w 349"/>
              <a:gd name="T21" fmla="*/ 2147483647 h 365"/>
              <a:gd name="T22" fmla="*/ 2147483647 w 349"/>
              <a:gd name="T23" fmla="*/ 2147483647 h 365"/>
              <a:gd name="T24" fmla="*/ 2147483647 w 349"/>
              <a:gd name="T25" fmla="*/ 2147483647 h 365"/>
              <a:gd name="T26" fmla="*/ 2147483647 w 349"/>
              <a:gd name="T27" fmla="*/ 2147483647 h 365"/>
              <a:gd name="T28" fmla="*/ 2147483647 w 349"/>
              <a:gd name="T29" fmla="*/ 2147483647 h 365"/>
              <a:gd name="T30" fmla="*/ 2147483647 w 349"/>
              <a:gd name="T31" fmla="*/ 2147483647 h 365"/>
              <a:gd name="T32" fmla="*/ 2147483647 w 349"/>
              <a:gd name="T33" fmla="*/ 0 h 365"/>
              <a:gd name="T34" fmla="*/ 2147483647 w 349"/>
              <a:gd name="T35" fmla="*/ 2147483647 h 365"/>
              <a:gd name="T36" fmla="*/ 2147483647 w 349"/>
              <a:gd name="T37" fmla="*/ 2147483647 h 365"/>
              <a:gd name="T38" fmla="*/ 2147483647 w 349"/>
              <a:gd name="T39" fmla="*/ 2147483647 h 365"/>
              <a:gd name="T40" fmla="*/ 2147483647 w 349"/>
              <a:gd name="T41" fmla="*/ 2147483647 h 3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9"/>
              <a:gd name="T64" fmla="*/ 0 h 365"/>
              <a:gd name="T65" fmla="*/ 349 w 349"/>
              <a:gd name="T66" fmla="*/ 365 h 36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9" h="365">
                <a:moveTo>
                  <a:pt x="35" y="191"/>
                </a:moveTo>
                <a:lnTo>
                  <a:pt x="9" y="184"/>
                </a:lnTo>
                <a:lnTo>
                  <a:pt x="0" y="242"/>
                </a:lnTo>
                <a:lnTo>
                  <a:pt x="9" y="303"/>
                </a:lnTo>
                <a:lnTo>
                  <a:pt x="59" y="344"/>
                </a:lnTo>
                <a:lnTo>
                  <a:pt x="71" y="365"/>
                </a:lnTo>
                <a:lnTo>
                  <a:pt x="135" y="344"/>
                </a:lnTo>
                <a:lnTo>
                  <a:pt x="211" y="295"/>
                </a:lnTo>
                <a:lnTo>
                  <a:pt x="234" y="188"/>
                </a:lnTo>
                <a:lnTo>
                  <a:pt x="283" y="160"/>
                </a:lnTo>
                <a:lnTo>
                  <a:pt x="310" y="94"/>
                </a:lnTo>
                <a:lnTo>
                  <a:pt x="349" y="76"/>
                </a:lnTo>
                <a:lnTo>
                  <a:pt x="298" y="67"/>
                </a:lnTo>
                <a:lnTo>
                  <a:pt x="210" y="115"/>
                </a:lnTo>
                <a:lnTo>
                  <a:pt x="196" y="69"/>
                </a:lnTo>
                <a:lnTo>
                  <a:pt x="120" y="73"/>
                </a:lnTo>
                <a:lnTo>
                  <a:pt x="103" y="0"/>
                </a:lnTo>
                <a:lnTo>
                  <a:pt x="83" y="20"/>
                </a:lnTo>
                <a:lnTo>
                  <a:pt x="89" y="124"/>
                </a:lnTo>
                <a:lnTo>
                  <a:pt x="55" y="133"/>
                </a:lnTo>
                <a:lnTo>
                  <a:pt x="35" y="191"/>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9" name="Shape - Washington"/>
          <p:cNvSpPr>
            <a:spLocks noChangeAspect="1"/>
          </p:cNvSpPr>
          <p:nvPr/>
        </p:nvSpPr>
        <p:spPr bwMode="auto">
          <a:xfrm>
            <a:off x="1978076" y="930098"/>
            <a:ext cx="836940" cy="604633"/>
          </a:xfrm>
          <a:custGeom>
            <a:avLst/>
            <a:gdLst>
              <a:gd name="T0" fmla="*/ 2147483647 w 530"/>
              <a:gd name="T1" fmla="*/ 0 h 389"/>
              <a:gd name="T2" fmla="*/ 2147483647 w 530"/>
              <a:gd name="T3" fmla="*/ 2147483647 h 389"/>
              <a:gd name="T4" fmla="*/ 2147483647 w 530"/>
              <a:gd name="T5" fmla="*/ 2147483647 h 389"/>
              <a:gd name="T6" fmla="*/ 2147483647 w 530"/>
              <a:gd name="T7" fmla="*/ 2147483647 h 389"/>
              <a:gd name="T8" fmla="*/ 2147483647 w 530"/>
              <a:gd name="T9" fmla="*/ 2147483647 h 389"/>
              <a:gd name="T10" fmla="*/ 2147483647 w 530"/>
              <a:gd name="T11" fmla="*/ 2147483647 h 389"/>
              <a:gd name="T12" fmla="*/ 2147483647 w 530"/>
              <a:gd name="T13" fmla="*/ 2147483647 h 389"/>
              <a:gd name="T14" fmla="*/ 2147483647 w 530"/>
              <a:gd name="T15" fmla="*/ 2147483647 h 389"/>
              <a:gd name="T16" fmla="*/ 2147483647 w 530"/>
              <a:gd name="T17" fmla="*/ 2147483647 h 389"/>
              <a:gd name="T18" fmla="*/ 2147483647 w 530"/>
              <a:gd name="T19" fmla="*/ 2147483647 h 389"/>
              <a:gd name="T20" fmla="*/ 2147483647 w 530"/>
              <a:gd name="T21" fmla="*/ 2147483647 h 389"/>
              <a:gd name="T22" fmla="*/ 2147483647 w 530"/>
              <a:gd name="T23" fmla="*/ 2147483647 h 389"/>
              <a:gd name="T24" fmla="*/ 2147483647 w 530"/>
              <a:gd name="T25" fmla="*/ 2147483647 h 389"/>
              <a:gd name="T26" fmla="*/ 2147483647 w 530"/>
              <a:gd name="T27" fmla="*/ 2147483647 h 389"/>
              <a:gd name="T28" fmla="*/ 2147483647 w 530"/>
              <a:gd name="T29" fmla="*/ 2147483647 h 389"/>
              <a:gd name="T30" fmla="*/ 2147483647 w 530"/>
              <a:gd name="T31" fmla="*/ 2147483647 h 389"/>
              <a:gd name="T32" fmla="*/ 2147483647 w 530"/>
              <a:gd name="T33" fmla="*/ 2147483647 h 389"/>
              <a:gd name="T34" fmla="*/ 2147483647 w 530"/>
              <a:gd name="T35" fmla="*/ 2147483647 h 389"/>
              <a:gd name="T36" fmla="*/ 2147483647 w 530"/>
              <a:gd name="T37" fmla="*/ 2147483647 h 389"/>
              <a:gd name="T38" fmla="*/ 2147483647 w 530"/>
              <a:gd name="T39" fmla="*/ 2147483647 h 389"/>
              <a:gd name="T40" fmla="*/ 0 w 530"/>
              <a:gd name="T41" fmla="*/ 2147483647 h 389"/>
              <a:gd name="T42" fmla="*/ 2147483647 w 530"/>
              <a:gd name="T43" fmla="*/ 2147483647 h 389"/>
              <a:gd name="T44" fmla="*/ 2147483647 w 530"/>
              <a:gd name="T45" fmla="*/ 2147483647 h 389"/>
              <a:gd name="T46" fmla="*/ 2147483647 w 530"/>
              <a:gd name="T47" fmla="*/ 2147483647 h 389"/>
              <a:gd name="T48" fmla="*/ 2147483647 w 530"/>
              <a:gd name="T49" fmla="*/ 2147483647 h 389"/>
              <a:gd name="T50" fmla="*/ 2147483647 w 530"/>
              <a:gd name="T51" fmla="*/ 2147483647 h 389"/>
              <a:gd name="T52" fmla="*/ 2147483647 w 530"/>
              <a:gd name="T53" fmla="*/ 2147483647 h 389"/>
              <a:gd name="T54" fmla="*/ 2147483647 w 530"/>
              <a:gd name="T55" fmla="*/ 2147483647 h 389"/>
              <a:gd name="T56" fmla="*/ 2147483647 w 530"/>
              <a:gd name="T57" fmla="*/ 2147483647 h 389"/>
              <a:gd name="T58" fmla="*/ 2147483647 w 530"/>
              <a:gd name="T59" fmla="*/ 2147483647 h 389"/>
              <a:gd name="T60" fmla="*/ 2147483647 w 530"/>
              <a:gd name="T61" fmla="*/ 2147483647 h 389"/>
              <a:gd name="T62" fmla="*/ 2147483647 w 530"/>
              <a:gd name="T63" fmla="*/ 2147483647 h 389"/>
              <a:gd name="T64" fmla="*/ 2147483647 w 530"/>
              <a:gd name="T65" fmla="*/ 2147483647 h 389"/>
              <a:gd name="T66" fmla="*/ 2147483647 w 530"/>
              <a:gd name="T67" fmla="*/ 2147483647 h 389"/>
              <a:gd name="T68" fmla="*/ 2147483647 w 530"/>
              <a:gd name="T69" fmla="*/ 2147483647 h 389"/>
              <a:gd name="T70" fmla="*/ 2147483647 w 530"/>
              <a:gd name="T71" fmla="*/ 2147483647 h 389"/>
              <a:gd name="T72" fmla="*/ 2147483647 w 530"/>
              <a:gd name="T73" fmla="*/ 2147483647 h 389"/>
              <a:gd name="T74" fmla="*/ 2147483647 w 530"/>
              <a:gd name="T75" fmla="*/ 0 h 38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30"/>
              <a:gd name="T115" fmla="*/ 0 h 389"/>
              <a:gd name="T116" fmla="*/ 530 w 530"/>
              <a:gd name="T117" fmla="*/ 389 h 38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30" h="389">
                <a:moveTo>
                  <a:pt x="134" y="0"/>
                </a:moveTo>
                <a:lnTo>
                  <a:pt x="243" y="30"/>
                </a:lnTo>
                <a:lnTo>
                  <a:pt x="326" y="49"/>
                </a:lnTo>
                <a:lnTo>
                  <a:pt x="366" y="58"/>
                </a:lnTo>
                <a:lnTo>
                  <a:pt x="408" y="64"/>
                </a:lnTo>
                <a:lnTo>
                  <a:pt x="463" y="74"/>
                </a:lnTo>
                <a:lnTo>
                  <a:pt x="530" y="86"/>
                </a:lnTo>
                <a:lnTo>
                  <a:pt x="487" y="389"/>
                </a:lnTo>
                <a:lnTo>
                  <a:pt x="281" y="345"/>
                </a:lnTo>
                <a:lnTo>
                  <a:pt x="253" y="365"/>
                </a:lnTo>
                <a:lnTo>
                  <a:pt x="216" y="335"/>
                </a:lnTo>
                <a:lnTo>
                  <a:pt x="183" y="365"/>
                </a:lnTo>
                <a:lnTo>
                  <a:pt x="153" y="339"/>
                </a:lnTo>
                <a:lnTo>
                  <a:pt x="68" y="335"/>
                </a:lnTo>
                <a:lnTo>
                  <a:pt x="80" y="286"/>
                </a:lnTo>
                <a:lnTo>
                  <a:pt x="19" y="281"/>
                </a:lnTo>
                <a:lnTo>
                  <a:pt x="13" y="253"/>
                </a:lnTo>
                <a:lnTo>
                  <a:pt x="25" y="223"/>
                </a:lnTo>
                <a:lnTo>
                  <a:pt x="10" y="196"/>
                </a:lnTo>
                <a:lnTo>
                  <a:pt x="11" y="120"/>
                </a:lnTo>
                <a:lnTo>
                  <a:pt x="0" y="62"/>
                </a:lnTo>
                <a:lnTo>
                  <a:pt x="7" y="40"/>
                </a:lnTo>
                <a:lnTo>
                  <a:pt x="34" y="49"/>
                </a:lnTo>
                <a:lnTo>
                  <a:pt x="62" y="83"/>
                </a:lnTo>
                <a:lnTo>
                  <a:pt x="114" y="91"/>
                </a:lnTo>
                <a:lnTo>
                  <a:pt x="128" y="119"/>
                </a:lnTo>
                <a:lnTo>
                  <a:pt x="102" y="119"/>
                </a:lnTo>
                <a:lnTo>
                  <a:pt x="99" y="143"/>
                </a:lnTo>
                <a:lnTo>
                  <a:pt x="114" y="146"/>
                </a:lnTo>
                <a:lnTo>
                  <a:pt x="120" y="170"/>
                </a:lnTo>
                <a:lnTo>
                  <a:pt x="89" y="187"/>
                </a:lnTo>
                <a:lnTo>
                  <a:pt x="89" y="204"/>
                </a:lnTo>
                <a:lnTo>
                  <a:pt x="125" y="204"/>
                </a:lnTo>
                <a:lnTo>
                  <a:pt x="134" y="162"/>
                </a:lnTo>
                <a:lnTo>
                  <a:pt x="161" y="137"/>
                </a:lnTo>
                <a:lnTo>
                  <a:pt x="128" y="71"/>
                </a:lnTo>
                <a:lnTo>
                  <a:pt x="149" y="50"/>
                </a:lnTo>
                <a:lnTo>
                  <a:pt x="134"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grpSp>
        <p:nvGrpSpPr>
          <p:cNvPr id="10" name="Shape - Virginia"/>
          <p:cNvGrpSpPr>
            <a:grpSpLocks/>
          </p:cNvGrpSpPr>
          <p:nvPr/>
        </p:nvGrpSpPr>
        <p:grpSpPr bwMode="auto">
          <a:xfrm>
            <a:off x="6802413" y="2444867"/>
            <a:ext cx="1011966" cy="598270"/>
            <a:chOff x="3911" y="1540"/>
            <a:chExt cx="636" cy="376"/>
          </a:xfrm>
          <a:solidFill>
            <a:schemeClr val="accent4"/>
          </a:solidFill>
        </p:grpSpPr>
        <p:sp>
          <p:nvSpPr>
            <p:cNvPr id="11" name="Freeform 65"/>
            <p:cNvSpPr>
              <a:spLocks noChangeAspect="1"/>
            </p:cNvSpPr>
            <p:nvPr/>
          </p:nvSpPr>
          <p:spPr bwMode="auto">
            <a:xfrm>
              <a:off x="3911" y="1540"/>
              <a:ext cx="613" cy="376"/>
            </a:xfrm>
            <a:custGeom>
              <a:avLst/>
              <a:gdLst>
                <a:gd name="T0" fmla="*/ 102 w 616"/>
                <a:gd name="T1" fmla="*/ 253 h 383"/>
                <a:gd name="T2" fmla="*/ 84 w 616"/>
                <a:gd name="T3" fmla="*/ 290 h 383"/>
                <a:gd name="T4" fmla="*/ 59 w 616"/>
                <a:gd name="T5" fmla="*/ 300 h 383"/>
                <a:gd name="T6" fmla="*/ 57 w 616"/>
                <a:gd name="T7" fmla="*/ 325 h 383"/>
                <a:gd name="T8" fmla="*/ 3 w 616"/>
                <a:gd name="T9" fmla="*/ 343 h 383"/>
                <a:gd name="T10" fmla="*/ 0 w 616"/>
                <a:gd name="T11" fmla="*/ 362 h 383"/>
                <a:gd name="T12" fmla="*/ 144 w 616"/>
                <a:gd name="T13" fmla="*/ 339 h 383"/>
                <a:gd name="T14" fmla="*/ 406 w 616"/>
                <a:gd name="T15" fmla="*/ 287 h 383"/>
                <a:gd name="T16" fmla="*/ 607 w 616"/>
                <a:gd name="T17" fmla="*/ 240 h 383"/>
                <a:gd name="T18" fmla="*/ 607 w 616"/>
                <a:gd name="T19" fmla="*/ 203 h 383"/>
                <a:gd name="T20" fmla="*/ 585 w 616"/>
                <a:gd name="T21" fmla="*/ 191 h 383"/>
                <a:gd name="T22" fmla="*/ 567 w 616"/>
                <a:gd name="T23" fmla="*/ 210 h 383"/>
                <a:gd name="T24" fmla="*/ 556 w 616"/>
                <a:gd name="T25" fmla="*/ 161 h 383"/>
                <a:gd name="T26" fmla="*/ 567 w 616"/>
                <a:gd name="T27" fmla="*/ 118 h 383"/>
                <a:gd name="T28" fmla="*/ 494 w 616"/>
                <a:gd name="T29" fmla="*/ 84 h 383"/>
                <a:gd name="T30" fmla="*/ 442 w 616"/>
                <a:gd name="T31" fmla="*/ 93 h 383"/>
                <a:gd name="T32" fmla="*/ 440 w 616"/>
                <a:gd name="T33" fmla="*/ 27 h 383"/>
                <a:gd name="T34" fmla="*/ 387 w 616"/>
                <a:gd name="T35" fmla="*/ 0 h 383"/>
                <a:gd name="T36" fmla="*/ 346 w 616"/>
                <a:gd name="T37" fmla="*/ 17 h 383"/>
                <a:gd name="T38" fmla="*/ 319 w 616"/>
                <a:gd name="T39" fmla="*/ 80 h 383"/>
                <a:gd name="T40" fmla="*/ 275 w 616"/>
                <a:gd name="T41" fmla="*/ 105 h 383"/>
                <a:gd name="T42" fmla="*/ 255 w 616"/>
                <a:gd name="T43" fmla="*/ 204 h 383"/>
                <a:gd name="T44" fmla="*/ 178 w 616"/>
                <a:gd name="T45" fmla="*/ 253 h 383"/>
                <a:gd name="T46" fmla="*/ 115 w 616"/>
                <a:gd name="T47" fmla="*/ 274 h 383"/>
                <a:gd name="T48" fmla="*/ 102 w 616"/>
                <a:gd name="T49" fmla="*/ 253 h 38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16"/>
                <a:gd name="T76" fmla="*/ 0 h 383"/>
                <a:gd name="T77" fmla="*/ 616 w 616"/>
                <a:gd name="T78" fmla="*/ 383 h 38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16" h="383">
                  <a:moveTo>
                    <a:pt x="102" y="268"/>
                  </a:moveTo>
                  <a:lnTo>
                    <a:pt x="84" y="307"/>
                  </a:lnTo>
                  <a:lnTo>
                    <a:pt x="59" y="318"/>
                  </a:lnTo>
                  <a:lnTo>
                    <a:pt x="57" y="343"/>
                  </a:lnTo>
                  <a:lnTo>
                    <a:pt x="3" y="362"/>
                  </a:lnTo>
                  <a:lnTo>
                    <a:pt x="0" y="383"/>
                  </a:lnTo>
                  <a:lnTo>
                    <a:pt x="147" y="358"/>
                  </a:lnTo>
                  <a:lnTo>
                    <a:pt x="412" y="303"/>
                  </a:lnTo>
                  <a:lnTo>
                    <a:pt x="616" y="254"/>
                  </a:lnTo>
                  <a:lnTo>
                    <a:pt x="616" y="215"/>
                  </a:lnTo>
                  <a:lnTo>
                    <a:pt x="594" y="203"/>
                  </a:lnTo>
                  <a:lnTo>
                    <a:pt x="576" y="222"/>
                  </a:lnTo>
                  <a:lnTo>
                    <a:pt x="565" y="170"/>
                  </a:lnTo>
                  <a:lnTo>
                    <a:pt x="576" y="124"/>
                  </a:lnTo>
                  <a:lnTo>
                    <a:pt x="500" y="90"/>
                  </a:lnTo>
                  <a:lnTo>
                    <a:pt x="448" y="99"/>
                  </a:lnTo>
                  <a:lnTo>
                    <a:pt x="446" y="27"/>
                  </a:lnTo>
                  <a:lnTo>
                    <a:pt x="393" y="0"/>
                  </a:lnTo>
                  <a:lnTo>
                    <a:pt x="352" y="17"/>
                  </a:lnTo>
                  <a:lnTo>
                    <a:pt x="325" y="84"/>
                  </a:lnTo>
                  <a:lnTo>
                    <a:pt x="278" y="111"/>
                  </a:lnTo>
                  <a:lnTo>
                    <a:pt x="258" y="216"/>
                  </a:lnTo>
                  <a:lnTo>
                    <a:pt x="181" y="268"/>
                  </a:lnTo>
                  <a:lnTo>
                    <a:pt x="118" y="289"/>
                  </a:lnTo>
                  <a:lnTo>
                    <a:pt x="102" y="268"/>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12" name="Freeform 66"/>
            <p:cNvSpPr>
              <a:spLocks noChangeAspect="1"/>
            </p:cNvSpPr>
            <p:nvPr/>
          </p:nvSpPr>
          <p:spPr bwMode="auto">
            <a:xfrm>
              <a:off x="4506" y="1634"/>
              <a:ext cx="41" cy="69"/>
            </a:xfrm>
            <a:custGeom>
              <a:avLst/>
              <a:gdLst>
                <a:gd name="T0" fmla="*/ 0 w 42"/>
                <a:gd name="T1" fmla="*/ 6 h 71"/>
                <a:gd name="T2" fmla="*/ 39 w 42"/>
                <a:gd name="T3" fmla="*/ 0 h 71"/>
                <a:gd name="T4" fmla="*/ 18 w 42"/>
                <a:gd name="T5" fmla="*/ 65 h 71"/>
                <a:gd name="T6" fmla="*/ 2 w 42"/>
                <a:gd name="T7" fmla="*/ 64 h 71"/>
                <a:gd name="T8" fmla="*/ 0 w 42"/>
                <a:gd name="T9" fmla="*/ 6 h 71"/>
                <a:gd name="T10" fmla="*/ 0 60000 65536"/>
                <a:gd name="T11" fmla="*/ 0 60000 65536"/>
                <a:gd name="T12" fmla="*/ 0 60000 65536"/>
                <a:gd name="T13" fmla="*/ 0 60000 65536"/>
                <a:gd name="T14" fmla="*/ 0 60000 65536"/>
                <a:gd name="T15" fmla="*/ 0 w 42"/>
                <a:gd name="T16" fmla="*/ 0 h 71"/>
                <a:gd name="T17" fmla="*/ 42 w 42"/>
                <a:gd name="T18" fmla="*/ 71 h 71"/>
              </a:gdLst>
              <a:ahLst/>
              <a:cxnLst>
                <a:cxn ang="T10">
                  <a:pos x="T0" y="T1"/>
                </a:cxn>
                <a:cxn ang="T11">
                  <a:pos x="T2" y="T3"/>
                </a:cxn>
                <a:cxn ang="T12">
                  <a:pos x="T4" y="T5"/>
                </a:cxn>
                <a:cxn ang="T13">
                  <a:pos x="T6" y="T7"/>
                </a:cxn>
                <a:cxn ang="T14">
                  <a:pos x="T8" y="T9"/>
                </a:cxn>
              </a:cxnLst>
              <a:rect l="T15" t="T16" r="T17" b="T18"/>
              <a:pathLst>
                <a:path w="42" h="71">
                  <a:moveTo>
                    <a:pt x="0" y="6"/>
                  </a:moveTo>
                  <a:lnTo>
                    <a:pt x="42" y="0"/>
                  </a:lnTo>
                  <a:lnTo>
                    <a:pt x="18" y="71"/>
                  </a:lnTo>
                  <a:lnTo>
                    <a:pt x="2" y="70"/>
                  </a:lnTo>
                  <a:lnTo>
                    <a:pt x="0" y="6"/>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grpSp>
      <p:sp>
        <p:nvSpPr>
          <p:cNvPr id="13" name="Shape - Vermont"/>
          <p:cNvSpPr>
            <a:spLocks noChangeAspect="1"/>
          </p:cNvSpPr>
          <p:nvPr/>
        </p:nvSpPr>
        <p:spPr bwMode="auto">
          <a:xfrm>
            <a:off x="7699814" y="1377205"/>
            <a:ext cx="221167" cy="402560"/>
          </a:xfrm>
          <a:custGeom>
            <a:avLst/>
            <a:gdLst>
              <a:gd name="T0" fmla="*/ 0 w 139"/>
              <a:gd name="T1" fmla="*/ 2147483647 h 257"/>
              <a:gd name="T2" fmla="*/ 2147483647 w 139"/>
              <a:gd name="T3" fmla="*/ 0 h 257"/>
              <a:gd name="T4" fmla="*/ 2147483647 w 139"/>
              <a:gd name="T5" fmla="*/ 2147483647 h 257"/>
              <a:gd name="T6" fmla="*/ 2147483647 w 139"/>
              <a:gd name="T7" fmla="*/ 2147483647 h 257"/>
              <a:gd name="T8" fmla="*/ 2147483647 w 139"/>
              <a:gd name="T9" fmla="*/ 2147483647 h 257"/>
              <a:gd name="T10" fmla="*/ 2147483647 w 139"/>
              <a:gd name="T11" fmla="*/ 2147483647 h 257"/>
              <a:gd name="T12" fmla="*/ 2147483647 w 139"/>
              <a:gd name="T13" fmla="*/ 2147483647 h 257"/>
              <a:gd name="T14" fmla="*/ 2147483647 w 139"/>
              <a:gd name="T15" fmla="*/ 2147483647 h 257"/>
              <a:gd name="T16" fmla="*/ 2147483647 w 139"/>
              <a:gd name="T17" fmla="*/ 2147483647 h 257"/>
              <a:gd name="T18" fmla="*/ 0 w 139"/>
              <a:gd name="T19" fmla="*/ 2147483647 h 2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9"/>
              <a:gd name="T31" fmla="*/ 0 h 257"/>
              <a:gd name="T32" fmla="*/ 139 w 139"/>
              <a:gd name="T33" fmla="*/ 257 h 25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9" h="257">
                <a:moveTo>
                  <a:pt x="0" y="27"/>
                </a:moveTo>
                <a:lnTo>
                  <a:pt x="102" y="0"/>
                </a:lnTo>
                <a:lnTo>
                  <a:pt x="139" y="70"/>
                </a:lnTo>
                <a:lnTo>
                  <a:pt x="120" y="88"/>
                </a:lnTo>
                <a:lnTo>
                  <a:pt x="127" y="243"/>
                </a:lnTo>
                <a:lnTo>
                  <a:pt x="69" y="257"/>
                </a:lnTo>
                <a:lnTo>
                  <a:pt x="41" y="193"/>
                </a:lnTo>
                <a:lnTo>
                  <a:pt x="39" y="117"/>
                </a:lnTo>
                <a:lnTo>
                  <a:pt x="14" y="94"/>
                </a:lnTo>
                <a:lnTo>
                  <a:pt x="0" y="27"/>
                </a:lnTo>
                <a:close/>
              </a:path>
            </a:pathLst>
          </a:custGeom>
          <a:solidFill>
            <a:schemeClr val="accent5">
              <a:lumMod val="40000"/>
              <a:lumOff val="60000"/>
            </a:schemeClr>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14" name="Shape - Utah"/>
          <p:cNvSpPr>
            <a:spLocks noChangeAspect="1"/>
          </p:cNvSpPr>
          <p:nvPr/>
        </p:nvSpPr>
        <p:spPr bwMode="auto">
          <a:xfrm>
            <a:off x="2867525" y="2217334"/>
            <a:ext cx="695330" cy="887856"/>
          </a:xfrm>
          <a:custGeom>
            <a:avLst/>
            <a:gdLst>
              <a:gd name="T0" fmla="*/ 2147483647 w 441"/>
              <a:gd name="T1" fmla="*/ 0 h 569"/>
              <a:gd name="T2" fmla="*/ 2147483647 w 441"/>
              <a:gd name="T3" fmla="*/ 2147483647 h 569"/>
              <a:gd name="T4" fmla="*/ 2147483647 w 441"/>
              <a:gd name="T5" fmla="*/ 2147483647 h 569"/>
              <a:gd name="T6" fmla="*/ 2147483647 w 441"/>
              <a:gd name="T7" fmla="*/ 2147483647 h 569"/>
              <a:gd name="T8" fmla="*/ 2147483647 w 441"/>
              <a:gd name="T9" fmla="*/ 2147483647 h 569"/>
              <a:gd name="T10" fmla="*/ 0 w 441"/>
              <a:gd name="T11" fmla="*/ 2147483647 h 569"/>
              <a:gd name="T12" fmla="*/ 2147483647 w 441"/>
              <a:gd name="T13" fmla="*/ 2147483647 h 569"/>
              <a:gd name="T14" fmla="*/ 2147483647 w 441"/>
              <a:gd name="T15" fmla="*/ 0 h 569"/>
              <a:gd name="T16" fmla="*/ 0 60000 65536"/>
              <a:gd name="T17" fmla="*/ 0 60000 65536"/>
              <a:gd name="T18" fmla="*/ 0 60000 65536"/>
              <a:gd name="T19" fmla="*/ 0 60000 65536"/>
              <a:gd name="T20" fmla="*/ 0 60000 65536"/>
              <a:gd name="T21" fmla="*/ 0 60000 65536"/>
              <a:gd name="T22" fmla="*/ 0 60000 65536"/>
              <a:gd name="T23" fmla="*/ 0 60000 65536"/>
              <a:gd name="T24" fmla="*/ 0 w 441"/>
              <a:gd name="T25" fmla="*/ 0 h 569"/>
              <a:gd name="T26" fmla="*/ 441 w 441"/>
              <a:gd name="T27" fmla="*/ 569 h 5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1" h="569">
                <a:moveTo>
                  <a:pt x="82" y="0"/>
                </a:moveTo>
                <a:lnTo>
                  <a:pt x="298" y="30"/>
                </a:lnTo>
                <a:lnTo>
                  <a:pt x="283" y="139"/>
                </a:lnTo>
                <a:lnTo>
                  <a:pt x="441" y="154"/>
                </a:lnTo>
                <a:lnTo>
                  <a:pt x="398" y="569"/>
                </a:lnTo>
                <a:lnTo>
                  <a:pt x="0" y="526"/>
                </a:lnTo>
                <a:lnTo>
                  <a:pt x="40" y="261"/>
                </a:lnTo>
                <a:lnTo>
                  <a:pt x="82"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15" name="Shape - Texas"/>
          <p:cNvSpPr>
            <a:spLocks noChangeAspect="1"/>
          </p:cNvSpPr>
          <p:nvPr/>
        </p:nvSpPr>
        <p:spPr bwMode="auto">
          <a:xfrm>
            <a:off x="3744241" y="3226117"/>
            <a:ext cx="1820262" cy="1665923"/>
          </a:xfrm>
          <a:custGeom>
            <a:avLst/>
            <a:gdLst>
              <a:gd name="T0" fmla="*/ 2147483647 w 1152"/>
              <a:gd name="T1" fmla="*/ 0 h 1067"/>
              <a:gd name="T2" fmla="*/ 2147483647 w 1152"/>
              <a:gd name="T3" fmla="*/ 2147483647 h 1067"/>
              <a:gd name="T4" fmla="*/ 2147483647 w 1152"/>
              <a:gd name="T5" fmla="*/ 2147483647 h 1067"/>
              <a:gd name="T6" fmla="*/ 2147483647 w 1152"/>
              <a:gd name="T7" fmla="*/ 2147483647 h 1067"/>
              <a:gd name="T8" fmla="*/ 2147483647 w 1152"/>
              <a:gd name="T9" fmla="*/ 2147483647 h 1067"/>
              <a:gd name="T10" fmla="*/ 2147483647 w 1152"/>
              <a:gd name="T11" fmla="*/ 2147483647 h 1067"/>
              <a:gd name="T12" fmla="*/ 2147483647 w 1152"/>
              <a:gd name="T13" fmla="*/ 2147483647 h 1067"/>
              <a:gd name="T14" fmla="*/ 2147483647 w 1152"/>
              <a:gd name="T15" fmla="*/ 2147483647 h 1067"/>
              <a:gd name="T16" fmla="*/ 2147483647 w 1152"/>
              <a:gd name="T17" fmla="*/ 2147483647 h 1067"/>
              <a:gd name="T18" fmla="*/ 2147483647 w 1152"/>
              <a:gd name="T19" fmla="*/ 2147483647 h 1067"/>
              <a:gd name="T20" fmla="*/ 2147483647 w 1152"/>
              <a:gd name="T21" fmla="*/ 2147483647 h 1067"/>
              <a:gd name="T22" fmla="*/ 2147483647 w 1152"/>
              <a:gd name="T23" fmla="*/ 2147483647 h 1067"/>
              <a:gd name="T24" fmla="*/ 2147483647 w 1152"/>
              <a:gd name="T25" fmla="*/ 2147483647 h 1067"/>
              <a:gd name="T26" fmla="*/ 2147483647 w 1152"/>
              <a:gd name="T27" fmla="*/ 2147483647 h 1067"/>
              <a:gd name="T28" fmla="*/ 2147483647 w 1152"/>
              <a:gd name="T29" fmla="*/ 2147483647 h 1067"/>
              <a:gd name="T30" fmla="*/ 2147483647 w 1152"/>
              <a:gd name="T31" fmla="*/ 2147483647 h 1067"/>
              <a:gd name="T32" fmla="*/ 2147483647 w 1152"/>
              <a:gd name="T33" fmla="*/ 2147483647 h 1067"/>
              <a:gd name="T34" fmla="*/ 2147483647 w 1152"/>
              <a:gd name="T35" fmla="*/ 2147483647 h 1067"/>
              <a:gd name="T36" fmla="*/ 2147483647 w 1152"/>
              <a:gd name="T37" fmla="*/ 2147483647 h 1067"/>
              <a:gd name="T38" fmla="*/ 2147483647 w 1152"/>
              <a:gd name="T39" fmla="*/ 2147483647 h 1067"/>
              <a:gd name="T40" fmla="*/ 2147483647 w 1152"/>
              <a:gd name="T41" fmla="*/ 2147483647 h 1067"/>
              <a:gd name="T42" fmla="*/ 2147483647 w 1152"/>
              <a:gd name="T43" fmla="*/ 2147483647 h 1067"/>
              <a:gd name="T44" fmla="*/ 2147483647 w 1152"/>
              <a:gd name="T45" fmla="*/ 2147483647 h 1067"/>
              <a:gd name="T46" fmla="*/ 2147483647 w 1152"/>
              <a:gd name="T47" fmla="*/ 2147483647 h 1067"/>
              <a:gd name="T48" fmla="*/ 2147483647 w 1152"/>
              <a:gd name="T49" fmla="*/ 2147483647 h 1067"/>
              <a:gd name="T50" fmla="*/ 2147483647 w 1152"/>
              <a:gd name="T51" fmla="*/ 2147483647 h 1067"/>
              <a:gd name="T52" fmla="*/ 2147483647 w 1152"/>
              <a:gd name="T53" fmla="*/ 2147483647 h 1067"/>
              <a:gd name="T54" fmla="*/ 2147483647 w 1152"/>
              <a:gd name="T55" fmla="*/ 2147483647 h 1067"/>
              <a:gd name="T56" fmla="*/ 2147483647 w 1152"/>
              <a:gd name="T57" fmla="*/ 2147483647 h 1067"/>
              <a:gd name="T58" fmla="*/ 2147483647 w 1152"/>
              <a:gd name="T59" fmla="*/ 2147483647 h 1067"/>
              <a:gd name="T60" fmla="*/ 2147483647 w 1152"/>
              <a:gd name="T61" fmla="*/ 2147483647 h 1067"/>
              <a:gd name="T62" fmla="*/ 2147483647 w 1152"/>
              <a:gd name="T63" fmla="*/ 2147483647 h 1067"/>
              <a:gd name="T64" fmla="*/ 2147483647 w 1152"/>
              <a:gd name="T65" fmla="*/ 2147483647 h 1067"/>
              <a:gd name="T66" fmla="*/ 2147483647 w 1152"/>
              <a:gd name="T67" fmla="*/ 2147483647 h 1067"/>
              <a:gd name="T68" fmla="*/ 2147483647 w 1152"/>
              <a:gd name="T69" fmla="*/ 2147483647 h 1067"/>
              <a:gd name="T70" fmla="*/ 2147483647 w 1152"/>
              <a:gd name="T71" fmla="*/ 2147483647 h 1067"/>
              <a:gd name="T72" fmla="*/ 2147483647 w 1152"/>
              <a:gd name="T73" fmla="*/ 2147483647 h 1067"/>
              <a:gd name="T74" fmla="*/ 2147483647 w 1152"/>
              <a:gd name="T75" fmla="*/ 2147483647 h 1067"/>
              <a:gd name="T76" fmla="*/ 2147483647 w 1152"/>
              <a:gd name="T77" fmla="*/ 2147483647 h 1067"/>
              <a:gd name="T78" fmla="*/ 2147483647 w 1152"/>
              <a:gd name="T79" fmla="*/ 2147483647 h 1067"/>
              <a:gd name="T80" fmla="*/ 2147483647 w 1152"/>
              <a:gd name="T81" fmla="*/ 2147483647 h 1067"/>
              <a:gd name="T82" fmla="*/ 2147483647 w 1152"/>
              <a:gd name="T83" fmla="*/ 2147483647 h 1067"/>
              <a:gd name="T84" fmla="*/ 2147483647 w 1152"/>
              <a:gd name="T85" fmla="*/ 2147483647 h 1067"/>
              <a:gd name="T86" fmla="*/ 2147483647 w 1152"/>
              <a:gd name="T87" fmla="*/ 2147483647 h 1067"/>
              <a:gd name="T88" fmla="*/ 2147483647 w 1152"/>
              <a:gd name="T89" fmla="*/ 2147483647 h 1067"/>
              <a:gd name="T90" fmla="*/ 2147483647 w 1152"/>
              <a:gd name="T91" fmla="*/ 2147483647 h 1067"/>
              <a:gd name="T92" fmla="*/ 0 w 1152"/>
              <a:gd name="T93" fmla="*/ 2147483647 h 1067"/>
              <a:gd name="T94" fmla="*/ 0 w 1152"/>
              <a:gd name="T95" fmla="*/ 2147483647 h 1067"/>
              <a:gd name="T96" fmla="*/ 2147483647 w 1152"/>
              <a:gd name="T97" fmla="*/ 2147483647 h 1067"/>
              <a:gd name="T98" fmla="*/ 2147483647 w 1152"/>
              <a:gd name="T99" fmla="*/ 2147483647 h 1067"/>
              <a:gd name="T100" fmla="*/ 2147483647 w 1152"/>
              <a:gd name="T101" fmla="*/ 0 h 106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152"/>
              <a:gd name="T154" fmla="*/ 0 h 1067"/>
              <a:gd name="T155" fmla="*/ 1152 w 1152"/>
              <a:gd name="T156" fmla="*/ 1067 h 106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152" h="1067">
                <a:moveTo>
                  <a:pt x="334" y="0"/>
                </a:moveTo>
                <a:lnTo>
                  <a:pt x="589" y="9"/>
                </a:lnTo>
                <a:lnTo>
                  <a:pt x="589" y="203"/>
                </a:lnTo>
                <a:lnTo>
                  <a:pt x="719" y="257"/>
                </a:lnTo>
                <a:lnTo>
                  <a:pt x="754" y="239"/>
                </a:lnTo>
                <a:lnTo>
                  <a:pt x="839" y="281"/>
                </a:lnTo>
                <a:lnTo>
                  <a:pt x="890" y="278"/>
                </a:lnTo>
                <a:lnTo>
                  <a:pt x="988" y="236"/>
                </a:lnTo>
                <a:lnTo>
                  <a:pt x="1045" y="276"/>
                </a:lnTo>
                <a:lnTo>
                  <a:pt x="1094" y="287"/>
                </a:lnTo>
                <a:lnTo>
                  <a:pt x="1094" y="444"/>
                </a:lnTo>
                <a:lnTo>
                  <a:pt x="1152" y="543"/>
                </a:lnTo>
                <a:lnTo>
                  <a:pt x="1139" y="677"/>
                </a:lnTo>
                <a:lnTo>
                  <a:pt x="1076" y="731"/>
                </a:lnTo>
                <a:lnTo>
                  <a:pt x="1063" y="681"/>
                </a:lnTo>
                <a:lnTo>
                  <a:pt x="1045" y="704"/>
                </a:lnTo>
                <a:lnTo>
                  <a:pt x="1058" y="735"/>
                </a:lnTo>
                <a:lnTo>
                  <a:pt x="947" y="815"/>
                </a:lnTo>
                <a:lnTo>
                  <a:pt x="920" y="820"/>
                </a:lnTo>
                <a:lnTo>
                  <a:pt x="862" y="860"/>
                </a:lnTo>
                <a:lnTo>
                  <a:pt x="862" y="883"/>
                </a:lnTo>
                <a:lnTo>
                  <a:pt x="844" y="887"/>
                </a:lnTo>
                <a:lnTo>
                  <a:pt x="857" y="914"/>
                </a:lnTo>
                <a:lnTo>
                  <a:pt x="826" y="954"/>
                </a:lnTo>
                <a:lnTo>
                  <a:pt x="844" y="1012"/>
                </a:lnTo>
                <a:lnTo>
                  <a:pt x="862" y="1032"/>
                </a:lnTo>
                <a:lnTo>
                  <a:pt x="857" y="1067"/>
                </a:lnTo>
                <a:lnTo>
                  <a:pt x="812" y="1067"/>
                </a:lnTo>
                <a:lnTo>
                  <a:pt x="772" y="1049"/>
                </a:lnTo>
                <a:lnTo>
                  <a:pt x="745" y="1054"/>
                </a:lnTo>
                <a:lnTo>
                  <a:pt x="656" y="1023"/>
                </a:lnTo>
                <a:lnTo>
                  <a:pt x="616" y="900"/>
                </a:lnTo>
                <a:lnTo>
                  <a:pt x="553" y="842"/>
                </a:lnTo>
                <a:lnTo>
                  <a:pt x="498" y="735"/>
                </a:lnTo>
                <a:lnTo>
                  <a:pt x="473" y="725"/>
                </a:lnTo>
                <a:lnTo>
                  <a:pt x="443" y="698"/>
                </a:lnTo>
                <a:lnTo>
                  <a:pt x="414" y="698"/>
                </a:lnTo>
                <a:lnTo>
                  <a:pt x="371" y="689"/>
                </a:lnTo>
                <a:lnTo>
                  <a:pt x="338" y="698"/>
                </a:lnTo>
                <a:lnTo>
                  <a:pt x="316" y="751"/>
                </a:lnTo>
                <a:lnTo>
                  <a:pt x="282" y="760"/>
                </a:lnTo>
                <a:lnTo>
                  <a:pt x="209" y="719"/>
                </a:lnTo>
                <a:lnTo>
                  <a:pt x="166" y="668"/>
                </a:lnTo>
                <a:lnTo>
                  <a:pt x="158" y="607"/>
                </a:lnTo>
                <a:lnTo>
                  <a:pt x="127" y="565"/>
                </a:lnTo>
                <a:lnTo>
                  <a:pt x="54" y="507"/>
                </a:lnTo>
                <a:lnTo>
                  <a:pt x="0" y="446"/>
                </a:lnTo>
                <a:lnTo>
                  <a:pt x="0" y="421"/>
                </a:lnTo>
                <a:lnTo>
                  <a:pt x="174" y="422"/>
                </a:lnTo>
                <a:lnTo>
                  <a:pt x="316" y="434"/>
                </a:lnTo>
                <a:lnTo>
                  <a:pt x="334" y="0"/>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16" name="Shape - Tennessee"/>
          <p:cNvSpPr>
            <a:spLocks noChangeAspect="1"/>
          </p:cNvSpPr>
          <p:nvPr/>
        </p:nvSpPr>
        <p:spPr bwMode="auto">
          <a:xfrm>
            <a:off x="5941610" y="2995401"/>
            <a:ext cx="1102660" cy="397786"/>
          </a:xfrm>
          <a:custGeom>
            <a:avLst/>
            <a:gdLst>
              <a:gd name="T0" fmla="*/ 2147483647 w 699"/>
              <a:gd name="T1" fmla="*/ 2147483647 h 255"/>
              <a:gd name="T2" fmla="*/ 2147483647 w 699"/>
              <a:gd name="T3" fmla="*/ 2147483647 h 255"/>
              <a:gd name="T4" fmla="*/ 2147483647 w 699"/>
              <a:gd name="T5" fmla="*/ 2147483647 h 255"/>
              <a:gd name="T6" fmla="*/ 2147483647 w 699"/>
              <a:gd name="T7" fmla="*/ 2147483647 h 255"/>
              <a:gd name="T8" fmla="*/ 0 w 699"/>
              <a:gd name="T9" fmla="*/ 2147483647 h 255"/>
              <a:gd name="T10" fmla="*/ 2147483647 w 699"/>
              <a:gd name="T11" fmla="*/ 2147483647 h 255"/>
              <a:gd name="T12" fmla="*/ 2147483647 w 699"/>
              <a:gd name="T13" fmla="*/ 2147483647 h 255"/>
              <a:gd name="T14" fmla="*/ 2147483647 w 699"/>
              <a:gd name="T15" fmla="*/ 2147483647 h 255"/>
              <a:gd name="T16" fmla="*/ 2147483647 w 699"/>
              <a:gd name="T17" fmla="*/ 2147483647 h 255"/>
              <a:gd name="T18" fmla="*/ 2147483647 w 699"/>
              <a:gd name="T19" fmla="*/ 2147483647 h 255"/>
              <a:gd name="T20" fmla="*/ 2147483647 w 699"/>
              <a:gd name="T21" fmla="*/ 2147483647 h 255"/>
              <a:gd name="T22" fmla="*/ 2147483647 w 699"/>
              <a:gd name="T23" fmla="*/ 0 h 255"/>
              <a:gd name="T24" fmla="*/ 2147483647 w 699"/>
              <a:gd name="T25" fmla="*/ 2147483647 h 255"/>
              <a:gd name="T26" fmla="*/ 2147483647 w 699"/>
              <a:gd name="T27" fmla="*/ 2147483647 h 255"/>
              <a:gd name="T28" fmla="*/ 2147483647 w 699"/>
              <a:gd name="T29" fmla="*/ 2147483647 h 255"/>
              <a:gd name="T30" fmla="*/ 2147483647 w 699"/>
              <a:gd name="T31" fmla="*/ 2147483647 h 2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99"/>
              <a:gd name="T49" fmla="*/ 0 h 255"/>
              <a:gd name="T50" fmla="*/ 699 w 699"/>
              <a:gd name="T51" fmla="*/ 255 h 25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99" h="255">
                <a:moveTo>
                  <a:pt x="42" y="117"/>
                </a:moveTo>
                <a:lnTo>
                  <a:pt x="42" y="121"/>
                </a:lnTo>
                <a:lnTo>
                  <a:pt x="30" y="145"/>
                </a:lnTo>
                <a:lnTo>
                  <a:pt x="43" y="178"/>
                </a:lnTo>
                <a:lnTo>
                  <a:pt x="0" y="206"/>
                </a:lnTo>
                <a:lnTo>
                  <a:pt x="9" y="255"/>
                </a:lnTo>
                <a:lnTo>
                  <a:pt x="192" y="240"/>
                </a:lnTo>
                <a:lnTo>
                  <a:pt x="410" y="215"/>
                </a:lnTo>
                <a:lnTo>
                  <a:pt x="519" y="196"/>
                </a:lnTo>
                <a:lnTo>
                  <a:pt x="541" y="130"/>
                </a:lnTo>
                <a:lnTo>
                  <a:pt x="580" y="127"/>
                </a:lnTo>
                <a:lnTo>
                  <a:pt x="699" y="0"/>
                </a:lnTo>
                <a:lnTo>
                  <a:pt x="544" y="32"/>
                </a:lnTo>
                <a:lnTo>
                  <a:pt x="183" y="84"/>
                </a:lnTo>
                <a:lnTo>
                  <a:pt x="186" y="99"/>
                </a:lnTo>
                <a:lnTo>
                  <a:pt x="42" y="117"/>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17" name="Shape - South Dakota"/>
          <p:cNvSpPr>
            <a:spLocks noChangeAspect="1"/>
          </p:cNvSpPr>
          <p:nvPr/>
        </p:nvSpPr>
        <p:spPr bwMode="auto">
          <a:xfrm>
            <a:off x="4175442" y="1687484"/>
            <a:ext cx="922863" cy="595086"/>
          </a:xfrm>
          <a:custGeom>
            <a:avLst/>
            <a:gdLst>
              <a:gd name="T0" fmla="*/ 2147483647 w 583"/>
              <a:gd name="T1" fmla="*/ 0 h 380"/>
              <a:gd name="T2" fmla="*/ 2147483647 w 583"/>
              <a:gd name="T3" fmla="*/ 2147483647 h 380"/>
              <a:gd name="T4" fmla="*/ 0 w 583"/>
              <a:gd name="T5" fmla="*/ 2147483647 h 380"/>
              <a:gd name="T6" fmla="*/ 2147483647 w 583"/>
              <a:gd name="T7" fmla="*/ 2147483647 h 380"/>
              <a:gd name="T8" fmla="*/ 2147483647 w 583"/>
              <a:gd name="T9" fmla="*/ 2147483647 h 380"/>
              <a:gd name="T10" fmla="*/ 2147483647 w 583"/>
              <a:gd name="T11" fmla="*/ 2147483647 h 380"/>
              <a:gd name="T12" fmla="*/ 2147483647 w 583"/>
              <a:gd name="T13" fmla="*/ 2147483647 h 380"/>
              <a:gd name="T14" fmla="*/ 2147483647 w 583"/>
              <a:gd name="T15" fmla="*/ 2147483647 h 380"/>
              <a:gd name="T16" fmla="*/ 2147483647 w 583"/>
              <a:gd name="T17" fmla="*/ 2147483647 h 380"/>
              <a:gd name="T18" fmla="*/ 2147483647 w 583"/>
              <a:gd name="T19" fmla="*/ 2147483647 h 380"/>
              <a:gd name="T20" fmla="*/ 2147483647 w 583"/>
              <a:gd name="T21" fmla="*/ 2147483647 h 380"/>
              <a:gd name="T22" fmla="*/ 2147483647 w 583"/>
              <a:gd name="T23" fmla="*/ 2147483647 h 380"/>
              <a:gd name="T24" fmla="*/ 2147483647 w 583"/>
              <a:gd name="T25" fmla="*/ 2147483647 h 380"/>
              <a:gd name="T26" fmla="*/ 2147483647 w 583"/>
              <a:gd name="T27" fmla="*/ 0 h 38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83"/>
              <a:gd name="T43" fmla="*/ 0 h 380"/>
              <a:gd name="T44" fmla="*/ 583 w 583"/>
              <a:gd name="T45" fmla="*/ 380 h 38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83" h="380">
                <a:moveTo>
                  <a:pt x="11" y="0"/>
                </a:moveTo>
                <a:lnTo>
                  <a:pt x="9" y="147"/>
                </a:lnTo>
                <a:lnTo>
                  <a:pt x="0" y="320"/>
                </a:lnTo>
                <a:lnTo>
                  <a:pt x="424" y="326"/>
                </a:lnTo>
                <a:lnTo>
                  <a:pt x="468" y="350"/>
                </a:lnTo>
                <a:lnTo>
                  <a:pt x="500" y="317"/>
                </a:lnTo>
                <a:lnTo>
                  <a:pt x="583" y="380"/>
                </a:lnTo>
                <a:lnTo>
                  <a:pt x="571" y="314"/>
                </a:lnTo>
                <a:lnTo>
                  <a:pt x="579" y="264"/>
                </a:lnTo>
                <a:lnTo>
                  <a:pt x="583" y="91"/>
                </a:lnTo>
                <a:lnTo>
                  <a:pt x="546" y="54"/>
                </a:lnTo>
                <a:lnTo>
                  <a:pt x="561" y="6"/>
                </a:lnTo>
                <a:lnTo>
                  <a:pt x="284" y="4"/>
                </a:lnTo>
                <a:lnTo>
                  <a:pt x="11" y="0"/>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18" name="Shape - South Carolina"/>
          <p:cNvSpPr>
            <a:spLocks noChangeAspect="1"/>
          </p:cNvSpPr>
          <p:nvPr/>
        </p:nvSpPr>
        <p:spPr bwMode="auto">
          <a:xfrm>
            <a:off x="6885154" y="3187927"/>
            <a:ext cx="647596" cy="504393"/>
          </a:xfrm>
          <a:custGeom>
            <a:avLst/>
            <a:gdLst>
              <a:gd name="T0" fmla="*/ 2147483647 w 408"/>
              <a:gd name="T1" fmla="*/ 2147483647 h 323"/>
              <a:gd name="T2" fmla="*/ 2147483647 w 408"/>
              <a:gd name="T3" fmla="*/ 2147483647 h 323"/>
              <a:gd name="T4" fmla="*/ 2147483647 w 408"/>
              <a:gd name="T5" fmla="*/ 0 h 323"/>
              <a:gd name="T6" fmla="*/ 2147483647 w 408"/>
              <a:gd name="T7" fmla="*/ 2147483647 h 323"/>
              <a:gd name="T8" fmla="*/ 2147483647 w 408"/>
              <a:gd name="T9" fmla="*/ 2147483647 h 323"/>
              <a:gd name="T10" fmla="*/ 2147483647 w 408"/>
              <a:gd name="T11" fmla="*/ 2147483647 h 323"/>
              <a:gd name="T12" fmla="*/ 2147483647 w 408"/>
              <a:gd name="T13" fmla="*/ 2147483647 h 323"/>
              <a:gd name="T14" fmla="*/ 2147483647 w 408"/>
              <a:gd name="T15" fmla="*/ 2147483647 h 323"/>
              <a:gd name="T16" fmla="*/ 2147483647 w 408"/>
              <a:gd name="T17" fmla="*/ 2147483647 h 323"/>
              <a:gd name="T18" fmla="*/ 2147483647 w 408"/>
              <a:gd name="T19" fmla="*/ 2147483647 h 323"/>
              <a:gd name="T20" fmla="*/ 2147483647 w 408"/>
              <a:gd name="T21" fmla="*/ 2147483647 h 323"/>
              <a:gd name="T22" fmla="*/ 2147483647 w 408"/>
              <a:gd name="T23" fmla="*/ 2147483647 h 323"/>
              <a:gd name="T24" fmla="*/ 2147483647 w 408"/>
              <a:gd name="T25" fmla="*/ 2147483647 h 323"/>
              <a:gd name="T26" fmla="*/ 2147483647 w 408"/>
              <a:gd name="T27" fmla="*/ 2147483647 h 323"/>
              <a:gd name="T28" fmla="*/ 0 w 408"/>
              <a:gd name="T29" fmla="*/ 2147483647 h 323"/>
              <a:gd name="T30" fmla="*/ 2147483647 w 408"/>
              <a:gd name="T31" fmla="*/ 2147483647 h 32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8"/>
              <a:gd name="T49" fmla="*/ 0 h 323"/>
              <a:gd name="T50" fmla="*/ 408 w 408"/>
              <a:gd name="T51" fmla="*/ 323 h 32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8" h="323">
                <a:moveTo>
                  <a:pt x="15" y="58"/>
                </a:moveTo>
                <a:lnTo>
                  <a:pt x="47" y="27"/>
                </a:lnTo>
                <a:lnTo>
                  <a:pt x="170" y="0"/>
                </a:lnTo>
                <a:lnTo>
                  <a:pt x="207" y="18"/>
                </a:lnTo>
                <a:lnTo>
                  <a:pt x="286" y="5"/>
                </a:lnTo>
                <a:lnTo>
                  <a:pt x="350" y="51"/>
                </a:lnTo>
                <a:lnTo>
                  <a:pt x="408" y="86"/>
                </a:lnTo>
                <a:lnTo>
                  <a:pt x="375" y="183"/>
                </a:lnTo>
                <a:lnTo>
                  <a:pt x="326" y="233"/>
                </a:lnTo>
                <a:lnTo>
                  <a:pt x="272" y="247"/>
                </a:lnTo>
                <a:lnTo>
                  <a:pt x="283" y="286"/>
                </a:lnTo>
                <a:lnTo>
                  <a:pt x="250" y="323"/>
                </a:lnTo>
                <a:lnTo>
                  <a:pt x="187" y="233"/>
                </a:lnTo>
                <a:lnTo>
                  <a:pt x="26" y="86"/>
                </a:lnTo>
                <a:lnTo>
                  <a:pt x="0" y="86"/>
                </a:lnTo>
                <a:lnTo>
                  <a:pt x="15" y="58"/>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19" name="Shape - Rhode Island"/>
          <p:cNvSpPr>
            <a:spLocks noChangeAspect="1"/>
          </p:cNvSpPr>
          <p:nvPr/>
        </p:nvSpPr>
        <p:spPr bwMode="auto">
          <a:xfrm>
            <a:off x="8011674" y="1830684"/>
            <a:ext cx="120927" cy="101833"/>
          </a:xfrm>
          <a:custGeom>
            <a:avLst/>
            <a:gdLst>
              <a:gd name="T0" fmla="*/ 0 w 77"/>
              <a:gd name="T1" fmla="*/ 2147483647 h 64"/>
              <a:gd name="T2" fmla="*/ 2147483647 w 77"/>
              <a:gd name="T3" fmla="*/ 0 h 64"/>
              <a:gd name="T4" fmla="*/ 2147483647 w 77"/>
              <a:gd name="T5" fmla="*/ 2147483647 h 64"/>
              <a:gd name="T6" fmla="*/ 2147483647 w 77"/>
              <a:gd name="T7" fmla="*/ 2147483647 h 64"/>
              <a:gd name="T8" fmla="*/ 2147483647 w 77"/>
              <a:gd name="T9" fmla="*/ 2147483647 h 64"/>
              <a:gd name="T10" fmla="*/ 2147483647 w 77"/>
              <a:gd name="T11" fmla="*/ 2147483647 h 64"/>
              <a:gd name="T12" fmla="*/ 0 w 77"/>
              <a:gd name="T13" fmla="*/ 2147483647 h 64"/>
              <a:gd name="T14" fmla="*/ 0 60000 65536"/>
              <a:gd name="T15" fmla="*/ 0 60000 65536"/>
              <a:gd name="T16" fmla="*/ 0 60000 65536"/>
              <a:gd name="T17" fmla="*/ 0 60000 65536"/>
              <a:gd name="T18" fmla="*/ 0 60000 65536"/>
              <a:gd name="T19" fmla="*/ 0 60000 65536"/>
              <a:gd name="T20" fmla="*/ 0 60000 65536"/>
              <a:gd name="T21" fmla="*/ 0 w 77"/>
              <a:gd name="T22" fmla="*/ 0 h 64"/>
              <a:gd name="T23" fmla="*/ 77 w 77"/>
              <a:gd name="T24" fmla="*/ 64 h 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7" h="64">
                <a:moveTo>
                  <a:pt x="0" y="10"/>
                </a:moveTo>
                <a:lnTo>
                  <a:pt x="32" y="0"/>
                </a:lnTo>
                <a:lnTo>
                  <a:pt x="77" y="33"/>
                </a:lnTo>
                <a:lnTo>
                  <a:pt x="68" y="42"/>
                </a:lnTo>
                <a:lnTo>
                  <a:pt x="46" y="42"/>
                </a:lnTo>
                <a:lnTo>
                  <a:pt x="35" y="64"/>
                </a:lnTo>
                <a:lnTo>
                  <a:pt x="0" y="10"/>
                </a:lnTo>
                <a:close/>
              </a:path>
            </a:pathLst>
          </a:custGeom>
          <a:solidFill>
            <a:schemeClr val="accent5">
              <a:lumMod val="40000"/>
              <a:lumOff val="60000"/>
            </a:schemeClr>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20" name="Shape - Pennsylvania"/>
          <p:cNvSpPr>
            <a:spLocks noChangeAspect="1"/>
          </p:cNvSpPr>
          <p:nvPr/>
        </p:nvSpPr>
        <p:spPr bwMode="auto">
          <a:xfrm>
            <a:off x="6993353" y="1961161"/>
            <a:ext cx="747833" cy="483707"/>
          </a:xfrm>
          <a:custGeom>
            <a:avLst/>
            <a:gdLst>
              <a:gd name="T0" fmla="*/ 43 w 473"/>
              <a:gd name="T1" fmla="*/ 45 h 310"/>
              <a:gd name="T2" fmla="*/ 0 w 473"/>
              <a:gd name="T3" fmla="*/ 87 h 310"/>
              <a:gd name="T4" fmla="*/ 24 w 473"/>
              <a:gd name="T5" fmla="*/ 237 h 310"/>
              <a:gd name="T6" fmla="*/ 43 w 473"/>
              <a:gd name="T7" fmla="*/ 310 h 310"/>
              <a:gd name="T8" fmla="*/ 124 w 473"/>
              <a:gd name="T9" fmla="*/ 304 h 310"/>
              <a:gd name="T10" fmla="*/ 422 w 473"/>
              <a:gd name="T11" fmla="*/ 248 h 310"/>
              <a:gd name="T12" fmla="*/ 443 w 473"/>
              <a:gd name="T13" fmla="*/ 239 h 310"/>
              <a:gd name="T14" fmla="*/ 473 w 473"/>
              <a:gd name="T15" fmla="*/ 169 h 310"/>
              <a:gd name="T16" fmla="*/ 428 w 473"/>
              <a:gd name="T17" fmla="*/ 130 h 310"/>
              <a:gd name="T18" fmla="*/ 452 w 473"/>
              <a:gd name="T19" fmla="*/ 41 h 310"/>
              <a:gd name="T20" fmla="*/ 418 w 473"/>
              <a:gd name="T21" fmla="*/ 32 h 310"/>
              <a:gd name="T22" fmla="*/ 418 w 473"/>
              <a:gd name="T23" fmla="*/ 9 h 310"/>
              <a:gd name="T24" fmla="*/ 403 w 473"/>
              <a:gd name="T25" fmla="*/ 0 h 310"/>
              <a:gd name="T26" fmla="*/ 57 w 473"/>
              <a:gd name="T27" fmla="*/ 64 h 310"/>
              <a:gd name="T28" fmla="*/ 43 w 473"/>
              <a:gd name="T29" fmla="*/ 45 h 31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73"/>
              <a:gd name="T46" fmla="*/ 0 h 310"/>
              <a:gd name="T47" fmla="*/ 473 w 473"/>
              <a:gd name="T48" fmla="*/ 310 h 31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73" h="310">
                <a:moveTo>
                  <a:pt x="43" y="45"/>
                </a:moveTo>
                <a:lnTo>
                  <a:pt x="0" y="87"/>
                </a:lnTo>
                <a:lnTo>
                  <a:pt x="24" y="237"/>
                </a:lnTo>
                <a:lnTo>
                  <a:pt x="43" y="310"/>
                </a:lnTo>
                <a:lnTo>
                  <a:pt x="124" y="304"/>
                </a:lnTo>
                <a:lnTo>
                  <a:pt x="422" y="248"/>
                </a:lnTo>
                <a:lnTo>
                  <a:pt x="443" y="239"/>
                </a:lnTo>
                <a:lnTo>
                  <a:pt x="473" y="169"/>
                </a:lnTo>
                <a:lnTo>
                  <a:pt x="428" y="130"/>
                </a:lnTo>
                <a:lnTo>
                  <a:pt x="452" y="41"/>
                </a:lnTo>
                <a:lnTo>
                  <a:pt x="418" y="32"/>
                </a:lnTo>
                <a:lnTo>
                  <a:pt x="418" y="9"/>
                </a:lnTo>
                <a:lnTo>
                  <a:pt x="403" y="0"/>
                </a:lnTo>
                <a:lnTo>
                  <a:pt x="57" y="64"/>
                </a:lnTo>
                <a:lnTo>
                  <a:pt x="43" y="45"/>
                </a:lnTo>
                <a:close/>
              </a:path>
            </a:pathLst>
          </a:custGeom>
          <a:solidFill>
            <a:schemeClr val="accent1"/>
          </a:solidFill>
          <a:ln w="12700">
            <a:solidFill>
              <a:schemeClr val="accent4"/>
            </a:solidFill>
            <a:prstDash val="solid"/>
            <a:round/>
            <a:headEnd/>
            <a:tailEnd/>
          </a:ln>
        </p:spPr>
        <p:txBody>
          <a:bodyPr/>
          <a:lstStyle/>
          <a:p>
            <a:pPr>
              <a:defRPr/>
            </a:pPr>
            <a:endParaRPr lang="en-US" sz="1300">
              <a:solidFill>
                <a:srgbClr val="000000"/>
              </a:solidFill>
              <a:latin typeface="Calibri" pitchFamily="34" charset="0"/>
            </a:endParaRPr>
          </a:p>
        </p:txBody>
      </p:sp>
      <p:sp>
        <p:nvSpPr>
          <p:cNvPr id="21" name="Shape - Oregon"/>
          <p:cNvSpPr>
            <a:spLocks noChangeAspect="1"/>
          </p:cNvSpPr>
          <p:nvPr/>
        </p:nvSpPr>
        <p:spPr bwMode="auto">
          <a:xfrm>
            <a:off x="1777589" y="1367658"/>
            <a:ext cx="1046969" cy="786023"/>
          </a:xfrm>
          <a:custGeom>
            <a:avLst/>
            <a:gdLst>
              <a:gd name="T0" fmla="*/ 145 w 662"/>
              <a:gd name="T1" fmla="*/ 0 h 505"/>
              <a:gd name="T2" fmla="*/ 126 w 662"/>
              <a:gd name="T3" fmla="*/ 11 h 505"/>
              <a:gd name="T4" fmla="*/ 114 w 662"/>
              <a:gd name="T5" fmla="*/ 55 h 505"/>
              <a:gd name="T6" fmla="*/ 102 w 662"/>
              <a:gd name="T7" fmla="*/ 93 h 505"/>
              <a:gd name="T8" fmla="*/ 93 w 662"/>
              <a:gd name="T9" fmla="*/ 123 h 505"/>
              <a:gd name="T10" fmla="*/ 81 w 662"/>
              <a:gd name="T11" fmla="*/ 155 h 505"/>
              <a:gd name="T12" fmla="*/ 67 w 662"/>
              <a:gd name="T13" fmla="*/ 188 h 505"/>
              <a:gd name="T14" fmla="*/ 50 w 662"/>
              <a:gd name="T15" fmla="*/ 224 h 505"/>
              <a:gd name="T16" fmla="*/ 26 w 662"/>
              <a:gd name="T17" fmla="*/ 266 h 505"/>
              <a:gd name="T18" fmla="*/ 0 w 662"/>
              <a:gd name="T19" fmla="*/ 306 h 505"/>
              <a:gd name="T20" fmla="*/ 0 w 662"/>
              <a:gd name="T21" fmla="*/ 394 h 505"/>
              <a:gd name="T22" fmla="*/ 371 w 662"/>
              <a:gd name="T23" fmla="*/ 470 h 505"/>
              <a:gd name="T24" fmla="*/ 543 w 662"/>
              <a:gd name="T25" fmla="*/ 505 h 505"/>
              <a:gd name="T26" fmla="*/ 579 w 662"/>
              <a:gd name="T27" fmla="*/ 330 h 505"/>
              <a:gd name="T28" fmla="*/ 601 w 662"/>
              <a:gd name="T29" fmla="*/ 315 h 505"/>
              <a:gd name="T30" fmla="*/ 580 w 662"/>
              <a:gd name="T31" fmla="*/ 276 h 505"/>
              <a:gd name="T32" fmla="*/ 591 w 662"/>
              <a:gd name="T33" fmla="*/ 236 h 505"/>
              <a:gd name="T34" fmla="*/ 662 w 662"/>
              <a:gd name="T35" fmla="*/ 169 h 505"/>
              <a:gd name="T36" fmla="*/ 613 w 662"/>
              <a:gd name="T37" fmla="*/ 108 h 505"/>
              <a:gd name="T38" fmla="*/ 407 w 662"/>
              <a:gd name="T39" fmla="*/ 64 h 505"/>
              <a:gd name="T40" fmla="*/ 379 w 662"/>
              <a:gd name="T41" fmla="*/ 82 h 505"/>
              <a:gd name="T42" fmla="*/ 342 w 662"/>
              <a:gd name="T43" fmla="*/ 52 h 505"/>
              <a:gd name="T44" fmla="*/ 309 w 662"/>
              <a:gd name="T45" fmla="*/ 84 h 505"/>
              <a:gd name="T46" fmla="*/ 278 w 662"/>
              <a:gd name="T47" fmla="*/ 52 h 505"/>
              <a:gd name="T48" fmla="*/ 196 w 662"/>
              <a:gd name="T49" fmla="*/ 54 h 505"/>
              <a:gd name="T50" fmla="*/ 206 w 662"/>
              <a:gd name="T51" fmla="*/ 5 h 505"/>
              <a:gd name="T52" fmla="*/ 145 w 662"/>
              <a:gd name="T53" fmla="*/ 0 h 50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662"/>
              <a:gd name="T82" fmla="*/ 0 h 505"/>
              <a:gd name="T83" fmla="*/ 662 w 662"/>
              <a:gd name="T84" fmla="*/ 505 h 50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662" h="505">
                <a:moveTo>
                  <a:pt x="145" y="0"/>
                </a:moveTo>
                <a:lnTo>
                  <a:pt x="126" y="11"/>
                </a:lnTo>
                <a:lnTo>
                  <a:pt x="114" y="55"/>
                </a:lnTo>
                <a:lnTo>
                  <a:pt x="102" y="93"/>
                </a:lnTo>
                <a:lnTo>
                  <a:pt x="93" y="123"/>
                </a:lnTo>
                <a:lnTo>
                  <a:pt x="81" y="155"/>
                </a:lnTo>
                <a:lnTo>
                  <a:pt x="67" y="188"/>
                </a:lnTo>
                <a:lnTo>
                  <a:pt x="50" y="224"/>
                </a:lnTo>
                <a:lnTo>
                  <a:pt x="26" y="266"/>
                </a:lnTo>
                <a:lnTo>
                  <a:pt x="0" y="306"/>
                </a:lnTo>
                <a:lnTo>
                  <a:pt x="0" y="394"/>
                </a:lnTo>
                <a:lnTo>
                  <a:pt x="371" y="470"/>
                </a:lnTo>
                <a:lnTo>
                  <a:pt x="543" y="505"/>
                </a:lnTo>
                <a:lnTo>
                  <a:pt x="579" y="330"/>
                </a:lnTo>
                <a:lnTo>
                  <a:pt x="601" y="315"/>
                </a:lnTo>
                <a:lnTo>
                  <a:pt x="580" y="276"/>
                </a:lnTo>
                <a:lnTo>
                  <a:pt x="591" y="236"/>
                </a:lnTo>
                <a:lnTo>
                  <a:pt x="662" y="169"/>
                </a:lnTo>
                <a:lnTo>
                  <a:pt x="613" y="108"/>
                </a:lnTo>
                <a:lnTo>
                  <a:pt x="407" y="64"/>
                </a:lnTo>
                <a:lnTo>
                  <a:pt x="379" y="82"/>
                </a:lnTo>
                <a:lnTo>
                  <a:pt x="342" y="52"/>
                </a:lnTo>
                <a:lnTo>
                  <a:pt x="309" y="84"/>
                </a:lnTo>
                <a:lnTo>
                  <a:pt x="278" y="52"/>
                </a:lnTo>
                <a:lnTo>
                  <a:pt x="196" y="54"/>
                </a:lnTo>
                <a:lnTo>
                  <a:pt x="206" y="5"/>
                </a:lnTo>
                <a:lnTo>
                  <a:pt x="145" y="0"/>
                </a:lnTo>
                <a:close/>
              </a:path>
            </a:pathLst>
          </a:custGeom>
          <a:solidFill>
            <a:schemeClr val="accent5">
              <a:lumMod val="40000"/>
              <a:lumOff val="60000"/>
            </a:schemeClr>
          </a:solidFill>
          <a:ln w="12700">
            <a:solidFill>
              <a:schemeClr val="accent2"/>
            </a:solidFill>
            <a:prstDash val="solid"/>
            <a:round/>
            <a:headEnd/>
            <a:tailEnd/>
          </a:ln>
        </p:spPr>
        <p:txBody>
          <a:bodyPr/>
          <a:lstStyle/>
          <a:p>
            <a:pPr>
              <a:defRPr/>
            </a:pPr>
            <a:endParaRPr lang="en-US" sz="1300">
              <a:solidFill>
                <a:srgbClr val="000000"/>
              </a:solidFill>
              <a:latin typeface="Calibri" pitchFamily="34" charset="0"/>
            </a:endParaRPr>
          </a:p>
        </p:txBody>
      </p:sp>
      <p:sp>
        <p:nvSpPr>
          <p:cNvPr id="22" name="Shape - Oklahoma"/>
          <p:cNvSpPr>
            <a:spLocks noChangeAspect="1"/>
          </p:cNvSpPr>
          <p:nvPr/>
        </p:nvSpPr>
        <p:spPr bwMode="auto">
          <a:xfrm>
            <a:off x="4272502" y="3130647"/>
            <a:ext cx="1128120" cy="536214"/>
          </a:xfrm>
          <a:custGeom>
            <a:avLst/>
            <a:gdLst>
              <a:gd name="T0" fmla="*/ 2147483647 w 713"/>
              <a:gd name="T1" fmla="*/ 0 h 343"/>
              <a:gd name="T2" fmla="*/ 0 w 713"/>
              <a:gd name="T3" fmla="*/ 2147483647 h 343"/>
              <a:gd name="T4" fmla="*/ 2147483647 w 713"/>
              <a:gd name="T5" fmla="*/ 2147483647 h 343"/>
              <a:gd name="T6" fmla="*/ 2147483647 w 713"/>
              <a:gd name="T7" fmla="*/ 2147483647 h 343"/>
              <a:gd name="T8" fmla="*/ 2147483647 w 713"/>
              <a:gd name="T9" fmla="*/ 2147483647 h 343"/>
              <a:gd name="T10" fmla="*/ 2147483647 w 713"/>
              <a:gd name="T11" fmla="*/ 2147483647 h 343"/>
              <a:gd name="T12" fmla="*/ 2147483647 w 713"/>
              <a:gd name="T13" fmla="*/ 2147483647 h 343"/>
              <a:gd name="T14" fmla="*/ 2147483647 w 713"/>
              <a:gd name="T15" fmla="*/ 2147483647 h 343"/>
              <a:gd name="T16" fmla="*/ 2147483647 w 713"/>
              <a:gd name="T17" fmla="*/ 2147483647 h 343"/>
              <a:gd name="T18" fmla="*/ 2147483647 w 713"/>
              <a:gd name="T19" fmla="*/ 2147483647 h 343"/>
              <a:gd name="T20" fmla="*/ 2147483647 w 713"/>
              <a:gd name="T21" fmla="*/ 2147483647 h 343"/>
              <a:gd name="T22" fmla="*/ 2147483647 w 713"/>
              <a:gd name="T23" fmla="*/ 2147483647 h 343"/>
              <a:gd name="T24" fmla="*/ 2147483647 w 713"/>
              <a:gd name="T25" fmla="*/ 0 h 3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13"/>
              <a:gd name="T40" fmla="*/ 0 h 343"/>
              <a:gd name="T41" fmla="*/ 713 w 713"/>
              <a:gd name="T42" fmla="*/ 343 h 3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13" h="343">
                <a:moveTo>
                  <a:pt x="4" y="0"/>
                </a:moveTo>
                <a:lnTo>
                  <a:pt x="0" y="61"/>
                </a:lnTo>
                <a:lnTo>
                  <a:pt x="253" y="70"/>
                </a:lnTo>
                <a:lnTo>
                  <a:pt x="255" y="266"/>
                </a:lnTo>
                <a:lnTo>
                  <a:pt x="385" y="319"/>
                </a:lnTo>
                <a:lnTo>
                  <a:pt x="420" y="300"/>
                </a:lnTo>
                <a:lnTo>
                  <a:pt x="502" y="343"/>
                </a:lnTo>
                <a:lnTo>
                  <a:pt x="556" y="342"/>
                </a:lnTo>
                <a:lnTo>
                  <a:pt x="654" y="300"/>
                </a:lnTo>
                <a:lnTo>
                  <a:pt x="713" y="340"/>
                </a:lnTo>
                <a:lnTo>
                  <a:pt x="713" y="128"/>
                </a:lnTo>
                <a:lnTo>
                  <a:pt x="695" y="5"/>
                </a:lnTo>
                <a:lnTo>
                  <a:pt x="4"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23" name="Shape - Ohio"/>
          <p:cNvSpPr>
            <a:spLocks noChangeAspect="1"/>
          </p:cNvSpPr>
          <p:nvPr/>
        </p:nvSpPr>
        <p:spPr bwMode="auto">
          <a:xfrm>
            <a:off x="6487371" y="2094815"/>
            <a:ext cx="548946" cy="620544"/>
          </a:xfrm>
          <a:custGeom>
            <a:avLst/>
            <a:gdLst>
              <a:gd name="T0" fmla="*/ 0 w 345"/>
              <a:gd name="T1" fmla="*/ 89 h 398"/>
              <a:gd name="T2" fmla="*/ 155 w 345"/>
              <a:gd name="T3" fmla="*/ 74 h 398"/>
              <a:gd name="T4" fmla="*/ 188 w 345"/>
              <a:gd name="T5" fmla="*/ 80 h 398"/>
              <a:gd name="T6" fmla="*/ 261 w 345"/>
              <a:gd name="T7" fmla="*/ 46 h 398"/>
              <a:gd name="T8" fmla="*/ 277 w 345"/>
              <a:gd name="T9" fmla="*/ 15 h 398"/>
              <a:gd name="T10" fmla="*/ 321 w 345"/>
              <a:gd name="T11" fmla="*/ 0 h 398"/>
              <a:gd name="T12" fmla="*/ 345 w 345"/>
              <a:gd name="T13" fmla="*/ 150 h 398"/>
              <a:gd name="T14" fmla="*/ 327 w 345"/>
              <a:gd name="T15" fmla="*/ 167 h 398"/>
              <a:gd name="T16" fmla="*/ 331 w 345"/>
              <a:gd name="T17" fmla="*/ 271 h 398"/>
              <a:gd name="T18" fmla="*/ 297 w 345"/>
              <a:gd name="T19" fmla="*/ 280 h 398"/>
              <a:gd name="T20" fmla="*/ 277 w 345"/>
              <a:gd name="T21" fmla="*/ 338 h 398"/>
              <a:gd name="T22" fmla="*/ 251 w 345"/>
              <a:gd name="T23" fmla="*/ 331 h 398"/>
              <a:gd name="T24" fmla="*/ 242 w 345"/>
              <a:gd name="T25" fmla="*/ 398 h 398"/>
              <a:gd name="T26" fmla="*/ 203 w 345"/>
              <a:gd name="T27" fmla="*/ 369 h 398"/>
              <a:gd name="T28" fmla="*/ 127 w 345"/>
              <a:gd name="T29" fmla="*/ 387 h 398"/>
              <a:gd name="T30" fmla="*/ 94 w 345"/>
              <a:gd name="T31" fmla="*/ 362 h 398"/>
              <a:gd name="T32" fmla="*/ 51 w 345"/>
              <a:gd name="T33" fmla="*/ 360 h 398"/>
              <a:gd name="T34" fmla="*/ 29 w 345"/>
              <a:gd name="T35" fmla="*/ 249 h 398"/>
              <a:gd name="T36" fmla="*/ 0 w 345"/>
              <a:gd name="T37" fmla="*/ 89 h 39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45"/>
              <a:gd name="T58" fmla="*/ 0 h 398"/>
              <a:gd name="T59" fmla="*/ 345 w 345"/>
              <a:gd name="T60" fmla="*/ 398 h 39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45" h="398">
                <a:moveTo>
                  <a:pt x="0" y="89"/>
                </a:moveTo>
                <a:lnTo>
                  <a:pt x="155" y="74"/>
                </a:lnTo>
                <a:lnTo>
                  <a:pt x="188" y="80"/>
                </a:lnTo>
                <a:lnTo>
                  <a:pt x="261" y="46"/>
                </a:lnTo>
                <a:lnTo>
                  <a:pt x="277" y="15"/>
                </a:lnTo>
                <a:lnTo>
                  <a:pt x="321" y="0"/>
                </a:lnTo>
                <a:lnTo>
                  <a:pt x="345" y="150"/>
                </a:lnTo>
                <a:lnTo>
                  <a:pt x="327" y="167"/>
                </a:lnTo>
                <a:lnTo>
                  <a:pt x="331" y="271"/>
                </a:lnTo>
                <a:lnTo>
                  <a:pt x="297" y="280"/>
                </a:lnTo>
                <a:lnTo>
                  <a:pt x="277" y="338"/>
                </a:lnTo>
                <a:lnTo>
                  <a:pt x="251" y="331"/>
                </a:lnTo>
                <a:lnTo>
                  <a:pt x="242" y="398"/>
                </a:lnTo>
                <a:lnTo>
                  <a:pt x="203" y="369"/>
                </a:lnTo>
                <a:lnTo>
                  <a:pt x="127" y="387"/>
                </a:lnTo>
                <a:lnTo>
                  <a:pt x="94" y="362"/>
                </a:lnTo>
                <a:lnTo>
                  <a:pt x="51" y="360"/>
                </a:lnTo>
                <a:lnTo>
                  <a:pt x="29" y="249"/>
                </a:lnTo>
                <a:lnTo>
                  <a:pt x="0" y="89"/>
                </a:lnTo>
                <a:close/>
              </a:path>
            </a:pathLst>
          </a:custGeom>
          <a:solidFill>
            <a:schemeClr val="accent4"/>
          </a:solidFill>
          <a:ln w="12700">
            <a:solidFill>
              <a:schemeClr val="accent2"/>
            </a:solidFill>
            <a:prstDash val="solid"/>
            <a:round/>
            <a:headEnd/>
            <a:tailEnd/>
          </a:ln>
        </p:spPr>
        <p:txBody>
          <a:bodyPr/>
          <a:lstStyle/>
          <a:p>
            <a:pPr>
              <a:defRPr/>
            </a:pPr>
            <a:endParaRPr lang="en-US" sz="1300">
              <a:solidFill>
                <a:srgbClr val="000000"/>
              </a:solidFill>
              <a:latin typeface="Calibri" pitchFamily="34" charset="0"/>
            </a:endParaRPr>
          </a:p>
        </p:txBody>
      </p:sp>
      <p:sp>
        <p:nvSpPr>
          <p:cNvPr id="24" name="Shape - North Dakota"/>
          <p:cNvSpPr>
            <a:spLocks noChangeAspect="1"/>
          </p:cNvSpPr>
          <p:nvPr/>
        </p:nvSpPr>
        <p:spPr bwMode="auto">
          <a:xfrm>
            <a:off x="4196507" y="1200595"/>
            <a:ext cx="878306" cy="507573"/>
          </a:xfrm>
          <a:custGeom>
            <a:avLst/>
            <a:gdLst>
              <a:gd name="T0" fmla="*/ 2147483647 w 555"/>
              <a:gd name="T1" fmla="*/ 0 h 325"/>
              <a:gd name="T2" fmla="*/ 2147483647 w 555"/>
              <a:gd name="T3" fmla="*/ 2147483647 h 325"/>
              <a:gd name="T4" fmla="*/ 2147483647 w 555"/>
              <a:gd name="T5" fmla="*/ 2147483647 h 325"/>
              <a:gd name="T6" fmla="*/ 2147483647 w 555"/>
              <a:gd name="T7" fmla="*/ 2147483647 h 325"/>
              <a:gd name="T8" fmla="*/ 2147483647 w 555"/>
              <a:gd name="T9" fmla="*/ 2147483647 h 325"/>
              <a:gd name="T10" fmla="*/ 2147483647 w 555"/>
              <a:gd name="T11" fmla="*/ 2147483647 h 325"/>
              <a:gd name="T12" fmla="*/ 2147483647 w 555"/>
              <a:gd name="T13" fmla="*/ 2147483647 h 325"/>
              <a:gd name="T14" fmla="*/ 0 w 555"/>
              <a:gd name="T15" fmla="*/ 2147483647 h 325"/>
              <a:gd name="T16" fmla="*/ 2147483647 w 555"/>
              <a:gd name="T17" fmla="*/ 0 h 3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55"/>
              <a:gd name="T28" fmla="*/ 0 h 325"/>
              <a:gd name="T29" fmla="*/ 555 w 555"/>
              <a:gd name="T30" fmla="*/ 325 h 32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55" h="325">
                <a:moveTo>
                  <a:pt x="2" y="0"/>
                </a:moveTo>
                <a:lnTo>
                  <a:pt x="465" y="10"/>
                </a:lnTo>
                <a:lnTo>
                  <a:pt x="500" y="106"/>
                </a:lnTo>
                <a:lnTo>
                  <a:pt x="532" y="179"/>
                </a:lnTo>
                <a:lnTo>
                  <a:pt x="555" y="298"/>
                </a:lnTo>
                <a:lnTo>
                  <a:pt x="541" y="325"/>
                </a:lnTo>
                <a:lnTo>
                  <a:pt x="370" y="320"/>
                </a:lnTo>
                <a:lnTo>
                  <a:pt x="0" y="314"/>
                </a:lnTo>
                <a:lnTo>
                  <a:pt x="2" y="0"/>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25" name="Shape - North Carolina"/>
          <p:cNvSpPr>
            <a:spLocks noChangeAspect="1"/>
          </p:cNvSpPr>
          <p:nvPr/>
        </p:nvSpPr>
        <p:spPr bwMode="auto">
          <a:xfrm>
            <a:off x="6756271" y="2841058"/>
            <a:ext cx="1115390" cy="480523"/>
          </a:xfrm>
          <a:custGeom>
            <a:avLst/>
            <a:gdLst>
              <a:gd name="T0" fmla="*/ 2147483647 w 704"/>
              <a:gd name="T1" fmla="*/ 2147483647 h 308"/>
              <a:gd name="T2" fmla="*/ 0 w 704"/>
              <a:gd name="T3" fmla="*/ 2147483647 h 308"/>
              <a:gd name="T4" fmla="*/ 2147483647 w 704"/>
              <a:gd name="T5" fmla="*/ 2147483647 h 308"/>
              <a:gd name="T6" fmla="*/ 2147483647 w 704"/>
              <a:gd name="T7" fmla="*/ 2147483647 h 308"/>
              <a:gd name="T8" fmla="*/ 2147483647 w 704"/>
              <a:gd name="T9" fmla="*/ 2147483647 h 308"/>
              <a:gd name="T10" fmla="*/ 2147483647 w 704"/>
              <a:gd name="T11" fmla="*/ 2147483647 h 308"/>
              <a:gd name="T12" fmla="*/ 2147483647 w 704"/>
              <a:gd name="T13" fmla="*/ 2147483647 h 308"/>
              <a:gd name="T14" fmla="*/ 2147483647 w 704"/>
              <a:gd name="T15" fmla="*/ 2147483647 h 308"/>
              <a:gd name="T16" fmla="*/ 2147483647 w 704"/>
              <a:gd name="T17" fmla="*/ 2147483647 h 308"/>
              <a:gd name="T18" fmla="*/ 2147483647 w 704"/>
              <a:gd name="T19" fmla="*/ 2147483647 h 308"/>
              <a:gd name="T20" fmla="*/ 2147483647 w 704"/>
              <a:gd name="T21" fmla="*/ 2147483647 h 308"/>
              <a:gd name="T22" fmla="*/ 2147483647 w 704"/>
              <a:gd name="T23" fmla="*/ 2147483647 h 308"/>
              <a:gd name="T24" fmla="*/ 2147483647 w 704"/>
              <a:gd name="T25" fmla="*/ 2147483647 h 308"/>
              <a:gd name="T26" fmla="*/ 2147483647 w 704"/>
              <a:gd name="T27" fmla="*/ 2147483647 h 308"/>
              <a:gd name="T28" fmla="*/ 2147483647 w 704"/>
              <a:gd name="T29" fmla="*/ 2147483647 h 308"/>
              <a:gd name="T30" fmla="*/ 2147483647 w 704"/>
              <a:gd name="T31" fmla="*/ 2147483647 h 308"/>
              <a:gd name="T32" fmla="*/ 2147483647 w 704"/>
              <a:gd name="T33" fmla="*/ 2147483647 h 308"/>
              <a:gd name="T34" fmla="*/ 2147483647 w 704"/>
              <a:gd name="T35" fmla="*/ 2147483647 h 308"/>
              <a:gd name="T36" fmla="*/ 2147483647 w 704"/>
              <a:gd name="T37" fmla="*/ 2147483647 h 308"/>
              <a:gd name="T38" fmla="*/ 2147483647 w 704"/>
              <a:gd name="T39" fmla="*/ 2147483647 h 308"/>
              <a:gd name="T40" fmla="*/ 2147483647 w 704"/>
              <a:gd name="T41" fmla="*/ 2147483647 h 308"/>
              <a:gd name="T42" fmla="*/ 2147483647 w 704"/>
              <a:gd name="T43" fmla="*/ 2147483647 h 308"/>
              <a:gd name="T44" fmla="*/ 2147483647 w 704"/>
              <a:gd name="T45" fmla="*/ 2147483647 h 308"/>
              <a:gd name="T46" fmla="*/ 2147483647 w 704"/>
              <a:gd name="T47" fmla="*/ 2147483647 h 308"/>
              <a:gd name="T48" fmla="*/ 2147483647 w 704"/>
              <a:gd name="T49" fmla="*/ 2147483647 h 308"/>
              <a:gd name="T50" fmla="*/ 2147483647 w 704"/>
              <a:gd name="T51" fmla="*/ 2147483647 h 308"/>
              <a:gd name="T52" fmla="*/ 2147483647 w 704"/>
              <a:gd name="T53" fmla="*/ 2147483647 h 308"/>
              <a:gd name="T54" fmla="*/ 2147483647 w 704"/>
              <a:gd name="T55" fmla="*/ 2147483647 h 308"/>
              <a:gd name="T56" fmla="*/ 2147483647 w 704"/>
              <a:gd name="T57" fmla="*/ 2147483647 h 308"/>
              <a:gd name="T58" fmla="*/ 2147483647 w 704"/>
              <a:gd name="T59" fmla="*/ 0 h 308"/>
              <a:gd name="T60" fmla="*/ 2147483647 w 704"/>
              <a:gd name="T61" fmla="*/ 2147483647 h 308"/>
              <a:gd name="T62" fmla="*/ 2147483647 w 704"/>
              <a:gd name="T63" fmla="*/ 2147483647 h 308"/>
              <a:gd name="T64" fmla="*/ 2147483647 w 704"/>
              <a:gd name="T65" fmla="*/ 2147483647 h 308"/>
              <a:gd name="T66" fmla="*/ 2147483647 w 704"/>
              <a:gd name="T67" fmla="*/ 2147483647 h 3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04"/>
              <a:gd name="T103" fmla="*/ 0 h 308"/>
              <a:gd name="T104" fmla="*/ 704 w 704"/>
              <a:gd name="T105" fmla="*/ 308 h 30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04" h="308">
                <a:moveTo>
                  <a:pt x="24" y="228"/>
                </a:moveTo>
                <a:lnTo>
                  <a:pt x="0" y="294"/>
                </a:lnTo>
                <a:lnTo>
                  <a:pt x="91" y="285"/>
                </a:lnTo>
                <a:lnTo>
                  <a:pt x="127" y="255"/>
                </a:lnTo>
                <a:lnTo>
                  <a:pt x="251" y="222"/>
                </a:lnTo>
                <a:lnTo>
                  <a:pt x="285" y="240"/>
                </a:lnTo>
                <a:lnTo>
                  <a:pt x="367" y="228"/>
                </a:lnTo>
                <a:lnTo>
                  <a:pt x="367" y="233"/>
                </a:lnTo>
                <a:lnTo>
                  <a:pt x="489" y="308"/>
                </a:lnTo>
                <a:lnTo>
                  <a:pt x="561" y="286"/>
                </a:lnTo>
                <a:lnTo>
                  <a:pt x="601" y="201"/>
                </a:lnTo>
                <a:lnTo>
                  <a:pt x="671" y="177"/>
                </a:lnTo>
                <a:lnTo>
                  <a:pt x="704" y="115"/>
                </a:lnTo>
                <a:lnTo>
                  <a:pt x="702" y="39"/>
                </a:lnTo>
                <a:lnTo>
                  <a:pt x="693" y="101"/>
                </a:lnTo>
                <a:lnTo>
                  <a:pt x="655" y="155"/>
                </a:lnTo>
                <a:lnTo>
                  <a:pt x="640" y="151"/>
                </a:lnTo>
                <a:lnTo>
                  <a:pt x="587" y="165"/>
                </a:lnTo>
                <a:lnTo>
                  <a:pt x="587" y="148"/>
                </a:lnTo>
                <a:lnTo>
                  <a:pt x="640" y="130"/>
                </a:lnTo>
                <a:lnTo>
                  <a:pt x="592" y="124"/>
                </a:lnTo>
                <a:lnTo>
                  <a:pt x="646" y="107"/>
                </a:lnTo>
                <a:lnTo>
                  <a:pt x="666" y="116"/>
                </a:lnTo>
                <a:lnTo>
                  <a:pt x="677" y="57"/>
                </a:lnTo>
                <a:lnTo>
                  <a:pt x="663" y="43"/>
                </a:lnTo>
                <a:lnTo>
                  <a:pt x="599" y="67"/>
                </a:lnTo>
                <a:lnTo>
                  <a:pt x="601" y="31"/>
                </a:lnTo>
                <a:lnTo>
                  <a:pt x="628" y="40"/>
                </a:lnTo>
                <a:lnTo>
                  <a:pt x="663" y="13"/>
                </a:lnTo>
                <a:lnTo>
                  <a:pt x="644" y="0"/>
                </a:lnTo>
                <a:lnTo>
                  <a:pt x="434" y="48"/>
                </a:lnTo>
                <a:lnTo>
                  <a:pt x="176" y="100"/>
                </a:lnTo>
                <a:lnTo>
                  <a:pt x="58" y="227"/>
                </a:lnTo>
                <a:lnTo>
                  <a:pt x="24" y="228"/>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grpSp>
        <p:nvGrpSpPr>
          <p:cNvPr id="26" name="Shape - New York"/>
          <p:cNvGrpSpPr>
            <a:grpSpLocks/>
          </p:cNvGrpSpPr>
          <p:nvPr/>
        </p:nvGrpSpPr>
        <p:grpSpPr bwMode="auto">
          <a:xfrm>
            <a:off x="7056997" y="1413802"/>
            <a:ext cx="1046969" cy="701693"/>
            <a:chOff x="4071" y="893"/>
            <a:chExt cx="658" cy="440"/>
          </a:xfrm>
          <a:solidFill>
            <a:schemeClr val="accent4"/>
          </a:solidFill>
        </p:grpSpPr>
        <p:sp>
          <p:nvSpPr>
            <p:cNvPr id="27" name="Shape -"/>
            <p:cNvSpPr>
              <a:spLocks noChangeAspect="1"/>
            </p:cNvSpPr>
            <p:nvPr/>
          </p:nvSpPr>
          <p:spPr bwMode="auto">
            <a:xfrm>
              <a:off x="4071" y="893"/>
              <a:ext cx="521" cy="417"/>
            </a:xfrm>
            <a:custGeom>
              <a:avLst/>
              <a:gdLst>
                <a:gd name="T0" fmla="*/ 41 w 524"/>
                <a:gd name="T1" fmla="*/ 286 h 426"/>
                <a:gd name="T2" fmla="*/ 90 w 524"/>
                <a:gd name="T3" fmla="*/ 261 h 426"/>
                <a:gd name="T4" fmla="*/ 157 w 524"/>
                <a:gd name="T5" fmla="*/ 255 h 426"/>
                <a:gd name="T6" fmla="*/ 173 w 524"/>
                <a:gd name="T7" fmla="*/ 233 h 426"/>
                <a:gd name="T8" fmla="*/ 197 w 524"/>
                <a:gd name="T9" fmla="*/ 230 h 426"/>
                <a:gd name="T10" fmla="*/ 211 w 524"/>
                <a:gd name="T11" fmla="*/ 206 h 426"/>
                <a:gd name="T12" fmla="*/ 233 w 524"/>
                <a:gd name="T13" fmla="*/ 197 h 426"/>
                <a:gd name="T14" fmla="*/ 223 w 524"/>
                <a:gd name="T15" fmla="*/ 152 h 426"/>
                <a:gd name="T16" fmla="*/ 209 w 524"/>
                <a:gd name="T17" fmla="*/ 140 h 426"/>
                <a:gd name="T18" fmla="*/ 237 w 524"/>
                <a:gd name="T19" fmla="*/ 104 h 426"/>
                <a:gd name="T20" fmla="*/ 255 w 524"/>
                <a:gd name="T21" fmla="*/ 104 h 426"/>
                <a:gd name="T22" fmla="*/ 316 w 524"/>
                <a:gd name="T23" fmla="*/ 28 h 426"/>
                <a:gd name="T24" fmla="*/ 410 w 524"/>
                <a:gd name="T25" fmla="*/ 0 h 426"/>
                <a:gd name="T26" fmla="*/ 421 w 524"/>
                <a:gd name="T27" fmla="*/ 72 h 426"/>
                <a:gd name="T28" fmla="*/ 425 w 524"/>
                <a:gd name="T29" fmla="*/ 69 h 426"/>
                <a:gd name="T30" fmla="*/ 448 w 524"/>
                <a:gd name="T31" fmla="*/ 94 h 426"/>
                <a:gd name="T32" fmla="*/ 449 w 524"/>
                <a:gd name="T33" fmla="*/ 167 h 426"/>
                <a:gd name="T34" fmla="*/ 477 w 524"/>
                <a:gd name="T35" fmla="*/ 227 h 426"/>
                <a:gd name="T36" fmla="*/ 488 w 524"/>
                <a:gd name="T37" fmla="*/ 304 h 426"/>
                <a:gd name="T38" fmla="*/ 491 w 524"/>
                <a:gd name="T39" fmla="*/ 371 h 426"/>
                <a:gd name="T40" fmla="*/ 524 w 524"/>
                <a:gd name="T41" fmla="*/ 394 h 426"/>
                <a:gd name="T42" fmla="*/ 500 w 524"/>
                <a:gd name="T43" fmla="*/ 426 h 426"/>
                <a:gd name="T44" fmla="*/ 439 w 524"/>
                <a:gd name="T45" fmla="*/ 388 h 426"/>
                <a:gd name="T46" fmla="*/ 407 w 524"/>
                <a:gd name="T47" fmla="*/ 391 h 426"/>
                <a:gd name="T48" fmla="*/ 376 w 524"/>
                <a:gd name="T49" fmla="*/ 382 h 426"/>
                <a:gd name="T50" fmla="*/ 378 w 524"/>
                <a:gd name="T51" fmla="*/ 359 h 426"/>
                <a:gd name="T52" fmla="*/ 358 w 524"/>
                <a:gd name="T53" fmla="*/ 352 h 426"/>
                <a:gd name="T54" fmla="*/ 15 w 524"/>
                <a:gd name="T55" fmla="*/ 417 h 426"/>
                <a:gd name="T56" fmla="*/ 0 w 524"/>
                <a:gd name="T57" fmla="*/ 398 h 426"/>
                <a:gd name="T58" fmla="*/ 53 w 524"/>
                <a:gd name="T59" fmla="*/ 322 h 426"/>
                <a:gd name="T60" fmla="*/ 41 w 524"/>
                <a:gd name="T61" fmla="*/ 286 h 42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24"/>
                <a:gd name="T94" fmla="*/ 0 h 426"/>
                <a:gd name="T95" fmla="*/ 524 w 524"/>
                <a:gd name="T96" fmla="*/ 426 h 42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24" h="426">
                  <a:moveTo>
                    <a:pt x="41" y="286"/>
                  </a:moveTo>
                  <a:lnTo>
                    <a:pt x="90" y="261"/>
                  </a:lnTo>
                  <a:lnTo>
                    <a:pt x="157" y="255"/>
                  </a:lnTo>
                  <a:lnTo>
                    <a:pt x="173" y="233"/>
                  </a:lnTo>
                  <a:lnTo>
                    <a:pt x="197" y="230"/>
                  </a:lnTo>
                  <a:lnTo>
                    <a:pt x="211" y="206"/>
                  </a:lnTo>
                  <a:lnTo>
                    <a:pt x="233" y="197"/>
                  </a:lnTo>
                  <a:lnTo>
                    <a:pt x="223" y="152"/>
                  </a:lnTo>
                  <a:lnTo>
                    <a:pt x="209" y="140"/>
                  </a:lnTo>
                  <a:lnTo>
                    <a:pt x="237" y="104"/>
                  </a:lnTo>
                  <a:lnTo>
                    <a:pt x="255" y="104"/>
                  </a:lnTo>
                  <a:lnTo>
                    <a:pt x="316" y="28"/>
                  </a:lnTo>
                  <a:lnTo>
                    <a:pt x="410" y="0"/>
                  </a:lnTo>
                  <a:lnTo>
                    <a:pt x="421" y="72"/>
                  </a:lnTo>
                  <a:lnTo>
                    <a:pt x="425" y="69"/>
                  </a:lnTo>
                  <a:lnTo>
                    <a:pt x="448" y="94"/>
                  </a:lnTo>
                  <a:lnTo>
                    <a:pt x="449" y="167"/>
                  </a:lnTo>
                  <a:lnTo>
                    <a:pt x="477" y="227"/>
                  </a:lnTo>
                  <a:lnTo>
                    <a:pt x="488" y="304"/>
                  </a:lnTo>
                  <a:lnTo>
                    <a:pt x="491" y="371"/>
                  </a:lnTo>
                  <a:lnTo>
                    <a:pt x="524" y="394"/>
                  </a:lnTo>
                  <a:lnTo>
                    <a:pt x="500" y="426"/>
                  </a:lnTo>
                  <a:lnTo>
                    <a:pt x="439" y="388"/>
                  </a:lnTo>
                  <a:lnTo>
                    <a:pt x="407" y="391"/>
                  </a:lnTo>
                  <a:lnTo>
                    <a:pt x="376" y="382"/>
                  </a:lnTo>
                  <a:lnTo>
                    <a:pt x="378" y="359"/>
                  </a:lnTo>
                  <a:lnTo>
                    <a:pt x="358" y="352"/>
                  </a:lnTo>
                  <a:lnTo>
                    <a:pt x="15" y="417"/>
                  </a:lnTo>
                  <a:lnTo>
                    <a:pt x="0" y="398"/>
                  </a:lnTo>
                  <a:lnTo>
                    <a:pt x="53" y="322"/>
                  </a:lnTo>
                  <a:lnTo>
                    <a:pt x="41" y="286"/>
                  </a:lnTo>
                  <a:close/>
                </a:path>
              </a:pathLst>
            </a:custGeom>
            <a:grpFill/>
            <a:ln w="12700">
              <a:solidFill>
                <a:schemeClr val="accent2"/>
              </a:solidFill>
              <a:prstDash val="solid"/>
              <a:round/>
              <a:headEnd/>
              <a:tailEnd/>
            </a:ln>
          </p:spPr>
          <p:txBody>
            <a:bodyPr/>
            <a:lstStyle/>
            <a:p>
              <a:pPr>
                <a:defRPr/>
              </a:pPr>
              <a:endParaRPr lang="en-US" sz="1300">
                <a:solidFill>
                  <a:srgbClr val="000000"/>
                </a:solidFill>
                <a:latin typeface="Calibri" pitchFamily="34" charset="0"/>
              </a:endParaRPr>
            </a:p>
          </p:txBody>
        </p:sp>
        <p:sp>
          <p:nvSpPr>
            <p:cNvPr id="28" name="Shape -"/>
            <p:cNvSpPr>
              <a:spLocks noChangeAspect="1"/>
            </p:cNvSpPr>
            <p:nvPr/>
          </p:nvSpPr>
          <p:spPr bwMode="auto">
            <a:xfrm>
              <a:off x="4578" y="1244"/>
              <a:ext cx="151" cy="89"/>
            </a:xfrm>
            <a:custGeom>
              <a:avLst/>
              <a:gdLst>
                <a:gd name="T0" fmla="*/ 0 w 152"/>
                <a:gd name="T1" fmla="*/ 67 h 91"/>
                <a:gd name="T2" fmla="*/ 63 w 152"/>
                <a:gd name="T3" fmla="*/ 37 h 91"/>
                <a:gd name="T4" fmla="*/ 124 w 152"/>
                <a:gd name="T5" fmla="*/ 0 h 91"/>
                <a:gd name="T6" fmla="*/ 134 w 152"/>
                <a:gd name="T7" fmla="*/ 1 h 91"/>
                <a:gd name="T8" fmla="*/ 152 w 152"/>
                <a:gd name="T9" fmla="*/ 3 h 91"/>
                <a:gd name="T10" fmla="*/ 93 w 152"/>
                <a:gd name="T11" fmla="*/ 50 h 91"/>
                <a:gd name="T12" fmla="*/ 18 w 152"/>
                <a:gd name="T13" fmla="*/ 91 h 91"/>
                <a:gd name="T14" fmla="*/ 0 w 152"/>
                <a:gd name="T15" fmla="*/ 67 h 91"/>
                <a:gd name="T16" fmla="*/ 0 60000 65536"/>
                <a:gd name="T17" fmla="*/ 0 60000 65536"/>
                <a:gd name="T18" fmla="*/ 0 60000 65536"/>
                <a:gd name="T19" fmla="*/ 0 60000 65536"/>
                <a:gd name="T20" fmla="*/ 0 60000 65536"/>
                <a:gd name="T21" fmla="*/ 0 60000 65536"/>
                <a:gd name="T22" fmla="*/ 0 60000 65536"/>
                <a:gd name="T23" fmla="*/ 0 60000 65536"/>
                <a:gd name="T24" fmla="*/ 0 w 152"/>
                <a:gd name="T25" fmla="*/ 0 h 91"/>
                <a:gd name="T26" fmla="*/ 152 w 152"/>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2" h="91">
                  <a:moveTo>
                    <a:pt x="0" y="67"/>
                  </a:moveTo>
                  <a:lnTo>
                    <a:pt x="63" y="37"/>
                  </a:lnTo>
                  <a:lnTo>
                    <a:pt x="124" y="0"/>
                  </a:lnTo>
                  <a:lnTo>
                    <a:pt x="134" y="1"/>
                  </a:lnTo>
                  <a:lnTo>
                    <a:pt x="152" y="3"/>
                  </a:lnTo>
                  <a:lnTo>
                    <a:pt x="93" y="50"/>
                  </a:lnTo>
                  <a:lnTo>
                    <a:pt x="18" y="91"/>
                  </a:lnTo>
                  <a:lnTo>
                    <a:pt x="0" y="67"/>
                  </a:lnTo>
                  <a:close/>
                </a:path>
              </a:pathLst>
            </a:custGeom>
            <a:grpFill/>
            <a:ln w="12700">
              <a:solidFill>
                <a:schemeClr val="accent2"/>
              </a:solidFill>
              <a:prstDash val="solid"/>
              <a:round/>
              <a:headEnd/>
              <a:tailEnd/>
            </a:ln>
          </p:spPr>
          <p:txBody>
            <a:bodyPr/>
            <a:lstStyle/>
            <a:p>
              <a:pPr>
                <a:defRPr/>
              </a:pPr>
              <a:endParaRPr lang="en-US" sz="1300">
                <a:solidFill>
                  <a:srgbClr val="000000"/>
                </a:solidFill>
                <a:latin typeface="Calibri" pitchFamily="34" charset="0"/>
              </a:endParaRPr>
            </a:p>
          </p:txBody>
        </p:sp>
      </p:grpSp>
      <p:sp>
        <p:nvSpPr>
          <p:cNvPr id="29" name="Shape - New Mexico"/>
          <p:cNvSpPr>
            <a:spLocks noChangeAspect="1"/>
          </p:cNvSpPr>
          <p:nvPr/>
        </p:nvSpPr>
        <p:spPr bwMode="auto">
          <a:xfrm>
            <a:off x="3386238" y="3097231"/>
            <a:ext cx="900583" cy="879900"/>
          </a:xfrm>
          <a:custGeom>
            <a:avLst/>
            <a:gdLst>
              <a:gd name="T0" fmla="*/ 2147483647 w 568"/>
              <a:gd name="T1" fmla="*/ 0 h 563"/>
              <a:gd name="T2" fmla="*/ 2147483647 w 568"/>
              <a:gd name="T3" fmla="*/ 2147483647 h 563"/>
              <a:gd name="T4" fmla="*/ 2147483647 w 568"/>
              <a:gd name="T5" fmla="*/ 2147483647 h 563"/>
              <a:gd name="T6" fmla="*/ 2147483647 w 568"/>
              <a:gd name="T7" fmla="*/ 2147483647 h 563"/>
              <a:gd name="T8" fmla="*/ 2147483647 w 568"/>
              <a:gd name="T9" fmla="*/ 2147483647 h 563"/>
              <a:gd name="T10" fmla="*/ 2147483647 w 568"/>
              <a:gd name="T11" fmla="*/ 2147483647 h 563"/>
              <a:gd name="T12" fmla="*/ 2147483647 w 568"/>
              <a:gd name="T13" fmla="*/ 2147483647 h 563"/>
              <a:gd name="T14" fmla="*/ 2147483647 w 568"/>
              <a:gd name="T15" fmla="*/ 2147483647 h 563"/>
              <a:gd name="T16" fmla="*/ 0 w 568"/>
              <a:gd name="T17" fmla="*/ 2147483647 h 563"/>
              <a:gd name="T18" fmla="*/ 2147483647 w 568"/>
              <a:gd name="T19" fmla="*/ 2147483647 h 563"/>
              <a:gd name="T20" fmla="*/ 2147483647 w 568"/>
              <a:gd name="T21" fmla="*/ 0 h 5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68"/>
              <a:gd name="T34" fmla="*/ 0 h 563"/>
              <a:gd name="T35" fmla="*/ 568 w 568"/>
              <a:gd name="T36" fmla="*/ 563 h 56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68" h="563">
                <a:moveTo>
                  <a:pt x="69" y="0"/>
                </a:moveTo>
                <a:lnTo>
                  <a:pt x="568" y="22"/>
                </a:lnTo>
                <a:lnTo>
                  <a:pt x="544" y="520"/>
                </a:lnTo>
                <a:lnTo>
                  <a:pt x="382" y="511"/>
                </a:lnTo>
                <a:lnTo>
                  <a:pt x="230" y="507"/>
                </a:lnTo>
                <a:lnTo>
                  <a:pt x="230" y="526"/>
                </a:lnTo>
                <a:lnTo>
                  <a:pt x="103" y="526"/>
                </a:lnTo>
                <a:lnTo>
                  <a:pt x="95" y="563"/>
                </a:lnTo>
                <a:lnTo>
                  <a:pt x="0" y="551"/>
                </a:lnTo>
                <a:lnTo>
                  <a:pt x="54" y="130"/>
                </a:lnTo>
                <a:lnTo>
                  <a:pt x="69"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30" name="Shape - New Jersey"/>
          <p:cNvSpPr>
            <a:spLocks noChangeAspect="1"/>
          </p:cNvSpPr>
          <p:nvPr/>
        </p:nvSpPr>
        <p:spPr bwMode="auto">
          <a:xfrm>
            <a:off x="7671177" y="2016847"/>
            <a:ext cx="197300" cy="386647"/>
          </a:xfrm>
          <a:custGeom>
            <a:avLst/>
            <a:gdLst>
              <a:gd name="T0" fmla="*/ 2147483647 w 125"/>
              <a:gd name="T1" fmla="*/ 2147483647 h 247"/>
              <a:gd name="T2" fmla="*/ 2147483647 w 125"/>
              <a:gd name="T3" fmla="*/ 0 h 247"/>
              <a:gd name="T4" fmla="*/ 2147483647 w 125"/>
              <a:gd name="T5" fmla="*/ 2147483647 h 247"/>
              <a:gd name="T6" fmla="*/ 2147483647 w 125"/>
              <a:gd name="T7" fmla="*/ 2147483647 h 247"/>
              <a:gd name="T8" fmla="*/ 2147483647 w 125"/>
              <a:gd name="T9" fmla="*/ 2147483647 h 247"/>
              <a:gd name="T10" fmla="*/ 2147483647 w 125"/>
              <a:gd name="T11" fmla="*/ 2147483647 h 247"/>
              <a:gd name="T12" fmla="*/ 2147483647 w 125"/>
              <a:gd name="T13" fmla="*/ 2147483647 h 247"/>
              <a:gd name="T14" fmla="*/ 2147483647 w 125"/>
              <a:gd name="T15" fmla="*/ 2147483647 h 247"/>
              <a:gd name="T16" fmla="*/ 2147483647 w 125"/>
              <a:gd name="T17" fmla="*/ 2147483647 h 247"/>
              <a:gd name="T18" fmla="*/ 2147483647 w 125"/>
              <a:gd name="T19" fmla="*/ 2147483647 h 247"/>
              <a:gd name="T20" fmla="*/ 2147483647 w 125"/>
              <a:gd name="T21" fmla="*/ 2147483647 h 247"/>
              <a:gd name="T22" fmla="*/ 0 w 125"/>
              <a:gd name="T23" fmla="*/ 2147483647 h 247"/>
              <a:gd name="T24" fmla="*/ 2147483647 w 125"/>
              <a:gd name="T25" fmla="*/ 2147483647 h 2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5"/>
              <a:gd name="T40" fmla="*/ 0 h 247"/>
              <a:gd name="T41" fmla="*/ 125 w 125"/>
              <a:gd name="T42" fmla="*/ 247 h 2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5" h="247">
                <a:moveTo>
                  <a:pt x="22" y="2"/>
                </a:moveTo>
                <a:lnTo>
                  <a:pt x="52" y="0"/>
                </a:lnTo>
                <a:lnTo>
                  <a:pt x="112" y="37"/>
                </a:lnTo>
                <a:lnTo>
                  <a:pt x="103" y="67"/>
                </a:lnTo>
                <a:lnTo>
                  <a:pt x="124" y="86"/>
                </a:lnTo>
                <a:lnTo>
                  <a:pt x="125" y="203"/>
                </a:lnTo>
                <a:lnTo>
                  <a:pt x="104" y="247"/>
                </a:lnTo>
                <a:lnTo>
                  <a:pt x="81" y="231"/>
                </a:lnTo>
                <a:lnTo>
                  <a:pt x="55" y="230"/>
                </a:lnTo>
                <a:lnTo>
                  <a:pt x="12" y="206"/>
                </a:lnTo>
                <a:lnTo>
                  <a:pt x="45" y="133"/>
                </a:lnTo>
                <a:lnTo>
                  <a:pt x="0" y="94"/>
                </a:lnTo>
                <a:lnTo>
                  <a:pt x="22" y="2"/>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31" name="Shape - New Hampshire"/>
          <p:cNvSpPr>
            <a:spLocks noChangeAspect="1"/>
          </p:cNvSpPr>
          <p:nvPr/>
        </p:nvSpPr>
        <p:spPr bwMode="auto">
          <a:xfrm>
            <a:off x="7862117" y="1300837"/>
            <a:ext cx="257764" cy="448703"/>
          </a:xfrm>
          <a:custGeom>
            <a:avLst/>
            <a:gdLst>
              <a:gd name="T0" fmla="*/ 2147483647 w 162"/>
              <a:gd name="T1" fmla="*/ 0 h 289"/>
              <a:gd name="T2" fmla="*/ 0 w 162"/>
              <a:gd name="T3" fmla="*/ 2147483647 h 289"/>
              <a:gd name="T4" fmla="*/ 2147483647 w 162"/>
              <a:gd name="T5" fmla="*/ 2147483647 h 289"/>
              <a:gd name="T6" fmla="*/ 2147483647 w 162"/>
              <a:gd name="T7" fmla="*/ 2147483647 h 289"/>
              <a:gd name="T8" fmla="*/ 2147483647 w 162"/>
              <a:gd name="T9" fmla="*/ 2147483647 h 289"/>
              <a:gd name="T10" fmla="*/ 2147483647 w 162"/>
              <a:gd name="T11" fmla="*/ 2147483647 h 289"/>
              <a:gd name="T12" fmla="*/ 2147483647 w 162"/>
              <a:gd name="T13" fmla="*/ 2147483647 h 289"/>
              <a:gd name="T14" fmla="*/ 2147483647 w 162"/>
              <a:gd name="T15" fmla="*/ 2147483647 h 289"/>
              <a:gd name="T16" fmla="*/ 2147483647 w 162"/>
              <a:gd name="T17" fmla="*/ 2147483647 h 289"/>
              <a:gd name="T18" fmla="*/ 2147483647 w 162"/>
              <a:gd name="T19" fmla="*/ 2147483647 h 289"/>
              <a:gd name="T20" fmla="*/ 2147483647 w 162"/>
              <a:gd name="T21" fmla="*/ 2147483647 h 289"/>
              <a:gd name="T22" fmla="*/ 2147483647 w 162"/>
              <a:gd name="T23" fmla="*/ 2147483647 h 289"/>
              <a:gd name="T24" fmla="*/ 2147483647 w 162"/>
              <a:gd name="T25" fmla="*/ 0 h 2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2"/>
              <a:gd name="T40" fmla="*/ 0 h 289"/>
              <a:gd name="T41" fmla="*/ 162 w 162"/>
              <a:gd name="T42" fmla="*/ 289 h 2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2" h="289">
                <a:moveTo>
                  <a:pt x="34" y="0"/>
                </a:moveTo>
                <a:lnTo>
                  <a:pt x="0" y="51"/>
                </a:lnTo>
                <a:lnTo>
                  <a:pt x="37" y="118"/>
                </a:lnTo>
                <a:lnTo>
                  <a:pt x="15" y="136"/>
                </a:lnTo>
                <a:lnTo>
                  <a:pt x="24" y="289"/>
                </a:lnTo>
                <a:lnTo>
                  <a:pt x="115" y="267"/>
                </a:lnTo>
                <a:lnTo>
                  <a:pt x="138" y="267"/>
                </a:lnTo>
                <a:lnTo>
                  <a:pt x="152" y="250"/>
                </a:lnTo>
                <a:lnTo>
                  <a:pt x="152" y="222"/>
                </a:lnTo>
                <a:lnTo>
                  <a:pt x="162" y="204"/>
                </a:lnTo>
                <a:lnTo>
                  <a:pt x="112" y="182"/>
                </a:lnTo>
                <a:lnTo>
                  <a:pt x="46" y="14"/>
                </a:lnTo>
                <a:lnTo>
                  <a:pt x="34"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32" name="Shape - Nevada"/>
          <p:cNvSpPr>
            <a:spLocks noChangeAspect="1"/>
          </p:cNvSpPr>
          <p:nvPr/>
        </p:nvSpPr>
        <p:spPr bwMode="auto">
          <a:xfrm>
            <a:off x="2175382" y="2080494"/>
            <a:ext cx="833759" cy="1242686"/>
          </a:xfrm>
          <a:custGeom>
            <a:avLst/>
            <a:gdLst>
              <a:gd name="T0" fmla="*/ 2147483647 w 527"/>
              <a:gd name="T1" fmla="*/ 0 h 797"/>
              <a:gd name="T2" fmla="*/ 0 w 527"/>
              <a:gd name="T3" fmla="*/ 2147483647 h 797"/>
              <a:gd name="T4" fmla="*/ 2147483647 w 527"/>
              <a:gd name="T5" fmla="*/ 2147483647 h 797"/>
              <a:gd name="T6" fmla="*/ 2147483647 w 527"/>
              <a:gd name="T7" fmla="*/ 2147483647 h 797"/>
              <a:gd name="T8" fmla="*/ 2147483647 w 527"/>
              <a:gd name="T9" fmla="*/ 2147483647 h 797"/>
              <a:gd name="T10" fmla="*/ 2147483647 w 527"/>
              <a:gd name="T11" fmla="*/ 2147483647 h 797"/>
              <a:gd name="T12" fmla="*/ 2147483647 w 527"/>
              <a:gd name="T13" fmla="*/ 2147483647 h 797"/>
              <a:gd name="T14" fmla="*/ 2147483647 w 527"/>
              <a:gd name="T15" fmla="*/ 2147483647 h 797"/>
              <a:gd name="T16" fmla="*/ 2147483647 w 527"/>
              <a:gd name="T17" fmla="*/ 2147483647 h 797"/>
              <a:gd name="T18" fmla="*/ 2147483647 w 527"/>
              <a:gd name="T19" fmla="*/ 2147483647 h 797"/>
              <a:gd name="T20" fmla="*/ 2147483647 w 527"/>
              <a:gd name="T21" fmla="*/ 2147483647 h 797"/>
              <a:gd name="T22" fmla="*/ 2147483647 w 527"/>
              <a:gd name="T23" fmla="*/ 0 h 7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27"/>
              <a:gd name="T37" fmla="*/ 0 h 797"/>
              <a:gd name="T38" fmla="*/ 527 w 527"/>
              <a:gd name="T39" fmla="*/ 797 h 7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27" h="797">
                <a:moveTo>
                  <a:pt x="67" y="0"/>
                </a:moveTo>
                <a:lnTo>
                  <a:pt x="0" y="316"/>
                </a:lnTo>
                <a:lnTo>
                  <a:pt x="359" y="797"/>
                </a:lnTo>
                <a:lnTo>
                  <a:pt x="381" y="776"/>
                </a:lnTo>
                <a:lnTo>
                  <a:pt x="380" y="681"/>
                </a:lnTo>
                <a:lnTo>
                  <a:pt x="425" y="688"/>
                </a:lnTo>
                <a:lnTo>
                  <a:pt x="471" y="396"/>
                </a:lnTo>
                <a:lnTo>
                  <a:pt x="502" y="198"/>
                </a:lnTo>
                <a:lnTo>
                  <a:pt x="511" y="138"/>
                </a:lnTo>
                <a:lnTo>
                  <a:pt x="527" y="85"/>
                </a:lnTo>
                <a:lnTo>
                  <a:pt x="290" y="47"/>
                </a:lnTo>
                <a:lnTo>
                  <a:pt x="67"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33" name="Shape - Nebraska"/>
          <p:cNvSpPr>
            <a:spLocks noChangeAspect="1"/>
          </p:cNvSpPr>
          <p:nvPr/>
        </p:nvSpPr>
        <p:spPr bwMode="auto">
          <a:xfrm>
            <a:off x="4167484" y="2182328"/>
            <a:ext cx="1097887" cy="488480"/>
          </a:xfrm>
          <a:custGeom>
            <a:avLst/>
            <a:gdLst>
              <a:gd name="T0" fmla="*/ 2147483647 w 695"/>
              <a:gd name="T1" fmla="*/ 0 h 313"/>
              <a:gd name="T2" fmla="*/ 0 w 695"/>
              <a:gd name="T3" fmla="*/ 2147483647 h 313"/>
              <a:gd name="T4" fmla="*/ 2147483647 w 695"/>
              <a:gd name="T5" fmla="*/ 2147483647 h 313"/>
              <a:gd name="T6" fmla="*/ 2147483647 w 695"/>
              <a:gd name="T7" fmla="*/ 2147483647 h 313"/>
              <a:gd name="T8" fmla="*/ 2147483647 w 695"/>
              <a:gd name="T9" fmla="*/ 2147483647 h 313"/>
              <a:gd name="T10" fmla="*/ 2147483647 w 695"/>
              <a:gd name="T11" fmla="*/ 2147483647 h 313"/>
              <a:gd name="T12" fmla="*/ 2147483647 w 695"/>
              <a:gd name="T13" fmla="*/ 2147483647 h 313"/>
              <a:gd name="T14" fmla="*/ 2147483647 w 695"/>
              <a:gd name="T15" fmla="*/ 2147483647 h 313"/>
              <a:gd name="T16" fmla="*/ 2147483647 w 695"/>
              <a:gd name="T17" fmla="*/ 2147483647 h 313"/>
              <a:gd name="T18" fmla="*/ 2147483647 w 695"/>
              <a:gd name="T19" fmla="*/ 2147483647 h 313"/>
              <a:gd name="T20" fmla="*/ 2147483647 w 695"/>
              <a:gd name="T21" fmla="*/ 2147483647 h 313"/>
              <a:gd name="T22" fmla="*/ 2147483647 w 695"/>
              <a:gd name="T23" fmla="*/ 2147483647 h 313"/>
              <a:gd name="T24" fmla="*/ 2147483647 w 695"/>
              <a:gd name="T25" fmla="*/ 2147483647 h 313"/>
              <a:gd name="T26" fmla="*/ 2147483647 w 695"/>
              <a:gd name="T27" fmla="*/ 2147483647 h 313"/>
              <a:gd name="T28" fmla="*/ 2147483647 w 695"/>
              <a:gd name="T29" fmla="*/ 0 h 31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95"/>
              <a:gd name="T46" fmla="*/ 0 h 313"/>
              <a:gd name="T47" fmla="*/ 695 w 695"/>
              <a:gd name="T48" fmla="*/ 313 h 31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95" h="313">
                <a:moveTo>
                  <a:pt x="8" y="0"/>
                </a:moveTo>
                <a:lnTo>
                  <a:pt x="0" y="207"/>
                </a:lnTo>
                <a:lnTo>
                  <a:pt x="157" y="211"/>
                </a:lnTo>
                <a:lnTo>
                  <a:pt x="155" y="313"/>
                </a:lnTo>
                <a:lnTo>
                  <a:pt x="367" y="310"/>
                </a:lnTo>
                <a:lnTo>
                  <a:pt x="556" y="307"/>
                </a:lnTo>
                <a:lnTo>
                  <a:pt x="695" y="310"/>
                </a:lnTo>
                <a:lnTo>
                  <a:pt x="652" y="222"/>
                </a:lnTo>
                <a:lnTo>
                  <a:pt x="622" y="140"/>
                </a:lnTo>
                <a:lnTo>
                  <a:pt x="589" y="55"/>
                </a:lnTo>
                <a:lnTo>
                  <a:pt x="510" y="1"/>
                </a:lnTo>
                <a:lnTo>
                  <a:pt x="474" y="33"/>
                </a:lnTo>
                <a:lnTo>
                  <a:pt x="431" y="10"/>
                </a:lnTo>
                <a:lnTo>
                  <a:pt x="242" y="4"/>
                </a:lnTo>
                <a:lnTo>
                  <a:pt x="8" y="0"/>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34" name="Shape - Montana"/>
          <p:cNvSpPr>
            <a:spLocks noChangeAspect="1"/>
          </p:cNvSpPr>
          <p:nvPr/>
        </p:nvSpPr>
        <p:spPr bwMode="auto">
          <a:xfrm>
            <a:off x="2890447" y="1073302"/>
            <a:ext cx="1309506" cy="805117"/>
          </a:xfrm>
          <a:custGeom>
            <a:avLst/>
            <a:gdLst>
              <a:gd name="T0" fmla="*/ 2147483647 w 828"/>
              <a:gd name="T1" fmla="*/ 0 h 516"/>
              <a:gd name="T2" fmla="*/ 2147483647 w 828"/>
              <a:gd name="T3" fmla="*/ 2147483647 h 516"/>
              <a:gd name="T4" fmla="*/ 2147483647 w 828"/>
              <a:gd name="T5" fmla="*/ 2147483647 h 516"/>
              <a:gd name="T6" fmla="*/ 2147483647 w 828"/>
              <a:gd name="T7" fmla="*/ 2147483647 h 516"/>
              <a:gd name="T8" fmla="*/ 2147483647 w 828"/>
              <a:gd name="T9" fmla="*/ 2147483647 h 516"/>
              <a:gd name="T10" fmla="*/ 2147483647 w 828"/>
              <a:gd name="T11" fmla="*/ 2147483647 h 516"/>
              <a:gd name="T12" fmla="*/ 2147483647 w 828"/>
              <a:gd name="T13" fmla="*/ 2147483647 h 516"/>
              <a:gd name="T14" fmla="*/ 2147483647 w 828"/>
              <a:gd name="T15" fmla="*/ 2147483647 h 516"/>
              <a:gd name="T16" fmla="*/ 2147483647 w 828"/>
              <a:gd name="T17" fmla="*/ 2147483647 h 516"/>
              <a:gd name="T18" fmla="*/ 2147483647 w 828"/>
              <a:gd name="T19" fmla="*/ 2147483647 h 516"/>
              <a:gd name="T20" fmla="*/ 2147483647 w 828"/>
              <a:gd name="T21" fmla="*/ 2147483647 h 516"/>
              <a:gd name="T22" fmla="*/ 2147483647 w 828"/>
              <a:gd name="T23" fmla="*/ 2147483647 h 516"/>
              <a:gd name="T24" fmla="*/ 2147483647 w 828"/>
              <a:gd name="T25" fmla="*/ 2147483647 h 516"/>
              <a:gd name="T26" fmla="*/ 2147483647 w 828"/>
              <a:gd name="T27" fmla="*/ 2147483647 h 516"/>
              <a:gd name="T28" fmla="*/ 2147483647 w 828"/>
              <a:gd name="T29" fmla="*/ 2147483647 h 516"/>
              <a:gd name="T30" fmla="*/ 2147483647 w 828"/>
              <a:gd name="T31" fmla="*/ 2147483647 h 516"/>
              <a:gd name="T32" fmla="*/ 2147483647 w 828"/>
              <a:gd name="T33" fmla="*/ 2147483647 h 516"/>
              <a:gd name="T34" fmla="*/ 0 w 828"/>
              <a:gd name="T35" fmla="*/ 2147483647 h 516"/>
              <a:gd name="T36" fmla="*/ 2147483647 w 828"/>
              <a:gd name="T37" fmla="*/ 0 h 51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28"/>
              <a:gd name="T58" fmla="*/ 0 h 516"/>
              <a:gd name="T59" fmla="*/ 828 w 828"/>
              <a:gd name="T60" fmla="*/ 516 h 51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28" h="516">
                <a:moveTo>
                  <a:pt x="14" y="0"/>
                </a:moveTo>
                <a:lnTo>
                  <a:pt x="176" y="21"/>
                </a:lnTo>
                <a:lnTo>
                  <a:pt x="275" y="34"/>
                </a:lnTo>
                <a:lnTo>
                  <a:pt x="404" y="48"/>
                </a:lnTo>
                <a:lnTo>
                  <a:pt x="524" y="60"/>
                </a:lnTo>
                <a:lnTo>
                  <a:pt x="731" y="75"/>
                </a:lnTo>
                <a:lnTo>
                  <a:pt x="828" y="82"/>
                </a:lnTo>
                <a:lnTo>
                  <a:pt x="825" y="502"/>
                </a:lnTo>
                <a:lnTo>
                  <a:pt x="318" y="459"/>
                </a:lnTo>
                <a:lnTo>
                  <a:pt x="307" y="516"/>
                </a:lnTo>
                <a:lnTo>
                  <a:pt x="288" y="489"/>
                </a:lnTo>
                <a:lnTo>
                  <a:pt x="242" y="493"/>
                </a:lnTo>
                <a:lnTo>
                  <a:pt x="175" y="504"/>
                </a:lnTo>
                <a:lnTo>
                  <a:pt x="163" y="431"/>
                </a:lnTo>
                <a:lnTo>
                  <a:pt x="84" y="373"/>
                </a:lnTo>
                <a:lnTo>
                  <a:pt x="96" y="317"/>
                </a:lnTo>
                <a:lnTo>
                  <a:pt x="103" y="273"/>
                </a:lnTo>
                <a:lnTo>
                  <a:pt x="0" y="128"/>
                </a:lnTo>
                <a:lnTo>
                  <a:pt x="14" y="0"/>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35" name="Shape - Missouri"/>
          <p:cNvSpPr>
            <a:spLocks noChangeAspect="1"/>
          </p:cNvSpPr>
          <p:nvPr/>
        </p:nvSpPr>
        <p:spPr bwMode="auto">
          <a:xfrm>
            <a:off x="5209681" y="2533967"/>
            <a:ext cx="865579" cy="703283"/>
          </a:xfrm>
          <a:custGeom>
            <a:avLst/>
            <a:gdLst>
              <a:gd name="T0" fmla="*/ 0 w 548"/>
              <a:gd name="T1" fmla="*/ 15 h 451"/>
              <a:gd name="T2" fmla="*/ 240 w 548"/>
              <a:gd name="T3" fmla="*/ 0 h 451"/>
              <a:gd name="T4" fmla="*/ 290 w 548"/>
              <a:gd name="T5" fmla="*/ 0 h 451"/>
              <a:gd name="T6" fmla="*/ 329 w 548"/>
              <a:gd name="T7" fmla="*/ 13 h 451"/>
              <a:gd name="T8" fmla="*/ 308 w 548"/>
              <a:gd name="T9" fmla="*/ 52 h 451"/>
              <a:gd name="T10" fmla="*/ 378 w 548"/>
              <a:gd name="T11" fmla="*/ 116 h 451"/>
              <a:gd name="T12" fmla="*/ 401 w 548"/>
              <a:gd name="T13" fmla="*/ 170 h 451"/>
              <a:gd name="T14" fmla="*/ 442 w 548"/>
              <a:gd name="T15" fmla="*/ 156 h 451"/>
              <a:gd name="T16" fmla="*/ 441 w 548"/>
              <a:gd name="T17" fmla="*/ 232 h 451"/>
              <a:gd name="T18" fmla="*/ 483 w 548"/>
              <a:gd name="T19" fmla="*/ 255 h 451"/>
              <a:gd name="T20" fmla="*/ 502 w 548"/>
              <a:gd name="T21" fmla="*/ 322 h 451"/>
              <a:gd name="T22" fmla="*/ 532 w 548"/>
              <a:gd name="T23" fmla="*/ 328 h 451"/>
              <a:gd name="T24" fmla="*/ 548 w 548"/>
              <a:gd name="T25" fmla="*/ 356 h 451"/>
              <a:gd name="T26" fmla="*/ 511 w 548"/>
              <a:gd name="T27" fmla="*/ 395 h 451"/>
              <a:gd name="T28" fmla="*/ 499 w 548"/>
              <a:gd name="T29" fmla="*/ 439 h 451"/>
              <a:gd name="T30" fmla="*/ 447 w 548"/>
              <a:gd name="T31" fmla="*/ 451 h 451"/>
              <a:gd name="T32" fmla="*/ 460 w 548"/>
              <a:gd name="T33" fmla="*/ 402 h 451"/>
              <a:gd name="T34" fmla="*/ 255 w 548"/>
              <a:gd name="T35" fmla="*/ 420 h 451"/>
              <a:gd name="T36" fmla="*/ 107 w 548"/>
              <a:gd name="T37" fmla="*/ 438 h 451"/>
              <a:gd name="T38" fmla="*/ 98 w 548"/>
              <a:gd name="T39" fmla="*/ 390 h 451"/>
              <a:gd name="T40" fmla="*/ 88 w 548"/>
              <a:gd name="T41" fmla="*/ 246 h 451"/>
              <a:gd name="T42" fmla="*/ 86 w 548"/>
              <a:gd name="T43" fmla="*/ 167 h 451"/>
              <a:gd name="T44" fmla="*/ 37 w 548"/>
              <a:gd name="T45" fmla="*/ 131 h 451"/>
              <a:gd name="T46" fmla="*/ 55 w 548"/>
              <a:gd name="T47" fmla="*/ 98 h 451"/>
              <a:gd name="T48" fmla="*/ 31 w 548"/>
              <a:gd name="T49" fmla="*/ 80 h 451"/>
              <a:gd name="T50" fmla="*/ 0 w 548"/>
              <a:gd name="T51" fmla="*/ 15 h 45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48"/>
              <a:gd name="T79" fmla="*/ 0 h 451"/>
              <a:gd name="T80" fmla="*/ 548 w 548"/>
              <a:gd name="T81" fmla="*/ 451 h 45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48" h="451">
                <a:moveTo>
                  <a:pt x="0" y="15"/>
                </a:moveTo>
                <a:lnTo>
                  <a:pt x="240" y="0"/>
                </a:lnTo>
                <a:lnTo>
                  <a:pt x="290" y="0"/>
                </a:lnTo>
                <a:lnTo>
                  <a:pt x="329" y="13"/>
                </a:lnTo>
                <a:lnTo>
                  <a:pt x="308" y="52"/>
                </a:lnTo>
                <a:lnTo>
                  <a:pt x="378" y="116"/>
                </a:lnTo>
                <a:lnTo>
                  <a:pt x="401" y="170"/>
                </a:lnTo>
                <a:lnTo>
                  <a:pt x="442" y="156"/>
                </a:lnTo>
                <a:lnTo>
                  <a:pt x="441" y="232"/>
                </a:lnTo>
                <a:lnTo>
                  <a:pt x="483" y="255"/>
                </a:lnTo>
                <a:lnTo>
                  <a:pt x="502" y="322"/>
                </a:lnTo>
                <a:lnTo>
                  <a:pt x="532" y="328"/>
                </a:lnTo>
                <a:lnTo>
                  <a:pt x="548" y="356"/>
                </a:lnTo>
                <a:lnTo>
                  <a:pt x="511" y="395"/>
                </a:lnTo>
                <a:lnTo>
                  <a:pt x="499" y="439"/>
                </a:lnTo>
                <a:lnTo>
                  <a:pt x="447" y="451"/>
                </a:lnTo>
                <a:lnTo>
                  <a:pt x="460" y="402"/>
                </a:lnTo>
                <a:lnTo>
                  <a:pt x="255" y="420"/>
                </a:lnTo>
                <a:lnTo>
                  <a:pt x="107" y="438"/>
                </a:lnTo>
                <a:lnTo>
                  <a:pt x="98" y="390"/>
                </a:lnTo>
                <a:lnTo>
                  <a:pt x="88" y="246"/>
                </a:lnTo>
                <a:lnTo>
                  <a:pt x="86" y="167"/>
                </a:lnTo>
                <a:lnTo>
                  <a:pt x="37" y="131"/>
                </a:lnTo>
                <a:lnTo>
                  <a:pt x="55" y="98"/>
                </a:lnTo>
                <a:lnTo>
                  <a:pt x="31" y="80"/>
                </a:lnTo>
                <a:lnTo>
                  <a:pt x="0" y="15"/>
                </a:lnTo>
                <a:close/>
              </a:path>
            </a:pathLst>
          </a:custGeom>
          <a:solidFill>
            <a:schemeClr val="accent1"/>
          </a:solidFill>
          <a:ln w="12700">
            <a:solidFill>
              <a:schemeClr val="accent4"/>
            </a:solidFill>
            <a:prstDash val="solid"/>
            <a:round/>
            <a:headEnd/>
            <a:tailEnd/>
          </a:ln>
        </p:spPr>
        <p:txBody>
          <a:bodyPr/>
          <a:lstStyle/>
          <a:p>
            <a:pPr>
              <a:defRPr/>
            </a:pPr>
            <a:endParaRPr lang="en-US" sz="1300">
              <a:solidFill>
                <a:srgbClr val="000000"/>
              </a:solidFill>
              <a:latin typeface="Calibri" pitchFamily="34" charset="0"/>
            </a:endParaRPr>
          </a:p>
        </p:txBody>
      </p:sp>
      <p:sp>
        <p:nvSpPr>
          <p:cNvPr id="36" name="Shape - Mississippi"/>
          <p:cNvSpPr>
            <a:spLocks noChangeAspect="1"/>
          </p:cNvSpPr>
          <p:nvPr/>
        </p:nvSpPr>
        <p:spPr bwMode="auto">
          <a:xfrm>
            <a:off x="5827044" y="3369315"/>
            <a:ext cx="451880" cy="776479"/>
          </a:xfrm>
          <a:custGeom>
            <a:avLst/>
            <a:gdLst>
              <a:gd name="T0" fmla="*/ 2147483647 w 287"/>
              <a:gd name="T1" fmla="*/ 2147483647 h 499"/>
              <a:gd name="T2" fmla="*/ 2147483647 w 287"/>
              <a:gd name="T3" fmla="*/ 2147483647 h 499"/>
              <a:gd name="T4" fmla="*/ 0 w 287"/>
              <a:gd name="T5" fmla="*/ 2147483647 h 499"/>
              <a:gd name="T6" fmla="*/ 2147483647 w 287"/>
              <a:gd name="T7" fmla="*/ 2147483647 h 499"/>
              <a:gd name="T8" fmla="*/ 2147483647 w 287"/>
              <a:gd name="T9" fmla="*/ 2147483647 h 499"/>
              <a:gd name="T10" fmla="*/ 2147483647 w 287"/>
              <a:gd name="T11" fmla="*/ 2147483647 h 499"/>
              <a:gd name="T12" fmla="*/ 2147483647 w 287"/>
              <a:gd name="T13" fmla="*/ 2147483647 h 499"/>
              <a:gd name="T14" fmla="*/ 2147483647 w 287"/>
              <a:gd name="T15" fmla="*/ 2147483647 h 499"/>
              <a:gd name="T16" fmla="*/ 2147483647 w 287"/>
              <a:gd name="T17" fmla="*/ 2147483647 h 499"/>
              <a:gd name="T18" fmla="*/ 2147483647 w 287"/>
              <a:gd name="T19" fmla="*/ 2147483647 h 499"/>
              <a:gd name="T20" fmla="*/ 2147483647 w 287"/>
              <a:gd name="T21" fmla="*/ 2147483647 h 499"/>
              <a:gd name="T22" fmla="*/ 2147483647 w 287"/>
              <a:gd name="T23" fmla="*/ 2147483647 h 499"/>
              <a:gd name="T24" fmla="*/ 2147483647 w 287"/>
              <a:gd name="T25" fmla="*/ 2147483647 h 499"/>
              <a:gd name="T26" fmla="*/ 2147483647 w 287"/>
              <a:gd name="T27" fmla="*/ 0 h 499"/>
              <a:gd name="T28" fmla="*/ 2147483647 w 287"/>
              <a:gd name="T29" fmla="*/ 2147483647 h 4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87"/>
              <a:gd name="T46" fmla="*/ 0 h 499"/>
              <a:gd name="T47" fmla="*/ 287 w 287"/>
              <a:gd name="T48" fmla="*/ 499 h 4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87" h="499">
                <a:moveTo>
                  <a:pt x="81" y="16"/>
                </a:moveTo>
                <a:lnTo>
                  <a:pt x="38" y="101"/>
                </a:lnTo>
                <a:lnTo>
                  <a:pt x="0" y="156"/>
                </a:lnTo>
                <a:lnTo>
                  <a:pt x="12" y="222"/>
                </a:lnTo>
                <a:lnTo>
                  <a:pt x="57" y="311"/>
                </a:lnTo>
                <a:lnTo>
                  <a:pt x="23" y="402"/>
                </a:lnTo>
                <a:lnTo>
                  <a:pt x="8" y="450"/>
                </a:lnTo>
                <a:lnTo>
                  <a:pt x="175" y="430"/>
                </a:lnTo>
                <a:lnTo>
                  <a:pt x="182" y="492"/>
                </a:lnTo>
                <a:lnTo>
                  <a:pt x="216" y="499"/>
                </a:lnTo>
                <a:lnTo>
                  <a:pt x="225" y="468"/>
                </a:lnTo>
                <a:lnTo>
                  <a:pt x="287" y="459"/>
                </a:lnTo>
                <a:lnTo>
                  <a:pt x="273" y="357"/>
                </a:lnTo>
                <a:lnTo>
                  <a:pt x="270" y="0"/>
                </a:lnTo>
                <a:lnTo>
                  <a:pt x="81" y="16"/>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37" name="Shape - Minnesota"/>
          <p:cNvSpPr>
            <a:spLocks noChangeAspect="1"/>
          </p:cNvSpPr>
          <p:nvPr/>
        </p:nvSpPr>
        <p:spPr bwMode="auto">
          <a:xfrm>
            <a:off x="4931617" y="1138538"/>
            <a:ext cx="859217" cy="959456"/>
          </a:xfrm>
          <a:custGeom>
            <a:avLst/>
            <a:gdLst>
              <a:gd name="T0" fmla="*/ 0 w 545"/>
              <a:gd name="T1" fmla="*/ 2147483647 h 614"/>
              <a:gd name="T2" fmla="*/ 2147483647 w 545"/>
              <a:gd name="T3" fmla="*/ 2147483647 h 614"/>
              <a:gd name="T4" fmla="*/ 2147483647 w 545"/>
              <a:gd name="T5" fmla="*/ 0 h 614"/>
              <a:gd name="T6" fmla="*/ 2147483647 w 545"/>
              <a:gd name="T7" fmla="*/ 2147483647 h 614"/>
              <a:gd name="T8" fmla="*/ 2147483647 w 545"/>
              <a:gd name="T9" fmla="*/ 2147483647 h 614"/>
              <a:gd name="T10" fmla="*/ 2147483647 w 545"/>
              <a:gd name="T11" fmla="*/ 2147483647 h 614"/>
              <a:gd name="T12" fmla="*/ 2147483647 w 545"/>
              <a:gd name="T13" fmla="*/ 2147483647 h 614"/>
              <a:gd name="T14" fmla="*/ 2147483647 w 545"/>
              <a:gd name="T15" fmla="*/ 2147483647 h 614"/>
              <a:gd name="T16" fmla="*/ 2147483647 w 545"/>
              <a:gd name="T17" fmla="*/ 2147483647 h 614"/>
              <a:gd name="T18" fmla="*/ 2147483647 w 545"/>
              <a:gd name="T19" fmla="*/ 2147483647 h 614"/>
              <a:gd name="T20" fmla="*/ 2147483647 w 545"/>
              <a:gd name="T21" fmla="*/ 2147483647 h 614"/>
              <a:gd name="T22" fmla="*/ 2147483647 w 545"/>
              <a:gd name="T23" fmla="*/ 2147483647 h 614"/>
              <a:gd name="T24" fmla="*/ 2147483647 w 545"/>
              <a:gd name="T25" fmla="*/ 2147483647 h 614"/>
              <a:gd name="T26" fmla="*/ 2147483647 w 545"/>
              <a:gd name="T27" fmla="*/ 2147483647 h 614"/>
              <a:gd name="T28" fmla="*/ 2147483647 w 545"/>
              <a:gd name="T29" fmla="*/ 2147483647 h 614"/>
              <a:gd name="T30" fmla="*/ 2147483647 w 545"/>
              <a:gd name="T31" fmla="*/ 2147483647 h 614"/>
              <a:gd name="T32" fmla="*/ 2147483647 w 545"/>
              <a:gd name="T33" fmla="*/ 2147483647 h 614"/>
              <a:gd name="T34" fmla="*/ 2147483647 w 545"/>
              <a:gd name="T35" fmla="*/ 2147483647 h 614"/>
              <a:gd name="T36" fmla="*/ 2147483647 w 545"/>
              <a:gd name="T37" fmla="*/ 2147483647 h 614"/>
              <a:gd name="T38" fmla="*/ 2147483647 w 545"/>
              <a:gd name="T39" fmla="*/ 2147483647 h 614"/>
              <a:gd name="T40" fmla="*/ 2147483647 w 545"/>
              <a:gd name="T41" fmla="*/ 2147483647 h 614"/>
              <a:gd name="T42" fmla="*/ 2147483647 w 545"/>
              <a:gd name="T43" fmla="*/ 2147483647 h 614"/>
              <a:gd name="T44" fmla="*/ 2147483647 w 545"/>
              <a:gd name="T45" fmla="*/ 2147483647 h 614"/>
              <a:gd name="T46" fmla="*/ 2147483647 w 545"/>
              <a:gd name="T47" fmla="*/ 2147483647 h 614"/>
              <a:gd name="T48" fmla="*/ 2147483647 w 545"/>
              <a:gd name="T49" fmla="*/ 2147483647 h 614"/>
              <a:gd name="T50" fmla="*/ 2147483647 w 545"/>
              <a:gd name="T51" fmla="*/ 2147483647 h 614"/>
              <a:gd name="T52" fmla="*/ 2147483647 w 545"/>
              <a:gd name="T53" fmla="*/ 2147483647 h 614"/>
              <a:gd name="T54" fmla="*/ 2147483647 w 545"/>
              <a:gd name="T55" fmla="*/ 2147483647 h 614"/>
              <a:gd name="T56" fmla="*/ 2147483647 w 545"/>
              <a:gd name="T57" fmla="*/ 2147483647 h 614"/>
              <a:gd name="T58" fmla="*/ 2147483647 w 545"/>
              <a:gd name="T59" fmla="*/ 2147483647 h 614"/>
              <a:gd name="T60" fmla="*/ 0 w 545"/>
              <a:gd name="T61" fmla="*/ 2147483647 h 61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45"/>
              <a:gd name="T94" fmla="*/ 0 h 614"/>
              <a:gd name="T95" fmla="*/ 545 w 545"/>
              <a:gd name="T96" fmla="*/ 614 h 61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45" h="614">
                <a:moveTo>
                  <a:pt x="0" y="48"/>
                </a:moveTo>
                <a:lnTo>
                  <a:pt x="143" y="48"/>
                </a:lnTo>
                <a:lnTo>
                  <a:pt x="141" y="0"/>
                </a:lnTo>
                <a:lnTo>
                  <a:pt x="173" y="14"/>
                </a:lnTo>
                <a:lnTo>
                  <a:pt x="179" y="51"/>
                </a:lnTo>
                <a:lnTo>
                  <a:pt x="247" y="91"/>
                </a:lnTo>
                <a:lnTo>
                  <a:pt x="268" y="73"/>
                </a:lnTo>
                <a:lnTo>
                  <a:pt x="308" y="73"/>
                </a:lnTo>
                <a:lnTo>
                  <a:pt x="340" y="109"/>
                </a:lnTo>
                <a:lnTo>
                  <a:pt x="361" y="96"/>
                </a:lnTo>
                <a:lnTo>
                  <a:pt x="420" y="111"/>
                </a:lnTo>
                <a:lnTo>
                  <a:pt x="441" y="84"/>
                </a:lnTo>
                <a:lnTo>
                  <a:pt x="478" y="105"/>
                </a:lnTo>
                <a:lnTo>
                  <a:pt x="545" y="102"/>
                </a:lnTo>
                <a:lnTo>
                  <a:pt x="437" y="178"/>
                </a:lnTo>
                <a:lnTo>
                  <a:pt x="383" y="245"/>
                </a:lnTo>
                <a:lnTo>
                  <a:pt x="393" y="342"/>
                </a:lnTo>
                <a:lnTo>
                  <a:pt x="356" y="382"/>
                </a:lnTo>
                <a:lnTo>
                  <a:pt x="371" y="410"/>
                </a:lnTo>
                <a:lnTo>
                  <a:pt x="371" y="482"/>
                </a:lnTo>
                <a:lnTo>
                  <a:pt x="408" y="482"/>
                </a:lnTo>
                <a:lnTo>
                  <a:pt x="463" y="534"/>
                </a:lnTo>
                <a:lnTo>
                  <a:pt x="486" y="596"/>
                </a:lnTo>
                <a:lnTo>
                  <a:pt x="100" y="614"/>
                </a:lnTo>
                <a:lnTo>
                  <a:pt x="101" y="444"/>
                </a:lnTo>
                <a:lnTo>
                  <a:pt x="67" y="407"/>
                </a:lnTo>
                <a:lnTo>
                  <a:pt x="79" y="362"/>
                </a:lnTo>
                <a:lnTo>
                  <a:pt x="91" y="337"/>
                </a:lnTo>
                <a:lnTo>
                  <a:pt x="67" y="219"/>
                </a:lnTo>
                <a:lnTo>
                  <a:pt x="34" y="142"/>
                </a:lnTo>
                <a:lnTo>
                  <a:pt x="0" y="48"/>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38" name="Shape - Massachusetts"/>
          <p:cNvSpPr>
            <a:spLocks noChangeAspect="1"/>
          </p:cNvSpPr>
          <p:nvPr/>
        </p:nvSpPr>
        <p:spPr bwMode="auto">
          <a:xfrm>
            <a:off x="7806423" y="1687484"/>
            <a:ext cx="469387" cy="211623"/>
          </a:xfrm>
          <a:custGeom>
            <a:avLst/>
            <a:gdLst>
              <a:gd name="T0" fmla="*/ 0 w 296"/>
              <a:gd name="T1" fmla="*/ 2147483647 h 134"/>
              <a:gd name="T2" fmla="*/ 2147483647 w 296"/>
              <a:gd name="T3" fmla="*/ 2147483647 h 134"/>
              <a:gd name="T4" fmla="*/ 2147483647 w 296"/>
              <a:gd name="T5" fmla="*/ 2147483647 h 134"/>
              <a:gd name="T6" fmla="*/ 2147483647 w 296"/>
              <a:gd name="T7" fmla="*/ 0 h 134"/>
              <a:gd name="T8" fmla="*/ 2147483647 w 296"/>
              <a:gd name="T9" fmla="*/ 2147483647 h 134"/>
              <a:gd name="T10" fmla="*/ 2147483647 w 296"/>
              <a:gd name="T11" fmla="*/ 2147483647 h 134"/>
              <a:gd name="T12" fmla="*/ 2147483647 w 296"/>
              <a:gd name="T13" fmla="*/ 2147483647 h 134"/>
              <a:gd name="T14" fmla="*/ 2147483647 w 296"/>
              <a:gd name="T15" fmla="*/ 2147483647 h 134"/>
              <a:gd name="T16" fmla="*/ 2147483647 w 296"/>
              <a:gd name="T17" fmla="*/ 2147483647 h 134"/>
              <a:gd name="T18" fmla="*/ 2147483647 w 296"/>
              <a:gd name="T19" fmla="*/ 2147483647 h 134"/>
              <a:gd name="T20" fmla="*/ 2147483647 w 296"/>
              <a:gd name="T21" fmla="*/ 2147483647 h 134"/>
              <a:gd name="T22" fmla="*/ 2147483647 w 296"/>
              <a:gd name="T23" fmla="*/ 2147483647 h 134"/>
              <a:gd name="T24" fmla="*/ 2147483647 w 296"/>
              <a:gd name="T25" fmla="*/ 2147483647 h 134"/>
              <a:gd name="T26" fmla="*/ 2147483647 w 296"/>
              <a:gd name="T27" fmla="*/ 2147483647 h 134"/>
              <a:gd name="T28" fmla="*/ 2147483647 w 296"/>
              <a:gd name="T29" fmla="*/ 2147483647 h 134"/>
              <a:gd name="T30" fmla="*/ 2147483647 w 296"/>
              <a:gd name="T31" fmla="*/ 2147483647 h 134"/>
              <a:gd name="T32" fmla="*/ 2147483647 w 296"/>
              <a:gd name="T33" fmla="*/ 2147483647 h 134"/>
              <a:gd name="T34" fmla="*/ 2147483647 w 296"/>
              <a:gd name="T35" fmla="*/ 2147483647 h 134"/>
              <a:gd name="T36" fmla="*/ 2147483647 w 296"/>
              <a:gd name="T37" fmla="*/ 2147483647 h 134"/>
              <a:gd name="T38" fmla="*/ 0 w 296"/>
              <a:gd name="T39" fmla="*/ 2147483647 h 13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96"/>
              <a:gd name="T61" fmla="*/ 0 h 134"/>
              <a:gd name="T62" fmla="*/ 296 w 296"/>
              <a:gd name="T63" fmla="*/ 134 h 13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96" h="134">
                <a:moveTo>
                  <a:pt x="0" y="54"/>
                </a:moveTo>
                <a:lnTo>
                  <a:pt x="151" y="16"/>
                </a:lnTo>
                <a:lnTo>
                  <a:pt x="169" y="18"/>
                </a:lnTo>
                <a:lnTo>
                  <a:pt x="187" y="0"/>
                </a:lnTo>
                <a:lnTo>
                  <a:pt x="202" y="9"/>
                </a:lnTo>
                <a:lnTo>
                  <a:pt x="184" y="48"/>
                </a:lnTo>
                <a:lnTo>
                  <a:pt x="215" y="45"/>
                </a:lnTo>
                <a:lnTo>
                  <a:pt x="233" y="74"/>
                </a:lnTo>
                <a:lnTo>
                  <a:pt x="254" y="77"/>
                </a:lnTo>
                <a:lnTo>
                  <a:pt x="269" y="73"/>
                </a:lnTo>
                <a:lnTo>
                  <a:pt x="269" y="57"/>
                </a:lnTo>
                <a:lnTo>
                  <a:pt x="243" y="36"/>
                </a:lnTo>
                <a:lnTo>
                  <a:pt x="263" y="34"/>
                </a:lnTo>
                <a:lnTo>
                  <a:pt x="296" y="79"/>
                </a:lnTo>
                <a:lnTo>
                  <a:pt x="264" y="106"/>
                </a:lnTo>
                <a:lnTo>
                  <a:pt x="229" y="92"/>
                </a:lnTo>
                <a:lnTo>
                  <a:pt x="206" y="125"/>
                </a:lnTo>
                <a:lnTo>
                  <a:pt x="161" y="92"/>
                </a:lnTo>
                <a:lnTo>
                  <a:pt x="12" y="134"/>
                </a:lnTo>
                <a:lnTo>
                  <a:pt x="0" y="54"/>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39" name="Shape - Maryland"/>
          <p:cNvSpPr>
            <a:spLocks noChangeAspect="1"/>
          </p:cNvSpPr>
          <p:nvPr/>
        </p:nvSpPr>
        <p:spPr bwMode="auto">
          <a:xfrm>
            <a:off x="7177924" y="2346214"/>
            <a:ext cx="636456" cy="259356"/>
          </a:xfrm>
          <a:custGeom>
            <a:avLst/>
            <a:gdLst>
              <a:gd name="T0" fmla="*/ 0 w 403"/>
              <a:gd name="T1" fmla="*/ 2147483647 h 165"/>
              <a:gd name="T2" fmla="*/ 2147483647 w 403"/>
              <a:gd name="T3" fmla="*/ 0 h 165"/>
              <a:gd name="T4" fmla="*/ 2147483647 w 403"/>
              <a:gd name="T5" fmla="*/ 2147483647 h 165"/>
              <a:gd name="T6" fmla="*/ 2147483647 w 403"/>
              <a:gd name="T7" fmla="*/ 2147483647 h 165"/>
              <a:gd name="T8" fmla="*/ 2147483647 w 403"/>
              <a:gd name="T9" fmla="*/ 2147483647 h 165"/>
              <a:gd name="T10" fmla="*/ 2147483647 w 403"/>
              <a:gd name="T11" fmla="*/ 2147483647 h 165"/>
              <a:gd name="T12" fmla="*/ 2147483647 w 403"/>
              <a:gd name="T13" fmla="*/ 2147483647 h 165"/>
              <a:gd name="T14" fmla="*/ 2147483647 w 403"/>
              <a:gd name="T15" fmla="*/ 2147483647 h 165"/>
              <a:gd name="T16" fmla="*/ 2147483647 w 403"/>
              <a:gd name="T17" fmla="*/ 2147483647 h 165"/>
              <a:gd name="T18" fmla="*/ 2147483647 w 403"/>
              <a:gd name="T19" fmla="*/ 2147483647 h 165"/>
              <a:gd name="T20" fmla="*/ 2147483647 w 403"/>
              <a:gd name="T21" fmla="*/ 2147483647 h 165"/>
              <a:gd name="T22" fmla="*/ 2147483647 w 403"/>
              <a:gd name="T23" fmla="*/ 2147483647 h 165"/>
              <a:gd name="T24" fmla="*/ 2147483647 w 403"/>
              <a:gd name="T25" fmla="*/ 2147483647 h 165"/>
              <a:gd name="T26" fmla="*/ 2147483647 w 403"/>
              <a:gd name="T27" fmla="*/ 2147483647 h 165"/>
              <a:gd name="T28" fmla="*/ 2147483647 w 403"/>
              <a:gd name="T29" fmla="*/ 2147483647 h 165"/>
              <a:gd name="T30" fmla="*/ 2147483647 w 403"/>
              <a:gd name="T31" fmla="*/ 2147483647 h 165"/>
              <a:gd name="T32" fmla="*/ 0 w 403"/>
              <a:gd name="T33" fmla="*/ 2147483647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3"/>
              <a:gd name="T52" fmla="*/ 0 h 165"/>
              <a:gd name="T53" fmla="*/ 403 w 403"/>
              <a:gd name="T54" fmla="*/ 165 h 1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3" h="165">
                <a:moveTo>
                  <a:pt x="0" y="56"/>
                </a:moveTo>
                <a:lnTo>
                  <a:pt x="300" y="0"/>
                </a:lnTo>
                <a:lnTo>
                  <a:pt x="349" y="113"/>
                </a:lnTo>
                <a:lnTo>
                  <a:pt x="401" y="101"/>
                </a:lnTo>
                <a:lnTo>
                  <a:pt x="403" y="158"/>
                </a:lnTo>
                <a:lnTo>
                  <a:pt x="361" y="165"/>
                </a:lnTo>
                <a:lnTo>
                  <a:pt x="324" y="128"/>
                </a:lnTo>
                <a:lnTo>
                  <a:pt x="300" y="83"/>
                </a:lnTo>
                <a:lnTo>
                  <a:pt x="296" y="21"/>
                </a:lnTo>
                <a:lnTo>
                  <a:pt x="278" y="52"/>
                </a:lnTo>
                <a:lnTo>
                  <a:pt x="299" y="146"/>
                </a:lnTo>
                <a:lnTo>
                  <a:pt x="211" y="159"/>
                </a:lnTo>
                <a:lnTo>
                  <a:pt x="208" y="91"/>
                </a:lnTo>
                <a:lnTo>
                  <a:pt x="154" y="61"/>
                </a:lnTo>
                <a:lnTo>
                  <a:pt x="108" y="53"/>
                </a:lnTo>
                <a:lnTo>
                  <a:pt x="12" y="101"/>
                </a:lnTo>
                <a:lnTo>
                  <a:pt x="0" y="56"/>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40" name="Shape - Maine"/>
          <p:cNvSpPr>
            <a:spLocks noChangeAspect="1"/>
          </p:cNvSpPr>
          <p:nvPr/>
        </p:nvSpPr>
        <p:spPr bwMode="auto">
          <a:xfrm>
            <a:off x="7916214" y="899868"/>
            <a:ext cx="493253" cy="709647"/>
          </a:xfrm>
          <a:custGeom>
            <a:avLst/>
            <a:gdLst>
              <a:gd name="T0" fmla="*/ 2147483647 w 313"/>
              <a:gd name="T1" fmla="*/ 2147483647 h 478"/>
              <a:gd name="T2" fmla="*/ 2147483647 w 313"/>
              <a:gd name="T3" fmla="*/ 2147483647 h 478"/>
              <a:gd name="T4" fmla="*/ 2147483647 w 313"/>
              <a:gd name="T5" fmla="*/ 2147483647 h 478"/>
              <a:gd name="T6" fmla="*/ 2147483647 w 313"/>
              <a:gd name="T7" fmla="*/ 2147483647 h 478"/>
              <a:gd name="T8" fmla="*/ 2147483647 w 313"/>
              <a:gd name="T9" fmla="*/ 2147483647 h 478"/>
              <a:gd name="T10" fmla="*/ 2147483647 w 313"/>
              <a:gd name="T11" fmla="*/ 2147483647 h 478"/>
              <a:gd name="T12" fmla="*/ 2147483647 w 313"/>
              <a:gd name="T13" fmla="*/ 2147483647 h 478"/>
              <a:gd name="T14" fmla="*/ 0 w 313"/>
              <a:gd name="T15" fmla="*/ 2147483647 h 478"/>
              <a:gd name="T16" fmla="*/ 2147483647 w 313"/>
              <a:gd name="T17" fmla="*/ 2147483647 h 478"/>
              <a:gd name="T18" fmla="*/ 2147483647 w 313"/>
              <a:gd name="T19" fmla="*/ 2147483647 h 478"/>
              <a:gd name="T20" fmla="*/ 2147483647 w 313"/>
              <a:gd name="T21" fmla="*/ 2147483647 h 478"/>
              <a:gd name="T22" fmla="*/ 2147483647 w 313"/>
              <a:gd name="T23" fmla="*/ 2147483647 h 478"/>
              <a:gd name="T24" fmla="*/ 2147483647 w 313"/>
              <a:gd name="T25" fmla="*/ 2147483647 h 478"/>
              <a:gd name="T26" fmla="*/ 2147483647 w 313"/>
              <a:gd name="T27" fmla="*/ 2147483647 h 478"/>
              <a:gd name="T28" fmla="*/ 2147483647 w 313"/>
              <a:gd name="T29" fmla="*/ 2147483647 h 478"/>
              <a:gd name="T30" fmla="*/ 2147483647 w 313"/>
              <a:gd name="T31" fmla="*/ 2147483647 h 478"/>
              <a:gd name="T32" fmla="*/ 2147483647 w 313"/>
              <a:gd name="T33" fmla="*/ 2147483647 h 478"/>
              <a:gd name="T34" fmla="*/ 2147483647 w 313"/>
              <a:gd name="T35" fmla="*/ 2147483647 h 478"/>
              <a:gd name="T36" fmla="*/ 2147483647 w 313"/>
              <a:gd name="T37" fmla="*/ 2147483647 h 478"/>
              <a:gd name="T38" fmla="*/ 2147483647 w 313"/>
              <a:gd name="T39" fmla="*/ 2147483647 h 478"/>
              <a:gd name="T40" fmla="*/ 2147483647 w 313"/>
              <a:gd name="T41" fmla="*/ 2147483647 h 478"/>
              <a:gd name="T42" fmla="*/ 2147483647 w 313"/>
              <a:gd name="T43" fmla="*/ 2147483647 h 478"/>
              <a:gd name="T44" fmla="*/ 2147483647 w 313"/>
              <a:gd name="T45" fmla="*/ 2147483647 h 478"/>
              <a:gd name="T46" fmla="*/ 2147483647 w 313"/>
              <a:gd name="T47" fmla="*/ 2147483647 h 478"/>
              <a:gd name="T48" fmla="*/ 2147483647 w 313"/>
              <a:gd name="T49" fmla="*/ 0 h 478"/>
              <a:gd name="T50" fmla="*/ 2147483647 w 313"/>
              <a:gd name="T51" fmla="*/ 2147483647 h 478"/>
              <a:gd name="T52" fmla="*/ 2147483647 w 313"/>
              <a:gd name="T53" fmla="*/ 2147483647 h 478"/>
              <a:gd name="T54" fmla="*/ 2147483647 w 313"/>
              <a:gd name="T55" fmla="*/ 2147483647 h 47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13"/>
              <a:gd name="T85" fmla="*/ 0 h 478"/>
              <a:gd name="T86" fmla="*/ 313 w 313"/>
              <a:gd name="T87" fmla="*/ 478 h 47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13" h="478">
                <a:moveTo>
                  <a:pt x="73" y="15"/>
                </a:moveTo>
                <a:lnTo>
                  <a:pt x="27" y="103"/>
                </a:lnTo>
                <a:lnTo>
                  <a:pt x="49" y="136"/>
                </a:lnTo>
                <a:lnTo>
                  <a:pt x="27" y="176"/>
                </a:lnTo>
                <a:lnTo>
                  <a:pt x="40" y="189"/>
                </a:lnTo>
                <a:lnTo>
                  <a:pt x="31" y="216"/>
                </a:lnTo>
                <a:lnTo>
                  <a:pt x="31" y="261"/>
                </a:lnTo>
                <a:lnTo>
                  <a:pt x="0" y="277"/>
                </a:lnTo>
                <a:lnTo>
                  <a:pt x="12" y="291"/>
                </a:lnTo>
                <a:lnTo>
                  <a:pt x="78" y="457"/>
                </a:lnTo>
                <a:lnTo>
                  <a:pt x="130" y="478"/>
                </a:lnTo>
                <a:lnTo>
                  <a:pt x="127" y="444"/>
                </a:lnTo>
                <a:lnTo>
                  <a:pt x="152" y="417"/>
                </a:lnTo>
                <a:lnTo>
                  <a:pt x="143" y="389"/>
                </a:lnTo>
                <a:lnTo>
                  <a:pt x="207" y="355"/>
                </a:lnTo>
                <a:lnTo>
                  <a:pt x="210" y="308"/>
                </a:lnTo>
                <a:lnTo>
                  <a:pt x="248" y="305"/>
                </a:lnTo>
                <a:lnTo>
                  <a:pt x="277" y="270"/>
                </a:lnTo>
                <a:lnTo>
                  <a:pt x="313" y="246"/>
                </a:lnTo>
                <a:lnTo>
                  <a:pt x="313" y="216"/>
                </a:lnTo>
                <a:lnTo>
                  <a:pt x="264" y="207"/>
                </a:lnTo>
                <a:lnTo>
                  <a:pt x="255" y="174"/>
                </a:lnTo>
                <a:lnTo>
                  <a:pt x="206" y="170"/>
                </a:lnTo>
                <a:lnTo>
                  <a:pt x="166" y="28"/>
                </a:lnTo>
                <a:lnTo>
                  <a:pt x="148" y="0"/>
                </a:lnTo>
                <a:lnTo>
                  <a:pt x="98" y="12"/>
                </a:lnTo>
                <a:lnTo>
                  <a:pt x="90" y="25"/>
                </a:lnTo>
                <a:lnTo>
                  <a:pt x="73" y="15"/>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41" name="Shape - Louisiana"/>
          <p:cNvSpPr>
            <a:spLocks noChangeAspect="1"/>
          </p:cNvSpPr>
          <p:nvPr/>
        </p:nvSpPr>
        <p:spPr bwMode="auto">
          <a:xfrm>
            <a:off x="5469038" y="3720957"/>
            <a:ext cx="774887" cy="610997"/>
          </a:xfrm>
          <a:custGeom>
            <a:avLst/>
            <a:gdLst>
              <a:gd name="T0" fmla="*/ 0 w 489"/>
              <a:gd name="T1" fmla="*/ 2147483647 h 392"/>
              <a:gd name="T2" fmla="*/ 2147483647 w 489"/>
              <a:gd name="T3" fmla="*/ 0 h 392"/>
              <a:gd name="T4" fmla="*/ 2147483647 w 489"/>
              <a:gd name="T5" fmla="*/ 2147483647 h 392"/>
              <a:gd name="T6" fmla="*/ 2147483647 w 489"/>
              <a:gd name="T7" fmla="*/ 2147483647 h 392"/>
              <a:gd name="T8" fmla="*/ 2147483647 w 489"/>
              <a:gd name="T9" fmla="*/ 2147483647 h 392"/>
              <a:gd name="T10" fmla="*/ 2147483647 w 489"/>
              <a:gd name="T11" fmla="*/ 2147483647 h 392"/>
              <a:gd name="T12" fmla="*/ 2147483647 w 489"/>
              <a:gd name="T13" fmla="*/ 2147483647 h 392"/>
              <a:gd name="T14" fmla="*/ 2147483647 w 489"/>
              <a:gd name="T15" fmla="*/ 2147483647 h 392"/>
              <a:gd name="T16" fmla="*/ 2147483647 w 489"/>
              <a:gd name="T17" fmla="*/ 2147483647 h 392"/>
              <a:gd name="T18" fmla="*/ 2147483647 w 489"/>
              <a:gd name="T19" fmla="*/ 2147483647 h 392"/>
              <a:gd name="T20" fmla="*/ 2147483647 w 489"/>
              <a:gd name="T21" fmla="*/ 2147483647 h 392"/>
              <a:gd name="T22" fmla="*/ 2147483647 w 489"/>
              <a:gd name="T23" fmla="*/ 2147483647 h 392"/>
              <a:gd name="T24" fmla="*/ 2147483647 w 489"/>
              <a:gd name="T25" fmla="*/ 2147483647 h 392"/>
              <a:gd name="T26" fmla="*/ 2147483647 w 489"/>
              <a:gd name="T27" fmla="*/ 2147483647 h 392"/>
              <a:gd name="T28" fmla="*/ 2147483647 w 489"/>
              <a:gd name="T29" fmla="*/ 2147483647 h 392"/>
              <a:gd name="T30" fmla="*/ 2147483647 w 489"/>
              <a:gd name="T31" fmla="*/ 2147483647 h 392"/>
              <a:gd name="T32" fmla="*/ 2147483647 w 489"/>
              <a:gd name="T33" fmla="*/ 2147483647 h 392"/>
              <a:gd name="T34" fmla="*/ 2147483647 w 489"/>
              <a:gd name="T35" fmla="*/ 2147483647 h 392"/>
              <a:gd name="T36" fmla="*/ 2147483647 w 489"/>
              <a:gd name="T37" fmla="*/ 2147483647 h 392"/>
              <a:gd name="T38" fmla="*/ 2147483647 w 489"/>
              <a:gd name="T39" fmla="*/ 2147483647 h 392"/>
              <a:gd name="T40" fmla="*/ 2147483647 w 489"/>
              <a:gd name="T41" fmla="*/ 2147483647 h 392"/>
              <a:gd name="T42" fmla="*/ 2147483647 w 489"/>
              <a:gd name="T43" fmla="*/ 2147483647 h 392"/>
              <a:gd name="T44" fmla="*/ 2147483647 w 489"/>
              <a:gd name="T45" fmla="*/ 2147483647 h 392"/>
              <a:gd name="T46" fmla="*/ 2147483647 w 489"/>
              <a:gd name="T47" fmla="*/ 2147483647 h 392"/>
              <a:gd name="T48" fmla="*/ 2147483647 w 489"/>
              <a:gd name="T49" fmla="*/ 2147483647 h 392"/>
              <a:gd name="T50" fmla="*/ 2147483647 w 489"/>
              <a:gd name="T51" fmla="*/ 2147483647 h 392"/>
              <a:gd name="T52" fmla="*/ 2147483647 w 489"/>
              <a:gd name="T53" fmla="*/ 2147483647 h 392"/>
              <a:gd name="T54" fmla="*/ 2147483647 w 489"/>
              <a:gd name="T55" fmla="*/ 2147483647 h 392"/>
              <a:gd name="T56" fmla="*/ 2147483647 w 489"/>
              <a:gd name="T57" fmla="*/ 2147483647 h 392"/>
              <a:gd name="T58" fmla="*/ 2147483647 w 489"/>
              <a:gd name="T59" fmla="*/ 2147483647 h 392"/>
              <a:gd name="T60" fmla="*/ 2147483647 w 489"/>
              <a:gd name="T61" fmla="*/ 2147483647 h 392"/>
              <a:gd name="T62" fmla="*/ 2147483647 w 489"/>
              <a:gd name="T63" fmla="*/ 2147483647 h 392"/>
              <a:gd name="T64" fmla="*/ 2147483647 w 489"/>
              <a:gd name="T65" fmla="*/ 2147483647 h 392"/>
              <a:gd name="T66" fmla="*/ 2147483647 w 489"/>
              <a:gd name="T67" fmla="*/ 2147483647 h 392"/>
              <a:gd name="T68" fmla="*/ 0 w 489"/>
              <a:gd name="T69" fmla="*/ 2147483647 h 3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89"/>
              <a:gd name="T106" fmla="*/ 0 h 392"/>
              <a:gd name="T107" fmla="*/ 489 w 489"/>
              <a:gd name="T108" fmla="*/ 392 h 39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89" h="392">
                <a:moveTo>
                  <a:pt x="0" y="9"/>
                </a:moveTo>
                <a:lnTo>
                  <a:pt x="245" y="0"/>
                </a:lnTo>
                <a:lnTo>
                  <a:pt x="288" y="81"/>
                </a:lnTo>
                <a:lnTo>
                  <a:pt x="251" y="176"/>
                </a:lnTo>
                <a:lnTo>
                  <a:pt x="239" y="219"/>
                </a:lnTo>
                <a:lnTo>
                  <a:pt x="403" y="201"/>
                </a:lnTo>
                <a:lnTo>
                  <a:pt x="413" y="264"/>
                </a:lnTo>
                <a:lnTo>
                  <a:pt x="364" y="258"/>
                </a:lnTo>
                <a:lnTo>
                  <a:pt x="342" y="285"/>
                </a:lnTo>
                <a:lnTo>
                  <a:pt x="367" y="303"/>
                </a:lnTo>
                <a:lnTo>
                  <a:pt x="412" y="282"/>
                </a:lnTo>
                <a:lnTo>
                  <a:pt x="413" y="312"/>
                </a:lnTo>
                <a:lnTo>
                  <a:pt x="440" y="286"/>
                </a:lnTo>
                <a:lnTo>
                  <a:pt x="458" y="286"/>
                </a:lnTo>
                <a:lnTo>
                  <a:pt x="437" y="339"/>
                </a:lnTo>
                <a:lnTo>
                  <a:pt x="477" y="347"/>
                </a:lnTo>
                <a:lnTo>
                  <a:pt x="489" y="376"/>
                </a:lnTo>
                <a:lnTo>
                  <a:pt x="471" y="385"/>
                </a:lnTo>
                <a:lnTo>
                  <a:pt x="446" y="367"/>
                </a:lnTo>
                <a:lnTo>
                  <a:pt x="398" y="353"/>
                </a:lnTo>
                <a:lnTo>
                  <a:pt x="409" y="388"/>
                </a:lnTo>
                <a:lnTo>
                  <a:pt x="385" y="392"/>
                </a:lnTo>
                <a:lnTo>
                  <a:pt x="365" y="361"/>
                </a:lnTo>
                <a:lnTo>
                  <a:pt x="354" y="380"/>
                </a:lnTo>
                <a:lnTo>
                  <a:pt x="282" y="380"/>
                </a:lnTo>
                <a:lnTo>
                  <a:pt x="282" y="361"/>
                </a:lnTo>
                <a:lnTo>
                  <a:pt x="255" y="339"/>
                </a:lnTo>
                <a:lnTo>
                  <a:pt x="201" y="336"/>
                </a:lnTo>
                <a:lnTo>
                  <a:pt x="246" y="361"/>
                </a:lnTo>
                <a:lnTo>
                  <a:pt x="184" y="374"/>
                </a:lnTo>
                <a:lnTo>
                  <a:pt x="85" y="356"/>
                </a:lnTo>
                <a:lnTo>
                  <a:pt x="48" y="361"/>
                </a:lnTo>
                <a:lnTo>
                  <a:pt x="61" y="230"/>
                </a:lnTo>
                <a:lnTo>
                  <a:pt x="2" y="125"/>
                </a:lnTo>
                <a:lnTo>
                  <a:pt x="0" y="9"/>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42" name="Shape - Kansas"/>
          <p:cNvSpPr>
            <a:spLocks noChangeAspect="1"/>
          </p:cNvSpPr>
          <p:nvPr/>
        </p:nvSpPr>
        <p:spPr bwMode="auto">
          <a:xfrm>
            <a:off x="4399795" y="2656488"/>
            <a:ext cx="969003" cy="486893"/>
          </a:xfrm>
          <a:custGeom>
            <a:avLst/>
            <a:gdLst>
              <a:gd name="T0" fmla="*/ 2147483647 w 611"/>
              <a:gd name="T1" fmla="*/ 2147483647 h 312"/>
              <a:gd name="T2" fmla="*/ 2147483647 w 611"/>
              <a:gd name="T3" fmla="*/ 2147483647 h 312"/>
              <a:gd name="T4" fmla="*/ 0 w 611"/>
              <a:gd name="T5" fmla="*/ 2147483647 h 312"/>
              <a:gd name="T6" fmla="*/ 2147483647 w 611"/>
              <a:gd name="T7" fmla="*/ 2147483647 h 312"/>
              <a:gd name="T8" fmla="*/ 2147483647 w 611"/>
              <a:gd name="T9" fmla="*/ 2147483647 h 312"/>
              <a:gd name="T10" fmla="*/ 2147483647 w 611"/>
              <a:gd name="T11" fmla="*/ 2147483647 h 312"/>
              <a:gd name="T12" fmla="*/ 2147483647 w 611"/>
              <a:gd name="T13" fmla="*/ 2147483647 h 312"/>
              <a:gd name="T14" fmla="*/ 2147483647 w 611"/>
              <a:gd name="T15" fmla="*/ 2147483647 h 312"/>
              <a:gd name="T16" fmla="*/ 2147483647 w 611"/>
              <a:gd name="T17" fmla="*/ 0 h 312"/>
              <a:gd name="T18" fmla="*/ 2147483647 w 611"/>
              <a:gd name="T19" fmla="*/ 2147483647 h 312"/>
              <a:gd name="T20" fmla="*/ 2147483647 w 611"/>
              <a:gd name="T21" fmla="*/ 2147483647 h 3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11"/>
              <a:gd name="T34" fmla="*/ 0 h 312"/>
              <a:gd name="T35" fmla="*/ 611 w 611"/>
              <a:gd name="T36" fmla="*/ 312 h 3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11" h="312">
                <a:moveTo>
                  <a:pt x="6" y="3"/>
                </a:moveTo>
                <a:lnTo>
                  <a:pt x="4" y="182"/>
                </a:lnTo>
                <a:lnTo>
                  <a:pt x="0" y="309"/>
                </a:lnTo>
                <a:lnTo>
                  <a:pt x="611" y="312"/>
                </a:lnTo>
                <a:lnTo>
                  <a:pt x="599" y="149"/>
                </a:lnTo>
                <a:lnTo>
                  <a:pt x="599" y="88"/>
                </a:lnTo>
                <a:lnTo>
                  <a:pt x="550" y="51"/>
                </a:lnTo>
                <a:lnTo>
                  <a:pt x="565" y="18"/>
                </a:lnTo>
                <a:lnTo>
                  <a:pt x="544" y="0"/>
                </a:lnTo>
                <a:lnTo>
                  <a:pt x="267" y="3"/>
                </a:lnTo>
                <a:lnTo>
                  <a:pt x="6" y="3"/>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43" name="Shape - Iowa"/>
          <p:cNvSpPr>
            <a:spLocks noChangeAspect="1"/>
          </p:cNvSpPr>
          <p:nvPr/>
        </p:nvSpPr>
        <p:spPr bwMode="auto">
          <a:xfrm>
            <a:off x="5083984" y="2069357"/>
            <a:ext cx="760566" cy="488480"/>
          </a:xfrm>
          <a:custGeom>
            <a:avLst/>
            <a:gdLst>
              <a:gd name="T0" fmla="*/ 2147483647 w 481"/>
              <a:gd name="T1" fmla="*/ 2147483647 h 313"/>
              <a:gd name="T2" fmla="*/ 0 w 481"/>
              <a:gd name="T3" fmla="*/ 2147483647 h 313"/>
              <a:gd name="T4" fmla="*/ 2147483647 w 481"/>
              <a:gd name="T5" fmla="*/ 2147483647 h 313"/>
              <a:gd name="T6" fmla="*/ 2147483647 w 481"/>
              <a:gd name="T7" fmla="*/ 2147483647 h 313"/>
              <a:gd name="T8" fmla="*/ 2147483647 w 481"/>
              <a:gd name="T9" fmla="*/ 2147483647 h 313"/>
              <a:gd name="T10" fmla="*/ 2147483647 w 481"/>
              <a:gd name="T11" fmla="*/ 2147483647 h 313"/>
              <a:gd name="T12" fmla="*/ 2147483647 w 481"/>
              <a:gd name="T13" fmla="*/ 2147483647 h 313"/>
              <a:gd name="T14" fmla="*/ 2147483647 w 481"/>
              <a:gd name="T15" fmla="*/ 2147483647 h 313"/>
              <a:gd name="T16" fmla="*/ 2147483647 w 481"/>
              <a:gd name="T17" fmla="*/ 2147483647 h 313"/>
              <a:gd name="T18" fmla="*/ 2147483647 w 481"/>
              <a:gd name="T19" fmla="*/ 2147483647 h 313"/>
              <a:gd name="T20" fmla="*/ 2147483647 w 481"/>
              <a:gd name="T21" fmla="*/ 2147483647 h 313"/>
              <a:gd name="T22" fmla="*/ 2147483647 w 481"/>
              <a:gd name="T23" fmla="*/ 2147483647 h 313"/>
              <a:gd name="T24" fmla="*/ 2147483647 w 481"/>
              <a:gd name="T25" fmla="*/ 2147483647 h 313"/>
              <a:gd name="T26" fmla="*/ 2147483647 w 481"/>
              <a:gd name="T27" fmla="*/ 2147483647 h 313"/>
              <a:gd name="T28" fmla="*/ 2147483647 w 481"/>
              <a:gd name="T29" fmla="*/ 0 h 313"/>
              <a:gd name="T30" fmla="*/ 2147483647 w 481"/>
              <a:gd name="T31" fmla="*/ 2147483647 h 313"/>
              <a:gd name="T32" fmla="*/ 2147483647 w 481"/>
              <a:gd name="T33" fmla="*/ 2147483647 h 313"/>
              <a:gd name="T34" fmla="*/ 2147483647 w 481"/>
              <a:gd name="T35" fmla="*/ 2147483647 h 3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81"/>
              <a:gd name="T55" fmla="*/ 0 h 313"/>
              <a:gd name="T56" fmla="*/ 481 w 481"/>
              <a:gd name="T57" fmla="*/ 313 h 3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81" h="313">
                <a:moveTo>
                  <a:pt x="7" y="16"/>
                </a:moveTo>
                <a:lnTo>
                  <a:pt x="0" y="71"/>
                </a:lnTo>
                <a:lnTo>
                  <a:pt x="10" y="129"/>
                </a:lnTo>
                <a:lnTo>
                  <a:pt x="55" y="249"/>
                </a:lnTo>
                <a:lnTo>
                  <a:pt x="80" y="313"/>
                </a:lnTo>
                <a:lnTo>
                  <a:pt x="363" y="298"/>
                </a:lnTo>
                <a:lnTo>
                  <a:pt x="410" y="313"/>
                </a:lnTo>
                <a:lnTo>
                  <a:pt x="438" y="252"/>
                </a:lnTo>
                <a:lnTo>
                  <a:pt x="428" y="208"/>
                </a:lnTo>
                <a:lnTo>
                  <a:pt x="475" y="200"/>
                </a:lnTo>
                <a:lnTo>
                  <a:pt x="481" y="131"/>
                </a:lnTo>
                <a:lnTo>
                  <a:pt x="453" y="101"/>
                </a:lnTo>
                <a:lnTo>
                  <a:pt x="404" y="71"/>
                </a:lnTo>
                <a:lnTo>
                  <a:pt x="414" y="30"/>
                </a:lnTo>
                <a:lnTo>
                  <a:pt x="393" y="0"/>
                </a:lnTo>
                <a:lnTo>
                  <a:pt x="287" y="4"/>
                </a:lnTo>
                <a:lnTo>
                  <a:pt x="180" y="9"/>
                </a:lnTo>
                <a:lnTo>
                  <a:pt x="7" y="16"/>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44" name="Shape - Indiana"/>
          <p:cNvSpPr>
            <a:spLocks noChangeAspect="1"/>
          </p:cNvSpPr>
          <p:nvPr/>
        </p:nvSpPr>
        <p:spPr bwMode="auto">
          <a:xfrm>
            <a:off x="6159594" y="2234834"/>
            <a:ext cx="423240" cy="688963"/>
          </a:xfrm>
          <a:custGeom>
            <a:avLst/>
            <a:gdLst>
              <a:gd name="T0" fmla="*/ 0 w 268"/>
              <a:gd name="T1" fmla="*/ 2147483647 h 441"/>
              <a:gd name="T2" fmla="*/ 2147483647 w 268"/>
              <a:gd name="T3" fmla="*/ 2147483647 h 441"/>
              <a:gd name="T4" fmla="*/ 2147483647 w 268"/>
              <a:gd name="T5" fmla="*/ 2147483647 h 441"/>
              <a:gd name="T6" fmla="*/ 2147483647 w 268"/>
              <a:gd name="T7" fmla="*/ 2147483647 h 441"/>
              <a:gd name="T8" fmla="*/ 2147483647 w 268"/>
              <a:gd name="T9" fmla="*/ 2147483647 h 441"/>
              <a:gd name="T10" fmla="*/ 2147483647 w 268"/>
              <a:gd name="T11" fmla="*/ 0 h 441"/>
              <a:gd name="T12" fmla="*/ 2147483647 w 268"/>
              <a:gd name="T13" fmla="*/ 2147483647 h 441"/>
              <a:gd name="T14" fmla="*/ 2147483647 w 268"/>
              <a:gd name="T15" fmla="*/ 2147483647 h 441"/>
              <a:gd name="T16" fmla="*/ 2147483647 w 268"/>
              <a:gd name="T17" fmla="*/ 2147483647 h 441"/>
              <a:gd name="T18" fmla="*/ 2147483647 w 268"/>
              <a:gd name="T19" fmla="*/ 2147483647 h 441"/>
              <a:gd name="T20" fmla="*/ 2147483647 w 268"/>
              <a:gd name="T21" fmla="*/ 2147483647 h 441"/>
              <a:gd name="T22" fmla="*/ 2147483647 w 268"/>
              <a:gd name="T23" fmla="*/ 2147483647 h 441"/>
              <a:gd name="T24" fmla="*/ 2147483647 w 268"/>
              <a:gd name="T25" fmla="*/ 2147483647 h 441"/>
              <a:gd name="T26" fmla="*/ 2147483647 w 268"/>
              <a:gd name="T27" fmla="*/ 2147483647 h 441"/>
              <a:gd name="T28" fmla="*/ 2147483647 w 268"/>
              <a:gd name="T29" fmla="*/ 2147483647 h 441"/>
              <a:gd name="T30" fmla="*/ 0 w 268"/>
              <a:gd name="T31" fmla="*/ 2147483647 h 4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68"/>
              <a:gd name="T49" fmla="*/ 0 h 441"/>
              <a:gd name="T50" fmla="*/ 268 w 268"/>
              <a:gd name="T51" fmla="*/ 441 h 44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68" h="441">
                <a:moveTo>
                  <a:pt x="0" y="31"/>
                </a:moveTo>
                <a:lnTo>
                  <a:pt x="31" y="48"/>
                </a:lnTo>
                <a:lnTo>
                  <a:pt x="61" y="45"/>
                </a:lnTo>
                <a:lnTo>
                  <a:pt x="71" y="36"/>
                </a:lnTo>
                <a:lnTo>
                  <a:pt x="79" y="9"/>
                </a:lnTo>
                <a:lnTo>
                  <a:pt x="208" y="0"/>
                </a:lnTo>
                <a:lnTo>
                  <a:pt x="268" y="312"/>
                </a:lnTo>
                <a:lnTo>
                  <a:pt x="263" y="309"/>
                </a:lnTo>
                <a:lnTo>
                  <a:pt x="219" y="326"/>
                </a:lnTo>
                <a:lnTo>
                  <a:pt x="187" y="410"/>
                </a:lnTo>
                <a:lnTo>
                  <a:pt x="141" y="398"/>
                </a:lnTo>
                <a:lnTo>
                  <a:pt x="87" y="429"/>
                </a:lnTo>
                <a:lnTo>
                  <a:pt x="17" y="441"/>
                </a:lnTo>
                <a:lnTo>
                  <a:pt x="49" y="359"/>
                </a:lnTo>
                <a:lnTo>
                  <a:pt x="35" y="313"/>
                </a:lnTo>
                <a:lnTo>
                  <a:pt x="0" y="31"/>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45" name="Shape - Illinois"/>
          <p:cNvSpPr>
            <a:spLocks noChangeAspect="1"/>
          </p:cNvSpPr>
          <p:nvPr/>
        </p:nvSpPr>
        <p:spPr bwMode="auto">
          <a:xfrm>
            <a:off x="5696046" y="2172781"/>
            <a:ext cx="548946" cy="889450"/>
          </a:xfrm>
          <a:custGeom>
            <a:avLst/>
            <a:gdLst>
              <a:gd name="T0" fmla="*/ 64 w 346"/>
              <a:gd name="T1" fmla="*/ 33 h 571"/>
              <a:gd name="T2" fmla="*/ 262 w 346"/>
              <a:gd name="T3" fmla="*/ 0 h 571"/>
              <a:gd name="T4" fmla="*/ 294 w 346"/>
              <a:gd name="T5" fmla="*/ 70 h 571"/>
              <a:gd name="T6" fmla="*/ 334 w 346"/>
              <a:gd name="T7" fmla="*/ 362 h 571"/>
              <a:gd name="T8" fmla="*/ 346 w 346"/>
              <a:gd name="T9" fmla="*/ 401 h 571"/>
              <a:gd name="T10" fmla="*/ 314 w 346"/>
              <a:gd name="T11" fmla="*/ 478 h 571"/>
              <a:gd name="T12" fmla="*/ 314 w 346"/>
              <a:gd name="T13" fmla="*/ 532 h 571"/>
              <a:gd name="T14" fmla="*/ 279 w 346"/>
              <a:gd name="T15" fmla="*/ 526 h 571"/>
              <a:gd name="T16" fmla="*/ 280 w 346"/>
              <a:gd name="T17" fmla="*/ 571 h 571"/>
              <a:gd name="T18" fmla="*/ 243 w 346"/>
              <a:gd name="T19" fmla="*/ 553 h 571"/>
              <a:gd name="T20" fmla="*/ 223 w 346"/>
              <a:gd name="T21" fmla="*/ 559 h 571"/>
              <a:gd name="T22" fmla="*/ 195 w 346"/>
              <a:gd name="T23" fmla="*/ 554 h 571"/>
              <a:gd name="T24" fmla="*/ 174 w 346"/>
              <a:gd name="T25" fmla="*/ 486 h 571"/>
              <a:gd name="T26" fmla="*/ 134 w 346"/>
              <a:gd name="T27" fmla="*/ 465 h 571"/>
              <a:gd name="T28" fmla="*/ 134 w 346"/>
              <a:gd name="T29" fmla="*/ 392 h 571"/>
              <a:gd name="T30" fmla="*/ 94 w 346"/>
              <a:gd name="T31" fmla="*/ 401 h 571"/>
              <a:gd name="T32" fmla="*/ 71 w 346"/>
              <a:gd name="T33" fmla="*/ 347 h 571"/>
              <a:gd name="T34" fmla="*/ 0 w 346"/>
              <a:gd name="T35" fmla="*/ 285 h 571"/>
              <a:gd name="T36" fmla="*/ 52 w 346"/>
              <a:gd name="T37" fmla="*/ 186 h 571"/>
              <a:gd name="T38" fmla="*/ 37 w 346"/>
              <a:gd name="T39" fmla="*/ 140 h 571"/>
              <a:gd name="T40" fmla="*/ 89 w 346"/>
              <a:gd name="T41" fmla="*/ 131 h 571"/>
              <a:gd name="T42" fmla="*/ 94 w 346"/>
              <a:gd name="T43" fmla="*/ 67 h 571"/>
              <a:gd name="T44" fmla="*/ 64 w 346"/>
              <a:gd name="T45" fmla="*/ 33 h 57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46"/>
              <a:gd name="T70" fmla="*/ 0 h 571"/>
              <a:gd name="T71" fmla="*/ 346 w 346"/>
              <a:gd name="T72" fmla="*/ 571 h 57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46" h="571">
                <a:moveTo>
                  <a:pt x="64" y="33"/>
                </a:moveTo>
                <a:lnTo>
                  <a:pt x="262" y="0"/>
                </a:lnTo>
                <a:lnTo>
                  <a:pt x="294" y="70"/>
                </a:lnTo>
                <a:lnTo>
                  <a:pt x="334" y="362"/>
                </a:lnTo>
                <a:lnTo>
                  <a:pt x="346" y="401"/>
                </a:lnTo>
                <a:lnTo>
                  <a:pt x="314" y="478"/>
                </a:lnTo>
                <a:lnTo>
                  <a:pt x="314" y="532"/>
                </a:lnTo>
                <a:lnTo>
                  <a:pt x="279" y="526"/>
                </a:lnTo>
                <a:lnTo>
                  <a:pt x="280" y="571"/>
                </a:lnTo>
                <a:lnTo>
                  <a:pt x="243" y="553"/>
                </a:lnTo>
                <a:lnTo>
                  <a:pt x="223" y="559"/>
                </a:lnTo>
                <a:lnTo>
                  <a:pt x="195" y="554"/>
                </a:lnTo>
                <a:lnTo>
                  <a:pt x="174" y="486"/>
                </a:lnTo>
                <a:lnTo>
                  <a:pt x="134" y="465"/>
                </a:lnTo>
                <a:lnTo>
                  <a:pt x="134" y="392"/>
                </a:lnTo>
                <a:lnTo>
                  <a:pt x="94" y="401"/>
                </a:lnTo>
                <a:lnTo>
                  <a:pt x="71" y="347"/>
                </a:lnTo>
                <a:lnTo>
                  <a:pt x="0" y="285"/>
                </a:lnTo>
                <a:lnTo>
                  <a:pt x="52" y="186"/>
                </a:lnTo>
                <a:lnTo>
                  <a:pt x="37" y="140"/>
                </a:lnTo>
                <a:lnTo>
                  <a:pt x="89" y="131"/>
                </a:lnTo>
                <a:lnTo>
                  <a:pt x="94" y="67"/>
                </a:lnTo>
                <a:lnTo>
                  <a:pt x="64" y="33"/>
                </a:lnTo>
                <a:close/>
              </a:path>
            </a:pathLst>
          </a:custGeom>
          <a:solidFill>
            <a:schemeClr val="accent1"/>
          </a:solidFill>
          <a:ln w="12700">
            <a:solidFill>
              <a:schemeClr val="accent4"/>
            </a:solidFill>
            <a:prstDash val="solid"/>
            <a:round/>
            <a:headEnd/>
            <a:tailEnd/>
          </a:ln>
        </p:spPr>
        <p:txBody>
          <a:bodyPr/>
          <a:lstStyle/>
          <a:p>
            <a:pPr>
              <a:defRPr/>
            </a:pPr>
            <a:endParaRPr lang="en-US" sz="1300">
              <a:solidFill>
                <a:srgbClr val="000000"/>
              </a:solidFill>
              <a:latin typeface="Calibri" pitchFamily="34" charset="0"/>
            </a:endParaRPr>
          </a:p>
        </p:txBody>
      </p:sp>
      <p:sp>
        <p:nvSpPr>
          <p:cNvPr id="46" name="Shape - Idaho"/>
          <p:cNvSpPr>
            <a:spLocks noChangeAspect="1"/>
          </p:cNvSpPr>
          <p:nvPr/>
        </p:nvSpPr>
        <p:spPr bwMode="auto">
          <a:xfrm>
            <a:off x="2633622" y="1062167"/>
            <a:ext cx="752610" cy="1199720"/>
          </a:xfrm>
          <a:custGeom>
            <a:avLst/>
            <a:gdLst>
              <a:gd name="T0" fmla="*/ 2147483647 w 476"/>
              <a:gd name="T1" fmla="*/ 0 h 770"/>
              <a:gd name="T2" fmla="*/ 2147483647 w 476"/>
              <a:gd name="T3" fmla="*/ 2147483647 h 770"/>
              <a:gd name="T4" fmla="*/ 2147483647 w 476"/>
              <a:gd name="T5" fmla="*/ 2147483647 h 770"/>
              <a:gd name="T6" fmla="*/ 2147483647 w 476"/>
              <a:gd name="T7" fmla="*/ 2147483647 h 770"/>
              <a:gd name="T8" fmla="*/ 2147483647 w 476"/>
              <a:gd name="T9" fmla="*/ 2147483647 h 770"/>
              <a:gd name="T10" fmla="*/ 2147483647 w 476"/>
              <a:gd name="T11" fmla="*/ 2147483647 h 770"/>
              <a:gd name="T12" fmla="*/ 2147483647 w 476"/>
              <a:gd name="T13" fmla="*/ 2147483647 h 770"/>
              <a:gd name="T14" fmla="*/ 0 w 476"/>
              <a:gd name="T15" fmla="*/ 2147483647 h 770"/>
              <a:gd name="T16" fmla="*/ 2147483647 w 476"/>
              <a:gd name="T17" fmla="*/ 2147483647 h 770"/>
              <a:gd name="T18" fmla="*/ 2147483647 w 476"/>
              <a:gd name="T19" fmla="*/ 2147483647 h 770"/>
              <a:gd name="T20" fmla="*/ 2147483647 w 476"/>
              <a:gd name="T21" fmla="*/ 2147483647 h 770"/>
              <a:gd name="T22" fmla="*/ 2147483647 w 476"/>
              <a:gd name="T23" fmla="*/ 2147483647 h 770"/>
              <a:gd name="T24" fmla="*/ 2147483647 w 476"/>
              <a:gd name="T25" fmla="*/ 2147483647 h 770"/>
              <a:gd name="T26" fmla="*/ 2147483647 w 476"/>
              <a:gd name="T27" fmla="*/ 2147483647 h 770"/>
              <a:gd name="T28" fmla="*/ 2147483647 w 476"/>
              <a:gd name="T29" fmla="*/ 2147483647 h 770"/>
              <a:gd name="T30" fmla="*/ 2147483647 w 476"/>
              <a:gd name="T31" fmla="*/ 2147483647 h 770"/>
              <a:gd name="T32" fmla="*/ 2147483647 w 476"/>
              <a:gd name="T33" fmla="*/ 2147483647 h 770"/>
              <a:gd name="T34" fmla="*/ 2147483647 w 476"/>
              <a:gd name="T35" fmla="*/ 2147483647 h 770"/>
              <a:gd name="T36" fmla="*/ 2147483647 w 476"/>
              <a:gd name="T37" fmla="*/ 2147483647 h 770"/>
              <a:gd name="T38" fmla="*/ 2147483647 w 476"/>
              <a:gd name="T39" fmla="*/ 2147483647 h 770"/>
              <a:gd name="T40" fmla="*/ 2147483647 w 476"/>
              <a:gd name="T41" fmla="*/ 2147483647 h 770"/>
              <a:gd name="T42" fmla="*/ 2147483647 w 476"/>
              <a:gd name="T43" fmla="*/ 0 h 77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76"/>
              <a:gd name="T67" fmla="*/ 0 h 770"/>
              <a:gd name="T68" fmla="*/ 476 w 476"/>
              <a:gd name="T69" fmla="*/ 770 h 77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76" h="770">
                <a:moveTo>
                  <a:pt x="115" y="0"/>
                </a:moveTo>
                <a:lnTo>
                  <a:pt x="72" y="301"/>
                </a:lnTo>
                <a:lnTo>
                  <a:pt x="117" y="365"/>
                </a:lnTo>
                <a:lnTo>
                  <a:pt x="47" y="432"/>
                </a:lnTo>
                <a:lnTo>
                  <a:pt x="38" y="478"/>
                </a:lnTo>
                <a:lnTo>
                  <a:pt x="57" y="511"/>
                </a:lnTo>
                <a:lnTo>
                  <a:pt x="38" y="527"/>
                </a:lnTo>
                <a:lnTo>
                  <a:pt x="0" y="701"/>
                </a:lnTo>
                <a:lnTo>
                  <a:pt x="227" y="742"/>
                </a:lnTo>
                <a:lnTo>
                  <a:pt x="442" y="770"/>
                </a:lnTo>
                <a:lnTo>
                  <a:pt x="464" y="611"/>
                </a:lnTo>
                <a:lnTo>
                  <a:pt x="476" y="523"/>
                </a:lnTo>
                <a:lnTo>
                  <a:pt x="455" y="491"/>
                </a:lnTo>
                <a:lnTo>
                  <a:pt x="406" y="500"/>
                </a:lnTo>
                <a:lnTo>
                  <a:pt x="342" y="508"/>
                </a:lnTo>
                <a:lnTo>
                  <a:pt x="330" y="436"/>
                </a:lnTo>
                <a:lnTo>
                  <a:pt x="252" y="378"/>
                </a:lnTo>
                <a:lnTo>
                  <a:pt x="263" y="341"/>
                </a:lnTo>
                <a:lnTo>
                  <a:pt x="270" y="275"/>
                </a:lnTo>
                <a:lnTo>
                  <a:pt x="170" y="134"/>
                </a:lnTo>
                <a:lnTo>
                  <a:pt x="184" y="9"/>
                </a:lnTo>
                <a:lnTo>
                  <a:pt x="115"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grpSp>
        <p:nvGrpSpPr>
          <p:cNvPr id="47" name="Shape - Hawaii"/>
          <p:cNvGrpSpPr/>
          <p:nvPr/>
        </p:nvGrpSpPr>
        <p:grpSpPr>
          <a:xfrm>
            <a:off x="1735353" y="3926373"/>
            <a:ext cx="623727" cy="478934"/>
            <a:chOff x="2322512" y="5000625"/>
            <a:chExt cx="622300" cy="477838"/>
          </a:xfrm>
          <a:solidFill>
            <a:schemeClr val="accent4"/>
          </a:solidFill>
        </p:grpSpPr>
        <p:sp>
          <p:nvSpPr>
            <p:cNvPr id="48" name="Freeform 4"/>
            <p:cNvSpPr>
              <a:spLocks noChangeAspect="1"/>
            </p:cNvSpPr>
            <p:nvPr/>
          </p:nvSpPr>
          <p:spPr bwMode="auto">
            <a:xfrm>
              <a:off x="2322512" y="5060535"/>
              <a:ext cx="47758" cy="69294"/>
            </a:xfrm>
            <a:custGeom>
              <a:avLst/>
              <a:gdLst>
                <a:gd name="T0" fmla="*/ 0 w 66"/>
                <a:gd name="T1" fmla="*/ 96 h 96"/>
                <a:gd name="T2" fmla="*/ 0 w 66"/>
                <a:gd name="T3" fmla="*/ 68 h 96"/>
                <a:gd name="T4" fmla="*/ 37 w 66"/>
                <a:gd name="T5" fmla="*/ 0 h 96"/>
                <a:gd name="T6" fmla="*/ 66 w 66"/>
                <a:gd name="T7" fmla="*/ 20 h 96"/>
                <a:gd name="T8" fmla="*/ 34 w 66"/>
                <a:gd name="T9" fmla="*/ 96 h 96"/>
                <a:gd name="T10" fmla="*/ 0 w 66"/>
                <a:gd name="T11" fmla="*/ 96 h 96"/>
                <a:gd name="T12" fmla="*/ 0 60000 65536"/>
                <a:gd name="T13" fmla="*/ 0 60000 65536"/>
                <a:gd name="T14" fmla="*/ 0 60000 65536"/>
                <a:gd name="T15" fmla="*/ 0 60000 65536"/>
                <a:gd name="T16" fmla="*/ 0 60000 65536"/>
                <a:gd name="T17" fmla="*/ 0 60000 65536"/>
                <a:gd name="T18" fmla="*/ 0 w 66"/>
                <a:gd name="T19" fmla="*/ 0 h 96"/>
                <a:gd name="T20" fmla="*/ 66 w 66"/>
                <a:gd name="T21" fmla="*/ 96 h 96"/>
              </a:gdLst>
              <a:ahLst/>
              <a:cxnLst>
                <a:cxn ang="T12">
                  <a:pos x="T0" y="T1"/>
                </a:cxn>
                <a:cxn ang="T13">
                  <a:pos x="T2" y="T3"/>
                </a:cxn>
                <a:cxn ang="T14">
                  <a:pos x="T4" y="T5"/>
                </a:cxn>
                <a:cxn ang="T15">
                  <a:pos x="T6" y="T7"/>
                </a:cxn>
                <a:cxn ang="T16">
                  <a:pos x="T8" y="T9"/>
                </a:cxn>
                <a:cxn ang="T17">
                  <a:pos x="T10" y="T11"/>
                </a:cxn>
              </a:cxnLst>
              <a:rect l="T18" t="T19" r="T20" b="T21"/>
              <a:pathLst>
                <a:path w="66" h="96">
                  <a:moveTo>
                    <a:pt x="0" y="96"/>
                  </a:moveTo>
                  <a:lnTo>
                    <a:pt x="0" y="68"/>
                  </a:lnTo>
                  <a:lnTo>
                    <a:pt x="37" y="0"/>
                  </a:lnTo>
                  <a:lnTo>
                    <a:pt x="66" y="20"/>
                  </a:lnTo>
                  <a:lnTo>
                    <a:pt x="34" y="96"/>
                  </a:lnTo>
                  <a:lnTo>
                    <a:pt x="0" y="96"/>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49" name="Freeform 5"/>
            <p:cNvSpPr>
              <a:spLocks noChangeAspect="1"/>
            </p:cNvSpPr>
            <p:nvPr/>
          </p:nvSpPr>
          <p:spPr bwMode="auto">
            <a:xfrm>
              <a:off x="2390531" y="5000625"/>
              <a:ext cx="89727" cy="87339"/>
            </a:xfrm>
            <a:custGeom>
              <a:avLst/>
              <a:gdLst>
                <a:gd name="T0" fmla="*/ 27 w 124"/>
                <a:gd name="T1" fmla="*/ 13 h 121"/>
                <a:gd name="T2" fmla="*/ 0 w 124"/>
                <a:gd name="T3" fmla="*/ 72 h 121"/>
                <a:gd name="T4" fmla="*/ 48 w 124"/>
                <a:gd name="T5" fmla="*/ 110 h 121"/>
                <a:gd name="T6" fmla="*/ 103 w 124"/>
                <a:gd name="T7" fmla="*/ 121 h 121"/>
                <a:gd name="T8" fmla="*/ 124 w 124"/>
                <a:gd name="T9" fmla="*/ 73 h 121"/>
                <a:gd name="T10" fmla="*/ 110 w 124"/>
                <a:gd name="T11" fmla="*/ 0 h 121"/>
                <a:gd name="T12" fmla="*/ 27 w 124"/>
                <a:gd name="T13" fmla="*/ 13 h 121"/>
                <a:gd name="T14" fmla="*/ 0 60000 65536"/>
                <a:gd name="T15" fmla="*/ 0 60000 65536"/>
                <a:gd name="T16" fmla="*/ 0 60000 65536"/>
                <a:gd name="T17" fmla="*/ 0 60000 65536"/>
                <a:gd name="T18" fmla="*/ 0 60000 65536"/>
                <a:gd name="T19" fmla="*/ 0 60000 65536"/>
                <a:gd name="T20" fmla="*/ 0 60000 65536"/>
                <a:gd name="T21" fmla="*/ 0 w 124"/>
                <a:gd name="T22" fmla="*/ 0 h 121"/>
                <a:gd name="T23" fmla="*/ 124 w 124"/>
                <a:gd name="T24" fmla="*/ 121 h 1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4" h="121">
                  <a:moveTo>
                    <a:pt x="27" y="13"/>
                  </a:moveTo>
                  <a:lnTo>
                    <a:pt x="0" y="72"/>
                  </a:lnTo>
                  <a:lnTo>
                    <a:pt x="48" y="110"/>
                  </a:lnTo>
                  <a:lnTo>
                    <a:pt x="103" y="121"/>
                  </a:lnTo>
                  <a:lnTo>
                    <a:pt x="124" y="73"/>
                  </a:lnTo>
                  <a:lnTo>
                    <a:pt x="110" y="0"/>
                  </a:lnTo>
                  <a:lnTo>
                    <a:pt x="27" y="13"/>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50" name="Freeform 6"/>
            <p:cNvSpPr>
              <a:spLocks noChangeAspect="1"/>
            </p:cNvSpPr>
            <p:nvPr/>
          </p:nvSpPr>
          <p:spPr bwMode="auto">
            <a:xfrm>
              <a:off x="2474469" y="5060535"/>
              <a:ext cx="133143" cy="98166"/>
            </a:xfrm>
            <a:custGeom>
              <a:avLst/>
              <a:gdLst>
                <a:gd name="T0" fmla="*/ 0 w 184"/>
                <a:gd name="T1" fmla="*/ 48 h 136"/>
                <a:gd name="T2" fmla="*/ 126 w 184"/>
                <a:gd name="T3" fmla="*/ 0 h 136"/>
                <a:gd name="T4" fmla="*/ 149 w 184"/>
                <a:gd name="T5" fmla="*/ 59 h 136"/>
                <a:gd name="T6" fmla="*/ 173 w 184"/>
                <a:gd name="T7" fmla="*/ 72 h 136"/>
                <a:gd name="T8" fmla="*/ 184 w 184"/>
                <a:gd name="T9" fmla="*/ 120 h 136"/>
                <a:gd name="T10" fmla="*/ 121 w 184"/>
                <a:gd name="T11" fmla="*/ 127 h 136"/>
                <a:gd name="T12" fmla="*/ 76 w 184"/>
                <a:gd name="T13" fmla="*/ 136 h 136"/>
                <a:gd name="T14" fmla="*/ 0 w 184"/>
                <a:gd name="T15" fmla="*/ 48 h 136"/>
                <a:gd name="T16" fmla="*/ 0 60000 65536"/>
                <a:gd name="T17" fmla="*/ 0 60000 65536"/>
                <a:gd name="T18" fmla="*/ 0 60000 65536"/>
                <a:gd name="T19" fmla="*/ 0 60000 65536"/>
                <a:gd name="T20" fmla="*/ 0 60000 65536"/>
                <a:gd name="T21" fmla="*/ 0 60000 65536"/>
                <a:gd name="T22" fmla="*/ 0 60000 65536"/>
                <a:gd name="T23" fmla="*/ 0 60000 65536"/>
                <a:gd name="T24" fmla="*/ 0 w 184"/>
                <a:gd name="T25" fmla="*/ 0 h 136"/>
                <a:gd name="T26" fmla="*/ 184 w 184"/>
                <a:gd name="T27" fmla="*/ 136 h 1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4" h="136">
                  <a:moveTo>
                    <a:pt x="0" y="48"/>
                  </a:moveTo>
                  <a:lnTo>
                    <a:pt x="126" y="0"/>
                  </a:lnTo>
                  <a:lnTo>
                    <a:pt x="149" y="59"/>
                  </a:lnTo>
                  <a:lnTo>
                    <a:pt x="173" y="72"/>
                  </a:lnTo>
                  <a:lnTo>
                    <a:pt x="184" y="120"/>
                  </a:lnTo>
                  <a:lnTo>
                    <a:pt x="121" y="127"/>
                  </a:lnTo>
                  <a:lnTo>
                    <a:pt x="76" y="136"/>
                  </a:lnTo>
                  <a:lnTo>
                    <a:pt x="0" y="48"/>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51" name="Freeform 7"/>
            <p:cNvSpPr>
              <a:spLocks noChangeAspect="1"/>
            </p:cNvSpPr>
            <p:nvPr/>
          </p:nvSpPr>
          <p:spPr bwMode="auto">
            <a:xfrm>
              <a:off x="2611954" y="5134882"/>
              <a:ext cx="105646" cy="51970"/>
            </a:xfrm>
            <a:custGeom>
              <a:avLst/>
              <a:gdLst>
                <a:gd name="T0" fmla="*/ 22 w 146"/>
                <a:gd name="T1" fmla="*/ 3 h 72"/>
                <a:gd name="T2" fmla="*/ 0 w 146"/>
                <a:gd name="T3" fmla="*/ 67 h 72"/>
                <a:gd name="T4" fmla="*/ 38 w 146"/>
                <a:gd name="T5" fmla="*/ 72 h 72"/>
                <a:gd name="T6" fmla="*/ 62 w 146"/>
                <a:gd name="T7" fmla="*/ 57 h 72"/>
                <a:gd name="T8" fmla="*/ 107 w 146"/>
                <a:gd name="T9" fmla="*/ 58 h 72"/>
                <a:gd name="T10" fmla="*/ 146 w 146"/>
                <a:gd name="T11" fmla="*/ 30 h 72"/>
                <a:gd name="T12" fmla="*/ 120 w 146"/>
                <a:gd name="T13" fmla="*/ 20 h 72"/>
                <a:gd name="T14" fmla="*/ 101 w 146"/>
                <a:gd name="T15" fmla="*/ 0 h 72"/>
                <a:gd name="T16" fmla="*/ 22 w 146"/>
                <a:gd name="T17" fmla="*/ 3 h 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6"/>
                <a:gd name="T28" fmla="*/ 0 h 72"/>
                <a:gd name="T29" fmla="*/ 146 w 146"/>
                <a:gd name="T30" fmla="*/ 72 h 7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6" h="72">
                  <a:moveTo>
                    <a:pt x="22" y="3"/>
                  </a:moveTo>
                  <a:lnTo>
                    <a:pt x="0" y="67"/>
                  </a:lnTo>
                  <a:lnTo>
                    <a:pt x="38" y="72"/>
                  </a:lnTo>
                  <a:lnTo>
                    <a:pt x="62" y="57"/>
                  </a:lnTo>
                  <a:lnTo>
                    <a:pt x="107" y="58"/>
                  </a:lnTo>
                  <a:lnTo>
                    <a:pt x="146" y="30"/>
                  </a:lnTo>
                  <a:lnTo>
                    <a:pt x="120" y="20"/>
                  </a:lnTo>
                  <a:lnTo>
                    <a:pt x="101" y="0"/>
                  </a:lnTo>
                  <a:lnTo>
                    <a:pt x="22" y="3"/>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52" name="Freeform 8"/>
            <p:cNvSpPr>
              <a:spLocks noChangeAspect="1"/>
            </p:cNvSpPr>
            <p:nvPr/>
          </p:nvSpPr>
          <p:spPr bwMode="auto">
            <a:xfrm>
              <a:off x="2643069" y="5208506"/>
              <a:ext cx="43416" cy="37534"/>
            </a:xfrm>
            <a:custGeom>
              <a:avLst/>
              <a:gdLst>
                <a:gd name="T0" fmla="*/ 52 w 60"/>
                <a:gd name="T1" fmla="*/ 0 h 52"/>
                <a:gd name="T2" fmla="*/ 0 w 60"/>
                <a:gd name="T3" fmla="*/ 4 h 52"/>
                <a:gd name="T4" fmla="*/ 9 w 60"/>
                <a:gd name="T5" fmla="*/ 52 h 52"/>
                <a:gd name="T6" fmla="*/ 60 w 60"/>
                <a:gd name="T7" fmla="*/ 40 h 52"/>
                <a:gd name="T8" fmla="*/ 52 w 60"/>
                <a:gd name="T9" fmla="*/ 0 h 52"/>
                <a:gd name="T10" fmla="*/ 0 60000 65536"/>
                <a:gd name="T11" fmla="*/ 0 60000 65536"/>
                <a:gd name="T12" fmla="*/ 0 60000 65536"/>
                <a:gd name="T13" fmla="*/ 0 60000 65536"/>
                <a:gd name="T14" fmla="*/ 0 60000 65536"/>
                <a:gd name="T15" fmla="*/ 0 w 60"/>
                <a:gd name="T16" fmla="*/ 0 h 52"/>
                <a:gd name="T17" fmla="*/ 60 w 60"/>
                <a:gd name="T18" fmla="*/ 52 h 52"/>
              </a:gdLst>
              <a:ahLst/>
              <a:cxnLst>
                <a:cxn ang="T10">
                  <a:pos x="T0" y="T1"/>
                </a:cxn>
                <a:cxn ang="T11">
                  <a:pos x="T2" y="T3"/>
                </a:cxn>
                <a:cxn ang="T12">
                  <a:pos x="T4" y="T5"/>
                </a:cxn>
                <a:cxn ang="T13">
                  <a:pos x="T6" y="T7"/>
                </a:cxn>
                <a:cxn ang="T14">
                  <a:pos x="T8" y="T9"/>
                </a:cxn>
              </a:cxnLst>
              <a:rect l="T15" t="T16" r="T17" b="T18"/>
              <a:pathLst>
                <a:path w="60" h="52">
                  <a:moveTo>
                    <a:pt x="52" y="0"/>
                  </a:moveTo>
                  <a:lnTo>
                    <a:pt x="0" y="4"/>
                  </a:lnTo>
                  <a:lnTo>
                    <a:pt x="9" y="52"/>
                  </a:lnTo>
                  <a:lnTo>
                    <a:pt x="60" y="40"/>
                  </a:lnTo>
                  <a:lnTo>
                    <a:pt x="52" y="0"/>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53" name="Freeform 9"/>
            <p:cNvSpPr>
              <a:spLocks noChangeAspect="1"/>
            </p:cNvSpPr>
            <p:nvPr/>
          </p:nvSpPr>
          <p:spPr bwMode="auto">
            <a:xfrm>
              <a:off x="2690103" y="5248928"/>
              <a:ext cx="29668" cy="36812"/>
            </a:xfrm>
            <a:custGeom>
              <a:avLst/>
              <a:gdLst>
                <a:gd name="T0" fmla="*/ 0 w 41"/>
                <a:gd name="T1" fmla="*/ 20 h 51"/>
                <a:gd name="T2" fmla="*/ 41 w 41"/>
                <a:gd name="T3" fmla="*/ 0 h 51"/>
                <a:gd name="T4" fmla="*/ 41 w 41"/>
                <a:gd name="T5" fmla="*/ 45 h 51"/>
                <a:gd name="T6" fmla="*/ 14 w 41"/>
                <a:gd name="T7" fmla="*/ 51 h 51"/>
                <a:gd name="T8" fmla="*/ 0 w 41"/>
                <a:gd name="T9" fmla="*/ 20 h 51"/>
                <a:gd name="T10" fmla="*/ 0 60000 65536"/>
                <a:gd name="T11" fmla="*/ 0 60000 65536"/>
                <a:gd name="T12" fmla="*/ 0 60000 65536"/>
                <a:gd name="T13" fmla="*/ 0 60000 65536"/>
                <a:gd name="T14" fmla="*/ 0 60000 65536"/>
                <a:gd name="T15" fmla="*/ 0 w 41"/>
                <a:gd name="T16" fmla="*/ 0 h 51"/>
                <a:gd name="T17" fmla="*/ 41 w 41"/>
                <a:gd name="T18" fmla="*/ 51 h 51"/>
              </a:gdLst>
              <a:ahLst/>
              <a:cxnLst>
                <a:cxn ang="T10">
                  <a:pos x="T0" y="T1"/>
                </a:cxn>
                <a:cxn ang="T11">
                  <a:pos x="T2" y="T3"/>
                </a:cxn>
                <a:cxn ang="T12">
                  <a:pos x="T4" y="T5"/>
                </a:cxn>
                <a:cxn ang="T13">
                  <a:pos x="T6" y="T7"/>
                </a:cxn>
                <a:cxn ang="T14">
                  <a:pos x="T8" y="T9"/>
                </a:cxn>
              </a:cxnLst>
              <a:rect l="T15" t="T16" r="T17" b="T18"/>
              <a:pathLst>
                <a:path w="41" h="51">
                  <a:moveTo>
                    <a:pt x="0" y="20"/>
                  </a:moveTo>
                  <a:lnTo>
                    <a:pt x="41" y="0"/>
                  </a:lnTo>
                  <a:lnTo>
                    <a:pt x="41" y="45"/>
                  </a:lnTo>
                  <a:lnTo>
                    <a:pt x="14" y="51"/>
                  </a:lnTo>
                  <a:lnTo>
                    <a:pt x="0" y="20"/>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54" name="Freeform"/>
            <p:cNvSpPr>
              <a:spLocks noChangeAspect="1"/>
            </p:cNvSpPr>
            <p:nvPr/>
          </p:nvSpPr>
          <p:spPr bwMode="auto">
            <a:xfrm>
              <a:off x="2764634" y="5266251"/>
              <a:ext cx="180178" cy="212212"/>
            </a:xfrm>
            <a:custGeom>
              <a:avLst/>
              <a:gdLst>
                <a:gd name="T0" fmla="*/ 42 w 249"/>
                <a:gd name="T1" fmla="*/ 0 h 294"/>
                <a:gd name="T2" fmla="*/ 0 w 249"/>
                <a:gd name="T3" fmla="*/ 112 h 294"/>
                <a:gd name="T4" fmla="*/ 30 w 249"/>
                <a:gd name="T5" fmla="*/ 167 h 294"/>
                <a:gd name="T6" fmla="*/ 30 w 249"/>
                <a:gd name="T7" fmla="*/ 267 h 294"/>
                <a:gd name="T8" fmla="*/ 90 w 249"/>
                <a:gd name="T9" fmla="*/ 294 h 294"/>
                <a:gd name="T10" fmla="*/ 117 w 249"/>
                <a:gd name="T11" fmla="*/ 235 h 294"/>
                <a:gd name="T12" fmla="*/ 193 w 249"/>
                <a:gd name="T13" fmla="*/ 222 h 294"/>
                <a:gd name="T14" fmla="*/ 249 w 249"/>
                <a:gd name="T15" fmla="*/ 158 h 294"/>
                <a:gd name="T16" fmla="*/ 190 w 249"/>
                <a:gd name="T17" fmla="*/ 58 h 294"/>
                <a:gd name="T18" fmla="*/ 42 w 249"/>
                <a:gd name="T19" fmla="*/ 0 h 2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9"/>
                <a:gd name="T31" fmla="*/ 0 h 294"/>
                <a:gd name="T32" fmla="*/ 249 w 249"/>
                <a:gd name="T33" fmla="*/ 294 h 2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9" h="294">
                  <a:moveTo>
                    <a:pt x="42" y="0"/>
                  </a:moveTo>
                  <a:lnTo>
                    <a:pt x="0" y="112"/>
                  </a:lnTo>
                  <a:lnTo>
                    <a:pt x="30" y="167"/>
                  </a:lnTo>
                  <a:lnTo>
                    <a:pt x="30" y="267"/>
                  </a:lnTo>
                  <a:lnTo>
                    <a:pt x="90" y="294"/>
                  </a:lnTo>
                  <a:lnTo>
                    <a:pt x="117" y="235"/>
                  </a:lnTo>
                  <a:lnTo>
                    <a:pt x="193" y="222"/>
                  </a:lnTo>
                  <a:lnTo>
                    <a:pt x="249" y="158"/>
                  </a:lnTo>
                  <a:lnTo>
                    <a:pt x="190" y="58"/>
                  </a:lnTo>
                  <a:lnTo>
                    <a:pt x="42" y="0"/>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55" name="Freeform"/>
            <p:cNvSpPr>
              <a:spLocks noChangeAspect="1"/>
            </p:cNvSpPr>
            <p:nvPr/>
          </p:nvSpPr>
          <p:spPr bwMode="auto">
            <a:xfrm>
              <a:off x="2700957" y="5167363"/>
              <a:ext cx="99857" cy="83008"/>
            </a:xfrm>
            <a:custGeom>
              <a:avLst/>
              <a:gdLst>
                <a:gd name="T0" fmla="*/ 29 w 138"/>
                <a:gd name="T1" fmla="*/ 0 h 115"/>
                <a:gd name="T2" fmla="*/ 0 w 138"/>
                <a:gd name="T3" fmla="*/ 34 h 115"/>
                <a:gd name="T4" fmla="*/ 12 w 138"/>
                <a:gd name="T5" fmla="*/ 61 h 115"/>
                <a:gd name="T6" fmla="*/ 38 w 138"/>
                <a:gd name="T7" fmla="*/ 70 h 115"/>
                <a:gd name="T8" fmla="*/ 64 w 138"/>
                <a:gd name="T9" fmla="*/ 115 h 115"/>
                <a:gd name="T10" fmla="*/ 136 w 138"/>
                <a:gd name="T11" fmla="*/ 97 h 115"/>
                <a:gd name="T12" fmla="*/ 138 w 138"/>
                <a:gd name="T13" fmla="*/ 49 h 115"/>
                <a:gd name="T14" fmla="*/ 85 w 138"/>
                <a:gd name="T15" fmla="*/ 9 h 115"/>
                <a:gd name="T16" fmla="*/ 29 w 138"/>
                <a:gd name="T17" fmla="*/ 0 h 1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38"/>
                <a:gd name="T28" fmla="*/ 0 h 115"/>
                <a:gd name="T29" fmla="*/ 138 w 138"/>
                <a:gd name="T30" fmla="*/ 115 h 1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38" h="115">
                  <a:moveTo>
                    <a:pt x="29" y="0"/>
                  </a:moveTo>
                  <a:lnTo>
                    <a:pt x="0" y="34"/>
                  </a:lnTo>
                  <a:lnTo>
                    <a:pt x="12" y="61"/>
                  </a:lnTo>
                  <a:lnTo>
                    <a:pt x="38" y="70"/>
                  </a:lnTo>
                  <a:lnTo>
                    <a:pt x="64" y="115"/>
                  </a:lnTo>
                  <a:lnTo>
                    <a:pt x="136" y="97"/>
                  </a:lnTo>
                  <a:lnTo>
                    <a:pt x="138" y="49"/>
                  </a:lnTo>
                  <a:lnTo>
                    <a:pt x="85" y="9"/>
                  </a:lnTo>
                  <a:lnTo>
                    <a:pt x="29" y="0"/>
                  </a:lnTo>
                  <a:close/>
                </a:path>
              </a:pathLst>
            </a:custGeom>
            <a:grp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grpSp>
      <p:sp>
        <p:nvSpPr>
          <p:cNvPr id="56" name="Shape - Georgia"/>
          <p:cNvSpPr>
            <a:spLocks noChangeAspect="1"/>
          </p:cNvSpPr>
          <p:nvPr/>
        </p:nvSpPr>
        <p:spPr bwMode="auto">
          <a:xfrm>
            <a:off x="6586017" y="3286577"/>
            <a:ext cx="709647" cy="723966"/>
          </a:xfrm>
          <a:custGeom>
            <a:avLst/>
            <a:gdLst>
              <a:gd name="T0" fmla="*/ 0 w 447"/>
              <a:gd name="T1" fmla="*/ 2147483647 h 463"/>
              <a:gd name="T2" fmla="*/ 2147483647 w 447"/>
              <a:gd name="T3" fmla="*/ 2147483647 h 463"/>
              <a:gd name="T4" fmla="*/ 2147483647 w 447"/>
              <a:gd name="T5" fmla="*/ 2147483647 h 463"/>
              <a:gd name="T6" fmla="*/ 2147483647 w 447"/>
              <a:gd name="T7" fmla="*/ 0 h 463"/>
              <a:gd name="T8" fmla="*/ 2147483647 w 447"/>
              <a:gd name="T9" fmla="*/ 2147483647 h 463"/>
              <a:gd name="T10" fmla="*/ 2147483647 w 447"/>
              <a:gd name="T11" fmla="*/ 2147483647 h 463"/>
              <a:gd name="T12" fmla="*/ 2147483647 w 447"/>
              <a:gd name="T13" fmla="*/ 2147483647 h 463"/>
              <a:gd name="T14" fmla="*/ 2147483647 w 447"/>
              <a:gd name="T15" fmla="*/ 2147483647 h 463"/>
              <a:gd name="T16" fmla="*/ 2147483647 w 447"/>
              <a:gd name="T17" fmla="*/ 2147483647 h 463"/>
              <a:gd name="T18" fmla="*/ 2147483647 w 447"/>
              <a:gd name="T19" fmla="*/ 2147483647 h 463"/>
              <a:gd name="T20" fmla="*/ 2147483647 w 447"/>
              <a:gd name="T21" fmla="*/ 2147483647 h 463"/>
              <a:gd name="T22" fmla="*/ 2147483647 w 447"/>
              <a:gd name="T23" fmla="*/ 2147483647 h 463"/>
              <a:gd name="T24" fmla="*/ 2147483647 w 447"/>
              <a:gd name="T25" fmla="*/ 2147483647 h 463"/>
              <a:gd name="T26" fmla="*/ 2147483647 w 447"/>
              <a:gd name="T27" fmla="*/ 2147483647 h 463"/>
              <a:gd name="T28" fmla="*/ 2147483647 w 447"/>
              <a:gd name="T29" fmla="*/ 2147483647 h 463"/>
              <a:gd name="T30" fmla="*/ 2147483647 w 447"/>
              <a:gd name="T31" fmla="*/ 2147483647 h 463"/>
              <a:gd name="T32" fmla="*/ 2147483647 w 447"/>
              <a:gd name="T33" fmla="*/ 2147483647 h 463"/>
              <a:gd name="T34" fmla="*/ 2147483647 w 447"/>
              <a:gd name="T35" fmla="*/ 2147483647 h 463"/>
              <a:gd name="T36" fmla="*/ 0 w 447"/>
              <a:gd name="T37" fmla="*/ 2147483647 h 46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7"/>
              <a:gd name="T58" fmla="*/ 0 h 463"/>
              <a:gd name="T59" fmla="*/ 447 w 447"/>
              <a:gd name="T60" fmla="*/ 463 h 46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7" h="463">
                <a:moveTo>
                  <a:pt x="0" y="28"/>
                </a:moveTo>
                <a:lnTo>
                  <a:pt x="4" y="28"/>
                </a:lnTo>
                <a:lnTo>
                  <a:pt x="109" y="9"/>
                </a:lnTo>
                <a:lnTo>
                  <a:pt x="201" y="0"/>
                </a:lnTo>
                <a:lnTo>
                  <a:pt x="188" y="23"/>
                </a:lnTo>
                <a:lnTo>
                  <a:pt x="216" y="23"/>
                </a:lnTo>
                <a:lnTo>
                  <a:pt x="375" y="167"/>
                </a:lnTo>
                <a:lnTo>
                  <a:pt x="438" y="259"/>
                </a:lnTo>
                <a:lnTo>
                  <a:pt x="447" y="322"/>
                </a:lnTo>
                <a:lnTo>
                  <a:pt x="426" y="336"/>
                </a:lnTo>
                <a:lnTo>
                  <a:pt x="438" y="399"/>
                </a:lnTo>
                <a:lnTo>
                  <a:pt x="393" y="402"/>
                </a:lnTo>
                <a:lnTo>
                  <a:pt x="393" y="456"/>
                </a:lnTo>
                <a:lnTo>
                  <a:pt x="358" y="429"/>
                </a:lnTo>
                <a:lnTo>
                  <a:pt x="128" y="463"/>
                </a:lnTo>
                <a:lnTo>
                  <a:pt x="76" y="363"/>
                </a:lnTo>
                <a:lnTo>
                  <a:pt x="113" y="295"/>
                </a:lnTo>
                <a:lnTo>
                  <a:pt x="64" y="260"/>
                </a:lnTo>
                <a:lnTo>
                  <a:pt x="0" y="28"/>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57" name="Shape - Florida"/>
          <p:cNvSpPr>
            <a:spLocks noChangeAspect="1"/>
          </p:cNvSpPr>
          <p:nvPr/>
        </p:nvSpPr>
        <p:spPr bwMode="auto">
          <a:xfrm>
            <a:off x="6425314" y="3907124"/>
            <a:ext cx="1209267" cy="811479"/>
          </a:xfrm>
          <a:custGeom>
            <a:avLst/>
            <a:gdLst>
              <a:gd name="T0" fmla="*/ 0 w 765"/>
              <a:gd name="T1" fmla="*/ 2147483647 h 519"/>
              <a:gd name="T2" fmla="*/ 2147483647 w 765"/>
              <a:gd name="T3" fmla="*/ 2147483647 h 519"/>
              <a:gd name="T4" fmla="*/ 2147483647 w 765"/>
              <a:gd name="T5" fmla="*/ 2147483647 h 519"/>
              <a:gd name="T6" fmla="*/ 2147483647 w 765"/>
              <a:gd name="T7" fmla="*/ 2147483647 h 519"/>
              <a:gd name="T8" fmla="*/ 2147483647 w 765"/>
              <a:gd name="T9" fmla="*/ 2147483647 h 519"/>
              <a:gd name="T10" fmla="*/ 2147483647 w 765"/>
              <a:gd name="T11" fmla="*/ 2147483647 h 519"/>
              <a:gd name="T12" fmla="*/ 2147483647 w 765"/>
              <a:gd name="T13" fmla="*/ 0 h 519"/>
              <a:gd name="T14" fmla="*/ 2147483647 w 765"/>
              <a:gd name="T15" fmla="*/ 2147483647 h 519"/>
              <a:gd name="T16" fmla="*/ 2147483647 w 765"/>
              <a:gd name="T17" fmla="*/ 2147483647 h 519"/>
              <a:gd name="T18" fmla="*/ 2147483647 w 765"/>
              <a:gd name="T19" fmla="*/ 2147483647 h 519"/>
              <a:gd name="T20" fmla="*/ 2147483647 w 765"/>
              <a:gd name="T21" fmla="*/ 2147483647 h 519"/>
              <a:gd name="T22" fmla="*/ 2147483647 w 765"/>
              <a:gd name="T23" fmla="*/ 2147483647 h 519"/>
              <a:gd name="T24" fmla="*/ 2147483647 w 765"/>
              <a:gd name="T25" fmla="*/ 2147483647 h 519"/>
              <a:gd name="T26" fmla="*/ 2147483647 w 765"/>
              <a:gd name="T27" fmla="*/ 2147483647 h 519"/>
              <a:gd name="T28" fmla="*/ 2147483647 w 765"/>
              <a:gd name="T29" fmla="*/ 2147483647 h 519"/>
              <a:gd name="T30" fmla="*/ 2147483647 w 765"/>
              <a:gd name="T31" fmla="*/ 2147483647 h 519"/>
              <a:gd name="T32" fmla="*/ 2147483647 w 765"/>
              <a:gd name="T33" fmla="*/ 2147483647 h 519"/>
              <a:gd name="T34" fmla="*/ 2147483647 w 765"/>
              <a:gd name="T35" fmla="*/ 2147483647 h 519"/>
              <a:gd name="T36" fmla="*/ 2147483647 w 765"/>
              <a:gd name="T37" fmla="*/ 2147483647 h 519"/>
              <a:gd name="T38" fmla="*/ 2147483647 w 765"/>
              <a:gd name="T39" fmla="*/ 2147483647 h 519"/>
              <a:gd name="T40" fmla="*/ 2147483647 w 765"/>
              <a:gd name="T41" fmla="*/ 2147483647 h 519"/>
              <a:gd name="T42" fmla="*/ 2147483647 w 765"/>
              <a:gd name="T43" fmla="*/ 2147483647 h 519"/>
              <a:gd name="T44" fmla="*/ 2147483647 w 765"/>
              <a:gd name="T45" fmla="*/ 2147483647 h 519"/>
              <a:gd name="T46" fmla="*/ 2147483647 w 765"/>
              <a:gd name="T47" fmla="*/ 2147483647 h 519"/>
              <a:gd name="T48" fmla="*/ 2147483647 w 765"/>
              <a:gd name="T49" fmla="*/ 2147483647 h 519"/>
              <a:gd name="T50" fmla="*/ 2147483647 w 765"/>
              <a:gd name="T51" fmla="*/ 2147483647 h 519"/>
              <a:gd name="T52" fmla="*/ 2147483647 w 765"/>
              <a:gd name="T53" fmla="*/ 2147483647 h 519"/>
              <a:gd name="T54" fmla="*/ 2147483647 w 765"/>
              <a:gd name="T55" fmla="*/ 2147483647 h 519"/>
              <a:gd name="T56" fmla="*/ 2147483647 w 765"/>
              <a:gd name="T57" fmla="*/ 2147483647 h 519"/>
              <a:gd name="T58" fmla="*/ 2147483647 w 765"/>
              <a:gd name="T59" fmla="*/ 2147483647 h 519"/>
              <a:gd name="T60" fmla="*/ 2147483647 w 765"/>
              <a:gd name="T61" fmla="*/ 2147483647 h 519"/>
              <a:gd name="T62" fmla="*/ 2147483647 w 765"/>
              <a:gd name="T63" fmla="*/ 2147483647 h 519"/>
              <a:gd name="T64" fmla="*/ 2147483647 w 765"/>
              <a:gd name="T65" fmla="*/ 2147483647 h 519"/>
              <a:gd name="T66" fmla="*/ 2147483647 w 765"/>
              <a:gd name="T67" fmla="*/ 2147483647 h 519"/>
              <a:gd name="T68" fmla="*/ 2147483647 w 765"/>
              <a:gd name="T69" fmla="*/ 2147483647 h 519"/>
              <a:gd name="T70" fmla="*/ 2147483647 w 765"/>
              <a:gd name="T71" fmla="*/ 2147483647 h 519"/>
              <a:gd name="T72" fmla="*/ 2147483647 w 765"/>
              <a:gd name="T73" fmla="*/ 2147483647 h 519"/>
              <a:gd name="T74" fmla="*/ 2147483647 w 765"/>
              <a:gd name="T75" fmla="*/ 2147483647 h 519"/>
              <a:gd name="T76" fmla="*/ 2147483647 w 765"/>
              <a:gd name="T77" fmla="*/ 2147483647 h 519"/>
              <a:gd name="T78" fmla="*/ 0 w 765"/>
              <a:gd name="T79" fmla="*/ 2147483647 h 51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765"/>
              <a:gd name="T121" fmla="*/ 0 h 519"/>
              <a:gd name="T122" fmla="*/ 765 w 765"/>
              <a:gd name="T123" fmla="*/ 519 h 51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765" h="519">
                <a:moveTo>
                  <a:pt x="0" y="51"/>
                </a:moveTo>
                <a:lnTo>
                  <a:pt x="210" y="30"/>
                </a:lnTo>
                <a:lnTo>
                  <a:pt x="233" y="64"/>
                </a:lnTo>
                <a:lnTo>
                  <a:pt x="458" y="30"/>
                </a:lnTo>
                <a:lnTo>
                  <a:pt x="496" y="58"/>
                </a:lnTo>
                <a:lnTo>
                  <a:pt x="496" y="4"/>
                </a:lnTo>
                <a:lnTo>
                  <a:pt x="493" y="0"/>
                </a:lnTo>
                <a:lnTo>
                  <a:pt x="538" y="3"/>
                </a:lnTo>
                <a:lnTo>
                  <a:pt x="586" y="83"/>
                </a:lnTo>
                <a:lnTo>
                  <a:pt x="662" y="192"/>
                </a:lnTo>
                <a:lnTo>
                  <a:pt x="699" y="286"/>
                </a:lnTo>
                <a:lnTo>
                  <a:pt x="756" y="352"/>
                </a:lnTo>
                <a:lnTo>
                  <a:pt x="765" y="447"/>
                </a:lnTo>
                <a:lnTo>
                  <a:pt x="747" y="504"/>
                </a:lnTo>
                <a:lnTo>
                  <a:pt x="666" y="519"/>
                </a:lnTo>
                <a:lnTo>
                  <a:pt x="653" y="495"/>
                </a:lnTo>
                <a:lnTo>
                  <a:pt x="596" y="460"/>
                </a:lnTo>
                <a:lnTo>
                  <a:pt x="578" y="425"/>
                </a:lnTo>
                <a:lnTo>
                  <a:pt x="563" y="411"/>
                </a:lnTo>
                <a:lnTo>
                  <a:pt x="554" y="378"/>
                </a:lnTo>
                <a:lnTo>
                  <a:pt x="541" y="387"/>
                </a:lnTo>
                <a:lnTo>
                  <a:pt x="496" y="344"/>
                </a:lnTo>
                <a:lnTo>
                  <a:pt x="507" y="304"/>
                </a:lnTo>
                <a:lnTo>
                  <a:pt x="496" y="282"/>
                </a:lnTo>
                <a:lnTo>
                  <a:pt x="483" y="289"/>
                </a:lnTo>
                <a:lnTo>
                  <a:pt x="484" y="313"/>
                </a:lnTo>
                <a:lnTo>
                  <a:pt x="470" y="282"/>
                </a:lnTo>
                <a:lnTo>
                  <a:pt x="471" y="209"/>
                </a:lnTo>
                <a:lnTo>
                  <a:pt x="443" y="165"/>
                </a:lnTo>
                <a:lnTo>
                  <a:pt x="371" y="130"/>
                </a:lnTo>
                <a:lnTo>
                  <a:pt x="335" y="89"/>
                </a:lnTo>
                <a:lnTo>
                  <a:pt x="295" y="85"/>
                </a:lnTo>
                <a:lnTo>
                  <a:pt x="279" y="110"/>
                </a:lnTo>
                <a:lnTo>
                  <a:pt x="219" y="128"/>
                </a:lnTo>
                <a:lnTo>
                  <a:pt x="185" y="110"/>
                </a:lnTo>
                <a:lnTo>
                  <a:pt x="167" y="83"/>
                </a:lnTo>
                <a:lnTo>
                  <a:pt x="55" y="107"/>
                </a:lnTo>
                <a:lnTo>
                  <a:pt x="31" y="88"/>
                </a:lnTo>
                <a:lnTo>
                  <a:pt x="6" y="109"/>
                </a:lnTo>
                <a:lnTo>
                  <a:pt x="0" y="51"/>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58" name="Shape - Delaware"/>
          <p:cNvSpPr>
            <a:spLocks noChangeAspect="1"/>
          </p:cNvSpPr>
          <p:nvPr/>
        </p:nvSpPr>
        <p:spPr bwMode="auto">
          <a:xfrm>
            <a:off x="7656856" y="2333485"/>
            <a:ext cx="154340" cy="190940"/>
          </a:xfrm>
          <a:custGeom>
            <a:avLst/>
            <a:gdLst>
              <a:gd name="T0" fmla="*/ 0 w 98"/>
              <a:gd name="T1" fmla="*/ 2147483647 h 122"/>
              <a:gd name="T2" fmla="*/ 2147483647 w 98"/>
              <a:gd name="T3" fmla="*/ 0 h 122"/>
              <a:gd name="T4" fmla="*/ 2147483647 w 98"/>
              <a:gd name="T5" fmla="*/ 2147483647 h 122"/>
              <a:gd name="T6" fmla="*/ 2147483647 w 98"/>
              <a:gd name="T7" fmla="*/ 2147483647 h 122"/>
              <a:gd name="T8" fmla="*/ 2147483647 w 98"/>
              <a:gd name="T9" fmla="*/ 2147483647 h 122"/>
              <a:gd name="T10" fmla="*/ 2147483647 w 98"/>
              <a:gd name="T11" fmla="*/ 2147483647 h 122"/>
              <a:gd name="T12" fmla="*/ 2147483647 w 98"/>
              <a:gd name="T13" fmla="*/ 2147483647 h 122"/>
              <a:gd name="T14" fmla="*/ 0 w 98"/>
              <a:gd name="T15" fmla="*/ 2147483647 h 122"/>
              <a:gd name="T16" fmla="*/ 0 60000 65536"/>
              <a:gd name="T17" fmla="*/ 0 60000 65536"/>
              <a:gd name="T18" fmla="*/ 0 60000 65536"/>
              <a:gd name="T19" fmla="*/ 0 60000 65536"/>
              <a:gd name="T20" fmla="*/ 0 60000 65536"/>
              <a:gd name="T21" fmla="*/ 0 60000 65536"/>
              <a:gd name="T22" fmla="*/ 0 60000 65536"/>
              <a:gd name="T23" fmla="*/ 0 60000 65536"/>
              <a:gd name="T24" fmla="*/ 0 w 98"/>
              <a:gd name="T25" fmla="*/ 0 h 122"/>
              <a:gd name="T26" fmla="*/ 98 w 98"/>
              <a:gd name="T27" fmla="*/ 122 h 12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8" h="122">
                <a:moveTo>
                  <a:pt x="0" y="8"/>
                </a:moveTo>
                <a:lnTo>
                  <a:pt x="21" y="0"/>
                </a:lnTo>
                <a:lnTo>
                  <a:pt x="66" y="27"/>
                </a:lnTo>
                <a:lnTo>
                  <a:pt x="66" y="54"/>
                </a:lnTo>
                <a:lnTo>
                  <a:pt x="97" y="73"/>
                </a:lnTo>
                <a:lnTo>
                  <a:pt x="98" y="109"/>
                </a:lnTo>
                <a:lnTo>
                  <a:pt x="48" y="122"/>
                </a:lnTo>
                <a:lnTo>
                  <a:pt x="0" y="8"/>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59" name="Shape - Connecticut"/>
          <p:cNvSpPr>
            <a:spLocks noChangeAspect="1"/>
          </p:cNvSpPr>
          <p:nvPr/>
        </p:nvSpPr>
        <p:spPr bwMode="auto">
          <a:xfrm>
            <a:off x="7822340" y="1845004"/>
            <a:ext cx="243443" cy="186167"/>
          </a:xfrm>
          <a:custGeom>
            <a:avLst/>
            <a:gdLst>
              <a:gd name="T0" fmla="*/ 0 w 153"/>
              <a:gd name="T1" fmla="*/ 2147483647 h 118"/>
              <a:gd name="T2" fmla="*/ 2147483647 w 153"/>
              <a:gd name="T3" fmla="*/ 0 h 118"/>
              <a:gd name="T4" fmla="*/ 2147483647 w 153"/>
              <a:gd name="T5" fmla="*/ 2147483647 h 118"/>
              <a:gd name="T6" fmla="*/ 2147483647 w 153"/>
              <a:gd name="T7" fmla="*/ 2147483647 h 118"/>
              <a:gd name="T8" fmla="*/ 2147483647 w 153"/>
              <a:gd name="T9" fmla="*/ 2147483647 h 118"/>
              <a:gd name="T10" fmla="*/ 2147483647 w 153"/>
              <a:gd name="T11" fmla="*/ 2147483647 h 118"/>
              <a:gd name="T12" fmla="*/ 2147483647 w 153"/>
              <a:gd name="T13" fmla="*/ 2147483647 h 118"/>
              <a:gd name="T14" fmla="*/ 0 w 153"/>
              <a:gd name="T15" fmla="*/ 2147483647 h 118"/>
              <a:gd name="T16" fmla="*/ 0 60000 65536"/>
              <a:gd name="T17" fmla="*/ 0 60000 65536"/>
              <a:gd name="T18" fmla="*/ 0 60000 65536"/>
              <a:gd name="T19" fmla="*/ 0 60000 65536"/>
              <a:gd name="T20" fmla="*/ 0 60000 65536"/>
              <a:gd name="T21" fmla="*/ 0 60000 65536"/>
              <a:gd name="T22" fmla="*/ 0 60000 65536"/>
              <a:gd name="T23" fmla="*/ 0 60000 65536"/>
              <a:gd name="T24" fmla="*/ 0 w 153"/>
              <a:gd name="T25" fmla="*/ 0 h 118"/>
              <a:gd name="T26" fmla="*/ 153 w 153"/>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3" h="118">
                <a:moveTo>
                  <a:pt x="0" y="30"/>
                </a:moveTo>
                <a:lnTo>
                  <a:pt x="118" y="0"/>
                </a:lnTo>
                <a:lnTo>
                  <a:pt x="153" y="54"/>
                </a:lnTo>
                <a:lnTo>
                  <a:pt x="133" y="78"/>
                </a:lnTo>
                <a:lnTo>
                  <a:pt x="95" y="69"/>
                </a:lnTo>
                <a:lnTo>
                  <a:pt x="37" y="118"/>
                </a:lnTo>
                <a:lnTo>
                  <a:pt x="6" y="93"/>
                </a:lnTo>
                <a:lnTo>
                  <a:pt x="0" y="30"/>
                </a:lnTo>
                <a:close/>
              </a:path>
            </a:pathLst>
          </a:custGeom>
          <a:solidFill>
            <a:schemeClr val="accent1"/>
          </a:solid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60" name="Shape - Colorado"/>
          <p:cNvSpPr>
            <a:spLocks noChangeAspect="1"/>
          </p:cNvSpPr>
          <p:nvPr/>
        </p:nvSpPr>
        <p:spPr bwMode="auto">
          <a:xfrm>
            <a:off x="3489662" y="2457595"/>
            <a:ext cx="930819" cy="684190"/>
          </a:xfrm>
          <a:custGeom>
            <a:avLst/>
            <a:gdLst>
              <a:gd name="T0" fmla="*/ 2147483647 w 590"/>
              <a:gd name="T1" fmla="*/ 0 h 439"/>
              <a:gd name="T2" fmla="*/ 2147483647 w 590"/>
              <a:gd name="T3" fmla="*/ 2147483647 h 439"/>
              <a:gd name="T4" fmla="*/ 0 w 590"/>
              <a:gd name="T5" fmla="*/ 2147483647 h 439"/>
              <a:gd name="T6" fmla="*/ 2147483647 w 590"/>
              <a:gd name="T7" fmla="*/ 2147483647 h 439"/>
              <a:gd name="T8" fmla="*/ 2147483647 w 590"/>
              <a:gd name="T9" fmla="*/ 2147483647 h 439"/>
              <a:gd name="T10" fmla="*/ 2147483647 w 590"/>
              <a:gd name="T11" fmla="*/ 2147483647 h 439"/>
              <a:gd name="T12" fmla="*/ 2147483647 w 590"/>
              <a:gd name="T13" fmla="*/ 2147483647 h 439"/>
              <a:gd name="T14" fmla="*/ 2147483647 w 590"/>
              <a:gd name="T15" fmla="*/ 2147483647 h 439"/>
              <a:gd name="T16" fmla="*/ 2147483647 w 590"/>
              <a:gd name="T17" fmla="*/ 0 h 43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90"/>
              <a:gd name="T28" fmla="*/ 0 h 439"/>
              <a:gd name="T29" fmla="*/ 590 w 590"/>
              <a:gd name="T30" fmla="*/ 439 h 43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90" h="439">
                <a:moveTo>
                  <a:pt x="49" y="0"/>
                </a:moveTo>
                <a:lnTo>
                  <a:pt x="19" y="263"/>
                </a:lnTo>
                <a:lnTo>
                  <a:pt x="0" y="415"/>
                </a:lnTo>
                <a:lnTo>
                  <a:pt x="295" y="430"/>
                </a:lnTo>
                <a:lnTo>
                  <a:pt x="577" y="439"/>
                </a:lnTo>
                <a:lnTo>
                  <a:pt x="586" y="234"/>
                </a:lnTo>
                <a:lnTo>
                  <a:pt x="590" y="32"/>
                </a:lnTo>
                <a:lnTo>
                  <a:pt x="429" y="29"/>
                </a:lnTo>
                <a:lnTo>
                  <a:pt x="49"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61" name="Shape - California"/>
          <p:cNvSpPr>
            <a:spLocks noChangeAspect="1"/>
          </p:cNvSpPr>
          <p:nvPr/>
        </p:nvSpPr>
        <p:spPr bwMode="auto">
          <a:xfrm>
            <a:off x="1694853" y="1978664"/>
            <a:ext cx="1101070" cy="1677063"/>
          </a:xfrm>
          <a:custGeom>
            <a:avLst/>
            <a:gdLst>
              <a:gd name="T0" fmla="*/ 2147483647 w 697"/>
              <a:gd name="T1" fmla="*/ 0 h 1077"/>
              <a:gd name="T2" fmla="*/ 2147483647 w 697"/>
              <a:gd name="T3" fmla="*/ 2147483647 h 1077"/>
              <a:gd name="T4" fmla="*/ 2147483647 w 697"/>
              <a:gd name="T5" fmla="*/ 2147483647 h 1077"/>
              <a:gd name="T6" fmla="*/ 2147483647 w 697"/>
              <a:gd name="T7" fmla="*/ 2147483647 h 1077"/>
              <a:gd name="T8" fmla="*/ 2147483647 w 697"/>
              <a:gd name="T9" fmla="*/ 2147483647 h 1077"/>
              <a:gd name="T10" fmla="*/ 2147483647 w 697"/>
              <a:gd name="T11" fmla="*/ 2147483647 h 1077"/>
              <a:gd name="T12" fmla="*/ 2147483647 w 697"/>
              <a:gd name="T13" fmla="*/ 2147483647 h 1077"/>
              <a:gd name="T14" fmla="*/ 2147483647 w 697"/>
              <a:gd name="T15" fmla="*/ 2147483647 h 1077"/>
              <a:gd name="T16" fmla="*/ 2147483647 w 697"/>
              <a:gd name="T17" fmla="*/ 2147483647 h 1077"/>
              <a:gd name="T18" fmla="*/ 2147483647 w 697"/>
              <a:gd name="T19" fmla="*/ 2147483647 h 1077"/>
              <a:gd name="T20" fmla="*/ 2147483647 w 697"/>
              <a:gd name="T21" fmla="*/ 2147483647 h 1077"/>
              <a:gd name="T22" fmla="*/ 2147483647 w 697"/>
              <a:gd name="T23" fmla="*/ 2147483647 h 1077"/>
              <a:gd name="T24" fmla="*/ 2147483647 w 697"/>
              <a:gd name="T25" fmla="*/ 2147483647 h 1077"/>
              <a:gd name="T26" fmla="*/ 2147483647 w 697"/>
              <a:gd name="T27" fmla="*/ 2147483647 h 1077"/>
              <a:gd name="T28" fmla="*/ 2147483647 w 697"/>
              <a:gd name="T29" fmla="*/ 2147483647 h 1077"/>
              <a:gd name="T30" fmla="*/ 2147483647 w 697"/>
              <a:gd name="T31" fmla="*/ 2147483647 h 1077"/>
              <a:gd name="T32" fmla="*/ 2147483647 w 697"/>
              <a:gd name="T33" fmla="*/ 2147483647 h 1077"/>
              <a:gd name="T34" fmla="*/ 2147483647 w 697"/>
              <a:gd name="T35" fmla="*/ 2147483647 h 1077"/>
              <a:gd name="T36" fmla="*/ 2147483647 w 697"/>
              <a:gd name="T37" fmla="*/ 2147483647 h 1077"/>
              <a:gd name="T38" fmla="*/ 2147483647 w 697"/>
              <a:gd name="T39" fmla="*/ 2147483647 h 1077"/>
              <a:gd name="T40" fmla="*/ 2147483647 w 697"/>
              <a:gd name="T41" fmla="*/ 2147483647 h 1077"/>
              <a:gd name="T42" fmla="*/ 2147483647 w 697"/>
              <a:gd name="T43" fmla="*/ 2147483647 h 1077"/>
              <a:gd name="T44" fmla="*/ 2147483647 w 697"/>
              <a:gd name="T45" fmla="*/ 2147483647 h 1077"/>
              <a:gd name="T46" fmla="*/ 2147483647 w 697"/>
              <a:gd name="T47" fmla="*/ 2147483647 h 1077"/>
              <a:gd name="T48" fmla="*/ 2147483647 w 697"/>
              <a:gd name="T49" fmla="*/ 2147483647 h 1077"/>
              <a:gd name="T50" fmla="*/ 2147483647 w 697"/>
              <a:gd name="T51" fmla="*/ 2147483647 h 1077"/>
              <a:gd name="T52" fmla="*/ 2147483647 w 697"/>
              <a:gd name="T53" fmla="*/ 2147483647 h 1077"/>
              <a:gd name="T54" fmla="*/ 2147483647 w 697"/>
              <a:gd name="T55" fmla="*/ 2147483647 h 1077"/>
              <a:gd name="T56" fmla="*/ 2147483647 w 697"/>
              <a:gd name="T57" fmla="*/ 2147483647 h 1077"/>
              <a:gd name="T58" fmla="*/ 2147483647 w 697"/>
              <a:gd name="T59" fmla="*/ 2147483647 h 1077"/>
              <a:gd name="T60" fmla="*/ 2147483647 w 697"/>
              <a:gd name="T61" fmla="*/ 2147483647 h 1077"/>
              <a:gd name="T62" fmla="*/ 2147483647 w 697"/>
              <a:gd name="T63" fmla="*/ 2147483647 h 1077"/>
              <a:gd name="T64" fmla="*/ 2147483647 w 697"/>
              <a:gd name="T65" fmla="*/ 2147483647 h 1077"/>
              <a:gd name="T66" fmla="*/ 2147483647 w 697"/>
              <a:gd name="T67" fmla="*/ 2147483647 h 1077"/>
              <a:gd name="T68" fmla="*/ 2147483647 w 697"/>
              <a:gd name="T69" fmla="*/ 2147483647 h 1077"/>
              <a:gd name="T70" fmla="*/ 2147483647 w 697"/>
              <a:gd name="T71" fmla="*/ 2147483647 h 1077"/>
              <a:gd name="T72" fmla="*/ 2147483647 w 697"/>
              <a:gd name="T73" fmla="*/ 2147483647 h 1077"/>
              <a:gd name="T74" fmla="*/ 2147483647 w 697"/>
              <a:gd name="T75" fmla="*/ 2147483647 h 1077"/>
              <a:gd name="T76" fmla="*/ 2147483647 w 697"/>
              <a:gd name="T77" fmla="*/ 2147483647 h 1077"/>
              <a:gd name="T78" fmla="*/ 2147483647 w 697"/>
              <a:gd name="T79" fmla="*/ 2147483647 h 1077"/>
              <a:gd name="T80" fmla="*/ 2147483647 w 697"/>
              <a:gd name="T81" fmla="*/ 2147483647 h 1077"/>
              <a:gd name="T82" fmla="*/ 2147483647 w 697"/>
              <a:gd name="T83" fmla="*/ 2147483647 h 1077"/>
              <a:gd name="T84" fmla="*/ 2147483647 w 697"/>
              <a:gd name="T85" fmla="*/ 2147483647 h 1077"/>
              <a:gd name="T86" fmla="*/ 0 w 697"/>
              <a:gd name="T87" fmla="*/ 2147483647 h 1077"/>
              <a:gd name="T88" fmla="*/ 2147483647 w 697"/>
              <a:gd name="T89" fmla="*/ 2147483647 h 1077"/>
              <a:gd name="T90" fmla="*/ 2147483647 w 697"/>
              <a:gd name="T91" fmla="*/ 2147483647 h 1077"/>
              <a:gd name="T92" fmla="*/ 2147483647 w 697"/>
              <a:gd name="T93" fmla="*/ 2147483647 h 1077"/>
              <a:gd name="T94" fmla="*/ 2147483647 w 697"/>
              <a:gd name="T95" fmla="*/ 0 h 107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97"/>
              <a:gd name="T145" fmla="*/ 0 h 1077"/>
              <a:gd name="T146" fmla="*/ 697 w 697"/>
              <a:gd name="T147" fmla="*/ 1077 h 107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97" h="1077">
                <a:moveTo>
                  <a:pt x="53" y="0"/>
                </a:moveTo>
                <a:lnTo>
                  <a:pt x="374" y="64"/>
                </a:lnTo>
                <a:lnTo>
                  <a:pt x="304" y="381"/>
                </a:lnTo>
                <a:lnTo>
                  <a:pt x="664" y="864"/>
                </a:lnTo>
                <a:lnTo>
                  <a:pt x="697" y="925"/>
                </a:lnTo>
                <a:lnTo>
                  <a:pt x="663" y="955"/>
                </a:lnTo>
                <a:lnTo>
                  <a:pt x="641" y="1009"/>
                </a:lnTo>
                <a:lnTo>
                  <a:pt x="620" y="1040"/>
                </a:lnTo>
                <a:lnTo>
                  <a:pt x="642" y="1068"/>
                </a:lnTo>
                <a:lnTo>
                  <a:pt x="605" y="1077"/>
                </a:lnTo>
                <a:lnTo>
                  <a:pt x="393" y="1070"/>
                </a:lnTo>
                <a:lnTo>
                  <a:pt x="380" y="1007"/>
                </a:lnTo>
                <a:lnTo>
                  <a:pt x="343" y="961"/>
                </a:lnTo>
                <a:lnTo>
                  <a:pt x="316" y="944"/>
                </a:lnTo>
                <a:lnTo>
                  <a:pt x="308" y="912"/>
                </a:lnTo>
                <a:lnTo>
                  <a:pt x="286" y="894"/>
                </a:lnTo>
                <a:lnTo>
                  <a:pt x="263" y="871"/>
                </a:lnTo>
                <a:lnTo>
                  <a:pt x="256" y="846"/>
                </a:lnTo>
                <a:lnTo>
                  <a:pt x="235" y="830"/>
                </a:lnTo>
                <a:lnTo>
                  <a:pt x="202" y="839"/>
                </a:lnTo>
                <a:lnTo>
                  <a:pt x="165" y="825"/>
                </a:lnTo>
                <a:lnTo>
                  <a:pt x="165" y="812"/>
                </a:lnTo>
                <a:lnTo>
                  <a:pt x="164" y="782"/>
                </a:lnTo>
                <a:lnTo>
                  <a:pt x="149" y="749"/>
                </a:lnTo>
                <a:lnTo>
                  <a:pt x="147" y="722"/>
                </a:lnTo>
                <a:lnTo>
                  <a:pt x="131" y="699"/>
                </a:lnTo>
                <a:lnTo>
                  <a:pt x="135" y="676"/>
                </a:lnTo>
                <a:lnTo>
                  <a:pt x="89" y="621"/>
                </a:lnTo>
                <a:lnTo>
                  <a:pt x="89" y="590"/>
                </a:lnTo>
                <a:lnTo>
                  <a:pt x="113" y="578"/>
                </a:lnTo>
                <a:lnTo>
                  <a:pt x="113" y="559"/>
                </a:lnTo>
                <a:lnTo>
                  <a:pt x="89" y="553"/>
                </a:lnTo>
                <a:lnTo>
                  <a:pt x="79" y="523"/>
                </a:lnTo>
                <a:lnTo>
                  <a:pt x="67" y="471"/>
                </a:lnTo>
                <a:lnTo>
                  <a:pt x="101" y="499"/>
                </a:lnTo>
                <a:lnTo>
                  <a:pt x="88" y="462"/>
                </a:lnTo>
                <a:lnTo>
                  <a:pt x="113" y="462"/>
                </a:lnTo>
                <a:lnTo>
                  <a:pt x="113" y="435"/>
                </a:lnTo>
                <a:lnTo>
                  <a:pt x="88" y="417"/>
                </a:lnTo>
                <a:lnTo>
                  <a:pt x="76" y="442"/>
                </a:lnTo>
                <a:lnTo>
                  <a:pt x="53" y="433"/>
                </a:lnTo>
                <a:lnTo>
                  <a:pt x="9" y="313"/>
                </a:lnTo>
                <a:lnTo>
                  <a:pt x="21" y="226"/>
                </a:lnTo>
                <a:lnTo>
                  <a:pt x="0" y="177"/>
                </a:lnTo>
                <a:lnTo>
                  <a:pt x="10" y="140"/>
                </a:lnTo>
                <a:lnTo>
                  <a:pt x="32" y="132"/>
                </a:lnTo>
                <a:lnTo>
                  <a:pt x="53" y="73"/>
                </a:lnTo>
                <a:lnTo>
                  <a:pt x="53"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62" name="Shape - Arkansas"/>
          <p:cNvSpPr>
            <a:spLocks noChangeAspect="1"/>
          </p:cNvSpPr>
          <p:nvPr/>
        </p:nvSpPr>
        <p:spPr bwMode="auto">
          <a:xfrm>
            <a:off x="5376754" y="3157697"/>
            <a:ext cx="634866" cy="583950"/>
          </a:xfrm>
          <a:custGeom>
            <a:avLst/>
            <a:gdLst>
              <a:gd name="T0" fmla="*/ 0 w 401"/>
              <a:gd name="T1" fmla="*/ 34 h 374"/>
              <a:gd name="T2" fmla="*/ 158 w 401"/>
              <a:gd name="T3" fmla="*/ 15 h 374"/>
              <a:gd name="T4" fmla="*/ 353 w 401"/>
              <a:gd name="T5" fmla="*/ 0 h 374"/>
              <a:gd name="T6" fmla="*/ 343 w 401"/>
              <a:gd name="T7" fmla="*/ 49 h 374"/>
              <a:gd name="T8" fmla="*/ 386 w 401"/>
              <a:gd name="T9" fmla="*/ 38 h 374"/>
              <a:gd name="T10" fmla="*/ 401 w 401"/>
              <a:gd name="T11" fmla="*/ 71 h 374"/>
              <a:gd name="T12" fmla="*/ 356 w 401"/>
              <a:gd name="T13" fmla="*/ 101 h 374"/>
              <a:gd name="T14" fmla="*/ 367 w 401"/>
              <a:gd name="T15" fmla="*/ 153 h 374"/>
              <a:gd name="T16" fmla="*/ 321 w 401"/>
              <a:gd name="T17" fmla="*/ 240 h 374"/>
              <a:gd name="T18" fmla="*/ 286 w 401"/>
              <a:gd name="T19" fmla="*/ 293 h 374"/>
              <a:gd name="T20" fmla="*/ 306 w 401"/>
              <a:gd name="T21" fmla="*/ 362 h 374"/>
              <a:gd name="T22" fmla="*/ 58 w 401"/>
              <a:gd name="T23" fmla="*/ 374 h 374"/>
              <a:gd name="T24" fmla="*/ 57 w 401"/>
              <a:gd name="T25" fmla="*/ 332 h 374"/>
              <a:gd name="T26" fmla="*/ 8 w 401"/>
              <a:gd name="T27" fmla="*/ 323 h 374"/>
              <a:gd name="T28" fmla="*/ 8 w 401"/>
              <a:gd name="T29" fmla="*/ 101 h 374"/>
              <a:gd name="T30" fmla="*/ 0 w 401"/>
              <a:gd name="T31" fmla="*/ 34 h 3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1"/>
              <a:gd name="T49" fmla="*/ 0 h 374"/>
              <a:gd name="T50" fmla="*/ 401 w 401"/>
              <a:gd name="T51" fmla="*/ 374 h 3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1" h="374">
                <a:moveTo>
                  <a:pt x="0" y="34"/>
                </a:moveTo>
                <a:lnTo>
                  <a:pt x="158" y="15"/>
                </a:lnTo>
                <a:lnTo>
                  <a:pt x="353" y="0"/>
                </a:lnTo>
                <a:lnTo>
                  <a:pt x="343" y="49"/>
                </a:lnTo>
                <a:lnTo>
                  <a:pt x="386" y="38"/>
                </a:lnTo>
                <a:lnTo>
                  <a:pt x="401" y="71"/>
                </a:lnTo>
                <a:lnTo>
                  <a:pt x="356" y="101"/>
                </a:lnTo>
                <a:lnTo>
                  <a:pt x="367" y="153"/>
                </a:lnTo>
                <a:lnTo>
                  <a:pt x="321" y="240"/>
                </a:lnTo>
                <a:lnTo>
                  <a:pt x="286" y="293"/>
                </a:lnTo>
                <a:lnTo>
                  <a:pt x="306" y="362"/>
                </a:lnTo>
                <a:lnTo>
                  <a:pt x="58" y="374"/>
                </a:lnTo>
                <a:lnTo>
                  <a:pt x="57" y="332"/>
                </a:lnTo>
                <a:lnTo>
                  <a:pt x="8" y="323"/>
                </a:lnTo>
                <a:lnTo>
                  <a:pt x="8" y="101"/>
                </a:lnTo>
                <a:lnTo>
                  <a:pt x="0" y="34"/>
                </a:lnTo>
                <a:close/>
              </a:path>
            </a:pathLst>
          </a:custGeom>
          <a:solidFill>
            <a:schemeClr val="accent1"/>
          </a:solidFill>
          <a:ln w="12700">
            <a:solidFill>
              <a:schemeClr val="accent4"/>
            </a:solidFill>
            <a:prstDash val="solid"/>
            <a:round/>
            <a:headEnd/>
            <a:tailEnd/>
          </a:ln>
        </p:spPr>
        <p:txBody>
          <a:bodyPr/>
          <a:lstStyle/>
          <a:p>
            <a:pPr>
              <a:defRPr/>
            </a:pPr>
            <a:endParaRPr lang="en-US" sz="1300">
              <a:solidFill>
                <a:srgbClr val="000000"/>
              </a:solidFill>
              <a:latin typeface="Calibri" pitchFamily="34" charset="0"/>
            </a:endParaRPr>
          </a:p>
        </p:txBody>
      </p:sp>
      <p:sp>
        <p:nvSpPr>
          <p:cNvPr id="63" name="Shape - Arizona"/>
          <p:cNvSpPr>
            <a:spLocks noChangeAspect="1"/>
          </p:cNvSpPr>
          <p:nvPr/>
        </p:nvSpPr>
        <p:spPr bwMode="auto">
          <a:xfrm>
            <a:off x="2649539" y="3031994"/>
            <a:ext cx="846487" cy="929227"/>
          </a:xfrm>
          <a:custGeom>
            <a:avLst/>
            <a:gdLst>
              <a:gd name="T0" fmla="*/ 2147483647 w 536"/>
              <a:gd name="T1" fmla="*/ 0 h 595"/>
              <a:gd name="T2" fmla="*/ 2147483647 w 536"/>
              <a:gd name="T3" fmla="*/ 2147483647 h 595"/>
              <a:gd name="T4" fmla="*/ 2147483647 w 536"/>
              <a:gd name="T5" fmla="*/ 2147483647 h 595"/>
              <a:gd name="T6" fmla="*/ 2147483647 w 536"/>
              <a:gd name="T7" fmla="*/ 2147483647 h 595"/>
              <a:gd name="T8" fmla="*/ 2147483647 w 536"/>
              <a:gd name="T9" fmla="*/ 2147483647 h 595"/>
              <a:gd name="T10" fmla="*/ 2147483647 w 536"/>
              <a:gd name="T11" fmla="*/ 2147483647 h 595"/>
              <a:gd name="T12" fmla="*/ 2147483647 w 536"/>
              <a:gd name="T13" fmla="*/ 2147483647 h 595"/>
              <a:gd name="T14" fmla="*/ 2147483647 w 536"/>
              <a:gd name="T15" fmla="*/ 2147483647 h 595"/>
              <a:gd name="T16" fmla="*/ 2147483647 w 536"/>
              <a:gd name="T17" fmla="*/ 2147483647 h 595"/>
              <a:gd name="T18" fmla="*/ 2147483647 w 536"/>
              <a:gd name="T19" fmla="*/ 2147483647 h 595"/>
              <a:gd name="T20" fmla="*/ 2147483647 w 536"/>
              <a:gd name="T21" fmla="*/ 2147483647 h 595"/>
              <a:gd name="T22" fmla="*/ 0 w 536"/>
              <a:gd name="T23" fmla="*/ 2147483647 h 595"/>
              <a:gd name="T24" fmla="*/ 2147483647 w 536"/>
              <a:gd name="T25" fmla="*/ 2147483647 h 595"/>
              <a:gd name="T26" fmla="*/ 2147483647 w 536"/>
              <a:gd name="T27" fmla="*/ 2147483647 h 595"/>
              <a:gd name="T28" fmla="*/ 2147483647 w 536"/>
              <a:gd name="T29" fmla="*/ 2147483647 h 595"/>
              <a:gd name="T30" fmla="*/ 2147483647 w 536"/>
              <a:gd name="T31" fmla="*/ 0 h 5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36"/>
              <a:gd name="T49" fmla="*/ 0 h 595"/>
              <a:gd name="T50" fmla="*/ 536 w 536"/>
              <a:gd name="T51" fmla="*/ 595 h 5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36" h="595">
                <a:moveTo>
                  <a:pt x="136" y="0"/>
                </a:moveTo>
                <a:lnTo>
                  <a:pt x="126" y="78"/>
                </a:lnTo>
                <a:lnTo>
                  <a:pt x="79" y="69"/>
                </a:lnTo>
                <a:lnTo>
                  <a:pt x="82" y="169"/>
                </a:lnTo>
                <a:lnTo>
                  <a:pt x="60" y="188"/>
                </a:lnTo>
                <a:lnTo>
                  <a:pt x="93" y="249"/>
                </a:lnTo>
                <a:lnTo>
                  <a:pt x="60" y="276"/>
                </a:lnTo>
                <a:lnTo>
                  <a:pt x="42" y="321"/>
                </a:lnTo>
                <a:lnTo>
                  <a:pt x="17" y="364"/>
                </a:lnTo>
                <a:lnTo>
                  <a:pt x="35" y="389"/>
                </a:lnTo>
                <a:lnTo>
                  <a:pt x="3" y="400"/>
                </a:lnTo>
                <a:lnTo>
                  <a:pt x="0" y="440"/>
                </a:lnTo>
                <a:lnTo>
                  <a:pt x="301" y="592"/>
                </a:lnTo>
                <a:lnTo>
                  <a:pt x="471" y="595"/>
                </a:lnTo>
                <a:lnTo>
                  <a:pt x="536" y="46"/>
                </a:lnTo>
                <a:lnTo>
                  <a:pt x="136" y="0"/>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64" name="Shape - Alaska"/>
          <p:cNvSpPr>
            <a:spLocks noChangeAspect="1"/>
          </p:cNvSpPr>
          <p:nvPr/>
        </p:nvSpPr>
        <p:spPr bwMode="auto">
          <a:xfrm>
            <a:off x="206380" y="3448645"/>
            <a:ext cx="1355524" cy="1320940"/>
          </a:xfrm>
          <a:custGeom>
            <a:avLst/>
            <a:gdLst>
              <a:gd name="T0" fmla="*/ 2147483647 w 1572"/>
              <a:gd name="T1" fmla="*/ 2147483647 h 1533"/>
              <a:gd name="T2" fmla="*/ 2147483647 w 1572"/>
              <a:gd name="T3" fmla="*/ 0 h 1533"/>
              <a:gd name="T4" fmla="*/ 2147483647 w 1572"/>
              <a:gd name="T5" fmla="*/ 2147483647 h 1533"/>
              <a:gd name="T6" fmla="*/ 2147483647 w 1572"/>
              <a:gd name="T7" fmla="*/ 2147483647 h 1533"/>
              <a:gd name="T8" fmla="*/ 2147483647 w 1572"/>
              <a:gd name="T9" fmla="*/ 2147483647 h 1533"/>
              <a:gd name="T10" fmla="*/ 2147483647 w 1572"/>
              <a:gd name="T11" fmla="*/ 2147483647 h 1533"/>
              <a:gd name="T12" fmla="*/ 2147483647 w 1572"/>
              <a:gd name="T13" fmla="*/ 2147483647 h 1533"/>
              <a:gd name="T14" fmla="*/ 2147483647 w 1572"/>
              <a:gd name="T15" fmla="*/ 2147483647 h 1533"/>
              <a:gd name="T16" fmla="*/ 2147483647 w 1572"/>
              <a:gd name="T17" fmla="*/ 2147483647 h 1533"/>
              <a:gd name="T18" fmla="*/ 2147483647 w 1572"/>
              <a:gd name="T19" fmla="*/ 2147483647 h 1533"/>
              <a:gd name="T20" fmla="*/ 2147483647 w 1572"/>
              <a:gd name="T21" fmla="*/ 2147483647 h 1533"/>
              <a:gd name="T22" fmla="*/ 2147483647 w 1572"/>
              <a:gd name="T23" fmla="*/ 2147483647 h 1533"/>
              <a:gd name="T24" fmla="*/ 2147483647 w 1572"/>
              <a:gd name="T25" fmla="*/ 2147483647 h 1533"/>
              <a:gd name="T26" fmla="*/ 2147483647 w 1572"/>
              <a:gd name="T27" fmla="*/ 2147483647 h 1533"/>
              <a:gd name="T28" fmla="*/ 2147483647 w 1572"/>
              <a:gd name="T29" fmla="*/ 2147483647 h 1533"/>
              <a:gd name="T30" fmla="*/ 2147483647 w 1572"/>
              <a:gd name="T31" fmla="*/ 2147483647 h 1533"/>
              <a:gd name="T32" fmla="*/ 2147483647 w 1572"/>
              <a:gd name="T33" fmla="*/ 2147483647 h 1533"/>
              <a:gd name="T34" fmla="*/ 2147483647 w 1572"/>
              <a:gd name="T35" fmla="*/ 2147483647 h 1533"/>
              <a:gd name="T36" fmla="*/ 2147483647 w 1572"/>
              <a:gd name="T37" fmla="*/ 2147483647 h 1533"/>
              <a:gd name="T38" fmla="*/ 2147483647 w 1572"/>
              <a:gd name="T39" fmla="*/ 2147483647 h 1533"/>
              <a:gd name="T40" fmla="*/ 2147483647 w 1572"/>
              <a:gd name="T41" fmla="*/ 2147483647 h 1533"/>
              <a:gd name="T42" fmla="*/ 2147483647 w 1572"/>
              <a:gd name="T43" fmla="*/ 2147483647 h 1533"/>
              <a:gd name="T44" fmla="*/ 0 w 1572"/>
              <a:gd name="T45" fmla="*/ 2147483647 h 1533"/>
              <a:gd name="T46" fmla="*/ 2147483647 w 1572"/>
              <a:gd name="T47" fmla="*/ 2147483647 h 1533"/>
              <a:gd name="T48" fmla="*/ 2147483647 w 1572"/>
              <a:gd name="T49" fmla="*/ 2147483647 h 1533"/>
              <a:gd name="T50" fmla="*/ 2147483647 w 1572"/>
              <a:gd name="T51" fmla="*/ 2147483647 h 1533"/>
              <a:gd name="T52" fmla="*/ 2147483647 w 1572"/>
              <a:gd name="T53" fmla="*/ 2147483647 h 1533"/>
              <a:gd name="T54" fmla="*/ 2147483647 w 1572"/>
              <a:gd name="T55" fmla="*/ 2147483647 h 1533"/>
              <a:gd name="T56" fmla="*/ 2147483647 w 1572"/>
              <a:gd name="T57" fmla="*/ 2147483647 h 1533"/>
              <a:gd name="T58" fmla="*/ 2147483647 w 1572"/>
              <a:gd name="T59" fmla="*/ 2147483647 h 1533"/>
              <a:gd name="T60" fmla="*/ 2147483647 w 1572"/>
              <a:gd name="T61" fmla="*/ 2147483647 h 1533"/>
              <a:gd name="T62" fmla="*/ 2147483647 w 1572"/>
              <a:gd name="T63" fmla="*/ 2147483647 h 1533"/>
              <a:gd name="T64" fmla="*/ 2147483647 w 1572"/>
              <a:gd name="T65" fmla="*/ 2147483647 h 1533"/>
              <a:gd name="T66" fmla="*/ 2147483647 w 1572"/>
              <a:gd name="T67" fmla="*/ 2147483647 h 1533"/>
              <a:gd name="T68" fmla="*/ 2147483647 w 1572"/>
              <a:gd name="T69" fmla="*/ 2147483647 h 1533"/>
              <a:gd name="T70" fmla="*/ 2147483647 w 1572"/>
              <a:gd name="T71" fmla="*/ 2147483647 h 1533"/>
              <a:gd name="T72" fmla="*/ 2147483647 w 1572"/>
              <a:gd name="T73" fmla="*/ 2147483647 h 1533"/>
              <a:gd name="T74" fmla="*/ 2147483647 w 1572"/>
              <a:gd name="T75" fmla="*/ 2147483647 h 1533"/>
              <a:gd name="T76" fmla="*/ 2147483647 w 1572"/>
              <a:gd name="T77" fmla="*/ 2147483647 h 1533"/>
              <a:gd name="T78" fmla="*/ 2147483647 w 1572"/>
              <a:gd name="T79" fmla="*/ 2147483647 h 1533"/>
              <a:gd name="T80" fmla="*/ 2147483647 w 1572"/>
              <a:gd name="T81" fmla="*/ 2147483647 h 1533"/>
              <a:gd name="T82" fmla="*/ 2147483647 w 1572"/>
              <a:gd name="T83" fmla="*/ 2147483647 h 153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2"/>
              <a:gd name="T127" fmla="*/ 0 h 1533"/>
              <a:gd name="T128" fmla="*/ 1572 w 1572"/>
              <a:gd name="T129" fmla="*/ 1533 h 153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2" h="1533">
                <a:moveTo>
                  <a:pt x="251" y="228"/>
                </a:moveTo>
                <a:lnTo>
                  <a:pt x="567" y="0"/>
                </a:lnTo>
                <a:lnTo>
                  <a:pt x="717" y="40"/>
                </a:lnTo>
                <a:lnTo>
                  <a:pt x="790" y="113"/>
                </a:lnTo>
                <a:lnTo>
                  <a:pt x="1087" y="142"/>
                </a:lnTo>
                <a:lnTo>
                  <a:pt x="1096" y="900"/>
                </a:lnTo>
                <a:lnTo>
                  <a:pt x="1193" y="922"/>
                </a:lnTo>
                <a:lnTo>
                  <a:pt x="1238" y="1013"/>
                </a:lnTo>
                <a:lnTo>
                  <a:pt x="1306" y="982"/>
                </a:lnTo>
                <a:lnTo>
                  <a:pt x="1449" y="1188"/>
                </a:lnTo>
                <a:lnTo>
                  <a:pt x="1572" y="1283"/>
                </a:lnTo>
                <a:lnTo>
                  <a:pt x="1567" y="1365"/>
                </a:lnTo>
                <a:lnTo>
                  <a:pt x="1412" y="1375"/>
                </a:lnTo>
                <a:lnTo>
                  <a:pt x="1344" y="1124"/>
                </a:lnTo>
                <a:lnTo>
                  <a:pt x="855" y="876"/>
                </a:lnTo>
                <a:lnTo>
                  <a:pt x="868" y="954"/>
                </a:lnTo>
                <a:lnTo>
                  <a:pt x="758" y="1055"/>
                </a:lnTo>
                <a:lnTo>
                  <a:pt x="740" y="1018"/>
                </a:lnTo>
                <a:lnTo>
                  <a:pt x="709" y="1018"/>
                </a:lnTo>
                <a:lnTo>
                  <a:pt x="621" y="1228"/>
                </a:lnTo>
                <a:lnTo>
                  <a:pt x="348" y="1435"/>
                </a:lnTo>
                <a:lnTo>
                  <a:pt x="78" y="1533"/>
                </a:lnTo>
                <a:lnTo>
                  <a:pt x="0" y="1520"/>
                </a:lnTo>
                <a:lnTo>
                  <a:pt x="310" y="1343"/>
                </a:lnTo>
                <a:lnTo>
                  <a:pt x="348" y="1343"/>
                </a:lnTo>
                <a:lnTo>
                  <a:pt x="461" y="1206"/>
                </a:lnTo>
                <a:lnTo>
                  <a:pt x="512" y="1201"/>
                </a:lnTo>
                <a:lnTo>
                  <a:pt x="589" y="1097"/>
                </a:lnTo>
                <a:lnTo>
                  <a:pt x="562" y="1051"/>
                </a:lnTo>
                <a:lnTo>
                  <a:pt x="397" y="1073"/>
                </a:lnTo>
                <a:lnTo>
                  <a:pt x="284" y="812"/>
                </a:lnTo>
                <a:lnTo>
                  <a:pt x="348" y="694"/>
                </a:lnTo>
                <a:lnTo>
                  <a:pt x="452" y="653"/>
                </a:lnTo>
                <a:lnTo>
                  <a:pt x="415" y="548"/>
                </a:lnTo>
                <a:lnTo>
                  <a:pt x="306" y="598"/>
                </a:lnTo>
                <a:lnTo>
                  <a:pt x="224" y="447"/>
                </a:lnTo>
                <a:lnTo>
                  <a:pt x="315" y="411"/>
                </a:lnTo>
                <a:lnTo>
                  <a:pt x="397" y="452"/>
                </a:lnTo>
                <a:lnTo>
                  <a:pt x="434" y="429"/>
                </a:lnTo>
                <a:lnTo>
                  <a:pt x="366" y="301"/>
                </a:lnTo>
                <a:lnTo>
                  <a:pt x="246" y="292"/>
                </a:lnTo>
                <a:lnTo>
                  <a:pt x="251" y="228"/>
                </a:lnTo>
                <a:close/>
              </a:path>
            </a:pathLst>
          </a:custGeom>
          <a:solidFill>
            <a:schemeClr val="accent5">
              <a:lumMod val="40000"/>
              <a:lumOff val="60000"/>
            </a:schemeClr>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65" name="Shape - Alabama"/>
          <p:cNvSpPr>
            <a:spLocks noChangeAspect="1"/>
          </p:cNvSpPr>
          <p:nvPr/>
        </p:nvSpPr>
        <p:spPr bwMode="auto">
          <a:xfrm>
            <a:off x="6256657" y="3323174"/>
            <a:ext cx="510756" cy="787613"/>
          </a:xfrm>
          <a:custGeom>
            <a:avLst/>
            <a:gdLst>
              <a:gd name="T0" fmla="*/ 0 w 323"/>
              <a:gd name="T1" fmla="*/ 2147483647 h 504"/>
              <a:gd name="T2" fmla="*/ 2147483647 w 323"/>
              <a:gd name="T3" fmla="*/ 0 h 504"/>
              <a:gd name="T4" fmla="*/ 2147483647 w 323"/>
              <a:gd name="T5" fmla="*/ 2147483647 h 504"/>
              <a:gd name="T6" fmla="*/ 2147483647 w 323"/>
              <a:gd name="T7" fmla="*/ 2147483647 h 504"/>
              <a:gd name="T8" fmla="*/ 2147483647 w 323"/>
              <a:gd name="T9" fmla="*/ 2147483647 h 504"/>
              <a:gd name="T10" fmla="*/ 2147483647 w 323"/>
              <a:gd name="T11" fmla="*/ 2147483647 h 504"/>
              <a:gd name="T12" fmla="*/ 2147483647 w 323"/>
              <a:gd name="T13" fmla="*/ 2147483647 h 504"/>
              <a:gd name="T14" fmla="*/ 2147483647 w 323"/>
              <a:gd name="T15" fmla="*/ 2147483647 h 504"/>
              <a:gd name="T16" fmla="*/ 2147483647 w 323"/>
              <a:gd name="T17" fmla="*/ 2147483647 h 504"/>
              <a:gd name="T18" fmla="*/ 2147483647 w 323"/>
              <a:gd name="T19" fmla="*/ 2147483647 h 504"/>
              <a:gd name="T20" fmla="*/ 2147483647 w 323"/>
              <a:gd name="T21" fmla="*/ 2147483647 h 504"/>
              <a:gd name="T22" fmla="*/ 2147483647 w 323"/>
              <a:gd name="T23" fmla="*/ 2147483647 h 504"/>
              <a:gd name="T24" fmla="*/ 2147483647 w 323"/>
              <a:gd name="T25" fmla="*/ 2147483647 h 504"/>
              <a:gd name="T26" fmla="*/ 2147483647 w 323"/>
              <a:gd name="T27" fmla="*/ 2147483647 h 504"/>
              <a:gd name="T28" fmla="*/ 0 w 323"/>
              <a:gd name="T29" fmla="*/ 2147483647 h 50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23"/>
              <a:gd name="T46" fmla="*/ 0 h 504"/>
              <a:gd name="T47" fmla="*/ 323 w 323"/>
              <a:gd name="T48" fmla="*/ 504 h 50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23" h="504">
                <a:moveTo>
                  <a:pt x="0" y="25"/>
                </a:moveTo>
                <a:lnTo>
                  <a:pt x="210" y="0"/>
                </a:lnTo>
                <a:lnTo>
                  <a:pt x="277" y="232"/>
                </a:lnTo>
                <a:lnTo>
                  <a:pt x="323" y="270"/>
                </a:lnTo>
                <a:lnTo>
                  <a:pt x="286" y="338"/>
                </a:lnTo>
                <a:lnTo>
                  <a:pt x="322" y="404"/>
                </a:lnTo>
                <a:lnTo>
                  <a:pt x="107" y="428"/>
                </a:lnTo>
                <a:lnTo>
                  <a:pt x="116" y="484"/>
                </a:lnTo>
                <a:lnTo>
                  <a:pt x="85" y="504"/>
                </a:lnTo>
                <a:lnTo>
                  <a:pt x="59" y="432"/>
                </a:lnTo>
                <a:lnTo>
                  <a:pt x="44" y="490"/>
                </a:lnTo>
                <a:lnTo>
                  <a:pt x="18" y="484"/>
                </a:lnTo>
                <a:lnTo>
                  <a:pt x="9" y="426"/>
                </a:lnTo>
                <a:lnTo>
                  <a:pt x="1" y="375"/>
                </a:lnTo>
                <a:lnTo>
                  <a:pt x="0" y="25"/>
                </a:lnTo>
                <a:close/>
              </a:path>
            </a:pathLst>
          </a:custGeom>
          <a:solidFill>
            <a:schemeClr val="accent4"/>
          </a:solidFill>
          <a:ln w="12700">
            <a:solidFill>
              <a:schemeClr val="accent2"/>
            </a:solidFill>
            <a:prstDash val="solid"/>
            <a:round/>
            <a:headEnd/>
            <a:tailEnd/>
          </a:ln>
        </p:spPr>
        <p:txBody>
          <a:bodyPr/>
          <a:lstStyle/>
          <a:p>
            <a:endParaRPr lang="en-US" sz="1300">
              <a:solidFill>
                <a:srgbClr val="000000"/>
              </a:solidFill>
              <a:latin typeface="Calibri" pitchFamily="34" charset="0"/>
            </a:endParaRPr>
          </a:p>
        </p:txBody>
      </p:sp>
      <p:sp>
        <p:nvSpPr>
          <p:cNvPr id="66" name="Shape - District of Columbia (star)"/>
          <p:cNvSpPr>
            <a:spLocks noChangeArrowheads="1"/>
          </p:cNvSpPr>
          <p:nvPr/>
        </p:nvSpPr>
        <p:spPr bwMode="auto">
          <a:xfrm>
            <a:off x="7386363" y="2416221"/>
            <a:ext cx="208440" cy="202076"/>
          </a:xfrm>
          <a:prstGeom prst="star5">
            <a:avLst/>
          </a:prstGeom>
          <a:solidFill>
            <a:schemeClr val="accent4"/>
          </a:solidFill>
          <a:ln w="12700">
            <a:solidFill>
              <a:schemeClr val="accent2"/>
            </a:solidFill>
            <a:miter lim="800000"/>
            <a:headEnd/>
            <a:tailEnd/>
          </a:ln>
          <a:effectLst/>
        </p:spPr>
        <p:txBody>
          <a:bodyPr wrap="none" anchor="ctr"/>
          <a:lstStyle/>
          <a:p>
            <a:pPr>
              <a:defRPr/>
            </a:pPr>
            <a:endParaRPr lang="en-US" sz="1300">
              <a:solidFill>
                <a:srgbClr val="000000"/>
              </a:solidFill>
              <a:latin typeface="Calibri" pitchFamily="34" charset="0"/>
            </a:endParaRPr>
          </a:p>
        </p:txBody>
      </p:sp>
      <p:sp>
        <p:nvSpPr>
          <p:cNvPr id="67" name="Shape - Wisconsin"/>
          <p:cNvSpPr>
            <a:spLocks noChangeAspect="1"/>
          </p:cNvSpPr>
          <p:nvPr/>
        </p:nvSpPr>
        <p:spPr bwMode="auto">
          <a:xfrm>
            <a:off x="5488510" y="1471082"/>
            <a:ext cx="655550" cy="754199"/>
          </a:xfrm>
          <a:custGeom>
            <a:avLst/>
            <a:gdLst>
              <a:gd name="T0" fmla="*/ 30 w 415"/>
              <a:gd name="T1" fmla="*/ 33 h 484"/>
              <a:gd name="T2" fmla="*/ 61 w 415"/>
              <a:gd name="T3" fmla="*/ 28 h 484"/>
              <a:gd name="T4" fmla="*/ 90 w 415"/>
              <a:gd name="T5" fmla="*/ 28 h 484"/>
              <a:gd name="T6" fmla="*/ 107 w 415"/>
              <a:gd name="T7" fmla="*/ 0 h 484"/>
              <a:gd name="T8" fmla="*/ 121 w 415"/>
              <a:gd name="T9" fmla="*/ 36 h 484"/>
              <a:gd name="T10" fmla="*/ 166 w 415"/>
              <a:gd name="T11" fmla="*/ 36 h 484"/>
              <a:gd name="T12" fmla="*/ 189 w 415"/>
              <a:gd name="T13" fmla="*/ 68 h 484"/>
              <a:gd name="T14" fmla="*/ 236 w 415"/>
              <a:gd name="T15" fmla="*/ 59 h 484"/>
              <a:gd name="T16" fmla="*/ 267 w 415"/>
              <a:gd name="T17" fmla="*/ 80 h 484"/>
              <a:gd name="T18" fmla="*/ 325 w 415"/>
              <a:gd name="T19" fmla="*/ 95 h 484"/>
              <a:gd name="T20" fmla="*/ 336 w 415"/>
              <a:gd name="T21" fmla="*/ 121 h 484"/>
              <a:gd name="T22" fmla="*/ 365 w 415"/>
              <a:gd name="T23" fmla="*/ 122 h 484"/>
              <a:gd name="T24" fmla="*/ 356 w 415"/>
              <a:gd name="T25" fmla="*/ 147 h 484"/>
              <a:gd name="T26" fmla="*/ 367 w 415"/>
              <a:gd name="T27" fmla="*/ 176 h 484"/>
              <a:gd name="T28" fmla="*/ 347 w 415"/>
              <a:gd name="T29" fmla="*/ 211 h 484"/>
              <a:gd name="T30" fmla="*/ 361 w 415"/>
              <a:gd name="T31" fmla="*/ 219 h 484"/>
              <a:gd name="T32" fmla="*/ 394 w 415"/>
              <a:gd name="T33" fmla="*/ 180 h 484"/>
              <a:gd name="T34" fmla="*/ 392 w 415"/>
              <a:gd name="T35" fmla="*/ 167 h 484"/>
              <a:gd name="T36" fmla="*/ 406 w 415"/>
              <a:gd name="T37" fmla="*/ 161 h 484"/>
              <a:gd name="T38" fmla="*/ 415 w 415"/>
              <a:gd name="T39" fmla="*/ 180 h 484"/>
              <a:gd name="T40" fmla="*/ 389 w 415"/>
              <a:gd name="T41" fmla="*/ 207 h 484"/>
              <a:gd name="T42" fmla="*/ 379 w 415"/>
              <a:gd name="T43" fmla="*/ 268 h 484"/>
              <a:gd name="T44" fmla="*/ 379 w 415"/>
              <a:gd name="T45" fmla="*/ 371 h 484"/>
              <a:gd name="T46" fmla="*/ 394 w 415"/>
              <a:gd name="T47" fmla="*/ 389 h 484"/>
              <a:gd name="T48" fmla="*/ 388 w 415"/>
              <a:gd name="T49" fmla="*/ 453 h 484"/>
              <a:gd name="T50" fmla="*/ 191 w 415"/>
              <a:gd name="T51" fmla="*/ 484 h 484"/>
              <a:gd name="T52" fmla="*/ 142 w 415"/>
              <a:gd name="T53" fmla="*/ 454 h 484"/>
              <a:gd name="T54" fmla="*/ 152 w 415"/>
              <a:gd name="T55" fmla="*/ 416 h 484"/>
              <a:gd name="T56" fmla="*/ 128 w 415"/>
              <a:gd name="T57" fmla="*/ 374 h 484"/>
              <a:gd name="T58" fmla="*/ 107 w 415"/>
              <a:gd name="T59" fmla="*/ 322 h 484"/>
              <a:gd name="T60" fmla="*/ 52 w 415"/>
              <a:gd name="T61" fmla="*/ 270 h 484"/>
              <a:gd name="T62" fmla="*/ 18 w 415"/>
              <a:gd name="T63" fmla="*/ 270 h 484"/>
              <a:gd name="T64" fmla="*/ 18 w 415"/>
              <a:gd name="T65" fmla="*/ 198 h 484"/>
              <a:gd name="T66" fmla="*/ 0 w 415"/>
              <a:gd name="T67" fmla="*/ 171 h 484"/>
              <a:gd name="T68" fmla="*/ 39 w 415"/>
              <a:gd name="T69" fmla="*/ 130 h 484"/>
              <a:gd name="T70" fmla="*/ 30 w 415"/>
              <a:gd name="T71" fmla="*/ 33 h 48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15"/>
              <a:gd name="T109" fmla="*/ 0 h 484"/>
              <a:gd name="T110" fmla="*/ 415 w 415"/>
              <a:gd name="T111" fmla="*/ 484 h 48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15" h="484">
                <a:moveTo>
                  <a:pt x="30" y="33"/>
                </a:moveTo>
                <a:lnTo>
                  <a:pt x="61" y="28"/>
                </a:lnTo>
                <a:lnTo>
                  <a:pt x="90" y="28"/>
                </a:lnTo>
                <a:lnTo>
                  <a:pt x="107" y="0"/>
                </a:lnTo>
                <a:lnTo>
                  <a:pt x="121" y="36"/>
                </a:lnTo>
                <a:lnTo>
                  <a:pt x="166" y="36"/>
                </a:lnTo>
                <a:lnTo>
                  <a:pt x="189" y="68"/>
                </a:lnTo>
                <a:lnTo>
                  <a:pt x="236" y="59"/>
                </a:lnTo>
                <a:lnTo>
                  <a:pt x="267" y="80"/>
                </a:lnTo>
                <a:lnTo>
                  <a:pt x="325" y="95"/>
                </a:lnTo>
                <a:lnTo>
                  <a:pt x="336" y="121"/>
                </a:lnTo>
                <a:lnTo>
                  <a:pt x="365" y="122"/>
                </a:lnTo>
                <a:lnTo>
                  <a:pt x="356" y="147"/>
                </a:lnTo>
                <a:lnTo>
                  <a:pt x="367" y="176"/>
                </a:lnTo>
                <a:lnTo>
                  <a:pt x="347" y="211"/>
                </a:lnTo>
                <a:lnTo>
                  <a:pt x="361" y="219"/>
                </a:lnTo>
                <a:lnTo>
                  <a:pt x="394" y="180"/>
                </a:lnTo>
                <a:lnTo>
                  <a:pt x="392" y="167"/>
                </a:lnTo>
                <a:lnTo>
                  <a:pt x="406" y="161"/>
                </a:lnTo>
                <a:lnTo>
                  <a:pt x="415" y="180"/>
                </a:lnTo>
                <a:lnTo>
                  <a:pt x="389" y="207"/>
                </a:lnTo>
                <a:lnTo>
                  <a:pt x="379" y="268"/>
                </a:lnTo>
                <a:lnTo>
                  <a:pt x="379" y="371"/>
                </a:lnTo>
                <a:lnTo>
                  <a:pt x="394" y="389"/>
                </a:lnTo>
                <a:lnTo>
                  <a:pt x="388" y="453"/>
                </a:lnTo>
                <a:lnTo>
                  <a:pt x="191" y="484"/>
                </a:lnTo>
                <a:lnTo>
                  <a:pt x="142" y="454"/>
                </a:lnTo>
                <a:lnTo>
                  <a:pt x="152" y="416"/>
                </a:lnTo>
                <a:lnTo>
                  <a:pt x="128" y="374"/>
                </a:lnTo>
                <a:lnTo>
                  <a:pt x="107" y="322"/>
                </a:lnTo>
                <a:lnTo>
                  <a:pt x="52" y="270"/>
                </a:lnTo>
                <a:lnTo>
                  <a:pt x="18" y="270"/>
                </a:lnTo>
                <a:lnTo>
                  <a:pt x="18" y="198"/>
                </a:lnTo>
                <a:lnTo>
                  <a:pt x="0" y="171"/>
                </a:lnTo>
                <a:lnTo>
                  <a:pt x="39" y="130"/>
                </a:lnTo>
                <a:lnTo>
                  <a:pt x="30" y="33"/>
                </a:lnTo>
                <a:close/>
              </a:path>
            </a:pathLst>
          </a:custGeom>
          <a:solidFill>
            <a:schemeClr val="accent1"/>
          </a:solidFill>
          <a:ln w="12700">
            <a:solidFill>
              <a:schemeClr val="accent4"/>
            </a:solidFill>
            <a:prstDash val="solid"/>
            <a:round/>
            <a:headEnd/>
            <a:tailEnd/>
          </a:ln>
        </p:spPr>
        <p:txBody>
          <a:bodyPr/>
          <a:lstStyle/>
          <a:p>
            <a:pPr>
              <a:defRPr/>
            </a:pPr>
            <a:endParaRPr lang="en-US" sz="1300">
              <a:solidFill>
                <a:srgbClr val="000000"/>
              </a:solidFill>
              <a:latin typeface="Calibri" pitchFamily="34" charset="0"/>
            </a:endParaRPr>
          </a:p>
        </p:txBody>
      </p:sp>
      <p:grpSp>
        <p:nvGrpSpPr>
          <p:cNvPr id="68" name="Shape - Michigan"/>
          <p:cNvGrpSpPr>
            <a:grpSpLocks/>
          </p:cNvGrpSpPr>
          <p:nvPr/>
        </p:nvGrpSpPr>
        <p:grpSpPr bwMode="auto">
          <a:xfrm>
            <a:off x="5755437" y="1362884"/>
            <a:ext cx="992869" cy="884680"/>
            <a:chOff x="3254" y="860"/>
            <a:chExt cx="623" cy="557"/>
          </a:xfrm>
          <a:solidFill>
            <a:schemeClr val="accent1"/>
          </a:solidFill>
        </p:grpSpPr>
        <p:sp>
          <p:nvSpPr>
            <p:cNvPr id="69" name="Freeform 27"/>
            <p:cNvSpPr>
              <a:spLocks noChangeAspect="1"/>
            </p:cNvSpPr>
            <p:nvPr/>
          </p:nvSpPr>
          <p:spPr bwMode="auto">
            <a:xfrm>
              <a:off x="3254" y="860"/>
              <a:ext cx="442" cy="190"/>
            </a:xfrm>
            <a:custGeom>
              <a:avLst/>
              <a:gdLst>
                <a:gd name="T0" fmla="*/ 0 w 445"/>
                <a:gd name="T1" fmla="*/ 100 h 193"/>
                <a:gd name="T2" fmla="*/ 96 w 445"/>
                <a:gd name="T3" fmla="*/ 0 h 193"/>
                <a:gd name="T4" fmla="*/ 79 w 445"/>
                <a:gd name="T5" fmla="*/ 41 h 193"/>
                <a:gd name="T6" fmla="*/ 92 w 445"/>
                <a:gd name="T7" fmla="*/ 54 h 193"/>
                <a:gd name="T8" fmla="*/ 123 w 445"/>
                <a:gd name="T9" fmla="*/ 36 h 193"/>
                <a:gd name="T10" fmla="*/ 192 w 445"/>
                <a:gd name="T11" fmla="*/ 63 h 193"/>
                <a:gd name="T12" fmla="*/ 220 w 445"/>
                <a:gd name="T13" fmla="*/ 41 h 193"/>
                <a:gd name="T14" fmla="*/ 311 w 445"/>
                <a:gd name="T15" fmla="*/ 32 h 193"/>
                <a:gd name="T16" fmla="*/ 329 w 445"/>
                <a:gd name="T17" fmla="*/ 55 h 193"/>
                <a:gd name="T18" fmla="*/ 364 w 445"/>
                <a:gd name="T19" fmla="*/ 50 h 193"/>
                <a:gd name="T20" fmla="*/ 432 w 445"/>
                <a:gd name="T21" fmla="*/ 78 h 193"/>
                <a:gd name="T22" fmla="*/ 436 w 445"/>
                <a:gd name="T23" fmla="*/ 96 h 193"/>
                <a:gd name="T24" fmla="*/ 363 w 445"/>
                <a:gd name="T25" fmla="*/ 114 h 193"/>
                <a:gd name="T26" fmla="*/ 341 w 445"/>
                <a:gd name="T27" fmla="*/ 100 h 193"/>
                <a:gd name="T28" fmla="*/ 302 w 445"/>
                <a:gd name="T29" fmla="*/ 105 h 193"/>
                <a:gd name="T30" fmla="*/ 257 w 445"/>
                <a:gd name="T31" fmla="*/ 131 h 193"/>
                <a:gd name="T32" fmla="*/ 237 w 445"/>
                <a:gd name="T33" fmla="*/ 133 h 193"/>
                <a:gd name="T34" fmla="*/ 221 w 445"/>
                <a:gd name="T35" fmla="*/ 114 h 193"/>
                <a:gd name="T36" fmla="*/ 198 w 445"/>
                <a:gd name="T37" fmla="*/ 182 h 193"/>
                <a:gd name="T38" fmla="*/ 170 w 445"/>
                <a:gd name="T39" fmla="*/ 184 h 193"/>
                <a:gd name="T40" fmla="*/ 158 w 445"/>
                <a:gd name="T41" fmla="*/ 156 h 193"/>
                <a:gd name="T42" fmla="*/ 98 w 445"/>
                <a:gd name="T43" fmla="*/ 145 h 193"/>
                <a:gd name="T44" fmla="*/ 73 w 445"/>
                <a:gd name="T45" fmla="*/ 124 h 193"/>
                <a:gd name="T46" fmla="*/ 23 w 445"/>
                <a:gd name="T47" fmla="*/ 131 h 193"/>
                <a:gd name="T48" fmla="*/ 0 w 445"/>
                <a:gd name="T49" fmla="*/ 100 h 19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45"/>
                <a:gd name="T76" fmla="*/ 0 h 193"/>
                <a:gd name="T77" fmla="*/ 445 w 445"/>
                <a:gd name="T78" fmla="*/ 193 h 19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45" h="193">
                  <a:moveTo>
                    <a:pt x="0" y="106"/>
                  </a:moveTo>
                  <a:lnTo>
                    <a:pt x="99" y="0"/>
                  </a:lnTo>
                  <a:lnTo>
                    <a:pt x="82" y="44"/>
                  </a:lnTo>
                  <a:lnTo>
                    <a:pt x="95" y="57"/>
                  </a:lnTo>
                  <a:lnTo>
                    <a:pt x="126" y="39"/>
                  </a:lnTo>
                  <a:lnTo>
                    <a:pt x="195" y="66"/>
                  </a:lnTo>
                  <a:lnTo>
                    <a:pt x="225" y="44"/>
                  </a:lnTo>
                  <a:lnTo>
                    <a:pt x="317" y="32"/>
                  </a:lnTo>
                  <a:lnTo>
                    <a:pt x="335" y="58"/>
                  </a:lnTo>
                  <a:lnTo>
                    <a:pt x="371" y="53"/>
                  </a:lnTo>
                  <a:lnTo>
                    <a:pt x="441" y="81"/>
                  </a:lnTo>
                  <a:lnTo>
                    <a:pt x="445" y="102"/>
                  </a:lnTo>
                  <a:lnTo>
                    <a:pt x="369" y="120"/>
                  </a:lnTo>
                  <a:lnTo>
                    <a:pt x="347" y="106"/>
                  </a:lnTo>
                  <a:lnTo>
                    <a:pt x="308" y="111"/>
                  </a:lnTo>
                  <a:lnTo>
                    <a:pt x="263" y="137"/>
                  </a:lnTo>
                  <a:lnTo>
                    <a:pt x="243" y="139"/>
                  </a:lnTo>
                  <a:lnTo>
                    <a:pt x="226" y="120"/>
                  </a:lnTo>
                  <a:lnTo>
                    <a:pt x="201" y="191"/>
                  </a:lnTo>
                  <a:lnTo>
                    <a:pt x="173" y="193"/>
                  </a:lnTo>
                  <a:lnTo>
                    <a:pt x="161" y="164"/>
                  </a:lnTo>
                  <a:lnTo>
                    <a:pt x="101" y="151"/>
                  </a:lnTo>
                  <a:lnTo>
                    <a:pt x="73" y="130"/>
                  </a:lnTo>
                  <a:lnTo>
                    <a:pt x="23" y="137"/>
                  </a:lnTo>
                  <a:lnTo>
                    <a:pt x="0" y="106"/>
                  </a:lnTo>
                  <a:close/>
                </a:path>
              </a:pathLst>
            </a:custGeom>
            <a:grp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sp>
          <p:nvSpPr>
            <p:cNvPr id="70" name="Freeform 28"/>
            <p:cNvSpPr>
              <a:spLocks noChangeAspect="1"/>
            </p:cNvSpPr>
            <p:nvPr/>
          </p:nvSpPr>
          <p:spPr bwMode="auto">
            <a:xfrm>
              <a:off x="3560" y="994"/>
              <a:ext cx="317" cy="423"/>
            </a:xfrm>
            <a:custGeom>
              <a:avLst/>
              <a:gdLst>
                <a:gd name="T0" fmla="*/ 79 w 319"/>
                <a:gd name="T1" fmla="*/ 18 h 432"/>
                <a:gd name="T2" fmla="*/ 90 w 319"/>
                <a:gd name="T3" fmla="*/ 42 h 432"/>
                <a:gd name="T4" fmla="*/ 70 w 319"/>
                <a:gd name="T5" fmla="*/ 58 h 432"/>
                <a:gd name="T6" fmla="*/ 69 w 319"/>
                <a:gd name="T7" fmla="*/ 121 h 432"/>
                <a:gd name="T8" fmla="*/ 57 w 319"/>
                <a:gd name="T9" fmla="*/ 79 h 432"/>
                <a:gd name="T10" fmla="*/ 11 w 319"/>
                <a:gd name="T11" fmla="*/ 119 h 432"/>
                <a:gd name="T12" fmla="*/ 0 w 319"/>
                <a:gd name="T13" fmla="*/ 237 h 432"/>
                <a:gd name="T14" fmla="*/ 30 w 319"/>
                <a:gd name="T15" fmla="*/ 294 h 432"/>
                <a:gd name="T16" fmla="*/ 33 w 319"/>
                <a:gd name="T17" fmla="*/ 323 h 432"/>
                <a:gd name="T18" fmla="*/ 34 w 319"/>
                <a:gd name="T19" fmla="*/ 346 h 432"/>
                <a:gd name="T20" fmla="*/ 33 w 319"/>
                <a:gd name="T21" fmla="*/ 368 h 432"/>
                <a:gd name="T22" fmla="*/ 27 w 319"/>
                <a:gd name="T23" fmla="*/ 405 h 432"/>
                <a:gd name="T24" fmla="*/ 149 w 319"/>
                <a:gd name="T25" fmla="*/ 399 h 432"/>
                <a:gd name="T26" fmla="*/ 312 w 319"/>
                <a:gd name="T27" fmla="*/ 385 h 432"/>
                <a:gd name="T28" fmla="*/ 282 w 319"/>
                <a:gd name="T29" fmla="*/ 377 h 432"/>
                <a:gd name="T30" fmla="*/ 265 w 319"/>
                <a:gd name="T31" fmla="*/ 354 h 432"/>
                <a:gd name="T32" fmla="*/ 291 w 319"/>
                <a:gd name="T33" fmla="*/ 338 h 432"/>
                <a:gd name="T34" fmla="*/ 291 w 319"/>
                <a:gd name="T35" fmla="*/ 314 h 432"/>
                <a:gd name="T36" fmla="*/ 279 w 319"/>
                <a:gd name="T37" fmla="*/ 295 h 432"/>
                <a:gd name="T38" fmla="*/ 291 w 319"/>
                <a:gd name="T39" fmla="*/ 281 h 432"/>
                <a:gd name="T40" fmla="*/ 313 w 319"/>
                <a:gd name="T41" fmla="*/ 283 h 432"/>
                <a:gd name="T42" fmla="*/ 309 w 319"/>
                <a:gd name="T43" fmla="*/ 226 h 432"/>
                <a:gd name="T44" fmla="*/ 303 w 319"/>
                <a:gd name="T45" fmla="*/ 194 h 432"/>
                <a:gd name="T46" fmla="*/ 289 w 319"/>
                <a:gd name="T47" fmla="*/ 171 h 432"/>
                <a:gd name="T48" fmla="*/ 276 w 319"/>
                <a:gd name="T49" fmla="*/ 160 h 432"/>
                <a:gd name="T50" fmla="*/ 255 w 319"/>
                <a:gd name="T51" fmla="*/ 156 h 432"/>
                <a:gd name="T52" fmla="*/ 237 w 319"/>
                <a:gd name="T53" fmla="*/ 156 h 432"/>
                <a:gd name="T54" fmla="*/ 218 w 319"/>
                <a:gd name="T55" fmla="*/ 182 h 432"/>
                <a:gd name="T56" fmla="*/ 204 w 319"/>
                <a:gd name="T57" fmla="*/ 191 h 432"/>
                <a:gd name="T58" fmla="*/ 195 w 319"/>
                <a:gd name="T59" fmla="*/ 194 h 432"/>
                <a:gd name="T60" fmla="*/ 185 w 319"/>
                <a:gd name="T61" fmla="*/ 189 h 432"/>
                <a:gd name="T62" fmla="*/ 182 w 319"/>
                <a:gd name="T63" fmla="*/ 176 h 432"/>
                <a:gd name="T64" fmla="*/ 185 w 319"/>
                <a:gd name="T65" fmla="*/ 167 h 432"/>
                <a:gd name="T66" fmla="*/ 194 w 319"/>
                <a:gd name="T67" fmla="*/ 160 h 432"/>
                <a:gd name="T68" fmla="*/ 203 w 319"/>
                <a:gd name="T69" fmla="*/ 156 h 432"/>
                <a:gd name="T70" fmla="*/ 212 w 319"/>
                <a:gd name="T71" fmla="*/ 155 h 432"/>
                <a:gd name="T72" fmla="*/ 212 w 319"/>
                <a:gd name="T73" fmla="*/ 138 h 432"/>
                <a:gd name="T74" fmla="*/ 236 w 319"/>
                <a:gd name="T75" fmla="*/ 121 h 432"/>
                <a:gd name="T76" fmla="*/ 212 w 319"/>
                <a:gd name="T77" fmla="*/ 69 h 432"/>
                <a:gd name="T78" fmla="*/ 212 w 319"/>
                <a:gd name="T79" fmla="*/ 43 h 432"/>
                <a:gd name="T80" fmla="*/ 172 w 319"/>
                <a:gd name="T81" fmla="*/ 33 h 432"/>
                <a:gd name="T82" fmla="*/ 113 w 319"/>
                <a:gd name="T83" fmla="*/ 0 h 432"/>
                <a:gd name="T84" fmla="*/ 79 w 319"/>
                <a:gd name="T85" fmla="*/ 18 h 43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19"/>
                <a:gd name="T130" fmla="*/ 0 h 432"/>
                <a:gd name="T131" fmla="*/ 319 w 319"/>
                <a:gd name="T132" fmla="*/ 432 h 43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19" h="432">
                  <a:moveTo>
                    <a:pt x="81" y="18"/>
                  </a:moveTo>
                  <a:lnTo>
                    <a:pt x="93" y="45"/>
                  </a:lnTo>
                  <a:lnTo>
                    <a:pt x="70" y="61"/>
                  </a:lnTo>
                  <a:lnTo>
                    <a:pt x="69" y="130"/>
                  </a:lnTo>
                  <a:lnTo>
                    <a:pt x="57" y="85"/>
                  </a:lnTo>
                  <a:lnTo>
                    <a:pt x="11" y="128"/>
                  </a:lnTo>
                  <a:lnTo>
                    <a:pt x="0" y="252"/>
                  </a:lnTo>
                  <a:lnTo>
                    <a:pt x="30" y="313"/>
                  </a:lnTo>
                  <a:lnTo>
                    <a:pt x="33" y="344"/>
                  </a:lnTo>
                  <a:lnTo>
                    <a:pt x="34" y="369"/>
                  </a:lnTo>
                  <a:lnTo>
                    <a:pt x="33" y="392"/>
                  </a:lnTo>
                  <a:lnTo>
                    <a:pt x="27" y="432"/>
                  </a:lnTo>
                  <a:lnTo>
                    <a:pt x="152" y="425"/>
                  </a:lnTo>
                  <a:lnTo>
                    <a:pt x="318" y="410"/>
                  </a:lnTo>
                  <a:lnTo>
                    <a:pt x="288" y="401"/>
                  </a:lnTo>
                  <a:lnTo>
                    <a:pt x="271" y="378"/>
                  </a:lnTo>
                  <a:lnTo>
                    <a:pt x="297" y="359"/>
                  </a:lnTo>
                  <a:lnTo>
                    <a:pt x="297" y="335"/>
                  </a:lnTo>
                  <a:lnTo>
                    <a:pt x="285" y="314"/>
                  </a:lnTo>
                  <a:lnTo>
                    <a:pt x="297" y="299"/>
                  </a:lnTo>
                  <a:lnTo>
                    <a:pt x="319" y="301"/>
                  </a:lnTo>
                  <a:lnTo>
                    <a:pt x="315" y="241"/>
                  </a:lnTo>
                  <a:lnTo>
                    <a:pt x="309" y="206"/>
                  </a:lnTo>
                  <a:lnTo>
                    <a:pt x="295" y="183"/>
                  </a:lnTo>
                  <a:lnTo>
                    <a:pt x="282" y="170"/>
                  </a:lnTo>
                  <a:lnTo>
                    <a:pt x="261" y="165"/>
                  </a:lnTo>
                  <a:lnTo>
                    <a:pt x="242" y="165"/>
                  </a:lnTo>
                  <a:lnTo>
                    <a:pt x="221" y="194"/>
                  </a:lnTo>
                  <a:lnTo>
                    <a:pt x="207" y="203"/>
                  </a:lnTo>
                  <a:lnTo>
                    <a:pt x="198" y="206"/>
                  </a:lnTo>
                  <a:lnTo>
                    <a:pt x="188" y="201"/>
                  </a:lnTo>
                  <a:lnTo>
                    <a:pt x="185" y="188"/>
                  </a:lnTo>
                  <a:lnTo>
                    <a:pt x="188" y="179"/>
                  </a:lnTo>
                  <a:lnTo>
                    <a:pt x="197" y="170"/>
                  </a:lnTo>
                  <a:lnTo>
                    <a:pt x="206" y="165"/>
                  </a:lnTo>
                  <a:lnTo>
                    <a:pt x="215" y="164"/>
                  </a:lnTo>
                  <a:lnTo>
                    <a:pt x="215" y="147"/>
                  </a:lnTo>
                  <a:lnTo>
                    <a:pt x="239" y="130"/>
                  </a:lnTo>
                  <a:lnTo>
                    <a:pt x="215" y="73"/>
                  </a:lnTo>
                  <a:lnTo>
                    <a:pt x="215" y="46"/>
                  </a:lnTo>
                  <a:lnTo>
                    <a:pt x="175" y="36"/>
                  </a:lnTo>
                  <a:lnTo>
                    <a:pt x="116" y="0"/>
                  </a:lnTo>
                  <a:lnTo>
                    <a:pt x="81" y="18"/>
                  </a:lnTo>
                  <a:close/>
                </a:path>
              </a:pathLst>
            </a:custGeom>
            <a:grpFill/>
            <a:ln w="12700">
              <a:solidFill>
                <a:schemeClr val="accent4"/>
              </a:solidFill>
              <a:prstDash val="solid"/>
              <a:round/>
              <a:headEnd/>
              <a:tailEnd/>
            </a:ln>
          </p:spPr>
          <p:txBody>
            <a:bodyPr/>
            <a:lstStyle/>
            <a:p>
              <a:endParaRPr lang="en-US" sz="1300">
                <a:solidFill>
                  <a:srgbClr val="000000"/>
                </a:solidFill>
                <a:latin typeface="Calibri" pitchFamily="34" charset="0"/>
              </a:endParaRPr>
            </a:p>
          </p:txBody>
        </p:sp>
      </p:grpSp>
      <p:sp>
        <p:nvSpPr>
          <p:cNvPr id="125" name="Line - Vermont"/>
          <p:cNvSpPr>
            <a:spLocks noChangeShapeType="1"/>
          </p:cNvSpPr>
          <p:nvPr/>
        </p:nvSpPr>
        <p:spPr bwMode="auto">
          <a:xfrm>
            <a:off x="7699814" y="1254692"/>
            <a:ext cx="107000" cy="216390"/>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26" name="Line - Rhode Island"/>
          <p:cNvSpPr>
            <a:spLocks noChangeShapeType="1"/>
          </p:cNvSpPr>
          <p:nvPr/>
        </p:nvSpPr>
        <p:spPr bwMode="auto">
          <a:xfrm>
            <a:off x="8077401" y="1890748"/>
            <a:ext cx="267171" cy="82814"/>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27" name="Line - New Jersey"/>
          <p:cNvSpPr>
            <a:spLocks noChangeShapeType="1"/>
          </p:cNvSpPr>
          <p:nvPr/>
        </p:nvSpPr>
        <p:spPr bwMode="auto">
          <a:xfrm flipV="1">
            <a:off x="7781830" y="2313597"/>
            <a:ext cx="278300" cy="0"/>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28" name="Line - New Hampshire"/>
          <p:cNvSpPr>
            <a:spLocks noChangeShapeType="1"/>
          </p:cNvSpPr>
          <p:nvPr/>
        </p:nvSpPr>
        <p:spPr bwMode="auto">
          <a:xfrm flipV="1">
            <a:off x="8039003" y="1609514"/>
            <a:ext cx="236808" cy="53527"/>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29" name="Line - Massachusetts"/>
          <p:cNvSpPr>
            <a:spLocks noChangeShapeType="1"/>
          </p:cNvSpPr>
          <p:nvPr/>
        </p:nvSpPr>
        <p:spPr bwMode="auto">
          <a:xfrm>
            <a:off x="8072137" y="1827691"/>
            <a:ext cx="303918" cy="2993"/>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30" name="Line - Maryland"/>
          <p:cNvSpPr>
            <a:spLocks noChangeShapeType="1"/>
          </p:cNvSpPr>
          <p:nvPr/>
        </p:nvSpPr>
        <p:spPr bwMode="auto">
          <a:xfrm>
            <a:off x="7764072" y="2556175"/>
            <a:ext cx="266091" cy="93152"/>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31" name="Line - Hawaii"/>
          <p:cNvSpPr>
            <a:spLocks noChangeShapeType="1"/>
          </p:cNvSpPr>
          <p:nvPr/>
        </p:nvSpPr>
        <p:spPr bwMode="auto">
          <a:xfrm flipH="1" flipV="1">
            <a:off x="2301074" y="4270354"/>
            <a:ext cx="141665" cy="219324"/>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32" name="Line - District of Columbia"/>
          <p:cNvSpPr>
            <a:spLocks noChangeShapeType="1"/>
          </p:cNvSpPr>
          <p:nvPr/>
        </p:nvSpPr>
        <p:spPr bwMode="auto">
          <a:xfrm flipH="1" flipV="1">
            <a:off x="7537209" y="2549961"/>
            <a:ext cx="465233" cy="261535"/>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33" name="Line - Delaware"/>
          <p:cNvSpPr>
            <a:spLocks noChangeShapeType="1"/>
          </p:cNvSpPr>
          <p:nvPr/>
        </p:nvSpPr>
        <p:spPr bwMode="auto">
          <a:xfrm flipV="1">
            <a:off x="7796938" y="2475892"/>
            <a:ext cx="214735" cy="0"/>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34" name="Line - Connecticut"/>
          <p:cNvSpPr>
            <a:spLocks noChangeShapeType="1"/>
          </p:cNvSpPr>
          <p:nvPr/>
        </p:nvSpPr>
        <p:spPr bwMode="auto">
          <a:xfrm>
            <a:off x="7902918" y="1933355"/>
            <a:ext cx="254488" cy="182139"/>
          </a:xfrm>
          <a:prstGeom prst="line">
            <a:avLst/>
          </a:prstGeom>
          <a:solidFill>
            <a:schemeClr val="bg1">
              <a:lumMod val="75000"/>
            </a:schemeClr>
          </a:solidFill>
          <a:ln w="9525">
            <a:solidFill>
              <a:srgbClr val="000000"/>
            </a:solidFill>
            <a:round/>
            <a:headEnd/>
            <a:tailEnd/>
          </a:ln>
        </p:spPr>
        <p:txBody>
          <a:bodyPr/>
          <a:lstStyle/>
          <a:p>
            <a:endParaRPr lang="en-US" sz="1300">
              <a:solidFill>
                <a:srgbClr val="000000"/>
              </a:solidFill>
              <a:latin typeface="Calibri" pitchFamily="34" charset="0"/>
            </a:endParaRPr>
          </a:p>
        </p:txBody>
      </p:sp>
      <p:sp>
        <p:nvSpPr>
          <p:cNvPr id="135" name="Shape - District of Columbia (box)"/>
          <p:cNvSpPr>
            <a:spLocks noChangeArrowheads="1"/>
          </p:cNvSpPr>
          <p:nvPr/>
        </p:nvSpPr>
        <p:spPr bwMode="auto">
          <a:xfrm>
            <a:off x="7961481" y="2759368"/>
            <a:ext cx="159269" cy="160945"/>
          </a:xfrm>
          <a:prstGeom prst="rect">
            <a:avLst/>
          </a:prstGeom>
          <a:solidFill>
            <a:schemeClr val="accent4"/>
          </a:solidFill>
          <a:ln w="9525">
            <a:solidFill>
              <a:srgbClr val="000000"/>
            </a:solidFill>
            <a:miter lim="800000"/>
            <a:headEnd/>
            <a:tailEnd/>
          </a:ln>
        </p:spPr>
        <p:txBody>
          <a:bodyPr wrap="none" anchor="ctr"/>
          <a:lstStyle/>
          <a:p>
            <a:endParaRPr lang="en-US">
              <a:latin typeface="Calibri" pitchFamily="34" charset="0"/>
            </a:endParaRPr>
          </a:p>
        </p:txBody>
      </p:sp>
      <p:pic>
        <p:nvPicPr>
          <p:cNvPr id="1282" name="Picture 25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1563" y="1017636"/>
            <a:ext cx="8416057" cy="3733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8004323" y="2386584"/>
            <a:ext cx="457200" cy="182880"/>
          </a:xfrm>
          <a:prstGeom prst="rect">
            <a:avLst/>
          </a:prstGeom>
          <a:solidFill>
            <a:schemeClr val="bg1"/>
          </a:solidFill>
        </p:spPr>
        <p:txBody>
          <a:bodyPr wrap="none" rtlCol="0" anchor="ctr">
            <a:spAutoFit/>
          </a:bodyPr>
          <a:lstStyle/>
          <a:p>
            <a:pPr algn="ctr"/>
            <a:r>
              <a:rPr lang="en-US" sz="1500" b="1" dirty="0" smtClean="0">
                <a:latin typeface="Calibri" pitchFamily="34" charset="0"/>
                <a:cs typeface="Meta Offc Pro"/>
              </a:rPr>
              <a:t>97%</a:t>
            </a:r>
          </a:p>
        </p:txBody>
      </p:sp>
      <p:sp>
        <p:nvSpPr>
          <p:cNvPr id="84" name="TextBox 83"/>
          <p:cNvSpPr txBox="1"/>
          <p:nvPr/>
        </p:nvSpPr>
        <p:spPr>
          <a:xfrm>
            <a:off x="8414761" y="2746248"/>
            <a:ext cx="365760" cy="182880"/>
          </a:xfrm>
          <a:prstGeom prst="rect">
            <a:avLst/>
          </a:prstGeom>
          <a:solidFill>
            <a:schemeClr val="bg1"/>
          </a:solidFill>
        </p:spPr>
        <p:txBody>
          <a:bodyPr wrap="none" rtlCol="0" anchor="ctr">
            <a:spAutoFit/>
          </a:bodyPr>
          <a:lstStyle/>
          <a:p>
            <a:pPr algn="ctr"/>
            <a:r>
              <a:rPr lang="en-US" sz="1500" b="1" dirty="0" smtClean="0">
                <a:latin typeface="Calibri" pitchFamily="34" charset="0"/>
                <a:cs typeface="Meta Offc Pro"/>
              </a:rPr>
              <a:t>83%</a:t>
            </a:r>
          </a:p>
        </p:txBody>
      </p:sp>
    </p:spTree>
    <p:extLst>
      <p:ext uri="{BB962C8B-B14F-4D97-AF65-F5344CB8AC3E}">
        <p14:creationId xmlns:p14="http://schemas.microsoft.com/office/powerpoint/2010/main" val="412690175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819e749a9bfb62143a93f79403f3c13f1934ae3"/>
</p:tagLst>
</file>

<file path=ppt/theme/theme1.xml><?xml version="1.0" encoding="utf-8"?>
<a:theme xmlns:a="http://schemas.openxmlformats.org/drawingml/2006/main" name="Default with exhibit #">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with figure #">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page">
  <a:themeElements>
    <a:clrScheme name="Default KFF theme colors">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ADA07A"/>
      </a:hlink>
      <a:folHlink>
        <a:srgbClr val="CDC6AF"/>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9212</TotalTime>
  <Words>1265</Words>
  <Application>Microsoft Office PowerPoint</Application>
  <PresentationFormat>On-screen Show (4:3)</PresentationFormat>
  <Paragraphs>124</Paragraphs>
  <Slides>7</Slides>
  <Notes>2</Notes>
  <HiddenSlides>0</HiddenSlides>
  <MMClips>0</MMClips>
  <ScaleCrop>false</ScaleCrop>
  <HeadingPairs>
    <vt:vector size="4" baseType="variant">
      <vt:variant>
        <vt:lpstr>Theme</vt:lpstr>
      </vt:variant>
      <vt:variant>
        <vt:i4>3</vt:i4>
      </vt:variant>
      <vt:variant>
        <vt:lpstr>Slide Titles</vt:lpstr>
      </vt:variant>
      <vt:variant>
        <vt:i4>7</vt:i4>
      </vt:variant>
    </vt:vector>
  </HeadingPairs>
  <TitlesOfParts>
    <vt:vector size="10" baseType="lpstr">
      <vt:lpstr>Default with exhibit #</vt:lpstr>
      <vt:lpstr>Default with figure #</vt:lpstr>
      <vt:lpstr>Title page</vt:lpstr>
      <vt:lpstr>The Sustainable Growth Rate (SGR)—Medicare’s payment formula for physician services</vt:lpstr>
      <vt:lpstr>The majority of Medicare beneficiaries report having a usual source of care; typically a doctor’s office or doctor’s clinic</vt:lpstr>
      <vt:lpstr>Most Medicare beneficiaries report that they can schedule timely appointments</vt:lpstr>
      <vt:lpstr>MedPAC finds that most Medicare seniors do not seek a new physician, but a small share report problems finding one </vt:lpstr>
      <vt:lpstr>Seniors on Medicare report foregoing medical care at similar or lower rates than privately insured adults age 50-64</vt:lpstr>
      <vt:lpstr>Most office-based physicians accept new Medicare patients; rates for Medicare are the same or better than private insurance</vt:lpstr>
      <vt:lpstr>Across all states, most physicians accept new Medicare patients</vt:lpstr>
    </vt:vector>
  </TitlesOfParts>
  <Company>Kaiser Family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Swoope</dc:creator>
  <cp:lastModifiedBy>Kanani Kauka</cp:lastModifiedBy>
  <cp:revision>442</cp:revision>
  <cp:lastPrinted>2014-02-11T14:54:08Z</cp:lastPrinted>
  <dcterms:created xsi:type="dcterms:W3CDTF">2013-09-05T18:28:27Z</dcterms:created>
  <dcterms:modified xsi:type="dcterms:W3CDTF">2014-03-06T17:09:09Z</dcterms:modified>
</cp:coreProperties>
</file>