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098"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7.7753125139018636E-2"/>
          <c:y val="3.0915453750099419E-2"/>
          <c:w val="0.90671015169713953"/>
          <c:h val="0.84312855194775227"/>
        </c:manualLayout>
      </c:layout>
      <c:barChart>
        <c:barDir val="col"/>
        <c:grouping val="percentStacked"/>
        <c:varyColors val="0"/>
        <c:ser>
          <c:idx val="0"/>
          <c:order val="0"/>
          <c:tx>
            <c:strRef>
              <c:f>Sheet1!$A$2</c:f>
              <c:strCache>
                <c:ptCount val="1"/>
                <c:pt idx="0">
                  <c:v>Private Health Insurance</c:v>
                </c:pt>
              </c:strCache>
            </c:strRef>
          </c:tx>
          <c:spPr>
            <a:solidFill>
              <a:schemeClr val="accent1"/>
            </a:solidFill>
            <a:ln w="12700">
              <a:solidFill>
                <a:schemeClr val="tx1"/>
              </a:solidFill>
            </a:ln>
          </c:spPr>
          <c:invertIfNegative val="0"/>
          <c:dLbls>
            <c:txPr>
              <a:bodyPr/>
              <a:lstStyle/>
              <a:p>
                <a:pPr>
                  <a:defRPr sz="1200" b="0">
                    <a:solidFill>
                      <a:schemeClr val="bg1"/>
                    </a:solidFill>
                  </a:defRPr>
                </a:pPr>
                <a:endParaRPr lang="en-US"/>
              </a:p>
            </c:txPr>
            <c:showLegendKey val="0"/>
            <c:showVal val="1"/>
            <c:showCatName val="0"/>
            <c:showSerName val="0"/>
            <c:showPercent val="0"/>
            <c:showBubbleSize val="0"/>
            <c:showLeaderLines val="0"/>
          </c:dLbls>
          <c:cat>
            <c:strRef>
              <c:f>Sheet1!$B$1:$J$1</c:f>
              <c:strCache>
                <c:ptCount val="9"/>
                <c:pt idx="0">
                  <c:v>1960</c:v>
                </c:pt>
                <c:pt idx="1">
                  <c:v>1970</c:v>
                </c:pt>
                <c:pt idx="2">
                  <c:v>1980</c:v>
                </c:pt>
                <c:pt idx="3">
                  <c:v>1990</c:v>
                </c:pt>
                <c:pt idx="4">
                  <c:v>2000</c:v>
                </c:pt>
                <c:pt idx="5">
                  <c:v>2006</c:v>
                </c:pt>
                <c:pt idx="6">
                  <c:v>2008</c:v>
                </c:pt>
                <c:pt idx="7">
                  <c:v>2010</c:v>
                </c:pt>
                <c:pt idx="8">
                  <c:v>2012</c:v>
                </c:pt>
              </c:strCache>
            </c:strRef>
          </c:cat>
          <c:val>
            <c:numRef>
              <c:f>Sheet1!$B$2:$J$2</c:f>
              <c:numCache>
                <c:formatCode>0.0%</c:formatCode>
                <c:ptCount val="9"/>
                <c:pt idx="0">
                  <c:v>0.21118437954954186</c:v>
                </c:pt>
                <c:pt idx="1">
                  <c:v>0.22185766365509588</c:v>
                </c:pt>
                <c:pt idx="2">
                  <c:v>0.28260789495492677</c:v>
                </c:pt>
                <c:pt idx="3">
                  <c:v>0.3324983990337459</c:v>
                </c:pt>
                <c:pt idx="4">
                  <c:v>0.34901822481591988</c:v>
                </c:pt>
                <c:pt idx="5">
                  <c:v>0.35320219098732608</c:v>
                </c:pt>
                <c:pt idx="6">
                  <c:v>0.34998108716807735</c:v>
                </c:pt>
                <c:pt idx="7">
                  <c:v>0.3434591617428373</c:v>
                </c:pt>
                <c:pt idx="8">
                  <c:v>0.34189730604283702</c:v>
                </c:pt>
              </c:numCache>
            </c:numRef>
          </c:val>
        </c:ser>
        <c:ser>
          <c:idx val="1"/>
          <c:order val="1"/>
          <c:tx>
            <c:strRef>
              <c:f>Sheet1!$A$3</c:f>
              <c:strCache>
                <c:ptCount val="1"/>
                <c:pt idx="0">
                  <c:v>Medicare </c:v>
                </c:pt>
              </c:strCache>
            </c:strRef>
          </c:tx>
          <c:spPr>
            <a:solidFill>
              <a:schemeClr val="accent2"/>
            </a:solidFill>
            <a:ln w="12700">
              <a:solidFill>
                <a:schemeClr val="tx1"/>
              </a:solidFill>
            </a:ln>
          </c:spPr>
          <c:invertIfNegative val="0"/>
          <c:dLbls>
            <c:dLbl>
              <c:idx val="0"/>
              <c:delete val="1"/>
            </c:dLbl>
            <c:txPr>
              <a:bodyPr/>
              <a:lstStyle/>
              <a:p>
                <a:pPr algn="ctr">
                  <a:defRPr lang="en-US" sz="1200" b="0" i="0" u="none" strike="noStrike" kern="1200" baseline="0">
                    <a:solidFill>
                      <a:srgbClr val="FFFFFF"/>
                    </a:solidFill>
                    <a:latin typeface="+mn-lt"/>
                    <a:ea typeface="+mn-ea"/>
                    <a:cs typeface="+mn-cs"/>
                  </a:defRPr>
                </a:pPr>
                <a:endParaRPr lang="en-US"/>
              </a:p>
            </c:txPr>
            <c:showLegendKey val="0"/>
            <c:showVal val="1"/>
            <c:showCatName val="0"/>
            <c:showSerName val="0"/>
            <c:showPercent val="0"/>
            <c:showBubbleSize val="0"/>
            <c:showLeaderLines val="0"/>
          </c:dLbls>
          <c:cat>
            <c:strRef>
              <c:f>Sheet1!$B$1:$J$1</c:f>
              <c:strCache>
                <c:ptCount val="9"/>
                <c:pt idx="0">
                  <c:v>1960</c:v>
                </c:pt>
                <c:pt idx="1">
                  <c:v>1970</c:v>
                </c:pt>
                <c:pt idx="2">
                  <c:v>1980</c:v>
                </c:pt>
                <c:pt idx="3">
                  <c:v>1990</c:v>
                </c:pt>
                <c:pt idx="4">
                  <c:v>2000</c:v>
                </c:pt>
                <c:pt idx="5">
                  <c:v>2006</c:v>
                </c:pt>
                <c:pt idx="6">
                  <c:v>2008</c:v>
                </c:pt>
                <c:pt idx="7">
                  <c:v>2010</c:v>
                </c:pt>
                <c:pt idx="8">
                  <c:v>2012</c:v>
                </c:pt>
              </c:strCache>
            </c:strRef>
          </c:cat>
          <c:val>
            <c:numRef>
              <c:f>Sheet1!$B$3:$J$3</c:f>
              <c:numCache>
                <c:formatCode>0.0%</c:formatCode>
                <c:ptCount val="9"/>
                <c:pt idx="0">
                  <c:v>0</c:v>
                </c:pt>
                <c:pt idx="1">
                  <c:v>0.1153273101917895</c:v>
                </c:pt>
                <c:pt idx="2">
                  <c:v>0.16694137254721411</c:v>
                </c:pt>
                <c:pt idx="3">
                  <c:v>0.17390303413503239</c:v>
                </c:pt>
                <c:pt idx="4">
                  <c:v>0.18563157881188172</c:v>
                </c:pt>
                <c:pt idx="5">
                  <c:v>0.2113247071958789</c:v>
                </c:pt>
                <c:pt idx="6">
                  <c:v>0.21957128600812337</c:v>
                </c:pt>
                <c:pt idx="7">
                  <c:v>0.22318775944442701</c:v>
                </c:pt>
                <c:pt idx="8">
                  <c:v>0.22793422048769904</c:v>
                </c:pt>
              </c:numCache>
            </c:numRef>
          </c:val>
        </c:ser>
        <c:ser>
          <c:idx val="2"/>
          <c:order val="2"/>
          <c:tx>
            <c:strRef>
              <c:f>Sheet1!$A$4</c:f>
              <c:strCache>
                <c:ptCount val="1"/>
                <c:pt idx="0">
                  <c:v>Medicaid</c:v>
                </c:pt>
              </c:strCache>
            </c:strRef>
          </c:tx>
          <c:spPr>
            <a:solidFill>
              <a:schemeClr val="accent3"/>
            </a:solidFill>
            <a:ln w="12700">
              <a:solidFill>
                <a:schemeClr val="tx1"/>
              </a:solidFill>
            </a:ln>
          </c:spPr>
          <c:invertIfNegative val="0"/>
          <c:dLbls>
            <c:dLbl>
              <c:idx val="0"/>
              <c:delete val="1"/>
            </c:dLbl>
            <c:txPr>
              <a:bodyPr/>
              <a:lstStyle/>
              <a:p>
                <a:pPr algn="ctr">
                  <a:defRPr lang="en-US" sz="1200" b="0" i="0" u="none" strike="noStrike" kern="1200" baseline="0">
                    <a:solidFill>
                      <a:srgbClr val="FFFFFF"/>
                    </a:solidFill>
                    <a:latin typeface="+mn-lt"/>
                    <a:ea typeface="+mn-ea"/>
                    <a:cs typeface="+mn-cs"/>
                  </a:defRPr>
                </a:pPr>
                <a:endParaRPr lang="en-US"/>
              </a:p>
            </c:txPr>
            <c:showLegendKey val="0"/>
            <c:showVal val="1"/>
            <c:showCatName val="0"/>
            <c:showSerName val="0"/>
            <c:showPercent val="0"/>
            <c:showBubbleSize val="0"/>
            <c:showLeaderLines val="0"/>
          </c:dLbls>
          <c:cat>
            <c:strRef>
              <c:f>Sheet1!$B$1:$J$1</c:f>
              <c:strCache>
                <c:ptCount val="9"/>
                <c:pt idx="0">
                  <c:v>1960</c:v>
                </c:pt>
                <c:pt idx="1">
                  <c:v>1970</c:v>
                </c:pt>
                <c:pt idx="2">
                  <c:v>1980</c:v>
                </c:pt>
                <c:pt idx="3">
                  <c:v>1990</c:v>
                </c:pt>
                <c:pt idx="4">
                  <c:v>2000</c:v>
                </c:pt>
                <c:pt idx="5">
                  <c:v>2006</c:v>
                </c:pt>
                <c:pt idx="6">
                  <c:v>2008</c:v>
                </c:pt>
                <c:pt idx="7">
                  <c:v>2010</c:v>
                </c:pt>
                <c:pt idx="8">
                  <c:v>2012</c:v>
                </c:pt>
              </c:strCache>
            </c:strRef>
          </c:cat>
          <c:val>
            <c:numRef>
              <c:f>Sheet1!$B$4:$J$4</c:f>
              <c:numCache>
                <c:formatCode>0.0%</c:formatCode>
                <c:ptCount val="9"/>
                <c:pt idx="0">
                  <c:v>0</c:v>
                </c:pt>
                <c:pt idx="1">
                  <c:v>7.9870026945633207E-2</c:v>
                </c:pt>
                <c:pt idx="2">
                  <c:v>0.11370521450078729</c:v>
                </c:pt>
                <c:pt idx="3">
                  <c:v>0.11298849736144548</c:v>
                </c:pt>
                <c:pt idx="4">
                  <c:v>0.16041253178123357</c:v>
                </c:pt>
                <c:pt idx="5">
                  <c:v>0.15663182679924609</c:v>
                </c:pt>
                <c:pt idx="6">
                  <c:v>0.15772706924476079</c:v>
                </c:pt>
                <c:pt idx="7">
                  <c:v>0.16718766459316334</c:v>
                </c:pt>
                <c:pt idx="8">
                  <c:v>0.16367392226250202</c:v>
                </c:pt>
              </c:numCache>
            </c:numRef>
          </c:val>
        </c:ser>
        <c:ser>
          <c:idx val="3"/>
          <c:order val="3"/>
          <c:tx>
            <c:strRef>
              <c:f>Sheet1!$A$5</c:f>
              <c:strCache>
                <c:ptCount val="1"/>
                <c:pt idx="0">
                  <c:v>Other Public Insurance Programs</c:v>
                </c:pt>
              </c:strCache>
            </c:strRef>
          </c:tx>
          <c:spPr>
            <a:solidFill>
              <a:schemeClr val="accent4"/>
            </a:solidFill>
            <a:ln w="12700">
              <a:solidFill>
                <a:schemeClr val="tx1"/>
              </a:solidFill>
            </a:ln>
          </c:spPr>
          <c:invertIfNegative val="0"/>
          <c:dLbls>
            <c:txPr>
              <a:bodyPr/>
              <a:lstStyle/>
              <a:p>
                <a:pPr>
                  <a:defRPr sz="1200" b="0">
                    <a:solidFill>
                      <a:schemeClr val="tx1"/>
                    </a:solidFill>
                  </a:defRPr>
                </a:pPr>
                <a:endParaRPr lang="en-US"/>
              </a:p>
            </c:txPr>
            <c:showLegendKey val="0"/>
            <c:showVal val="1"/>
            <c:showCatName val="0"/>
            <c:showSerName val="0"/>
            <c:showPercent val="0"/>
            <c:showBubbleSize val="0"/>
            <c:showLeaderLines val="0"/>
          </c:dLbls>
          <c:cat>
            <c:strRef>
              <c:f>Sheet1!$B$1:$J$1</c:f>
              <c:strCache>
                <c:ptCount val="9"/>
                <c:pt idx="0">
                  <c:v>1960</c:v>
                </c:pt>
                <c:pt idx="1">
                  <c:v>1970</c:v>
                </c:pt>
                <c:pt idx="2">
                  <c:v>1980</c:v>
                </c:pt>
                <c:pt idx="3">
                  <c:v>1990</c:v>
                </c:pt>
                <c:pt idx="4">
                  <c:v>2000</c:v>
                </c:pt>
                <c:pt idx="5">
                  <c:v>2006</c:v>
                </c:pt>
                <c:pt idx="6">
                  <c:v>2008</c:v>
                </c:pt>
                <c:pt idx="7">
                  <c:v>2010</c:v>
                </c:pt>
                <c:pt idx="8">
                  <c:v>2012</c:v>
                </c:pt>
              </c:strCache>
            </c:strRef>
          </c:cat>
          <c:val>
            <c:numRef>
              <c:f>Sheet1!$B$5:$J$5</c:f>
              <c:numCache>
                <c:formatCode>0.0%</c:formatCode>
                <c:ptCount val="9"/>
                <c:pt idx="0">
                  <c:v>7.1636550483857156E-2</c:v>
                </c:pt>
                <c:pt idx="1">
                  <c:v>5.1830718021873515E-2</c:v>
                </c:pt>
                <c:pt idx="2">
                  <c:v>4.4207696061730556E-2</c:v>
                </c:pt>
                <c:pt idx="3">
                  <c:v>3.4350656193510208E-2</c:v>
                </c:pt>
                <c:pt idx="4">
                  <c:v>2.9950514377602676E-2</c:v>
                </c:pt>
                <c:pt idx="5">
                  <c:v>3.6621104005571434E-2</c:v>
                </c:pt>
                <c:pt idx="6">
                  <c:v>3.8865745663805698E-2</c:v>
                </c:pt>
                <c:pt idx="7">
                  <c:v>4.1326877975217377E-2</c:v>
                </c:pt>
                <c:pt idx="8">
                  <c:v>4.1737716544139603E-2</c:v>
                </c:pt>
              </c:numCache>
            </c:numRef>
          </c:val>
        </c:ser>
        <c:ser>
          <c:idx val="4"/>
          <c:order val="4"/>
          <c:tx>
            <c:strRef>
              <c:f>Sheet1!$A$6</c:f>
              <c:strCache>
                <c:ptCount val="1"/>
                <c:pt idx="0">
                  <c:v>Other Third Party Payers</c:v>
                </c:pt>
              </c:strCache>
            </c:strRef>
          </c:tx>
          <c:spPr>
            <a:solidFill>
              <a:schemeClr val="accent5"/>
            </a:solidFill>
            <a:ln w="12700">
              <a:solidFill>
                <a:schemeClr val="tx1"/>
              </a:solidFill>
            </a:ln>
          </c:spPr>
          <c:invertIfNegative val="0"/>
          <c:dLbls>
            <c:txPr>
              <a:bodyPr/>
              <a:lstStyle/>
              <a:p>
                <a:pPr algn="ctr">
                  <a:defRPr lang="en-US" sz="1200" b="0" i="0" u="none" strike="noStrike" kern="1200" baseline="0">
                    <a:solidFill>
                      <a:srgbClr val="000000"/>
                    </a:solidFill>
                    <a:latin typeface="+mn-lt"/>
                    <a:ea typeface="+mn-ea"/>
                    <a:cs typeface="+mn-cs"/>
                  </a:defRPr>
                </a:pPr>
                <a:endParaRPr lang="en-US"/>
              </a:p>
            </c:txPr>
            <c:showLegendKey val="0"/>
            <c:showVal val="1"/>
            <c:showCatName val="0"/>
            <c:showSerName val="0"/>
            <c:showPercent val="0"/>
            <c:showBubbleSize val="0"/>
            <c:showLeaderLines val="0"/>
          </c:dLbls>
          <c:cat>
            <c:strRef>
              <c:f>Sheet1!$B$1:$J$1</c:f>
              <c:strCache>
                <c:ptCount val="9"/>
                <c:pt idx="0">
                  <c:v>1960</c:v>
                </c:pt>
                <c:pt idx="1">
                  <c:v>1970</c:v>
                </c:pt>
                <c:pt idx="2">
                  <c:v>1980</c:v>
                </c:pt>
                <c:pt idx="3">
                  <c:v>1990</c:v>
                </c:pt>
                <c:pt idx="4">
                  <c:v>2000</c:v>
                </c:pt>
                <c:pt idx="5">
                  <c:v>2006</c:v>
                </c:pt>
                <c:pt idx="6">
                  <c:v>2008</c:v>
                </c:pt>
                <c:pt idx="7">
                  <c:v>2010</c:v>
                </c:pt>
                <c:pt idx="8">
                  <c:v>2012</c:v>
                </c:pt>
              </c:strCache>
            </c:strRef>
          </c:cat>
          <c:val>
            <c:numRef>
              <c:f>Sheet1!$B$6:$J$6</c:f>
              <c:numCache>
                <c:formatCode>0.0%</c:formatCode>
                <c:ptCount val="9"/>
                <c:pt idx="0">
                  <c:v>0.15834546544489167</c:v>
                </c:pt>
                <c:pt idx="1">
                  <c:v>0.13461721350451736</c:v>
                </c:pt>
                <c:pt idx="2">
                  <c:v>0.12368210237474793</c:v>
                </c:pt>
                <c:pt idx="3">
                  <c:v>0.1214869936690904</c:v>
                </c:pt>
                <c:pt idx="4">
                  <c:v>0.10189044173233144</c:v>
                </c:pt>
                <c:pt idx="5">
                  <c:v>8.892512284231413E-2</c:v>
                </c:pt>
                <c:pt idx="6">
                  <c:v>8.4779061933451624E-2</c:v>
                </c:pt>
                <c:pt idx="7">
                  <c:v>8.5502485969537245E-2</c:v>
                </c:pt>
                <c:pt idx="8">
                  <c:v>8.5733071629715066E-2</c:v>
                </c:pt>
              </c:numCache>
            </c:numRef>
          </c:val>
        </c:ser>
        <c:ser>
          <c:idx val="5"/>
          <c:order val="5"/>
          <c:tx>
            <c:strRef>
              <c:f>Sheet1!$A$7</c:f>
              <c:strCache>
                <c:ptCount val="1"/>
                <c:pt idx="0">
                  <c:v>Out-of- Pocket</c:v>
                </c:pt>
              </c:strCache>
            </c:strRef>
          </c:tx>
          <c:spPr>
            <a:solidFill>
              <a:schemeClr val="bg1"/>
            </a:solidFill>
            <a:ln w="12700">
              <a:solidFill>
                <a:schemeClr val="tx1"/>
              </a:solidFill>
            </a:ln>
          </c:spPr>
          <c:invertIfNegative val="0"/>
          <c:dLbls>
            <c:txPr>
              <a:bodyPr/>
              <a:lstStyle/>
              <a:p>
                <a:pPr algn="ctr">
                  <a:defRPr lang="en-US" sz="1200" b="0" i="0" u="none" strike="noStrike" kern="1200" baseline="0">
                    <a:solidFill>
                      <a:srgbClr val="000000"/>
                    </a:solidFill>
                    <a:latin typeface="+mn-lt"/>
                    <a:ea typeface="+mn-ea"/>
                    <a:cs typeface="+mn-cs"/>
                  </a:defRPr>
                </a:pPr>
                <a:endParaRPr lang="en-US"/>
              </a:p>
            </c:txPr>
            <c:showLegendKey val="0"/>
            <c:showVal val="1"/>
            <c:showCatName val="0"/>
            <c:showSerName val="0"/>
            <c:showPercent val="0"/>
            <c:showBubbleSize val="0"/>
            <c:showLeaderLines val="0"/>
          </c:dLbls>
          <c:cat>
            <c:strRef>
              <c:f>Sheet1!$B$1:$J$1</c:f>
              <c:strCache>
                <c:ptCount val="9"/>
                <c:pt idx="0">
                  <c:v>1960</c:v>
                </c:pt>
                <c:pt idx="1">
                  <c:v>1970</c:v>
                </c:pt>
                <c:pt idx="2">
                  <c:v>1980</c:v>
                </c:pt>
                <c:pt idx="3">
                  <c:v>1990</c:v>
                </c:pt>
                <c:pt idx="4">
                  <c:v>2000</c:v>
                </c:pt>
                <c:pt idx="5">
                  <c:v>2006</c:v>
                </c:pt>
                <c:pt idx="6">
                  <c:v>2008</c:v>
                </c:pt>
                <c:pt idx="7">
                  <c:v>2010</c:v>
                </c:pt>
                <c:pt idx="8">
                  <c:v>2012</c:v>
                </c:pt>
              </c:strCache>
            </c:strRef>
          </c:cat>
          <c:val>
            <c:numRef>
              <c:f>Sheet1!$B$7:$J$7</c:f>
              <c:numCache>
                <c:formatCode>0.0%</c:formatCode>
                <c:ptCount val="9"/>
                <c:pt idx="0">
                  <c:v>0.55883360452170938</c:v>
                </c:pt>
                <c:pt idx="1">
                  <c:v>0.3964970676810905</c:v>
                </c:pt>
                <c:pt idx="2">
                  <c:v>0.2688557195605934</c:v>
                </c:pt>
                <c:pt idx="3">
                  <c:v>0.22477241960717556</c:v>
                </c:pt>
                <c:pt idx="4">
                  <c:v>0.17309670848103081</c:v>
                </c:pt>
                <c:pt idx="5">
                  <c:v>0.15329504816966333</c:v>
                </c:pt>
                <c:pt idx="6">
                  <c:v>0.14907574998178125</c:v>
                </c:pt>
                <c:pt idx="7">
                  <c:v>0.13933605027481788</c:v>
                </c:pt>
                <c:pt idx="8">
                  <c:v>0.13902376303310707</c:v>
                </c:pt>
              </c:numCache>
            </c:numRef>
          </c:val>
        </c:ser>
        <c:dLbls>
          <c:showLegendKey val="0"/>
          <c:showVal val="0"/>
          <c:showCatName val="0"/>
          <c:showSerName val="0"/>
          <c:showPercent val="0"/>
          <c:showBubbleSize val="0"/>
        </c:dLbls>
        <c:gapWidth val="51"/>
        <c:overlap val="100"/>
        <c:axId val="135255168"/>
        <c:axId val="135256704"/>
      </c:barChart>
      <c:catAx>
        <c:axId val="135255168"/>
        <c:scaling>
          <c:orientation val="minMax"/>
        </c:scaling>
        <c:delete val="0"/>
        <c:axPos val="b"/>
        <c:numFmt formatCode="General" sourceLinked="1"/>
        <c:majorTickMark val="out"/>
        <c:minorTickMark val="none"/>
        <c:tickLblPos val="nextTo"/>
        <c:txPr>
          <a:bodyPr/>
          <a:lstStyle/>
          <a:p>
            <a:pPr>
              <a:defRPr sz="1199" b="1"/>
            </a:pPr>
            <a:endParaRPr lang="en-US"/>
          </a:p>
        </c:txPr>
        <c:crossAx val="135256704"/>
        <c:crosses val="autoZero"/>
        <c:auto val="1"/>
        <c:lblAlgn val="ctr"/>
        <c:lblOffset val="0"/>
        <c:noMultiLvlLbl val="0"/>
      </c:catAx>
      <c:valAx>
        <c:axId val="135256704"/>
        <c:scaling>
          <c:orientation val="minMax"/>
        </c:scaling>
        <c:delete val="0"/>
        <c:axPos val="l"/>
        <c:numFmt formatCode="0%" sourceLinked="1"/>
        <c:majorTickMark val="out"/>
        <c:minorTickMark val="none"/>
        <c:tickLblPos val="nextTo"/>
        <c:txPr>
          <a:bodyPr/>
          <a:lstStyle/>
          <a:p>
            <a:pPr>
              <a:defRPr sz="1199" b="0"/>
            </a:pPr>
            <a:endParaRPr lang="en-US"/>
          </a:p>
        </c:txPr>
        <c:crossAx val="135255168"/>
        <c:crosses val="autoZero"/>
        <c:crossBetween val="between"/>
      </c:valAx>
      <c:spPr>
        <a:noFill/>
        <a:ln w="25392">
          <a:noFill/>
        </a:ln>
      </c:spPr>
    </c:plotArea>
    <c:legend>
      <c:legendPos val="b"/>
      <c:layout>
        <c:manualLayout>
          <c:xMode val="edge"/>
          <c:yMode val="edge"/>
          <c:x val="9.0395480225988704E-3"/>
          <c:y val="0.95252977302920572"/>
          <c:w val="0.98248585593467486"/>
          <c:h val="4.6148777716585099E-2"/>
        </c:manualLayout>
      </c:layout>
      <c:overlay val="0"/>
      <c:spPr>
        <a:ln>
          <a:noFill/>
        </a:ln>
      </c:spPr>
      <c:txPr>
        <a:bodyPr/>
        <a:lstStyle/>
        <a:p>
          <a:pPr>
            <a:defRPr sz="1100" b="1"/>
          </a:pPr>
          <a:endParaRPr lang="en-US"/>
        </a:p>
      </c:txPr>
    </c:legend>
    <c:plotVisOnly val="1"/>
    <c:dispBlanksAs val="gap"/>
    <c:showDLblsOverMax val="0"/>
  </c:chart>
  <c:txPr>
    <a:bodyPr/>
    <a:lstStyle/>
    <a:p>
      <a:pPr>
        <a:defRPr sz="1793"/>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2241447-5567-49B7-9FA0-CDAF21A860F7}" type="datetimeFigureOut">
              <a:rPr lang="en-US" smtClean="0"/>
              <a:t>2/28/2014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5DFBBC5-1CEF-43BE-A3B5-F9C317E12DAD}" type="slidenum">
              <a:rPr lang="en-US" smtClean="0"/>
              <a:t>‹#›</a:t>
            </a:fld>
            <a:endParaRPr lang="en-US"/>
          </a:p>
        </p:txBody>
      </p:sp>
    </p:spTree>
    <p:extLst>
      <p:ext uri="{BB962C8B-B14F-4D97-AF65-F5344CB8AC3E}">
        <p14:creationId xmlns:p14="http://schemas.microsoft.com/office/powerpoint/2010/main" val="28445024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2492</a:t>
            </a:r>
            <a:endParaRPr lang="en-US" dirty="0"/>
          </a:p>
        </p:txBody>
      </p:sp>
      <p:sp>
        <p:nvSpPr>
          <p:cNvPr id="4" name="Slide Number Placeholder 3"/>
          <p:cNvSpPr>
            <a:spLocks noGrp="1"/>
          </p:cNvSpPr>
          <p:nvPr>
            <p:ph type="sldNum" sz="quarter" idx="10"/>
          </p:nvPr>
        </p:nvSpPr>
        <p:spPr/>
        <p:txBody>
          <a:bodyPr/>
          <a:lstStyle/>
          <a:p>
            <a:fld id="{F3E76084-7007-4F9A-9BF5-85CA96B02EE7}" type="slidenum">
              <a:rPr lang="en-US" smtClean="0">
                <a:solidFill>
                  <a:prstClr val="black"/>
                </a:solidFill>
              </a:rPr>
              <a:pPr/>
              <a:t>1</a:t>
            </a:fld>
            <a:endParaRPr lang="en-US">
              <a:solidFill>
                <a:prstClr val="black"/>
              </a:solidFill>
            </a:endParaRPr>
          </a:p>
        </p:txBody>
      </p:sp>
    </p:spTree>
    <p:extLst>
      <p:ext uri="{BB962C8B-B14F-4D97-AF65-F5344CB8AC3E}">
        <p14:creationId xmlns:p14="http://schemas.microsoft.com/office/powerpoint/2010/main" val="31979406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 y="1097280"/>
            <a:ext cx="896112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0"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310786866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2 Figures">
    <p:spTree>
      <p:nvGrpSpPr>
        <p:cNvPr id="1" name=""/>
        <p:cNvGrpSpPr/>
        <p:nvPr/>
      </p:nvGrpSpPr>
      <p:grpSpPr>
        <a:xfrm>
          <a:off x="0" y="0"/>
          <a:ext cx="0" cy="0"/>
          <a:chOff x="0" y="0"/>
          <a:chExt cx="0" cy="0"/>
        </a:xfrm>
      </p:grpSpPr>
      <p:sp>
        <p:nvSpPr>
          <p:cNvPr id="16" name="Content Placeholder 2"/>
          <p:cNvSpPr>
            <a:spLocks noGrp="1"/>
          </p:cNvSpPr>
          <p:nvPr>
            <p:ph idx="1"/>
          </p:nvPr>
        </p:nvSpPr>
        <p:spPr>
          <a:xfrm>
            <a:off x="91440" y="1097280"/>
            <a:ext cx="443484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8"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
        <p:nvSpPr>
          <p:cNvPr id="19" name="Content Placeholder 2"/>
          <p:cNvSpPr>
            <a:spLocks noGrp="1"/>
          </p:cNvSpPr>
          <p:nvPr>
            <p:ph idx="12"/>
          </p:nvPr>
        </p:nvSpPr>
        <p:spPr>
          <a:xfrm>
            <a:off x="4617720" y="1097280"/>
            <a:ext cx="443484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02959904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3 Figures">
    <p:spTree>
      <p:nvGrpSpPr>
        <p:cNvPr id="1" name=""/>
        <p:cNvGrpSpPr/>
        <p:nvPr/>
      </p:nvGrpSpPr>
      <p:grpSpPr>
        <a:xfrm>
          <a:off x="0" y="0"/>
          <a:ext cx="0" cy="0"/>
          <a:chOff x="0" y="0"/>
          <a:chExt cx="0" cy="0"/>
        </a:xfrm>
      </p:grpSpPr>
      <p:sp>
        <p:nvSpPr>
          <p:cNvPr id="11" name="Content Placeholder 2"/>
          <p:cNvSpPr>
            <a:spLocks noGrp="1"/>
          </p:cNvSpPr>
          <p:nvPr>
            <p:ph idx="1"/>
          </p:nvPr>
        </p:nvSpPr>
        <p:spPr>
          <a:xfrm>
            <a:off x="91440" y="1097280"/>
            <a:ext cx="292608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4"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
        <p:nvSpPr>
          <p:cNvPr id="15" name="Content Placeholder 2"/>
          <p:cNvSpPr>
            <a:spLocks noGrp="1"/>
          </p:cNvSpPr>
          <p:nvPr>
            <p:ph idx="12"/>
          </p:nvPr>
        </p:nvSpPr>
        <p:spPr>
          <a:xfrm>
            <a:off x="3108960" y="1097280"/>
            <a:ext cx="292608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Content Placeholder 2"/>
          <p:cNvSpPr>
            <a:spLocks noGrp="1"/>
          </p:cNvSpPr>
          <p:nvPr>
            <p:ph idx="13"/>
          </p:nvPr>
        </p:nvSpPr>
        <p:spPr>
          <a:xfrm>
            <a:off x="6126480" y="1097280"/>
            <a:ext cx="292608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33634158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Blank Layout">
    <p:spTree>
      <p:nvGrpSpPr>
        <p:cNvPr id="1" name=""/>
        <p:cNvGrpSpPr/>
        <p:nvPr/>
      </p:nvGrpSpPr>
      <p:grpSpPr>
        <a:xfrm>
          <a:off x="0" y="0"/>
          <a:ext cx="0" cy="0"/>
          <a:chOff x="0" y="0"/>
          <a:chExt cx="0" cy="0"/>
        </a:xfrm>
      </p:grpSpPr>
      <p:sp>
        <p:nvSpPr>
          <p:cNvPr id="5"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6" name="Tit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332312335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685800" y="1981200"/>
            <a:ext cx="7772400" cy="4114800"/>
          </a:xfrm>
          <a:prstGeom prst="rect">
            <a:avLst/>
          </a:prstGeom>
        </p:spPr>
        <p:txBody>
          <a:bodyPr/>
          <a:lstStyle/>
          <a:p>
            <a:pPr lvl="0"/>
            <a:endParaRPr lang="en-US" noProof="0" smtClean="0"/>
          </a:p>
        </p:txBody>
      </p:sp>
    </p:spTree>
    <p:extLst>
      <p:ext uri="{BB962C8B-B14F-4D97-AF65-F5344CB8AC3E}">
        <p14:creationId xmlns:p14="http://schemas.microsoft.com/office/powerpoint/2010/main" val="35303778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685800" y="1981200"/>
            <a:ext cx="7772400" cy="411480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9971453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7601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15916025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85000"/>
            <a:alpha val="0"/>
          </a:schemeClr>
        </a:solidFill>
        <a:effectLst/>
      </p:bgPr>
    </p:bg>
    <p:spTree>
      <p:nvGrpSpPr>
        <p:cNvPr id="1" name=""/>
        <p:cNvGrpSpPr/>
        <p:nvPr/>
      </p:nvGrpSpPr>
      <p:grpSpPr>
        <a:xfrm>
          <a:off x="0" y="0"/>
          <a:ext cx="0" cy="0"/>
          <a:chOff x="0" y="0"/>
          <a:chExt cx="0" cy="0"/>
        </a:xfrm>
      </p:grpSpPr>
      <p:sp>
        <p:nvSpPr>
          <p:cNvPr id="57349"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gn="l" rtl="0" eaLnBrk="1" fontAlgn="base" hangingPunct="1">
              <a:spcBef>
                <a:spcPct val="0"/>
              </a:spcBef>
              <a:spcAft>
                <a:spcPct val="0"/>
              </a:spcAft>
            </a:pPr>
            <a:r>
              <a:rPr lang="en-US" smtClean="0"/>
              <a:t>Click to edit Master title style</a:t>
            </a:r>
            <a:endParaRPr lang="en-US" dirty="0" smtClean="0"/>
          </a:p>
        </p:txBody>
      </p:sp>
      <p:pic>
        <p:nvPicPr>
          <p:cNvPr id="5" name="Picture 4"/>
          <p:cNvPicPr>
            <a:picLocks noChangeAspect="1" noChangeArrowheads="1"/>
          </p:cNvPicPr>
          <p:nvPr/>
        </p:nvPicPr>
        <p:blipFill>
          <a:blip r:embed="rId11" cstate="print"/>
          <a:srcRect/>
          <a:stretch>
            <a:fillRect/>
          </a:stretch>
        </p:blipFill>
        <p:spPr bwMode="auto">
          <a:xfrm>
            <a:off x="8503920" y="6217920"/>
            <a:ext cx="548640" cy="551434"/>
          </a:xfrm>
          <a:prstGeom prst="rect">
            <a:avLst/>
          </a:prstGeom>
          <a:noFill/>
        </p:spPr>
      </p:pic>
    </p:spTree>
    <p:extLst>
      <p:ext uri="{BB962C8B-B14F-4D97-AF65-F5344CB8AC3E}">
        <p14:creationId xmlns:p14="http://schemas.microsoft.com/office/powerpoint/2010/main" val="244171658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timing>
    <p:tnLst>
      <p:par>
        <p:cTn id="1" dur="indefinite" restart="never" nodeType="tmRoot"/>
      </p:par>
    </p:tnLst>
  </p:timing>
  <p:txStyles>
    <p:titleStyle>
      <a:lvl1pPr algn="l" rtl="0" eaLnBrk="1" fontAlgn="base" hangingPunct="1">
        <a:spcBef>
          <a:spcPct val="0"/>
        </a:spcBef>
        <a:spcAft>
          <a:spcPct val="0"/>
        </a:spcAft>
        <a:defRPr lang="en-US" sz="2600" b="1" i="0" dirty="0" smtClean="0">
          <a:solidFill>
            <a:srgbClr val="000000"/>
          </a:solidFill>
          <a:latin typeface="Meta Offc Pro"/>
          <a:ea typeface="+mj-ea"/>
          <a:cs typeface="Meta Offc Pro"/>
        </a:defRPr>
      </a:lvl1pPr>
      <a:lvl2pPr algn="l" rtl="0" eaLnBrk="1" fontAlgn="base" hangingPunct="1">
        <a:spcBef>
          <a:spcPct val="0"/>
        </a:spcBef>
        <a:spcAft>
          <a:spcPct val="0"/>
        </a:spcAft>
        <a:defRPr sz="2600" b="1">
          <a:solidFill>
            <a:schemeClr val="tx2"/>
          </a:solidFill>
          <a:latin typeface="Tahoma" pitchFamily="34" charset="0"/>
          <a:cs typeface="Arial" charset="0"/>
        </a:defRPr>
      </a:lvl2pPr>
      <a:lvl3pPr algn="l" rtl="0" eaLnBrk="1" fontAlgn="base" hangingPunct="1">
        <a:spcBef>
          <a:spcPct val="0"/>
        </a:spcBef>
        <a:spcAft>
          <a:spcPct val="0"/>
        </a:spcAft>
        <a:defRPr sz="2600" b="1">
          <a:solidFill>
            <a:schemeClr val="tx2"/>
          </a:solidFill>
          <a:latin typeface="Tahoma" pitchFamily="34" charset="0"/>
          <a:cs typeface="Arial" charset="0"/>
        </a:defRPr>
      </a:lvl3pPr>
      <a:lvl4pPr algn="l" rtl="0" eaLnBrk="1" fontAlgn="base" hangingPunct="1">
        <a:spcBef>
          <a:spcPct val="0"/>
        </a:spcBef>
        <a:spcAft>
          <a:spcPct val="0"/>
        </a:spcAft>
        <a:defRPr sz="2600" b="1">
          <a:solidFill>
            <a:schemeClr val="tx2"/>
          </a:solidFill>
          <a:latin typeface="Tahoma" pitchFamily="34" charset="0"/>
          <a:cs typeface="Arial" charset="0"/>
        </a:defRPr>
      </a:lvl4pPr>
      <a:lvl5pPr algn="l" rtl="0" eaLnBrk="1" fontAlgn="base" hangingPunct="1">
        <a:spcBef>
          <a:spcPct val="0"/>
        </a:spcBef>
        <a:spcAft>
          <a:spcPct val="0"/>
        </a:spcAft>
        <a:defRPr sz="2600" b="1">
          <a:solidFill>
            <a:schemeClr val="tx2"/>
          </a:solidFill>
          <a:latin typeface="Tahoma" pitchFamily="34" charset="0"/>
          <a:cs typeface="Arial" charset="0"/>
        </a:defRPr>
      </a:lvl5pPr>
      <a:lvl6pPr marL="457200" algn="l" rtl="0" eaLnBrk="1" fontAlgn="base" hangingPunct="1">
        <a:spcBef>
          <a:spcPct val="0"/>
        </a:spcBef>
        <a:spcAft>
          <a:spcPct val="0"/>
        </a:spcAft>
        <a:defRPr sz="2600" b="1">
          <a:solidFill>
            <a:schemeClr val="tx2"/>
          </a:solidFill>
          <a:latin typeface="Tahoma" pitchFamily="34" charset="0"/>
          <a:cs typeface="Arial" charset="0"/>
        </a:defRPr>
      </a:lvl6pPr>
      <a:lvl7pPr marL="914400" algn="l" rtl="0" eaLnBrk="1" fontAlgn="base" hangingPunct="1">
        <a:spcBef>
          <a:spcPct val="0"/>
        </a:spcBef>
        <a:spcAft>
          <a:spcPct val="0"/>
        </a:spcAft>
        <a:defRPr sz="2600" b="1">
          <a:solidFill>
            <a:schemeClr val="tx2"/>
          </a:solidFill>
          <a:latin typeface="Tahoma" pitchFamily="34" charset="0"/>
          <a:cs typeface="Arial" charset="0"/>
        </a:defRPr>
      </a:lvl7pPr>
      <a:lvl8pPr marL="1371600" algn="l" rtl="0" eaLnBrk="1" fontAlgn="base" hangingPunct="1">
        <a:spcBef>
          <a:spcPct val="0"/>
        </a:spcBef>
        <a:spcAft>
          <a:spcPct val="0"/>
        </a:spcAft>
        <a:defRPr sz="2600" b="1">
          <a:solidFill>
            <a:schemeClr val="tx2"/>
          </a:solidFill>
          <a:latin typeface="Tahoma" pitchFamily="34" charset="0"/>
          <a:cs typeface="Arial" charset="0"/>
        </a:defRPr>
      </a:lvl8pPr>
      <a:lvl9pPr marL="1828800" algn="l" rtl="0" eaLnBrk="1" fontAlgn="base" hangingPunct="1">
        <a:spcBef>
          <a:spcPct val="0"/>
        </a:spcBef>
        <a:spcAft>
          <a:spcPct val="0"/>
        </a:spcAft>
        <a:defRPr sz="2600" b="1">
          <a:solidFill>
            <a:schemeClr val="tx2"/>
          </a:solidFill>
          <a:latin typeface="Tahoma" pitchFamily="34"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9.xml"/><Relationship Id="rId4" Type="http://schemas.openxmlformats.org/officeDocument/2006/relationships/hyperlink" Target="http://www.cms.hhs.gov/NationalHealthExpendData/"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3"/>
          <p:cNvSpPr txBox="1">
            <a:spLocks noChangeArrowheads="1"/>
          </p:cNvSpPr>
          <p:nvPr/>
        </p:nvSpPr>
        <p:spPr bwMode="auto">
          <a:xfrm>
            <a:off x="0" y="0"/>
            <a:ext cx="74676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2400" b="1" dirty="0" smtClean="0">
                <a:solidFill>
                  <a:srgbClr val="000000"/>
                </a:solidFill>
                <a:latin typeface="Calibri"/>
              </a:rPr>
              <a:t>Percent </a:t>
            </a:r>
            <a:r>
              <a:rPr lang="en-US" sz="2400" b="1" dirty="0">
                <a:solidFill>
                  <a:srgbClr val="000000"/>
                </a:solidFill>
                <a:latin typeface="Calibri"/>
              </a:rPr>
              <a:t>Distribution of </a:t>
            </a:r>
            <a:r>
              <a:rPr lang="en-US" sz="2400" b="1" dirty="0" smtClean="0">
                <a:solidFill>
                  <a:srgbClr val="000000"/>
                </a:solidFill>
                <a:latin typeface="Calibri"/>
              </a:rPr>
              <a:t>Personal Health </a:t>
            </a:r>
            <a:r>
              <a:rPr lang="en-US" sz="2400" b="1" dirty="0">
                <a:solidFill>
                  <a:srgbClr val="000000"/>
                </a:solidFill>
                <a:latin typeface="Calibri"/>
              </a:rPr>
              <a:t>Expenditures, by Source of Funds, </a:t>
            </a:r>
            <a:r>
              <a:rPr lang="en-US" sz="2400" b="1" dirty="0" smtClean="0">
                <a:solidFill>
                  <a:srgbClr val="000000"/>
                </a:solidFill>
                <a:latin typeface="Calibri"/>
              </a:rPr>
              <a:t>1960-2012</a:t>
            </a:r>
            <a:endParaRPr lang="en-US" sz="2400" b="1" dirty="0">
              <a:solidFill>
                <a:srgbClr val="000000"/>
              </a:solidFill>
              <a:latin typeface="Calibri"/>
            </a:endParaRPr>
          </a:p>
        </p:txBody>
      </p:sp>
      <p:graphicFrame>
        <p:nvGraphicFramePr>
          <p:cNvPr id="2" name="Chart 2"/>
          <p:cNvGraphicFramePr>
            <a:graphicFrameLocks/>
          </p:cNvGraphicFramePr>
          <p:nvPr>
            <p:extLst>
              <p:ext uri="{D42A27DB-BD31-4B8C-83A1-F6EECF244321}">
                <p14:modId xmlns:p14="http://schemas.microsoft.com/office/powerpoint/2010/main" val="618233649"/>
              </p:ext>
            </p:extLst>
          </p:nvPr>
        </p:nvGraphicFramePr>
        <p:xfrm>
          <a:off x="76200" y="838199"/>
          <a:ext cx="8991600" cy="4267201"/>
        </p:xfrm>
        <a:graphic>
          <a:graphicData uri="http://schemas.openxmlformats.org/drawingml/2006/chart">
            <c:chart xmlns:c="http://schemas.openxmlformats.org/drawingml/2006/chart" xmlns:r="http://schemas.openxmlformats.org/officeDocument/2006/relationships" r:id="rId3"/>
          </a:graphicData>
        </a:graphic>
      </p:graphicFrame>
      <p:sp>
        <p:nvSpPr>
          <p:cNvPr id="2053" name="Rectangle 3"/>
          <p:cNvSpPr>
            <a:spLocks noChangeArrowheads="1"/>
          </p:cNvSpPr>
          <p:nvPr/>
        </p:nvSpPr>
        <p:spPr bwMode="auto">
          <a:xfrm>
            <a:off x="1" y="6257836"/>
            <a:ext cx="8458200" cy="600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spcBef>
                <a:spcPct val="50000"/>
              </a:spcBef>
            </a:pPr>
            <a:r>
              <a:rPr lang="en-US" sz="1100" dirty="0" smtClean="0">
                <a:solidFill>
                  <a:srgbClr val="000000"/>
                </a:solidFill>
                <a:ea typeface="Arial Unicode MS" pitchFamily="34" charset="-128"/>
                <a:cs typeface="Arial Unicode MS" pitchFamily="34" charset="-128"/>
              </a:rPr>
              <a:t>SOURCE: </a:t>
            </a:r>
            <a:r>
              <a:rPr lang="en-US" sz="1100" dirty="0">
                <a:solidFill>
                  <a:srgbClr val="000000"/>
                </a:solidFill>
                <a:ea typeface="Arial Unicode MS" pitchFamily="34" charset="-128"/>
                <a:cs typeface="Arial Unicode MS" pitchFamily="34" charset="-128"/>
              </a:rPr>
              <a:t>Kaiser Family Foundation calculations using NHE data from Centers for Medicare and Medicaid Services, Office of the Actuary, National Health Statistics Group, at </a:t>
            </a:r>
            <a:r>
              <a:rPr lang="en-US" sz="1100" dirty="0">
                <a:solidFill>
                  <a:srgbClr val="000000"/>
                </a:solidFill>
                <a:ea typeface="Arial Unicode MS" pitchFamily="34" charset="-128"/>
                <a:cs typeface="Arial Unicode MS" pitchFamily="34" charset="-128"/>
                <a:hlinkClick r:id="rId4"/>
              </a:rPr>
              <a:t>http://www.cms.hhs.gov/NationalHealthExpendData/</a:t>
            </a:r>
            <a:r>
              <a:rPr lang="en-US" sz="1100" dirty="0">
                <a:solidFill>
                  <a:srgbClr val="000000"/>
                </a:solidFill>
                <a:ea typeface="Arial Unicode MS" pitchFamily="34" charset="-128"/>
                <a:cs typeface="Arial Unicode MS" pitchFamily="34" charset="-128"/>
              </a:rPr>
              <a:t> (see Historical; National Health Expenditures by type of service and source of funds, CY </a:t>
            </a:r>
            <a:r>
              <a:rPr lang="en-US" sz="1100" dirty="0" smtClean="0">
                <a:solidFill>
                  <a:srgbClr val="000000"/>
                </a:solidFill>
                <a:ea typeface="Arial Unicode MS" pitchFamily="34" charset="-128"/>
                <a:cs typeface="Arial Unicode MS" pitchFamily="34" charset="-128"/>
              </a:rPr>
              <a:t>1960-2012; </a:t>
            </a:r>
            <a:r>
              <a:rPr lang="en-US" sz="1100" dirty="0">
                <a:solidFill>
                  <a:srgbClr val="000000"/>
                </a:solidFill>
                <a:ea typeface="Arial Unicode MS" pitchFamily="34" charset="-128"/>
                <a:cs typeface="Arial Unicode MS" pitchFamily="34" charset="-128"/>
              </a:rPr>
              <a:t>file </a:t>
            </a:r>
            <a:r>
              <a:rPr lang="en-US" sz="1100" dirty="0" smtClean="0">
                <a:solidFill>
                  <a:srgbClr val="000000"/>
                </a:solidFill>
                <a:ea typeface="Arial Unicode MS" pitchFamily="34" charset="-128"/>
                <a:cs typeface="Arial Unicode MS" pitchFamily="34" charset="-128"/>
              </a:rPr>
              <a:t>nhe2012.zip). </a:t>
            </a:r>
            <a:endParaRPr lang="en-US" sz="1100" dirty="0">
              <a:solidFill>
                <a:srgbClr val="000000"/>
              </a:solidFill>
              <a:ea typeface="Arial Unicode MS" pitchFamily="34" charset="-128"/>
              <a:cs typeface="Arial Unicode MS" pitchFamily="34" charset="-128"/>
            </a:endParaRPr>
          </a:p>
        </p:txBody>
      </p:sp>
      <p:sp>
        <p:nvSpPr>
          <p:cNvPr id="2054" name="Line 5"/>
          <p:cNvSpPr>
            <a:spLocks noChangeShapeType="1"/>
          </p:cNvSpPr>
          <p:nvPr/>
        </p:nvSpPr>
        <p:spPr bwMode="auto">
          <a:xfrm flipV="1">
            <a:off x="5303838" y="838200"/>
            <a:ext cx="0" cy="3962400"/>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sp>
        <p:nvSpPr>
          <p:cNvPr id="2055" name="TextBox 2"/>
          <p:cNvSpPr txBox="1">
            <a:spLocks noChangeArrowheads="1"/>
          </p:cNvSpPr>
          <p:nvPr/>
        </p:nvSpPr>
        <p:spPr bwMode="auto">
          <a:xfrm>
            <a:off x="0" y="5140404"/>
            <a:ext cx="9144000"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1100" dirty="0" smtClean="0">
                <a:solidFill>
                  <a:srgbClr val="000000"/>
                </a:solidFill>
                <a:latin typeface="Calibri"/>
                <a:ea typeface="Arial Unicode MS" pitchFamily="34" charset="-128"/>
                <a:cs typeface="Arial Unicode MS" pitchFamily="34" charset="-128"/>
              </a:rPr>
              <a:t>NOTE: </a:t>
            </a:r>
            <a:r>
              <a:rPr lang="en-US" sz="1100" dirty="0">
                <a:solidFill>
                  <a:srgbClr val="000000"/>
                </a:solidFill>
                <a:latin typeface="Calibri"/>
                <a:ea typeface="Arial Unicode MS" pitchFamily="34" charset="-128"/>
                <a:cs typeface="Arial Unicode MS" pitchFamily="34" charset="-128"/>
              </a:rPr>
              <a:t>Medicare and Medicaid were enacted in 1965; by January 1970, all states but two were participating in Medicaid. Starting with 2009 NHE data, CMS revised the “Source of Funds” measure from a classification that was either public or private to one that is more program-based. CMS’s rational was that “financing arrangements have become more complex and the lines between public and private payers have become blurred as a single program may have federal, state, local, and private funding.”  As a result, the category “Other Third Party Payers” includes both public and private programs and also some programs that receive funds from both public and private sources, such as Workers’ Compensation, Worksite Health Care, and School Health.</a:t>
            </a:r>
            <a:r>
              <a:rPr lang="en-US" sz="1100" dirty="0">
                <a:solidFill>
                  <a:srgbClr val="FF0000"/>
                </a:solidFill>
                <a:latin typeface="Calibri"/>
                <a:ea typeface="Arial Unicode MS" pitchFamily="34" charset="-128"/>
                <a:cs typeface="Arial Unicode MS" pitchFamily="34" charset="-128"/>
              </a:rPr>
              <a:t> </a:t>
            </a:r>
            <a:r>
              <a:rPr lang="en-US" sz="1100" dirty="0">
                <a:solidFill>
                  <a:srgbClr val="000000"/>
                </a:solidFill>
                <a:latin typeface="Calibri"/>
                <a:ea typeface="Arial Unicode MS" pitchFamily="34" charset="-128"/>
                <a:cs typeface="Arial Unicode MS" pitchFamily="34" charset="-128"/>
              </a:rPr>
              <a:t> “Other Pub. Ins. Programs” includes CHIP, the Department of Defense, and the Department of Veterans Affairs. </a:t>
            </a:r>
            <a:r>
              <a:rPr lang="en-US" sz="1100" dirty="0">
                <a:solidFill>
                  <a:srgbClr val="000000"/>
                </a:solidFill>
                <a:latin typeface="Calibri"/>
              </a:rPr>
              <a:t> </a:t>
            </a:r>
          </a:p>
        </p:txBody>
      </p:sp>
    </p:spTree>
    <p:extLst>
      <p:ext uri="{BB962C8B-B14F-4D97-AF65-F5344CB8AC3E}">
        <p14:creationId xmlns:p14="http://schemas.microsoft.com/office/powerpoint/2010/main" val="1318899374"/>
      </p:ext>
    </p:extLst>
  </p:cSld>
  <p:clrMapOvr>
    <a:masterClrMapping/>
  </p:clrMapOvr>
  <p:timing>
    <p:tnLst>
      <p:par>
        <p:cTn id="1" dur="indefinite" restart="never" nodeType="tmRoot"/>
      </p:par>
    </p:tnLst>
  </p:timing>
</p:sld>
</file>

<file path=ppt/theme/theme1.xml><?xml version="1.0" encoding="utf-8"?>
<a:theme xmlns:a="http://schemas.openxmlformats.org/drawingml/2006/main" name="2013 Fast Facts Slides">
  <a:themeElements>
    <a:clrScheme name="Default KFF theme colors">
      <a:dk1>
        <a:srgbClr val="000000"/>
      </a:dk1>
      <a:lt1>
        <a:srgbClr val="FFFFFF"/>
      </a:lt1>
      <a:dk2>
        <a:srgbClr val="FF8811"/>
      </a:dk2>
      <a:lt2>
        <a:srgbClr val="FFD204"/>
      </a:lt2>
      <a:accent1>
        <a:srgbClr val="133559"/>
      </a:accent1>
      <a:accent2>
        <a:srgbClr val="025189"/>
      </a:accent2>
      <a:accent3>
        <a:srgbClr val="0072C0"/>
      </a:accent3>
      <a:accent4>
        <a:srgbClr val="31A3E3"/>
      </a:accent4>
      <a:accent5>
        <a:srgbClr val="7BC7ED"/>
      </a:accent5>
      <a:accent6>
        <a:srgbClr val="B0DDF4"/>
      </a:accent6>
      <a:hlink>
        <a:srgbClr val="ADA07A"/>
      </a:hlink>
      <a:folHlink>
        <a:srgbClr val="CDC6A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12700" cmpd="sng">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ctr">
          <a:defRPr dirty="0" err="1" smtClean="0">
            <a:latin typeface="Meta Offc Pro"/>
            <a:cs typeface="Meta Offc Pro"/>
          </a:defRPr>
        </a:defPPr>
      </a:lstStyle>
    </a:tx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000000"/>
        </a:dk2>
        <a:lt2>
          <a:srgbClr val="808080"/>
        </a:lt2>
        <a:accent1>
          <a:srgbClr val="06244D"/>
        </a:accent1>
        <a:accent2>
          <a:srgbClr val="F7871B"/>
        </a:accent2>
        <a:accent3>
          <a:srgbClr val="FFFFFF"/>
        </a:accent3>
        <a:accent4>
          <a:srgbClr val="000000"/>
        </a:accent4>
        <a:accent5>
          <a:srgbClr val="AAACB2"/>
        </a:accent5>
        <a:accent6>
          <a:srgbClr val="E07A17"/>
        </a:accent6>
        <a:hlink>
          <a:srgbClr val="747894"/>
        </a:hlink>
        <a:folHlink>
          <a:srgbClr val="FCB460"/>
        </a:folHlink>
      </a:clrScheme>
      <a:clrMap bg1="lt1" tx1="dk1" bg2="lt2" tx2="dk2" accent1="accent1" accent2="accent2" accent3="accent3" accent4="accent4" accent5="accent5" accent6="accent6" hlink="hlink" folHlink="folHlink"/>
    </a:extraClrScheme>
    <a:extraClrScheme>
      <a:clrScheme name="Blank Presentation 14">
        <a:dk1>
          <a:srgbClr val="000000"/>
        </a:dk1>
        <a:lt1>
          <a:srgbClr val="FFFFFF"/>
        </a:lt1>
        <a:dk2>
          <a:srgbClr val="000000"/>
        </a:dk2>
        <a:lt2>
          <a:srgbClr val="808080"/>
        </a:lt2>
        <a:accent1>
          <a:srgbClr val="06244D"/>
        </a:accent1>
        <a:accent2>
          <a:srgbClr val="465274"/>
        </a:accent2>
        <a:accent3>
          <a:srgbClr val="FFFFFF"/>
        </a:accent3>
        <a:accent4>
          <a:srgbClr val="000000"/>
        </a:accent4>
        <a:accent5>
          <a:srgbClr val="AAACB2"/>
        </a:accent5>
        <a:accent6>
          <a:srgbClr val="3F4968"/>
        </a:accent6>
        <a:hlink>
          <a:srgbClr val="F7871B"/>
        </a:hlink>
        <a:folHlink>
          <a:srgbClr val="FCB460"/>
        </a:folHlink>
      </a:clrScheme>
      <a:clrMap bg1="lt1" tx1="dk1" bg2="lt2" tx2="dk2" accent1="accent1" accent2="accent2" accent3="accent3" accent4="accent4" accent5="accent5" accent6="accent6" hlink="hlink" folHlink="folHlink"/>
    </a:extraClrScheme>
    <a:extraClrScheme>
      <a:clrScheme name="Blank Presentation 15">
        <a:dk1>
          <a:srgbClr val="000000"/>
        </a:dk1>
        <a:lt1>
          <a:srgbClr val="FFFFFF"/>
        </a:lt1>
        <a:dk2>
          <a:srgbClr val="000000"/>
        </a:dk2>
        <a:lt2>
          <a:srgbClr val="B5B8C9"/>
        </a:lt2>
        <a:accent1>
          <a:srgbClr val="465274"/>
        </a:accent1>
        <a:accent2>
          <a:srgbClr val="06244D"/>
        </a:accent2>
        <a:accent3>
          <a:srgbClr val="FFFFFF"/>
        </a:accent3>
        <a:accent4>
          <a:srgbClr val="00000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
      <a:clrScheme name="Blank Presentation 16">
        <a:dk1>
          <a:srgbClr val="06244D"/>
        </a:dk1>
        <a:lt1>
          <a:srgbClr val="FFFFFF"/>
        </a:lt1>
        <a:dk2>
          <a:srgbClr val="06244D"/>
        </a:dk2>
        <a:lt2>
          <a:srgbClr val="B5B8C9"/>
        </a:lt2>
        <a:accent1>
          <a:srgbClr val="465274"/>
        </a:accent1>
        <a:accent2>
          <a:srgbClr val="06244D"/>
        </a:accent2>
        <a:accent3>
          <a:srgbClr val="FFFFFF"/>
        </a:accent3>
        <a:accent4>
          <a:srgbClr val="041D4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161</Words>
  <Application>Microsoft Office PowerPoint</Application>
  <PresentationFormat>On-screen Show (4:3)</PresentationFormat>
  <Paragraphs>5</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2013 Fast Facts Slides</vt:lpstr>
      <vt:lpstr>PowerPoint Presentation</vt:lpstr>
    </vt:vector>
  </TitlesOfParts>
  <Company>Kaiser Family Foundation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NirmitaP</dc:creator>
  <cp:lastModifiedBy>NirmitaP</cp:lastModifiedBy>
  <cp:revision>1</cp:revision>
  <dcterms:created xsi:type="dcterms:W3CDTF">2014-02-28T17:29:24Z</dcterms:created>
  <dcterms:modified xsi:type="dcterms:W3CDTF">2014-02-28T17:29:24Z</dcterms:modified>
</cp:coreProperties>
</file>