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53125139018636E-2"/>
          <c:y val="3.0915453750099419E-2"/>
          <c:w val="0.90671015169713953"/>
          <c:h val="0.70095937378587048"/>
        </c:manualLayout>
      </c:layout>
      <c:barChart>
        <c:barDir val="col"/>
        <c:grouping val="stacked"/>
        <c:varyColors val="0"/>
        <c:ser>
          <c:idx val="0"/>
          <c:order val="0"/>
          <c:tx>
            <c:strRef>
              <c:f>Sheet1!$A$2</c:f>
              <c:strCache>
                <c:ptCount val="1"/>
                <c:pt idx="0">
                  <c:v>Federal</c:v>
                </c:pt>
              </c:strCache>
            </c:strRef>
          </c:tx>
          <c:invertIfNegative val="0"/>
          <c:dPt>
            <c:idx val="0"/>
            <c:invertIfNegative val="0"/>
            <c:bubble3D val="0"/>
            <c:spPr>
              <a:solidFill>
                <a:schemeClr val="tx2"/>
              </a:solidFill>
            </c:spPr>
          </c:dPt>
          <c:dPt>
            <c:idx val="1"/>
            <c:invertIfNegative val="0"/>
            <c:bubble3D val="0"/>
            <c:spPr>
              <a:solidFill>
                <a:schemeClr val="accent1"/>
              </a:solidFill>
            </c:spPr>
          </c:dPt>
          <c:dPt>
            <c:idx val="3"/>
            <c:invertIfNegative val="0"/>
            <c:bubble3D val="0"/>
            <c:spPr>
              <a:solidFill>
                <a:schemeClr val="tx2"/>
              </a:solidFill>
            </c:spPr>
          </c:dPt>
          <c:dPt>
            <c:idx val="4"/>
            <c:invertIfNegative val="0"/>
            <c:bubble3D val="0"/>
            <c:spPr>
              <a:solidFill>
                <a:schemeClr val="accent1"/>
              </a:solidFill>
            </c:spPr>
          </c:dPt>
          <c:dPt>
            <c:idx val="6"/>
            <c:invertIfNegative val="0"/>
            <c:bubble3D val="0"/>
            <c:spPr>
              <a:solidFill>
                <a:schemeClr val="tx2"/>
              </a:solidFill>
            </c:spPr>
          </c:dPt>
          <c:dPt>
            <c:idx val="7"/>
            <c:invertIfNegative val="0"/>
            <c:bubble3D val="0"/>
            <c:spPr>
              <a:solidFill>
                <a:schemeClr val="accent1"/>
              </a:solidFill>
            </c:spPr>
          </c:dPt>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Sheet1!$B$1:$I$1</c:f>
              <c:strCache>
                <c:ptCount val="8"/>
                <c:pt idx="0">
                  <c:v>Government</c:v>
                </c:pt>
                <c:pt idx="1">
                  <c:v>Private</c:v>
                </c:pt>
                <c:pt idx="2">
                  <c:v>Column3</c:v>
                </c:pt>
                <c:pt idx="3">
                  <c:v>Government2</c:v>
                </c:pt>
                <c:pt idx="4">
                  <c:v>Private2</c:v>
                </c:pt>
                <c:pt idx="5">
                  <c:v>Column2</c:v>
                </c:pt>
                <c:pt idx="6">
                  <c:v>Government3</c:v>
                </c:pt>
                <c:pt idx="7">
                  <c:v>Private3</c:v>
                </c:pt>
              </c:strCache>
            </c:strRef>
          </c:cat>
          <c:val>
            <c:numRef>
              <c:f>Sheet1!$B$2:$I$2</c:f>
              <c:numCache>
                <c:formatCode>0.0%</c:formatCode>
                <c:ptCount val="8"/>
                <c:pt idx="0">
                  <c:v>0.16600000000000001</c:v>
                </c:pt>
                <c:pt idx="1">
                  <c:v>0.23599999999999999</c:v>
                </c:pt>
                <c:pt idx="3">
                  <c:v>0.19</c:v>
                </c:pt>
                <c:pt idx="4">
                  <c:v>0.251</c:v>
                </c:pt>
                <c:pt idx="6">
                  <c:v>0.26200000000000001</c:v>
                </c:pt>
                <c:pt idx="7">
                  <c:v>0.20699999999999999</c:v>
                </c:pt>
              </c:numCache>
            </c:numRef>
          </c:val>
        </c:ser>
        <c:ser>
          <c:idx val="1"/>
          <c:order val="1"/>
          <c:tx>
            <c:strRef>
              <c:f>Sheet1!$A$3</c:f>
              <c:strCache>
                <c:ptCount val="1"/>
                <c:pt idx="0">
                  <c:v>Private Business</c:v>
                </c:pt>
              </c:strCache>
            </c:strRef>
          </c:tx>
          <c:invertIfNegative val="0"/>
          <c:dPt>
            <c:idx val="0"/>
            <c:invertIfNegative val="0"/>
            <c:bubble3D val="0"/>
            <c:spPr>
              <a:solidFill>
                <a:schemeClr val="tx2">
                  <a:lumMod val="60000"/>
                  <a:lumOff val="40000"/>
                </a:schemeClr>
              </a:solidFill>
            </c:spPr>
          </c:dPt>
          <c:dPt>
            <c:idx val="1"/>
            <c:invertIfNegative val="0"/>
            <c:bubble3D val="0"/>
            <c:spPr>
              <a:solidFill>
                <a:schemeClr val="accent3"/>
              </a:solidFill>
            </c:spPr>
          </c:dPt>
          <c:dPt>
            <c:idx val="3"/>
            <c:invertIfNegative val="0"/>
            <c:bubble3D val="0"/>
            <c:spPr>
              <a:solidFill>
                <a:schemeClr val="tx2">
                  <a:lumMod val="60000"/>
                  <a:lumOff val="40000"/>
                </a:schemeClr>
              </a:solidFill>
            </c:spPr>
          </c:dPt>
          <c:dPt>
            <c:idx val="4"/>
            <c:invertIfNegative val="0"/>
            <c:bubble3D val="0"/>
            <c:spPr>
              <a:solidFill>
                <a:schemeClr val="accent3"/>
              </a:solidFill>
            </c:spPr>
          </c:dPt>
          <c:dPt>
            <c:idx val="6"/>
            <c:invertIfNegative val="0"/>
            <c:bubble3D val="0"/>
            <c:spPr>
              <a:solidFill>
                <a:schemeClr val="tx2">
                  <a:lumMod val="60000"/>
                  <a:lumOff val="40000"/>
                </a:schemeClr>
              </a:solidFill>
            </c:spPr>
          </c:dPt>
          <c:dPt>
            <c:idx val="7"/>
            <c:invertIfNegative val="0"/>
            <c:bubble3D val="0"/>
            <c:spPr>
              <a:solidFill>
                <a:schemeClr val="accent3"/>
              </a:solidFill>
            </c:spPr>
          </c:dPt>
          <c:dLbls>
            <c:txPr>
              <a:bodyPr/>
              <a:lstStyle/>
              <a:p>
                <a:pPr algn="ctr">
                  <a:defRPr lang="en-US"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dLbls>
          <c:cat>
            <c:strRef>
              <c:f>Sheet1!$B$1:$I$1</c:f>
              <c:strCache>
                <c:ptCount val="8"/>
                <c:pt idx="0">
                  <c:v>Government</c:v>
                </c:pt>
                <c:pt idx="1">
                  <c:v>Private</c:v>
                </c:pt>
                <c:pt idx="2">
                  <c:v>Column3</c:v>
                </c:pt>
                <c:pt idx="3">
                  <c:v>Government2</c:v>
                </c:pt>
                <c:pt idx="4">
                  <c:v>Private2</c:v>
                </c:pt>
                <c:pt idx="5">
                  <c:v>Column2</c:v>
                </c:pt>
                <c:pt idx="6">
                  <c:v>Government3</c:v>
                </c:pt>
                <c:pt idx="7">
                  <c:v>Private3</c:v>
                </c:pt>
              </c:strCache>
            </c:strRef>
          </c:cat>
          <c:val>
            <c:numRef>
              <c:f>Sheet1!$B$3:$I$3</c:f>
              <c:numCache>
                <c:formatCode>0.0%</c:formatCode>
                <c:ptCount val="8"/>
                <c:pt idx="0">
                  <c:v>0.152</c:v>
                </c:pt>
                <c:pt idx="1">
                  <c:v>0.36599999999999999</c:v>
                </c:pt>
                <c:pt idx="3">
                  <c:v>0.16500000000000001</c:v>
                </c:pt>
                <c:pt idx="4">
                  <c:v>0.315</c:v>
                </c:pt>
                <c:pt idx="6">
                  <c:v>0.17799999999999999</c:v>
                </c:pt>
                <c:pt idx="7">
                  <c:v>0.28399999999999997</c:v>
                </c:pt>
              </c:numCache>
            </c:numRef>
          </c:val>
        </c:ser>
        <c:ser>
          <c:idx val="2"/>
          <c:order val="2"/>
          <c:tx>
            <c:strRef>
              <c:f>Sheet1!$A$4</c:f>
              <c:strCache>
                <c:ptCount val="1"/>
                <c:pt idx="0">
                  <c:v>Other Private Revenues</c:v>
                </c:pt>
              </c:strCache>
            </c:strRef>
          </c:tx>
          <c:spPr>
            <a:solidFill>
              <a:schemeClr val="accent5"/>
            </a:solidFill>
          </c:spPr>
          <c:invertIfNegative val="0"/>
          <c:dLbls>
            <c:dLbl>
              <c:idx val="6"/>
              <c:delete val="1"/>
            </c:dLbl>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Sheet1!$B$1:$I$1</c:f>
              <c:strCache>
                <c:ptCount val="8"/>
                <c:pt idx="0">
                  <c:v>Government</c:v>
                </c:pt>
                <c:pt idx="1">
                  <c:v>Private</c:v>
                </c:pt>
                <c:pt idx="2">
                  <c:v>Column3</c:v>
                </c:pt>
                <c:pt idx="3">
                  <c:v>Government2</c:v>
                </c:pt>
                <c:pt idx="4">
                  <c:v>Private2</c:v>
                </c:pt>
                <c:pt idx="5">
                  <c:v>Column2</c:v>
                </c:pt>
                <c:pt idx="6">
                  <c:v>Government3</c:v>
                </c:pt>
                <c:pt idx="7">
                  <c:v>Private3</c:v>
                </c:pt>
              </c:strCache>
            </c:strRef>
          </c:cat>
          <c:val>
            <c:numRef>
              <c:f>Sheet1!$B$4:$I$4</c:f>
              <c:numCache>
                <c:formatCode>0.0%</c:formatCode>
                <c:ptCount val="8"/>
                <c:pt idx="1">
                  <c:v>8.1000000000000003E-2</c:v>
                </c:pt>
                <c:pt idx="4">
                  <c:v>7.8E-2</c:v>
                </c:pt>
                <c:pt idx="7">
                  <c:v>6.9000000000000006E-2</c:v>
                </c:pt>
              </c:numCache>
            </c:numRef>
          </c:val>
        </c:ser>
        <c:dLbls>
          <c:showLegendKey val="0"/>
          <c:showVal val="0"/>
          <c:showCatName val="0"/>
          <c:showSerName val="0"/>
          <c:showPercent val="0"/>
          <c:showBubbleSize val="0"/>
        </c:dLbls>
        <c:gapWidth val="51"/>
        <c:overlap val="100"/>
        <c:axId val="140150656"/>
        <c:axId val="139059200"/>
      </c:barChart>
      <c:catAx>
        <c:axId val="140150656"/>
        <c:scaling>
          <c:orientation val="minMax"/>
        </c:scaling>
        <c:delete val="0"/>
        <c:axPos val="b"/>
        <c:majorTickMark val="out"/>
        <c:minorTickMark val="none"/>
        <c:tickLblPos val="none"/>
        <c:txPr>
          <a:bodyPr/>
          <a:lstStyle/>
          <a:p>
            <a:pPr>
              <a:defRPr sz="1199" b="1"/>
            </a:pPr>
            <a:endParaRPr lang="en-US"/>
          </a:p>
        </c:txPr>
        <c:crossAx val="139059200"/>
        <c:crosses val="autoZero"/>
        <c:auto val="1"/>
        <c:lblAlgn val="ctr"/>
        <c:lblOffset val="100"/>
        <c:noMultiLvlLbl val="0"/>
      </c:catAx>
      <c:valAx>
        <c:axId val="139059200"/>
        <c:scaling>
          <c:orientation val="minMax"/>
          <c:max val="0.8"/>
        </c:scaling>
        <c:delete val="0"/>
        <c:axPos val="l"/>
        <c:numFmt formatCode="0%" sourceLinked="0"/>
        <c:majorTickMark val="out"/>
        <c:minorTickMark val="none"/>
        <c:tickLblPos val="nextTo"/>
        <c:txPr>
          <a:bodyPr/>
          <a:lstStyle/>
          <a:p>
            <a:pPr>
              <a:defRPr sz="1199" b="0"/>
            </a:pPr>
            <a:endParaRPr lang="en-US"/>
          </a:p>
        </c:txPr>
        <c:crossAx val="140150656"/>
        <c:crosses val="autoZero"/>
        <c:crossBetween val="between"/>
      </c:valAx>
      <c:spPr>
        <a:noFill/>
        <a:ln w="25392">
          <a:noFill/>
        </a:ln>
      </c:spPr>
    </c:plotArea>
    <c:plotVisOnly val="1"/>
    <c:dispBlanksAs val="gap"/>
    <c:showDLblsOverMax val="0"/>
  </c:chart>
  <c:txPr>
    <a:bodyPr/>
    <a:lstStyle/>
    <a:p>
      <a:pPr>
        <a:defRPr sz="1793"/>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426C7B-45E3-4B3E-8A72-DEE07EE51BFD}"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CCFEDD-0990-4D0E-B93B-2DECEA571AEF}" type="slidenum">
              <a:rPr lang="en-US" smtClean="0"/>
              <a:t>‹#›</a:t>
            </a:fld>
            <a:endParaRPr lang="en-US"/>
          </a:p>
        </p:txBody>
      </p:sp>
    </p:spTree>
    <p:extLst>
      <p:ext uri="{BB962C8B-B14F-4D97-AF65-F5344CB8AC3E}">
        <p14:creationId xmlns:p14="http://schemas.microsoft.com/office/powerpoint/2010/main" val="3213124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954330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4194117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065469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061184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5455178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1782276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6745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505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650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55947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597640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hyperlink" Target="https://www.cm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0" y="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smtClean="0">
                <a:solidFill>
                  <a:srgbClr val="000000"/>
                </a:solidFill>
                <a:latin typeface="Calibri"/>
              </a:rPr>
              <a:t>Percent </a:t>
            </a:r>
            <a:r>
              <a:rPr lang="en-US" sz="2400" b="1" dirty="0">
                <a:solidFill>
                  <a:srgbClr val="000000"/>
                </a:solidFill>
                <a:latin typeface="Calibri"/>
              </a:rPr>
              <a:t>Distribution of National Health Expenditures, by Type of Sponsor, 1987, 2000, </a:t>
            </a:r>
            <a:r>
              <a:rPr lang="en-US" sz="2400" b="1" dirty="0" smtClean="0">
                <a:solidFill>
                  <a:srgbClr val="000000"/>
                </a:solidFill>
                <a:latin typeface="Calibri"/>
              </a:rPr>
              <a:t>2012</a:t>
            </a:r>
            <a:endParaRPr lang="en-US" sz="2400" b="1" dirty="0">
              <a:solidFill>
                <a:srgbClr val="000000"/>
              </a:solidFill>
              <a:latin typeface="Calibri"/>
            </a:endParaRPr>
          </a:p>
        </p:txBody>
      </p:sp>
      <p:graphicFrame>
        <p:nvGraphicFramePr>
          <p:cNvPr id="4" name="Chart 2"/>
          <p:cNvGraphicFramePr>
            <a:graphicFrameLocks/>
          </p:cNvGraphicFramePr>
          <p:nvPr>
            <p:extLst>
              <p:ext uri="{D42A27DB-BD31-4B8C-83A1-F6EECF244321}">
                <p14:modId xmlns:p14="http://schemas.microsoft.com/office/powerpoint/2010/main" val="3449891186"/>
              </p:ext>
            </p:extLst>
          </p:nvPr>
        </p:nvGraphicFramePr>
        <p:xfrm>
          <a:off x="76200" y="914400"/>
          <a:ext cx="8991600" cy="4995863"/>
        </p:xfrm>
        <a:graphic>
          <a:graphicData uri="http://schemas.openxmlformats.org/drawingml/2006/chart">
            <c:chart xmlns:c="http://schemas.openxmlformats.org/drawingml/2006/chart" xmlns:r="http://schemas.openxmlformats.org/officeDocument/2006/relationships" r:id="rId3"/>
          </a:graphicData>
        </a:graphic>
      </p:graphicFrame>
      <p:sp>
        <p:nvSpPr>
          <p:cNvPr id="23557" name="Rectangle 3"/>
          <p:cNvSpPr>
            <a:spLocks noChangeArrowheads="1"/>
          </p:cNvSpPr>
          <p:nvPr/>
        </p:nvSpPr>
        <p:spPr bwMode="auto">
          <a:xfrm>
            <a:off x="0" y="5122704"/>
            <a:ext cx="9144000" cy="1887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400"/>
              </a:spcAft>
              <a:defRPr/>
            </a:pPr>
            <a:r>
              <a:rPr lang="en-US" sz="1100" dirty="0">
                <a:solidFill>
                  <a:srgbClr val="000000"/>
                </a:solidFill>
              </a:rPr>
              <a:t>Notes:  Starting with the 2009 NHE data, CMS expanded their focus on spending by Type of Sponsor, which provides estimates of the individual, business, or tax source that is behind each Source of Funds category and is responsible for financing or sponsoring the payments. “Federal” and “State &amp; Local” includes government contributions to private health insurance premiums and to the Medicare Hospital Insurance Trust Fund through payroll taxes, Medicaid program expenditures including buy-in premiums for Medicare, and other state &amp; local government programs. “Private Business” includes employer contributions to private health insurance, the Medicare Hospital Insurance Trust Fund through payroll taxes, workers’ compensation insurance, temporary disability insurance, worksite health care. “Household” includes contributions to health insurance premiums for private health insurance, Medicare Part A or Part B, out-of-pocket costs. “Other Private Revenues” includes philanthropy, structure &amp; equipment, non-patient revenues</a:t>
            </a:r>
            <a:r>
              <a:rPr lang="en-US" sz="1100" dirty="0" smtClean="0">
                <a:solidFill>
                  <a:srgbClr val="000000"/>
                </a:solidFill>
              </a:rPr>
              <a:t>.</a:t>
            </a:r>
            <a:endParaRPr lang="en-US" sz="1100" dirty="0">
              <a:solidFill>
                <a:srgbClr val="000000"/>
              </a:solidFill>
            </a:endParaRPr>
          </a:p>
          <a:p>
            <a:pPr>
              <a:spcAft>
                <a:spcPts val="400"/>
              </a:spcAft>
              <a:defRPr/>
            </a:pPr>
            <a:r>
              <a:rPr lang="en-US" sz="1100" dirty="0">
                <a:solidFill>
                  <a:srgbClr val="000000"/>
                </a:solidFill>
              </a:rPr>
              <a:t>Source: Centers for Medicare and Medicaid Services, Office of the Actuary, National Health Statistics Group at </a:t>
            </a:r>
          </a:p>
          <a:p>
            <a:pPr>
              <a:spcAft>
                <a:spcPts val="400"/>
              </a:spcAft>
              <a:defRPr/>
            </a:pPr>
            <a:r>
              <a:rPr lang="en-US" sz="1100" u="sng" dirty="0">
                <a:solidFill>
                  <a:srgbClr val="000000"/>
                </a:solidFill>
                <a:hlinkClick r:id="rId4"/>
              </a:rPr>
              <a:t>https://www.cms.gov/NationalHealthExpendData/</a:t>
            </a:r>
            <a:r>
              <a:rPr lang="en-US" sz="1100" dirty="0">
                <a:solidFill>
                  <a:srgbClr val="000000"/>
                </a:solidFill>
              </a:rPr>
              <a:t> (see Historical; NHE Web tables, Table 5).</a:t>
            </a:r>
          </a:p>
        </p:txBody>
      </p:sp>
      <p:sp>
        <p:nvSpPr>
          <p:cNvPr id="18438" name="TextBox 3"/>
          <p:cNvSpPr txBox="1">
            <a:spLocks noChangeArrowheads="1"/>
          </p:cNvSpPr>
          <p:nvPr/>
        </p:nvSpPr>
        <p:spPr bwMode="auto">
          <a:xfrm>
            <a:off x="762000" y="4495800"/>
            <a:ext cx="205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Calibri"/>
              </a:rPr>
              <a:t>Government      </a:t>
            </a:r>
            <a:r>
              <a:rPr lang="en-US" sz="1200" b="1" dirty="0" smtClean="0">
                <a:solidFill>
                  <a:srgbClr val="000000"/>
                </a:solidFill>
                <a:latin typeface="Calibri"/>
              </a:rPr>
              <a:t>     Private</a:t>
            </a:r>
            <a:endParaRPr lang="en-US" sz="1200" b="1" dirty="0">
              <a:solidFill>
                <a:srgbClr val="000000"/>
              </a:solidFill>
              <a:latin typeface="Calibri"/>
            </a:endParaRPr>
          </a:p>
        </p:txBody>
      </p:sp>
      <p:sp>
        <p:nvSpPr>
          <p:cNvPr id="23559" name="TextBox 4"/>
          <p:cNvSpPr txBox="1">
            <a:spLocks noChangeArrowheads="1"/>
          </p:cNvSpPr>
          <p:nvPr/>
        </p:nvSpPr>
        <p:spPr bwMode="auto">
          <a:xfrm>
            <a:off x="533400" y="4724400"/>
            <a:ext cx="2514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sz="1200" b="1" dirty="0" smtClean="0">
                <a:solidFill>
                  <a:srgbClr val="000000"/>
                </a:solidFill>
                <a:latin typeface="Calibri"/>
              </a:rPr>
              <a:t>1987 </a:t>
            </a:r>
            <a:r>
              <a:rPr lang="en-US" sz="1200" dirty="0" smtClean="0">
                <a:solidFill>
                  <a:srgbClr val="000000"/>
                </a:solidFill>
                <a:latin typeface="Calibri"/>
              </a:rPr>
              <a:t>(Total = $519.1 billion)</a:t>
            </a:r>
          </a:p>
        </p:txBody>
      </p:sp>
      <p:sp>
        <p:nvSpPr>
          <p:cNvPr id="18440" name="TextBox 16"/>
          <p:cNvSpPr txBox="1">
            <a:spLocks noChangeArrowheads="1"/>
          </p:cNvSpPr>
          <p:nvPr/>
        </p:nvSpPr>
        <p:spPr bwMode="auto">
          <a:xfrm>
            <a:off x="3810000" y="4495800"/>
            <a:ext cx="205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Calibri"/>
              </a:rPr>
              <a:t>Government      </a:t>
            </a:r>
            <a:r>
              <a:rPr lang="en-US" sz="1200" b="1" dirty="0" smtClean="0">
                <a:solidFill>
                  <a:srgbClr val="000000"/>
                </a:solidFill>
                <a:latin typeface="Calibri"/>
              </a:rPr>
              <a:t>      Private</a:t>
            </a:r>
            <a:endParaRPr lang="en-US" sz="1200" b="1" dirty="0">
              <a:solidFill>
                <a:srgbClr val="000000"/>
              </a:solidFill>
              <a:latin typeface="Calibri"/>
            </a:endParaRPr>
          </a:p>
        </p:txBody>
      </p:sp>
      <p:sp>
        <p:nvSpPr>
          <p:cNvPr id="18441" name="TextBox 17"/>
          <p:cNvSpPr txBox="1">
            <a:spLocks noChangeArrowheads="1"/>
          </p:cNvSpPr>
          <p:nvPr/>
        </p:nvSpPr>
        <p:spPr bwMode="auto">
          <a:xfrm>
            <a:off x="6858000" y="4495800"/>
            <a:ext cx="205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Calibri"/>
              </a:rPr>
              <a:t>Government      </a:t>
            </a:r>
            <a:r>
              <a:rPr lang="en-US" sz="1200" b="1" dirty="0" smtClean="0">
                <a:solidFill>
                  <a:srgbClr val="000000"/>
                </a:solidFill>
                <a:latin typeface="Calibri"/>
              </a:rPr>
              <a:t>      Private</a:t>
            </a:r>
            <a:endParaRPr lang="en-US" sz="1200" b="1" dirty="0">
              <a:solidFill>
                <a:srgbClr val="000000"/>
              </a:solidFill>
              <a:latin typeface="Calibri"/>
            </a:endParaRPr>
          </a:p>
        </p:txBody>
      </p:sp>
      <p:sp>
        <p:nvSpPr>
          <p:cNvPr id="23562" name="TextBox 18"/>
          <p:cNvSpPr txBox="1">
            <a:spLocks noChangeArrowheads="1"/>
          </p:cNvSpPr>
          <p:nvPr/>
        </p:nvSpPr>
        <p:spPr bwMode="auto">
          <a:xfrm>
            <a:off x="3657600" y="4724400"/>
            <a:ext cx="2362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1200" b="1" dirty="0" smtClean="0">
                <a:solidFill>
                  <a:srgbClr val="000000"/>
                </a:solidFill>
                <a:latin typeface="Calibri"/>
              </a:rPr>
              <a:t>2000 </a:t>
            </a:r>
            <a:r>
              <a:rPr lang="en-US" sz="1200" dirty="0" smtClean="0">
                <a:solidFill>
                  <a:srgbClr val="000000"/>
                </a:solidFill>
                <a:latin typeface="Calibri"/>
              </a:rPr>
              <a:t>(Total = $1,377.2 billion)</a:t>
            </a:r>
          </a:p>
        </p:txBody>
      </p:sp>
      <p:sp>
        <p:nvSpPr>
          <p:cNvPr id="3" name="TextBox 2"/>
          <p:cNvSpPr txBox="1"/>
          <p:nvPr/>
        </p:nvSpPr>
        <p:spPr>
          <a:xfrm>
            <a:off x="990600" y="2895600"/>
            <a:ext cx="762000" cy="276225"/>
          </a:xfrm>
          <a:prstGeom prst="rect">
            <a:avLst/>
          </a:prstGeom>
          <a:noFill/>
        </p:spPr>
        <p:txBody>
          <a:bodyPr>
            <a:spAutoFit/>
          </a:bodyPr>
          <a:lstStyle/>
          <a:p>
            <a:pPr>
              <a:defRPr/>
            </a:pPr>
            <a:r>
              <a:rPr lang="en-US" sz="1200" dirty="0">
                <a:solidFill>
                  <a:srgbClr val="000000"/>
                </a:solidFill>
              </a:rPr>
              <a:t>31.8%</a:t>
            </a:r>
          </a:p>
        </p:txBody>
      </p:sp>
      <p:sp>
        <p:nvSpPr>
          <p:cNvPr id="21" name="TextBox 20"/>
          <p:cNvSpPr txBox="1"/>
          <p:nvPr/>
        </p:nvSpPr>
        <p:spPr>
          <a:xfrm>
            <a:off x="1981200" y="1323975"/>
            <a:ext cx="762000" cy="276225"/>
          </a:xfrm>
          <a:prstGeom prst="rect">
            <a:avLst/>
          </a:prstGeom>
          <a:noFill/>
        </p:spPr>
        <p:txBody>
          <a:bodyPr>
            <a:spAutoFit/>
          </a:bodyPr>
          <a:lstStyle/>
          <a:p>
            <a:pPr>
              <a:defRPr/>
            </a:pPr>
            <a:r>
              <a:rPr lang="en-US" sz="1200" dirty="0">
                <a:solidFill>
                  <a:srgbClr val="000000"/>
                </a:solidFill>
              </a:rPr>
              <a:t>68.2%</a:t>
            </a:r>
          </a:p>
        </p:txBody>
      </p:sp>
      <p:sp>
        <p:nvSpPr>
          <p:cNvPr id="22" name="TextBox 21"/>
          <p:cNvSpPr txBox="1"/>
          <p:nvPr/>
        </p:nvSpPr>
        <p:spPr>
          <a:xfrm>
            <a:off x="4038600" y="2743200"/>
            <a:ext cx="762000" cy="276225"/>
          </a:xfrm>
          <a:prstGeom prst="rect">
            <a:avLst/>
          </a:prstGeom>
          <a:noFill/>
        </p:spPr>
        <p:txBody>
          <a:bodyPr>
            <a:spAutoFit/>
          </a:bodyPr>
          <a:lstStyle/>
          <a:p>
            <a:pPr>
              <a:defRPr/>
            </a:pPr>
            <a:r>
              <a:rPr lang="en-US" sz="1200" dirty="0">
                <a:solidFill>
                  <a:srgbClr val="000000"/>
                </a:solidFill>
              </a:rPr>
              <a:t>35.5%</a:t>
            </a:r>
          </a:p>
        </p:txBody>
      </p:sp>
      <p:sp>
        <p:nvSpPr>
          <p:cNvPr id="23" name="TextBox 22"/>
          <p:cNvSpPr txBox="1"/>
          <p:nvPr/>
        </p:nvSpPr>
        <p:spPr>
          <a:xfrm>
            <a:off x="5029200" y="1524000"/>
            <a:ext cx="762000" cy="276225"/>
          </a:xfrm>
          <a:prstGeom prst="rect">
            <a:avLst/>
          </a:prstGeom>
          <a:noFill/>
        </p:spPr>
        <p:txBody>
          <a:bodyPr>
            <a:spAutoFit/>
          </a:bodyPr>
          <a:lstStyle/>
          <a:p>
            <a:pPr>
              <a:defRPr/>
            </a:pPr>
            <a:r>
              <a:rPr lang="en-US" sz="1200" dirty="0">
                <a:solidFill>
                  <a:srgbClr val="000000"/>
                </a:solidFill>
              </a:rPr>
              <a:t>64.5%</a:t>
            </a:r>
          </a:p>
        </p:txBody>
      </p:sp>
      <p:sp>
        <p:nvSpPr>
          <p:cNvPr id="24" name="TextBox 23"/>
          <p:cNvSpPr txBox="1"/>
          <p:nvPr/>
        </p:nvSpPr>
        <p:spPr>
          <a:xfrm>
            <a:off x="7086600" y="2362200"/>
            <a:ext cx="762000" cy="276225"/>
          </a:xfrm>
          <a:prstGeom prst="rect">
            <a:avLst/>
          </a:prstGeom>
          <a:noFill/>
        </p:spPr>
        <p:txBody>
          <a:bodyPr>
            <a:spAutoFit/>
          </a:bodyPr>
          <a:lstStyle/>
          <a:p>
            <a:pPr>
              <a:defRPr/>
            </a:pPr>
            <a:r>
              <a:rPr lang="en-US" sz="1200" dirty="0" smtClean="0">
                <a:solidFill>
                  <a:srgbClr val="000000"/>
                </a:solidFill>
              </a:rPr>
              <a:t>44.0%</a:t>
            </a:r>
            <a:endParaRPr lang="en-US" sz="1200" dirty="0">
              <a:solidFill>
                <a:srgbClr val="000000"/>
              </a:solidFill>
            </a:endParaRPr>
          </a:p>
        </p:txBody>
      </p:sp>
      <p:sp>
        <p:nvSpPr>
          <p:cNvPr id="25" name="TextBox 24"/>
          <p:cNvSpPr txBox="1"/>
          <p:nvPr/>
        </p:nvSpPr>
        <p:spPr>
          <a:xfrm>
            <a:off x="8153400" y="1828800"/>
            <a:ext cx="762000" cy="276225"/>
          </a:xfrm>
          <a:prstGeom prst="rect">
            <a:avLst/>
          </a:prstGeom>
          <a:noFill/>
        </p:spPr>
        <p:txBody>
          <a:bodyPr>
            <a:spAutoFit/>
          </a:bodyPr>
          <a:lstStyle/>
          <a:p>
            <a:pPr>
              <a:defRPr/>
            </a:pPr>
            <a:r>
              <a:rPr lang="en-US" sz="1200" dirty="0" smtClean="0">
                <a:solidFill>
                  <a:srgbClr val="000000"/>
                </a:solidFill>
              </a:rPr>
              <a:t>56.0%</a:t>
            </a:r>
            <a:endParaRPr lang="en-US" sz="1200" dirty="0">
              <a:solidFill>
                <a:srgbClr val="000000"/>
              </a:solidFill>
            </a:endParaRPr>
          </a:p>
        </p:txBody>
      </p:sp>
      <p:sp>
        <p:nvSpPr>
          <p:cNvPr id="2" name="TextBox 1"/>
          <p:cNvSpPr txBox="1"/>
          <p:nvPr/>
        </p:nvSpPr>
        <p:spPr>
          <a:xfrm>
            <a:off x="5638800" y="990600"/>
            <a:ext cx="3200400" cy="646331"/>
          </a:xfrm>
          <a:prstGeom prst="rect">
            <a:avLst/>
          </a:prstGeom>
          <a:noFill/>
          <a:ln>
            <a:noFill/>
          </a:ln>
        </p:spPr>
        <p:txBody>
          <a:bodyPr wrap="square">
            <a:spAutoFit/>
          </a:bodyPr>
          <a:lstStyle/>
          <a:p>
            <a:pPr>
              <a:defRPr/>
            </a:pPr>
            <a:r>
              <a:rPr lang="en-US" sz="1200" dirty="0">
                <a:solidFill>
                  <a:srgbClr val="000000"/>
                </a:solidFill>
              </a:rPr>
              <a:t>   Federal                  </a:t>
            </a:r>
            <a:r>
              <a:rPr lang="en-US" sz="1200" dirty="0" smtClean="0">
                <a:solidFill>
                  <a:srgbClr val="000000"/>
                </a:solidFill>
              </a:rPr>
              <a:t> Private </a:t>
            </a:r>
            <a:r>
              <a:rPr lang="en-US" sz="1200" dirty="0">
                <a:solidFill>
                  <a:srgbClr val="000000"/>
                </a:solidFill>
              </a:rPr>
              <a:t>Business              </a:t>
            </a:r>
          </a:p>
          <a:p>
            <a:pPr>
              <a:defRPr/>
            </a:pPr>
            <a:r>
              <a:rPr lang="en-US" sz="1200" dirty="0">
                <a:solidFill>
                  <a:srgbClr val="000000"/>
                </a:solidFill>
              </a:rPr>
              <a:t>   State &amp; Local       </a:t>
            </a:r>
            <a:r>
              <a:rPr lang="en-US" sz="1200" dirty="0" smtClean="0">
                <a:solidFill>
                  <a:srgbClr val="000000"/>
                </a:solidFill>
              </a:rPr>
              <a:t>  Household          </a:t>
            </a:r>
            <a:endParaRPr lang="en-US" sz="1200" dirty="0">
              <a:solidFill>
                <a:srgbClr val="000000"/>
              </a:solidFill>
            </a:endParaRPr>
          </a:p>
          <a:p>
            <a:pPr>
              <a:defRPr/>
            </a:pPr>
            <a:r>
              <a:rPr lang="en-US" sz="1200" dirty="0">
                <a:solidFill>
                  <a:srgbClr val="000000"/>
                </a:solidFill>
              </a:rPr>
              <a:t>                               </a:t>
            </a:r>
            <a:r>
              <a:rPr lang="en-US" sz="1200" dirty="0" smtClean="0">
                <a:solidFill>
                  <a:srgbClr val="000000"/>
                </a:solidFill>
              </a:rPr>
              <a:t>    Other </a:t>
            </a:r>
            <a:r>
              <a:rPr lang="en-US" sz="1200" dirty="0">
                <a:solidFill>
                  <a:srgbClr val="000000"/>
                </a:solidFill>
              </a:rPr>
              <a:t>Private Revenues</a:t>
            </a:r>
          </a:p>
        </p:txBody>
      </p:sp>
      <p:sp>
        <p:nvSpPr>
          <p:cNvPr id="18450" name="Rectangle 4"/>
          <p:cNvSpPr>
            <a:spLocks noChangeArrowheads="1"/>
          </p:cNvSpPr>
          <p:nvPr/>
        </p:nvSpPr>
        <p:spPr bwMode="auto">
          <a:xfrm>
            <a:off x="5715000" y="1066800"/>
            <a:ext cx="92075" cy="92075"/>
          </a:xfrm>
          <a:prstGeom prst="rect">
            <a:avLst/>
          </a:prstGeom>
          <a:solidFill>
            <a:schemeClr val="tx2"/>
          </a:solidFill>
          <a:ln>
            <a:noFill/>
          </a:ln>
        </p:spPr>
        <p:txBody>
          <a:bodyPr/>
          <a:lstStyle/>
          <a:p>
            <a:endParaRPr lang="en-US" sz="1200">
              <a:solidFill>
                <a:srgbClr val="000000"/>
              </a:solidFill>
            </a:endParaRPr>
          </a:p>
        </p:txBody>
      </p:sp>
      <p:sp>
        <p:nvSpPr>
          <p:cNvPr id="26" name="Rectangle 25"/>
          <p:cNvSpPr/>
          <p:nvPr/>
        </p:nvSpPr>
        <p:spPr bwMode="auto">
          <a:xfrm>
            <a:off x="5715000" y="1279525"/>
            <a:ext cx="92075" cy="92075"/>
          </a:xfrm>
          <a:prstGeom prst="rect">
            <a:avLst/>
          </a:prstGeom>
          <a:solidFill>
            <a:schemeClr val="tx2">
              <a:lumMod val="60000"/>
              <a:lumOff val="40000"/>
            </a:schemeClr>
          </a:solidFill>
          <a:ln w="9525" cap="flat" cmpd="sng" algn="ctr">
            <a:noFill/>
            <a:prstDash val="solid"/>
            <a:round/>
            <a:headEnd type="none" w="med" len="med"/>
            <a:tailEnd type="none" w="med" len="med"/>
          </a:ln>
          <a:effectLst/>
        </p:spPr>
        <p:txBody>
          <a:bodyPr/>
          <a:lstStyle/>
          <a:p>
            <a:pPr>
              <a:defRPr/>
            </a:pPr>
            <a:endParaRPr lang="en-US" sz="1200">
              <a:solidFill>
                <a:srgbClr val="000000"/>
              </a:solidFill>
            </a:endParaRPr>
          </a:p>
        </p:txBody>
      </p:sp>
      <p:sp>
        <p:nvSpPr>
          <p:cNvPr id="18452" name="Rectangle 26"/>
          <p:cNvSpPr>
            <a:spLocks noChangeArrowheads="1"/>
          </p:cNvSpPr>
          <p:nvPr/>
        </p:nvSpPr>
        <p:spPr bwMode="auto">
          <a:xfrm>
            <a:off x="6842125" y="1066800"/>
            <a:ext cx="92075" cy="92075"/>
          </a:xfrm>
          <a:prstGeom prst="rect">
            <a:avLst/>
          </a:prstGeom>
          <a:solidFill>
            <a:srgbClr val="02406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sz="1200">
              <a:solidFill>
                <a:srgbClr val="000000"/>
              </a:solidFill>
            </a:endParaRPr>
          </a:p>
        </p:txBody>
      </p:sp>
      <p:sp>
        <p:nvSpPr>
          <p:cNvPr id="18453" name="Rectangle 27"/>
          <p:cNvSpPr>
            <a:spLocks noChangeArrowheads="1"/>
          </p:cNvSpPr>
          <p:nvPr/>
        </p:nvSpPr>
        <p:spPr bwMode="auto">
          <a:xfrm>
            <a:off x="6842125" y="1279525"/>
            <a:ext cx="92075" cy="92075"/>
          </a:xfrm>
          <a:prstGeom prst="rect">
            <a:avLst/>
          </a:prstGeom>
          <a:solidFill>
            <a:schemeClr val="accent3"/>
          </a:solidFill>
          <a:ln>
            <a:noFill/>
          </a:ln>
        </p:spPr>
        <p:txBody>
          <a:bodyPr/>
          <a:lstStyle/>
          <a:p>
            <a:endParaRPr lang="en-US" sz="1200">
              <a:solidFill>
                <a:srgbClr val="000000"/>
              </a:solidFill>
            </a:endParaRPr>
          </a:p>
        </p:txBody>
      </p:sp>
      <p:sp>
        <p:nvSpPr>
          <p:cNvPr id="18454" name="Rectangle 28"/>
          <p:cNvSpPr>
            <a:spLocks noChangeArrowheads="1"/>
          </p:cNvSpPr>
          <p:nvPr/>
        </p:nvSpPr>
        <p:spPr bwMode="auto">
          <a:xfrm>
            <a:off x="6842125" y="1447800"/>
            <a:ext cx="92075" cy="92075"/>
          </a:xfrm>
          <a:prstGeom prst="rect">
            <a:avLst/>
          </a:prstGeom>
          <a:solidFill>
            <a:schemeClr val="accent5"/>
          </a:solidFill>
          <a:ln>
            <a:noFill/>
          </a:ln>
        </p:spPr>
        <p:txBody>
          <a:bodyPr/>
          <a:lstStyle/>
          <a:p>
            <a:endParaRPr lang="en-US" sz="1200">
              <a:solidFill>
                <a:srgbClr val="000000"/>
              </a:solidFill>
            </a:endParaRPr>
          </a:p>
        </p:txBody>
      </p:sp>
      <p:sp>
        <p:nvSpPr>
          <p:cNvPr id="27" name="TextBox 18"/>
          <p:cNvSpPr txBox="1">
            <a:spLocks noChangeArrowheads="1"/>
          </p:cNvSpPr>
          <p:nvPr/>
        </p:nvSpPr>
        <p:spPr bwMode="auto">
          <a:xfrm>
            <a:off x="6705600" y="4724400"/>
            <a:ext cx="2362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1200" b="1" dirty="0" smtClean="0">
                <a:solidFill>
                  <a:srgbClr val="000000"/>
                </a:solidFill>
                <a:latin typeface="Calibri"/>
              </a:rPr>
              <a:t>2012 </a:t>
            </a:r>
            <a:r>
              <a:rPr lang="en-US" sz="1200" dirty="0" smtClean="0">
                <a:solidFill>
                  <a:srgbClr val="000000"/>
                </a:solidFill>
                <a:latin typeface="Calibri"/>
              </a:rPr>
              <a:t>(Total = $2,793.4 billion)</a:t>
            </a:r>
          </a:p>
        </p:txBody>
      </p:sp>
    </p:spTree>
    <p:extLst>
      <p:ext uri="{BB962C8B-B14F-4D97-AF65-F5344CB8AC3E}">
        <p14:creationId xmlns:p14="http://schemas.microsoft.com/office/powerpoint/2010/main" val="2811920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75</Words>
  <Application>Microsoft Office PowerPoint</Application>
  <PresentationFormat>On-screen Show (4:3)</PresentationFormat>
  <Paragraphs>20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1_2013 Fast Facts Slides</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NirmitaP</dc:creator>
  <cp:lastModifiedBy>NirmitaP</cp:lastModifiedBy>
  <cp:revision>1</cp:revision>
  <dcterms:created xsi:type="dcterms:W3CDTF">2014-02-28T17:29:19Z</dcterms:created>
  <dcterms:modified xsi:type="dcterms:W3CDTF">2014-02-28T17:29:20Z</dcterms:modified>
</cp:coreProperties>
</file>